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355" r:id="rId3"/>
    <p:sldId id="416"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8" r:id="rId47"/>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840" userDrawn="1">
          <p15:clr>
            <a:srgbClr val="A4A3A4"/>
          </p15:clr>
        </p15:guide>
        <p15:guide id="3" orient="horz" pos="4320" userDrawn="1">
          <p15:clr>
            <a:srgbClr val="A4A3A4"/>
          </p15:clr>
        </p15:guide>
        <p15:guide id="5" orient="horz" pos="2160" userDrawn="1">
          <p15:clr>
            <a:srgbClr val="A4A3A4"/>
          </p15:clr>
        </p15:guide>
        <p15:guide id="6" pos="7349" userDrawn="1">
          <p15:clr>
            <a:srgbClr val="A4A3A4"/>
          </p15:clr>
        </p15:guide>
        <p15:guide id="7" pos="302" userDrawn="1">
          <p15:clr>
            <a:srgbClr val="A4A3A4"/>
          </p15:clr>
        </p15:guide>
        <p15:guide id="8" orient="horz" pos="3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383841"/>
    <a:srgbClr val="AA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howGuides="1">
      <p:cViewPr varScale="1">
        <p:scale>
          <a:sx n="116" d="100"/>
          <a:sy n="116" d="100"/>
        </p:scale>
        <p:origin x="336" y="102"/>
      </p:cViewPr>
      <p:guideLst>
        <p:guide orient="horz" pos="436"/>
        <p:guide pos="3840"/>
        <p:guide orient="horz" pos="4320"/>
        <p:guide orient="horz" pos="2160"/>
        <p:guide pos="7349"/>
        <p:guide pos="302"/>
        <p:guide orient="horz" pos="397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2160"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2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handoutMaster" Target="handoutMasters/handoutMaster1.xml"/><Relationship Id="rId48" Type="http://schemas.openxmlformats.org/officeDocument/2006/relationships/notesMaster" Target="notesMasters/notesMaster1.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FB73C-235C-416F-9E50-9EAA3D632B3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30871-5F12-4581-AC4D-4D668F94C0E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B9E76-48D7-4846-A93F-2F3666791B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FA15-1B51-4D3C-9278-A54EF8AB4B5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endParaRPr>
          </a:p>
        </p:txBody>
      </p:sp>
      <p:sp>
        <p:nvSpPr>
          <p:cNvPr id="18" name="Rectangle 10"/>
          <p:cNvSpPr>
            <a:spLocks noChangeArrowheads="1"/>
          </p:cNvSpPr>
          <p:nvPr userDrawn="1"/>
        </p:nvSpPr>
        <p:spPr bwMode="auto">
          <a:xfrm>
            <a:off x="0" y="5607050"/>
            <a:ext cx="12192000" cy="1250950"/>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 name="标题 2"/>
          <p:cNvSpPr>
            <a:spLocks noGrp="1"/>
          </p:cNvSpPr>
          <p:nvPr>
            <p:ph type="title" hasCustomPrompt="1"/>
          </p:nvPr>
        </p:nvSpPr>
        <p:spPr>
          <a:xfrm>
            <a:off x="1703512" y="2088729"/>
            <a:ext cx="10297144" cy="836140"/>
          </a:xfrm>
        </p:spPr>
        <p:txBody>
          <a:bodyPr>
            <a:noAutofit/>
          </a:bodyPr>
          <a:lstStyle>
            <a:lvl1pPr algn="l">
              <a:defRPr sz="7200" b="1" baseline="0">
                <a:solidFill>
                  <a:schemeClr val="bg1"/>
                </a:solidFill>
              </a:defRPr>
            </a:lvl1pPr>
          </a:lstStyle>
          <a:p>
            <a:r>
              <a:rPr lang="en-US" altLang="zh-CN" dirty="0" smtClean="0"/>
              <a:t>CLICK TO ADD TITLE </a:t>
            </a:r>
            <a:endParaRPr lang="en-US" altLang="zh-CN" dirty="0"/>
          </a:p>
        </p:txBody>
      </p:sp>
      <p:sp>
        <p:nvSpPr>
          <p:cNvPr id="9" name="文本占位符 8"/>
          <p:cNvSpPr>
            <a:spLocks noGrp="1"/>
          </p:cNvSpPr>
          <p:nvPr>
            <p:ph type="body" sz="quarter" idx="10" hasCustomPrompt="1"/>
          </p:nvPr>
        </p:nvSpPr>
        <p:spPr>
          <a:xfrm>
            <a:off x="1703512" y="2924869"/>
            <a:ext cx="10297144" cy="576139"/>
          </a:xfrm>
        </p:spPr>
        <p:txBody>
          <a:bodyPr>
            <a:normAutofit/>
          </a:bodyPr>
          <a:lstStyle>
            <a:lvl1pPr marL="0" indent="0">
              <a:buNone/>
              <a:defRPr sz="3600">
                <a:solidFill>
                  <a:schemeClr val="bg1"/>
                </a:solidFill>
              </a:defRPr>
            </a:lvl1pPr>
          </a:lstStyle>
          <a:p>
            <a:pPr lvl="0"/>
            <a:r>
              <a:rPr lang="en-US" altLang="zh-CN" dirty="0" smtClean="0"/>
              <a:t>Click to add subtitle</a:t>
            </a:r>
            <a:endParaRPr lang="zh-CN" altLang="en-US"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2999656" y="-4515"/>
            <a:ext cx="376970" cy="6867031"/>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Rectangle 5"/>
          <p:cNvSpPr>
            <a:spLocks noChangeArrowheads="1"/>
          </p:cNvSpPr>
          <p:nvPr userDrawn="1"/>
        </p:nvSpPr>
        <p:spPr bwMode="auto">
          <a:xfrm>
            <a:off x="-8167" y="-9031"/>
            <a:ext cx="3257290" cy="6867031"/>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19" name="任意多边形 18"/>
          <p:cNvSpPr/>
          <p:nvPr userDrawn="1"/>
        </p:nvSpPr>
        <p:spPr bwMode="auto">
          <a:xfrm rot="16200000">
            <a:off x="1762562" y="-577245"/>
            <a:ext cx="885314" cy="3451588"/>
          </a:xfrm>
          <a:custGeom>
            <a:avLst/>
            <a:gdLst>
              <a:gd name="connsiteX0" fmla="*/ 792088 w 792088"/>
              <a:gd name="connsiteY0" fmla="*/ 0 h 3088125"/>
              <a:gd name="connsiteX1" fmla="*/ 792088 w 792088"/>
              <a:gd name="connsiteY1" fmla="*/ 2746392 h 3088125"/>
              <a:gd name="connsiteX2" fmla="*/ 0 w 792088"/>
              <a:gd name="connsiteY2" fmla="*/ 3088125 h 3088125"/>
              <a:gd name="connsiteX3" fmla="*/ 0 w 792088"/>
              <a:gd name="connsiteY3" fmla="*/ 0 h 3088125"/>
              <a:gd name="connsiteX4" fmla="*/ 792088 w 792088"/>
              <a:gd name="connsiteY4" fmla="*/ 0 h 30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88" h="3088125">
                <a:moveTo>
                  <a:pt x="792088" y="0"/>
                </a:moveTo>
                <a:lnTo>
                  <a:pt x="792088" y="2746392"/>
                </a:lnTo>
                <a:lnTo>
                  <a:pt x="0" y="3088125"/>
                </a:lnTo>
                <a:lnTo>
                  <a:pt x="0" y="0"/>
                </a:lnTo>
                <a:lnTo>
                  <a:pt x="792088" y="0"/>
                </a:lnTo>
                <a:close/>
              </a:path>
            </a:pathLst>
          </a:custGeom>
          <a:solidFill>
            <a:schemeClr val="accent2"/>
          </a:solidFill>
          <a:ln>
            <a:noFill/>
          </a:ln>
        </p:spPr>
        <p:txBody>
          <a:bodyPr vert="horz" wrap="square" lIns="91440" tIns="45720" rIns="91440" bIns="45720" numCol="1" rtlCol="0" anchor="t" anchorCtr="0" compatLnSpc="1">
            <a:noAutofit/>
          </a:bodyPr>
          <a:lstStyle/>
          <a:p>
            <a:pPr algn="ctr"/>
            <a:endParaRPr lang="zh-CN" altLang="en-US"/>
          </a:p>
        </p:txBody>
      </p:sp>
      <p:grpSp>
        <p:nvGrpSpPr>
          <p:cNvPr id="21" name="Group 4"/>
          <p:cNvGrpSpPr>
            <a:grpSpLocks noChangeAspect="1"/>
          </p:cNvGrpSpPr>
          <p:nvPr userDrawn="1"/>
        </p:nvGrpSpPr>
        <p:grpSpPr bwMode="auto">
          <a:xfrm>
            <a:off x="796032" y="924712"/>
            <a:ext cx="2530475" cy="447675"/>
            <a:chOff x="488" y="665"/>
            <a:chExt cx="1594" cy="282"/>
          </a:xfrm>
          <a:solidFill>
            <a:schemeClr val="tx2"/>
          </a:solidFill>
        </p:grpSpPr>
        <p:sp>
          <p:nvSpPr>
            <p:cNvPr id="22" name="Freeform 5"/>
            <p:cNvSpPr/>
            <p:nvPr userDrawn="1"/>
          </p:nvSpPr>
          <p:spPr bwMode="auto">
            <a:xfrm>
              <a:off x="488" y="665"/>
              <a:ext cx="177" cy="282"/>
            </a:xfrm>
            <a:custGeom>
              <a:avLst/>
              <a:gdLst>
                <a:gd name="T0" fmla="*/ 36 w 36"/>
                <a:gd name="T1" fmla="*/ 54 h 55"/>
                <a:gd name="T2" fmla="*/ 21 w 36"/>
                <a:gd name="T3" fmla="*/ 55 h 55"/>
                <a:gd name="T4" fmla="*/ 10 w 36"/>
                <a:gd name="T5" fmla="*/ 54 h 55"/>
                <a:gd name="T6" fmla="*/ 4 w 36"/>
                <a:gd name="T7" fmla="*/ 49 h 55"/>
                <a:gd name="T8" fmla="*/ 1 w 36"/>
                <a:gd name="T9" fmla="*/ 40 h 55"/>
                <a:gd name="T10" fmla="*/ 0 w 36"/>
                <a:gd name="T11" fmla="*/ 28 h 55"/>
                <a:gd name="T12" fmla="*/ 4 w 36"/>
                <a:gd name="T13" fmla="*/ 6 h 55"/>
                <a:gd name="T14" fmla="*/ 20 w 36"/>
                <a:gd name="T15" fmla="*/ 0 h 55"/>
                <a:gd name="T16" fmla="*/ 36 w 36"/>
                <a:gd name="T17" fmla="*/ 2 h 55"/>
                <a:gd name="T18" fmla="*/ 35 w 36"/>
                <a:gd name="T19" fmla="*/ 11 h 55"/>
                <a:gd name="T20" fmla="*/ 23 w 36"/>
                <a:gd name="T21" fmla="*/ 10 h 55"/>
                <a:gd name="T22" fmla="*/ 15 w 36"/>
                <a:gd name="T23" fmla="*/ 11 h 55"/>
                <a:gd name="T24" fmla="*/ 12 w 36"/>
                <a:gd name="T25" fmla="*/ 16 h 55"/>
                <a:gd name="T26" fmla="*/ 11 w 36"/>
                <a:gd name="T27" fmla="*/ 29 h 55"/>
                <a:gd name="T28" fmla="*/ 13 w 36"/>
                <a:gd name="T29" fmla="*/ 42 h 55"/>
                <a:gd name="T30" fmla="*/ 22 w 36"/>
                <a:gd name="T31" fmla="*/ 46 h 55"/>
                <a:gd name="T32" fmla="*/ 35 w 36"/>
                <a:gd name="T33" fmla="*/ 45 h 55"/>
                <a:gd name="T34" fmla="*/ 36 w 36"/>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5">
                  <a:moveTo>
                    <a:pt x="36" y="54"/>
                  </a:moveTo>
                  <a:cubicBezTo>
                    <a:pt x="30" y="55"/>
                    <a:pt x="25" y="55"/>
                    <a:pt x="21" y="55"/>
                  </a:cubicBezTo>
                  <a:cubicBezTo>
                    <a:pt x="16" y="55"/>
                    <a:pt x="13" y="55"/>
                    <a:pt x="10" y="54"/>
                  </a:cubicBezTo>
                  <a:cubicBezTo>
                    <a:pt x="7" y="53"/>
                    <a:pt x="5" y="51"/>
                    <a:pt x="4" y="49"/>
                  </a:cubicBezTo>
                  <a:cubicBezTo>
                    <a:pt x="2" y="46"/>
                    <a:pt x="1" y="43"/>
                    <a:pt x="1" y="40"/>
                  </a:cubicBezTo>
                  <a:cubicBezTo>
                    <a:pt x="0" y="37"/>
                    <a:pt x="0" y="33"/>
                    <a:pt x="0" y="28"/>
                  </a:cubicBezTo>
                  <a:cubicBezTo>
                    <a:pt x="0" y="17"/>
                    <a:pt x="1" y="10"/>
                    <a:pt x="4" y="6"/>
                  </a:cubicBezTo>
                  <a:cubicBezTo>
                    <a:pt x="7" y="2"/>
                    <a:pt x="12" y="0"/>
                    <a:pt x="20" y="0"/>
                  </a:cubicBezTo>
                  <a:cubicBezTo>
                    <a:pt x="25" y="0"/>
                    <a:pt x="30" y="1"/>
                    <a:pt x="36" y="2"/>
                  </a:cubicBezTo>
                  <a:cubicBezTo>
                    <a:pt x="35" y="11"/>
                    <a:pt x="35" y="11"/>
                    <a:pt x="35" y="11"/>
                  </a:cubicBezTo>
                  <a:cubicBezTo>
                    <a:pt x="30" y="10"/>
                    <a:pt x="26" y="10"/>
                    <a:pt x="23" y="10"/>
                  </a:cubicBezTo>
                  <a:cubicBezTo>
                    <a:pt x="19" y="10"/>
                    <a:pt x="17" y="10"/>
                    <a:pt x="15" y="11"/>
                  </a:cubicBezTo>
                  <a:cubicBezTo>
                    <a:pt x="14" y="12"/>
                    <a:pt x="13" y="14"/>
                    <a:pt x="12" y="16"/>
                  </a:cubicBezTo>
                  <a:cubicBezTo>
                    <a:pt x="11" y="19"/>
                    <a:pt x="11" y="23"/>
                    <a:pt x="11" y="29"/>
                  </a:cubicBezTo>
                  <a:cubicBezTo>
                    <a:pt x="11" y="36"/>
                    <a:pt x="12" y="40"/>
                    <a:pt x="13" y="42"/>
                  </a:cubicBezTo>
                  <a:cubicBezTo>
                    <a:pt x="14" y="45"/>
                    <a:pt x="17" y="46"/>
                    <a:pt x="22" y="46"/>
                  </a:cubicBezTo>
                  <a:cubicBezTo>
                    <a:pt x="26" y="46"/>
                    <a:pt x="31" y="45"/>
                    <a:pt x="35" y="45"/>
                  </a:cubicBezTo>
                  <a:lnTo>
                    <a:pt x="3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a:spLocks noEditPoints="1"/>
            </p:cNvSpPr>
            <p:nvPr userDrawn="1"/>
          </p:nvSpPr>
          <p:spPr bwMode="auto">
            <a:xfrm>
              <a:off x="695" y="665"/>
              <a:ext cx="216" cy="282"/>
            </a:xfrm>
            <a:custGeom>
              <a:avLst/>
              <a:gdLst>
                <a:gd name="T0" fmla="*/ 39 w 44"/>
                <a:gd name="T1" fmla="*/ 49 h 55"/>
                <a:gd name="T2" fmla="*/ 22 w 44"/>
                <a:gd name="T3" fmla="*/ 55 h 55"/>
                <a:gd name="T4" fmla="*/ 5 w 44"/>
                <a:gd name="T5" fmla="*/ 49 h 55"/>
                <a:gd name="T6" fmla="*/ 0 w 44"/>
                <a:gd name="T7" fmla="*/ 28 h 55"/>
                <a:gd name="T8" fmla="*/ 5 w 44"/>
                <a:gd name="T9" fmla="*/ 7 h 55"/>
                <a:gd name="T10" fmla="*/ 22 w 44"/>
                <a:gd name="T11" fmla="*/ 0 h 55"/>
                <a:gd name="T12" fmla="*/ 39 w 44"/>
                <a:gd name="T13" fmla="*/ 7 h 55"/>
                <a:gd name="T14" fmla="*/ 44 w 44"/>
                <a:gd name="T15" fmla="*/ 28 h 55"/>
                <a:gd name="T16" fmla="*/ 39 w 44"/>
                <a:gd name="T17" fmla="*/ 49 h 55"/>
                <a:gd name="T18" fmla="*/ 13 w 44"/>
                <a:gd name="T19" fmla="*/ 42 h 55"/>
                <a:gd name="T20" fmla="*/ 22 w 44"/>
                <a:gd name="T21" fmla="*/ 46 h 55"/>
                <a:gd name="T22" fmla="*/ 31 w 44"/>
                <a:gd name="T23" fmla="*/ 42 h 55"/>
                <a:gd name="T24" fmla="*/ 33 w 44"/>
                <a:gd name="T25" fmla="*/ 28 h 55"/>
                <a:gd name="T26" fmla="*/ 30 w 44"/>
                <a:gd name="T27" fmla="*/ 14 h 55"/>
                <a:gd name="T28" fmla="*/ 22 w 44"/>
                <a:gd name="T29" fmla="*/ 10 h 55"/>
                <a:gd name="T30" fmla="*/ 13 w 44"/>
                <a:gd name="T31" fmla="*/ 14 h 55"/>
                <a:gd name="T32" fmla="*/ 11 w 44"/>
                <a:gd name="T33" fmla="*/ 28 h 55"/>
                <a:gd name="T34" fmla="*/ 13 w 44"/>
                <a:gd name="T3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55">
                  <a:moveTo>
                    <a:pt x="39" y="49"/>
                  </a:moveTo>
                  <a:cubicBezTo>
                    <a:pt x="36" y="53"/>
                    <a:pt x="30" y="55"/>
                    <a:pt x="22" y="55"/>
                  </a:cubicBezTo>
                  <a:cubicBezTo>
                    <a:pt x="14" y="55"/>
                    <a:pt x="8" y="53"/>
                    <a:pt x="5" y="49"/>
                  </a:cubicBezTo>
                  <a:cubicBezTo>
                    <a:pt x="1" y="44"/>
                    <a:pt x="0" y="37"/>
                    <a:pt x="0" y="28"/>
                  </a:cubicBezTo>
                  <a:cubicBezTo>
                    <a:pt x="0" y="19"/>
                    <a:pt x="1" y="12"/>
                    <a:pt x="5" y="7"/>
                  </a:cubicBezTo>
                  <a:cubicBezTo>
                    <a:pt x="8" y="2"/>
                    <a:pt x="14" y="0"/>
                    <a:pt x="22" y="0"/>
                  </a:cubicBezTo>
                  <a:cubicBezTo>
                    <a:pt x="30" y="0"/>
                    <a:pt x="36" y="2"/>
                    <a:pt x="39" y="7"/>
                  </a:cubicBezTo>
                  <a:cubicBezTo>
                    <a:pt x="42" y="12"/>
                    <a:pt x="44" y="19"/>
                    <a:pt x="44" y="28"/>
                  </a:cubicBezTo>
                  <a:cubicBezTo>
                    <a:pt x="44" y="37"/>
                    <a:pt x="42" y="44"/>
                    <a:pt x="39" y="49"/>
                  </a:cubicBezTo>
                  <a:close/>
                  <a:moveTo>
                    <a:pt x="13" y="42"/>
                  </a:moveTo>
                  <a:cubicBezTo>
                    <a:pt x="15" y="45"/>
                    <a:pt x="18" y="46"/>
                    <a:pt x="22" y="46"/>
                  </a:cubicBezTo>
                  <a:cubicBezTo>
                    <a:pt x="26" y="46"/>
                    <a:pt x="29" y="45"/>
                    <a:pt x="31" y="42"/>
                  </a:cubicBezTo>
                  <a:cubicBezTo>
                    <a:pt x="32" y="39"/>
                    <a:pt x="33" y="35"/>
                    <a:pt x="33" y="28"/>
                  </a:cubicBezTo>
                  <a:cubicBezTo>
                    <a:pt x="33" y="22"/>
                    <a:pt x="32" y="17"/>
                    <a:pt x="30" y="14"/>
                  </a:cubicBezTo>
                  <a:cubicBezTo>
                    <a:pt x="29" y="11"/>
                    <a:pt x="26" y="10"/>
                    <a:pt x="22" y="10"/>
                  </a:cubicBezTo>
                  <a:cubicBezTo>
                    <a:pt x="18" y="10"/>
                    <a:pt x="15" y="11"/>
                    <a:pt x="13" y="14"/>
                  </a:cubicBezTo>
                  <a:cubicBezTo>
                    <a:pt x="12" y="17"/>
                    <a:pt x="11" y="22"/>
                    <a:pt x="11" y="28"/>
                  </a:cubicBezTo>
                  <a:cubicBezTo>
                    <a:pt x="11" y="35"/>
                    <a:pt x="12" y="39"/>
                    <a:pt x="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
            <p:cNvSpPr/>
            <p:nvPr userDrawn="1"/>
          </p:nvSpPr>
          <p:spPr bwMode="auto">
            <a:xfrm>
              <a:off x="955" y="670"/>
              <a:ext cx="212" cy="277"/>
            </a:xfrm>
            <a:custGeom>
              <a:avLst/>
              <a:gdLst>
                <a:gd name="T0" fmla="*/ 0 w 212"/>
                <a:gd name="T1" fmla="*/ 277 h 277"/>
                <a:gd name="T2" fmla="*/ 0 w 212"/>
                <a:gd name="T3" fmla="*/ 0 h 277"/>
                <a:gd name="T4" fmla="*/ 94 w 212"/>
                <a:gd name="T5" fmla="*/ 0 h 277"/>
                <a:gd name="T6" fmla="*/ 153 w 212"/>
                <a:gd name="T7" fmla="*/ 225 h 277"/>
                <a:gd name="T8" fmla="*/ 158 w 212"/>
                <a:gd name="T9" fmla="*/ 225 h 277"/>
                <a:gd name="T10" fmla="*/ 158 w 212"/>
                <a:gd name="T11" fmla="*/ 0 h 277"/>
                <a:gd name="T12" fmla="*/ 212 w 212"/>
                <a:gd name="T13" fmla="*/ 0 h 277"/>
                <a:gd name="T14" fmla="*/ 212 w 212"/>
                <a:gd name="T15" fmla="*/ 277 h 277"/>
                <a:gd name="T16" fmla="*/ 123 w 212"/>
                <a:gd name="T17" fmla="*/ 277 h 277"/>
                <a:gd name="T18" fmla="*/ 59 w 212"/>
                <a:gd name="T19" fmla="*/ 46 h 277"/>
                <a:gd name="T20" fmla="*/ 55 w 212"/>
                <a:gd name="T21" fmla="*/ 46 h 277"/>
                <a:gd name="T22" fmla="*/ 55 w 212"/>
                <a:gd name="T23" fmla="*/ 277 h 277"/>
                <a:gd name="T24" fmla="*/ 0 w 21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77">
                  <a:moveTo>
                    <a:pt x="0" y="277"/>
                  </a:moveTo>
                  <a:lnTo>
                    <a:pt x="0" y="0"/>
                  </a:lnTo>
                  <a:lnTo>
                    <a:pt x="94" y="0"/>
                  </a:lnTo>
                  <a:lnTo>
                    <a:pt x="153" y="225"/>
                  </a:lnTo>
                  <a:lnTo>
                    <a:pt x="158" y="225"/>
                  </a:lnTo>
                  <a:lnTo>
                    <a:pt x="158" y="0"/>
                  </a:lnTo>
                  <a:lnTo>
                    <a:pt x="212" y="0"/>
                  </a:lnTo>
                  <a:lnTo>
                    <a:pt x="212" y="277"/>
                  </a:lnTo>
                  <a:lnTo>
                    <a:pt x="123" y="277"/>
                  </a:lnTo>
                  <a:lnTo>
                    <a:pt x="59" y="46"/>
                  </a:lnTo>
                  <a:lnTo>
                    <a:pt x="55" y="46"/>
                  </a:lnTo>
                  <a:lnTo>
                    <a:pt x="55" y="277"/>
                  </a:lnTo>
                  <a:lnTo>
                    <a:pt x="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userDrawn="1"/>
          </p:nvSpPr>
          <p:spPr bwMode="auto">
            <a:xfrm>
              <a:off x="1201" y="670"/>
              <a:ext cx="192" cy="277"/>
            </a:xfrm>
            <a:custGeom>
              <a:avLst/>
              <a:gdLst>
                <a:gd name="T0" fmla="*/ 0 w 192"/>
                <a:gd name="T1" fmla="*/ 51 h 277"/>
                <a:gd name="T2" fmla="*/ 0 w 192"/>
                <a:gd name="T3" fmla="*/ 0 h 277"/>
                <a:gd name="T4" fmla="*/ 192 w 192"/>
                <a:gd name="T5" fmla="*/ 0 h 277"/>
                <a:gd name="T6" fmla="*/ 192 w 192"/>
                <a:gd name="T7" fmla="*/ 51 h 277"/>
                <a:gd name="T8" fmla="*/ 123 w 192"/>
                <a:gd name="T9" fmla="*/ 51 h 277"/>
                <a:gd name="T10" fmla="*/ 123 w 192"/>
                <a:gd name="T11" fmla="*/ 277 h 277"/>
                <a:gd name="T12" fmla="*/ 69 w 192"/>
                <a:gd name="T13" fmla="*/ 277 h 277"/>
                <a:gd name="T14" fmla="*/ 69 w 192"/>
                <a:gd name="T15" fmla="*/ 51 h 277"/>
                <a:gd name="T16" fmla="*/ 0 w 192"/>
                <a:gd name="T17" fmla="*/ 5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77">
                  <a:moveTo>
                    <a:pt x="0" y="51"/>
                  </a:moveTo>
                  <a:lnTo>
                    <a:pt x="0" y="0"/>
                  </a:lnTo>
                  <a:lnTo>
                    <a:pt x="192" y="0"/>
                  </a:lnTo>
                  <a:lnTo>
                    <a:pt x="192" y="51"/>
                  </a:lnTo>
                  <a:lnTo>
                    <a:pt x="123" y="51"/>
                  </a:lnTo>
                  <a:lnTo>
                    <a:pt x="123" y="277"/>
                  </a:lnTo>
                  <a:lnTo>
                    <a:pt x="69" y="277"/>
                  </a:lnTo>
                  <a:lnTo>
                    <a:pt x="69" y="51"/>
                  </a:lnTo>
                  <a:lnTo>
                    <a:pt x="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p:nvPr userDrawn="1"/>
          </p:nvSpPr>
          <p:spPr bwMode="auto">
            <a:xfrm>
              <a:off x="1428" y="670"/>
              <a:ext cx="172" cy="277"/>
            </a:xfrm>
            <a:custGeom>
              <a:avLst/>
              <a:gdLst>
                <a:gd name="T0" fmla="*/ 0 w 172"/>
                <a:gd name="T1" fmla="*/ 277 h 277"/>
                <a:gd name="T2" fmla="*/ 0 w 172"/>
                <a:gd name="T3" fmla="*/ 0 h 277"/>
                <a:gd name="T4" fmla="*/ 172 w 172"/>
                <a:gd name="T5" fmla="*/ 0 h 277"/>
                <a:gd name="T6" fmla="*/ 172 w 172"/>
                <a:gd name="T7" fmla="*/ 46 h 277"/>
                <a:gd name="T8" fmla="*/ 54 w 172"/>
                <a:gd name="T9" fmla="*/ 46 h 277"/>
                <a:gd name="T10" fmla="*/ 54 w 172"/>
                <a:gd name="T11" fmla="*/ 113 h 277"/>
                <a:gd name="T12" fmla="*/ 147 w 172"/>
                <a:gd name="T13" fmla="*/ 113 h 277"/>
                <a:gd name="T14" fmla="*/ 147 w 172"/>
                <a:gd name="T15" fmla="*/ 159 h 277"/>
                <a:gd name="T16" fmla="*/ 54 w 172"/>
                <a:gd name="T17" fmla="*/ 159 h 277"/>
                <a:gd name="T18" fmla="*/ 54 w 172"/>
                <a:gd name="T19" fmla="*/ 225 h 277"/>
                <a:gd name="T20" fmla="*/ 172 w 172"/>
                <a:gd name="T21" fmla="*/ 225 h 277"/>
                <a:gd name="T22" fmla="*/ 172 w 172"/>
                <a:gd name="T23" fmla="*/ 277 h 277"/>
                <a:gd name="T24" fmla="*/ 0 w 17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7">
                  <a:moveTo>
                    <a:pt x="0" y="277"/>
                  </a:moveTo>
                  <a:lnTo>
                    <a:pt x="0" y="0"/>
                  </a:lnTo>
                  <a:lnTo>
                    <a:pt x="172" y="0"/>
                  </a:lnTo>
                  <a:lnTo>
                    <a:pt x="172" y="46"/>
                  </a:lnTo>
                  <a:lnTo>
                    <a:pt x="54" y="46"/>
                  </a:lnTo>
                  <a:lnTo>
                    <a:pt x="54" y="113"/>
                  </a:lnTo>
                  <a:lnTo>
                    <a:pt x="147" y="113"/>
                  </a:lnTo>
                  <a:lnTo>
                    <a:pt x="147" y="159"/>
                  </a:lnTo>
                  <a:lnTo>
                    <a:pt x="54" y="159"/>
                  </a:lnTo>
                  <a:lnTo>
                    <a:pt x="54" y="225"/>
                  </a:lnTo>
                  <a:lnTo>
                    <a:pt x="172" y="225"/>
                  </a:lnTo>
                  <a:lnTo>
                    <a:pt x="172" y="277"/>
                  </a:lnTo>
                  <a:lnTo>
                    <a:pt x="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p:nvPr userDrawn="1"/>
          </p:nvSpPr>
          <p:spPr bwMode="auto">
            <a:xfrm>
              <a:off x="1644" y="670"/>
              <a:ext cx="212" cy="277"/>
            </a:xfrm>
            <a:custGeom>
              <a:avLst/>
              <a:gdLst>
                <a:gd name="T0" fmla="*/ 0 w 212"/>
                <a:gd name="T1" fmla="*/ 277 h 277"/>
                <a:gd name="T2" fmla="*/ 0 w 212"/>
                <a:gd name="T3" fmla="*/ 0 h 277"/>
                <a:gd name="T4" fmla="*/ 89 w 212"/>
                <a:gd name="T5" fmla="*/ 0 h 277"/>
                <a:gd name="T6" fmla="*/ 153 w 212"/>
                <a:gd name="T7" fmla="*/ 225 h 277"/>
                <a:gd name="T8" fmla="*/ 158 w 212"/>
                <a:gd name="T9" fmla="*/ 225 h 277"/>
                <a:gd name="T10" fmla="*/ 158 w 212"/>
                <a:gd name="T11" fmla="*/ 0 h 277"/>
                <a:gd name="T12" fmla="*/ 212 w 212"/>
                <a:gd name="T13" fmla="*/ 0 h 277"/>
                <a:gd name="T14" fmla="*/ 212 w 212"/>
                <a:gd name="T15" fmla="*/ 277 h 277"/>
                <a:gd name="T16" fmla="*/ 123 w 212"/>
                <a:gd name="T17" fmla="*/ 277 h 277"/>
                <a:gd name="T18" fmla="*/ 54 w 212"/>
                <a:gd name="T19" fmla="*/ 46 h 277"/>
                <a:gd name="T20" fmla="*/ 54 w 212"/>
                <a:gd name="T21" fmla="*/ 46 h 277"/>
                <a:gd name="T22" fmla="*/ 54 w 212"/>
                <a:gd name="T23" fmla="*/ 277 h 277"/>
                <a:gd name="T24" fmla="*/ 0 w 212"/>
                <a:gd name="T2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77">
                  <a:moveTo>
                    <a:pt x="0" y="277"/>
                  </a:moveTo>
                  <a:lnTo>
                    <a:pt x="0" y="0"/>
                  </a:lnTo>
                  <a:lnTo>
                    <a:pt x="89" y="0"/>
                  </a:lnTo>
                  <a:lnTo>
                    <a:pt x="153" y="225"/>
                  </a:lnTo>
                  <a:lnTo>
                    <a:pt x="158" y="225"/>
                  </a:lnTo>
                  <a:lnTo>
                    <a:pt x="158" y="0"/>
                  </a:lnTo>
                  <a:lnTo>
                    <a:pt x="212" y="0"/>
                  </a:lnTo>
                  <a:lnTo>
                    <a:pt x="212" y="277"/>
                  </a:lnTo>
                  <a:lnTo>
                    <a:pt x="123" y="277"/>
                  </a:lnTo>
                  <a:lnTo>
                    <a:pt x="54" y="46"/>
                  </a:lnTo>
                  <a:lnTo>
                    <a:pt x="54" y="46"/>
                  </a:lnTo>
                  <a:lnTo>
                    <a:pt x="54" y="277"/>
                  </a:lnTo>
                  <a:lnTo>
                    <a:pt x="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
            <p:cNvSpPr/>
            <p:nvPr userDrawn="1"/>
          </p:nvSpPr>
          <p:spPr bwMode="auto">
            <a:xfrm>
              <a:off x="1885" y="670"/>
              <a:ext cx="197" cy="277"/>
            </a:xfrm>
            <a:custGeom>
              <a:avLst/>
              <a:gdLst>
                <a:gd name="T0" fmla="*/ 0 w 197"/>
                <a:gd name="T1" fmla="*/ 51 h 277"/>
                <a:gd name="T2" fmla="*/ 0 w 197"/>
                <a:gd name="T3" fmla="*/ 0 h 277"/>
                <a:gd name="T4" fmla="*/ 197 w 197"/>
                <a:gd name="T5" fmla="*/ 0 h 277"/>
                <a:gd name="T6" fmla="*/ 197 w 197"/>
                <a:gd name="T7" fmla="*/ 51 h 277"/>
                <a:gd name="T8" fmla="*/ 128 w 197"/>
                <a:gd name="T9" fmla="*/ 51 h 277"/>
                <a:gd name="T10" fmla="*/ 128 w 197"/>
                <a:gd name="T11" fmla="*/ 277 h 277"/>
                <a:gd name="T12" fmla="*/ 74 w 197"/>
                <a:gd name="T13" fmla="*/ 277 h 277"/>
                <a:gd name="T14" fmla="*/ 74 w 197"/>
                <a:gd name="T15" fmla="*/ 51 h 277"/>
                <a:gd name="T16" fmla="*/ 0 w 197"/>
                <a:gd name="T17" fmla="*/ 5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77">
                  <a:moveTo>
                    <a:pt x="0" y="51"/>
                  </a:moveTo>
                  <a:lnTo>
                    <a:pt x="0" y="0"/>
                  </a:lnTo>
                  <a:lnTo>
                    <a:pt x="197" y="0"/>
                  </a:lnTo>
                  <a:lnTo>
                    <a:pt x="197" y="51"/>
                  </a:lnTo>
                  <a:lnTo>
                    <a:pt x="128" y="51"/>
                  </a:lnTo>
                  <a:lnTo>
                    <a:pt x="128" y="277"/>
                  </a:lnTo>
                  <a:lnTo>
                    <a:pt x="74" y="277"/>
                  </a:lnTo>
                  <a:lnTo>
                    <a:pt x="74" y="51"/>
                  </a:lnTo>
                  <a:lnTo>
                    <a:pt x="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页面">
    <p:spTree>
      <p:nvGrpSpPr>
        <p:cNvPr id="1" name=""/>
        <p:cNvGrpSpPr/>
        <p:nvPr/>
      </p:nvGrpSpPr>
      <p:grpSpPr>
        <a:xfrm>
          <a:off x="0" y="0"/>
          <a:ext cx="0" cy="0"/>
          <a:chOff x="0" y="0"/>
          <a:chExt cx="0" cy="0"/>
        </a:xfrm>
      </p:grpSpPr>
      <p:sp>
        <p:nvSpPr>
          <p:cNvPr id="27" name="矩形 26"/>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grpSp>
        <p:nvGrpSpPr>
          <p:cNvPr id="2" name="组合 1"/>
          <p:cNvGrpSpPr/>
          <p:nvPr userDrawn="1"/>
        </p:nvGrpSpPr>
        <p:grpSpPr>
          <a:xfrm>
            <a:off x="1559496" y="2616414"/>
            <a:ext cx="1458416" cy="1460658"/>
            <a:chOff x="1559496" y="2616414"/>
            <a:chExt cx="1458416" cy="1460658"/>
          </a:xfrm>
        </p:grpSpPr>
        <p:sp>
          <p:nvSpPr>
            <p:cNvPr id="35" name="Rectangle 10"/>
            <p:cNvSpPr>
              <a:spLocks noChangeArrowheads="1"/>
            </p:cNvSpPr>
            <p:nvPr userDrawn="1"/>
          </p:nvSpPr>
          <p:spPr bwMode="auto">
            <a:xfrm>
              <a:off x="1609940" y="2670222"/>
              <a:ext cx="1407972" cy="1406850"/>
            </a:xfrm>
            <a:prstGeom prst="rect">
              <a:avLst/>
            </a:prstGeom>
            <a:solidFill>
              <a:schemeClr val="tx2">
                <a:lumMod val="50000"/>
              </a:schemeClr>
            </a:solidFill>
            <a:ln>
              <a:noFill/>
            </a:ln>
          </p:spPr>
          <p:txBody>
            <a:bodyPr vert="horz" wrap="square" lIns="91440" tIns="45720" rIns="91440" bIns="45720" numCol="1" anchor="t" anchorCtr="0" compatLnSpc="1"/>
            <a:lstStyle/>
            <a:p>
              <a:endParaRPr lang="zh-CN" altLang="en-US" sz="1100"/>
            </a:p>
          </p:txBody>
        </p:sp>
        <p:sp>
          <p:nvSpPr>
            <p:cNvPr id="36" name="Freeform 11"/>
            <p:cNvSpPr/>
            <p:nvPr userDrawn="1"/>
          </p:nvSpPr>
          <p:spPr bwMode="auto">
            <a:xfrm>
              <a:off x="1559496" y="2616414"/>
              <a:ext cx="1317171" cy="1154626"/>
            </a:xfrm>
            <a:custGeom>
              <a:avLst/>
              <a:gdLst>
                <a:gd name="T0" fmla="*/ 1175 w 1175"/>
                <a:gd name="T1" fmla="*/ 1030 h 1030"/>
                <a:gd name="T2" fmla="*/ 0 w 1175"/>
                <a:gd name="T3" fmla="*/ 1030 h 1030"/>
                <a:gd name="T4" fmla="*/ 0 w 1175"/>
                <a:gd name="T5" fmla="*/ 0 h 1030"/>
                <a:gd name="T6" fmla="*/ 729 w 1175"/>
                <a:gd name="T7" fmla="*/ 0 h 1030"/>
                <a:gd name="T8" fmla="*/ 1175 w 1175"/>
                <a:gd name="T9" fmla="*/ 1030 h 1030"/>
              </a:gdLst>
              <a:ahLst/>
              <a:cxnLst>
                <a:cxn ang="0">
                  <a:pos x="T0" y="T1"/>
                </a:cxn>
                <a:cxn ang="0">
                  <a:pos x="T2" y="T3"/>
                </a:cxn>
                <a:cxn ang="0">
                  <a:pos x="T4" y="T5"/>
                </a:cxn>
                <a:cxn ang="0">
                  <a:pos x="T6" y="T7"/>
                </a:cxn>
                <a:cxn ang="0">
                  <a:pos x="T8" y="T9"/>
                </a:cxn>
              </a:cxnLst>
              <a:rect l="0" t="0" r="r" b="b"/>
              <a:pathLst>
                <a:path w="1175" h="1030">
                  <a:moveTo>
                    <a:pt x="1175" y="1030"/>
                  </a:moveTo>
                  <a:lnTo>
                    <a:pt x="0" y="1030"/>
                  </a:lnTo>
                  <a:lnTo>
                    <a:pt x="0" y="0"/>
                  </a:lnTo>
                  <a:lnTo>
                    <a:pt x="729" y="0"/>
                  </a:lnTo>
                  <a:lnTo>
                    <a:pt x="1175" y="103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p>
          </p:txBody>
        </p:sp>
      </p:grpSp>
      <p:sp>
        <p:nvSpPr>
          <p:cNvPr id="4" name="文本占位符 3"/>
          <p:cNvSpPr>
            <a:spLocks noGrp="1"/>
          </p:cNvSpPr>
          <p:nvPr>
            <p:ph type="body" sz="quarter" idx="10" hasCustomPrompt="1"/>
          </p:nvPr>
        </p:nvSpPr>
        <p:spPr>
          <a:xfrm>
            <a:off x="3333846" y="2801156"/>
            <a:ext cx="7514682" cy="915876"/>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sz="5400" b="1" baseline="0">
                <a:solidFill>
                  <a:schemeClr val="accent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dirty="0" smtClean="0"/>
              <a:t>CLICK TO ADD TITLE</a:t>
            </a:r>
            <a:endParaRPr lang="en-US" altLang="zh-CN" dirty="0" smtClean="0"/>
          </a:p>
        </p:txBody>
      </p:sp>
      <p:sp>
        <p:nvSpPr>
          <p:cNvPr id="6" name="标题 5"/>
          <p:cNvSpPr>
            <a:spLocks noGrp="1"/>
          </p:cNvSpPr>
          <p:nvPr>
            <p:ph type="title" hasCustomPrompt="1"/>
          </p:nvPr>
        </p:nvSpPr>
        <p:spPr>
          <a:xfrm>
            <a:off x="1450714" y="2616414"/>
            <a:ext cx="1381944" cy="1210146"/>
          </a:xfrm>
        </p:spPr>
        <p:txBody>
          <a:bodyPr>
            <a:normAutofit/>
          </a:bodyPr>
          <a:lstStyle>
            <a:lvl1pPr>
              <a:defRPr sz="6600" b="1">
                <a:solidFill>
                  <a:schemeClr val="tx2"/>
                </a:solidFill>
              </a:defRPr>
            </a:lvl1pPr>
          </a:lstStyle>
          <a:p>
            <a:r>
              <a:rPr lang="en-US" altLang="zh-CN" dirty="0" smtClean="0"/>
              <a:t>01</a:t>
            </a:r>
            <a:endParaRPr lang="zh-CN" altLang="en-US" dirty="0"/>
          </a:p>
        </p:txBody>
      </p:sp>
      <p:sp>
        <p:nvSpPr>
          <p:cNvPr id="19" name="任意多边形 18"/>
          <p:cNvSpPr/>
          <p:nvPr userDrawn="1"/>
        </p:nvSpPr>
        <p:spPr bwMode="auto">
          <a:xfrm>
            <a:off x="9796483" y="-1872"/>
            <a:ext cx="2395517" cy="5643485"/>
          </a:xfrm>
          <a:custGeom>
            <a:avLst/>
            <a:gdLst>
              <a:gd name="connsiteX0" fmla="*/ 0 w 2395517"/>
              <a:gd name="connsiteY0" fmla="*/ 0 h 5643485"/>
              <a:gd name="connsiteX1" fmla="*/ 78225 w 2395517"/>
              <a:gd name="connsiteY1" fmla="*/ 0 h 5643485"/>
              <a:gd name="connsiteX2" fmla="*/ 2395517 w 2395517"/>
              <a:gd name="connsiteY2" fmla="*/ 5459197 h 5643485"/>
              <a:gd name="connsiteX3" fmla="*/ 2395517 w 2395517"/>
              <a:gd name="connsiteY3" fmla="*/ 5643485 h 5643485"/>
              <a:gd name="connsiteX4" fmla="*/ 0 w 2395517"/>
              <a:gd name="connsiteY4" fmla="*/ 0 h 56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17" h="5643485">
                <a:moveTo>
                  <a:pt x="0" y="0"/>
                </a:moveTo>
                <a:lnTo>
                  <a:pt x="78225" y="0"/>
                </a:lnTo>
                <a:lnTo>
                  <a:pt x="2395517" y="5459197"/>
                </a:lnTo>
                <a:lnTo>
                  <a:pt x="2395517" y="5643485"/>
                </a:lnTo>
                <a:lnTo>
                  <a:pt x="0" y="0"/>
                </a:lnTo>
                <a:close/>
              </a:path>
            </a:pathLst>
          </a:custGeom>
          <a:solidFill>
            <a:srgbClr val="AACE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白底">
    <p:spTree>
      <p:nvGrpSpPr>
        <p:cNvPr id="1" name=""/>
        <p:cNvGrpSpPr/>
        <p:nvPr/>
      </p:nvGrpSpPr>
      <p:grpSpPr>
        <a:xfrm>
          <a:off x="0" y="0"/>
          <a:ext cx="0" cy="0"/>
          <a:chOff x="0" y="0"/>
          <a:chExt cx="0" cy="0"/>
        </a:xfrm>
      </p:grpSpPr>
      <p:sp>
        <p:nvSpPr>
          <p:cNvPr id="5" name="矩形 4"/>
          <p:cNvSpPr/>
          <p:nvPr userDrawn="1"/>
        </p:nvSpPr>
        <p:spPr>
          <a:xfrm>
            <a:off x="0" y="6479282"/>
            <a:ext cx="12192000" cy="378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a:xfrm>
            <a:off x="10056440" y="6492875"/>
            <a:ext cx="1800200" cy="365125"/>
          </a:xfrm>
        </p:spPr>
        <p:txBody>
          <a:bodyPr/>
          <a:lstStyle>
            <a:lvl1pPr>
              <a:defRPr>
                <a:solidFill>
                  <a:schemeClr val="bg1"/>
                </a:solidFill>
              </a:defRPr>
            </a:lvl1pPr>
          </a:lstStyle>
          <a:p>
            <a:r>
              <a:rPr lang="en-US" altLang="zh-CN" dirty="0" smtClean="0"/>
              <a:t>Page </a:t>
            </a:r>
            <a:fld id="{0C913308-F349-4B6D-A68A-DD1791B4A57B}" type="slidenum">
              <a:rPr lang="zh-CN" altLang="en-US" smtClean="0"/>
            </a:fld>
            <a:endParaRPr lang="zh-CN" altLang="en-US" dirty="0"/>
          </a:p>
        </p:txBody>
      </p:sp>
      <p:sp>
        <p:nvSpPr>
          <p:cNvPr id="2" name="标题 1"/>
          <p:cNvSpPr>
            <a:spLocks noGrp="1"/>
          </p:cNvSpPr>
          <p:nvPr>
            <p:ph type="title" hasCustomPrompt="1"/>
          </p:nvPr>
        </p:nvSpPr>
        <p:spPr>
          <a:xfrm>
            <a:off x="489628" y="359445"/>
            <a:ext cx="11189610" cy="549275"/>
          </a:xfrm>
        </p:spPr>
        <p:txBody>
          <a:bodyPr>
            <a:normAutofit/>
          </a:bodyPr>
          <a:lstStyle>
            <a:lvl1pPr algn="l">
              <a:defRPr sz="2400" b="1">
                <a:solidFill>
                  <a:schemeClr val="tx2"/>
                </a:solidFill>
              </a:defRPr>
            </a:lvl1pPr>
          </a:lstStyle>
          <a:p>
            <a:r>
              <a:rPr lang="en-US" altLang="zh-CN" dirty="0" smtClean="0"/>
              <a:t>Click to add title </a:t>
            </a:r>
            <a:endParaRPr lang="en-US" altLang="zh-CN" dirty="0"/>
          </a:p>
        </p:txBody>
      </p:sp>
      <p:sp>
        <p:nvSpPr>
          <p:cNvPr id="4" name="内容占位符 3"/>
          <p:cNvSpPr>
            <a:spLocks noGrp="1"/>
          </p:cNvSpPr>
          <p:nvPr>
            <p:ph sz="quarter" idx="13"/>
          </p:nvPr>
        </p:nvSpPr>
        <p:spPr>
          <a:xfrm>
            <a:off x="512763" y="1148295"/>
            <a:ext cx="11166475" cy="5184775"/>
          </a:xfrm>
        </p:spPr>
        <p:txBody>
          <a:bodyPr/>
          <a:lstStyle>
            <a:lvl1pPr>
              <a:defRPr sz="2400" baseline="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ltLang="zh-CN" dirty="0" smtClean="0"/>
              <a:t>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a:p>
            <a:pPr lvl="3"/>
            <a:r>
              <a:rPr lang="en-US" altLang="zh-CN" dirty="0" smtClean="0"/>
              <a:t>Fourth level</a:t>
            </a:r>
            <a:endParaRPr lang="en-US" altLang="zh-CN" dirty="0" smtClean="0"/>
          </a:p>
          <a:p>
            <a:pPr lvl="4"/>
            <a:r>
              <a:rPr lang="en-US" altLang="zh-CN" dirty="0" smtClean="0"/>
              <a:t>Fifth level</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黑底">
    <p:spTree>
      <p:nvGrpSpPr>
        <p:cNvPr id="1" name=""/>
        <p:cNvGrpSpPr/>
        <p:nvPr/>
      </p:nvGrpSpPr>
      <p:grpSpPr>
        <a:xfrm>
          <a:off x="0" y="0"/>
          <a:ext cx="0" cy="0"/>
          <a:chOff x="0" y="0"/>
          <a:chExt cx="0" cy="0"/>
        </a:xfrm>
      </p:grpSpPr>
      <p:sp>
        <p:nvSpPr>
          <p:cNvPr id="18" name="矩形 17"/>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userDrawn="1"/>
        </p:nvSpPr>
        <p:spPr>
          <a:xfrm>
            <a:off x="0" y="6479282"/>
            <a:ext cx="12192000" cy="378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a:xfrm>
            <a:off x="9408368" y="6492875"/>
            <a:ext cx="2448272" cy="365125"/>
          </a:xfrm>
        </p:spPr>
        <p:txBody>
          <a:bodyPr/>
          <a:lstStyle>
            <a:lvl1pPr>
              <a:defRPr>
                <a:solidFill>
                  <a:schemeClr val="bg1"/>
                </a:solidFill>
              </a:defRPr>
            </a:lvl1pPr>
          </a:lstStyle>
          <a:p>
            <a:r>
              <a:rPr lang="en-US" altLang="zh-CN" dirty="0" smtClean="0"/>
              <a:t>Page </a:t>
            </a:r>
            <a:fld id="{0C913308-F349-4B6D-A68A-DD1791B4A57B}" type="slidenum">
              <a:rPr lang="zh-CN" altLang="en-US" smtClean="0"/>
            </a:fld>
            <a:endParaRPr lang="zh-CN" altLang="en-US" dirty="0"/>
          </a:p>
        </p:txBody>
      </p:sp>
      <p:sp>
        <p:nvSpPr>
          <p:cNvPr id="24" name="标题 1"/>
          <p:cNvSpPr>
            <a:spLocks noGrp="1"/>
          </p:cNvSpPr>
          <p:nvPr>
            <p:ph type="title" hasCustomPrompt="1"/>
          </p:nvPr>
        </p:nvSpPr>
        <p:spPr>
          <a:xfrm>
            <a:off x="489628" y="359445"/>
            <a:ext cx="11189610" cy="549275"/>
          </a:xfrm>
        </p:spPr>
        <p:txBody>
          <a:bodyPr>
            <a:normAutofit/>
          </a:bodyPr>
          <a:lstStyle>
            <a:lvl1pPr algn="l">
              <a:defRPr sz="2400" b="1">
                <a:solidFill>
                  <a:schemeClr val="bg1"/>
                </a:solidFill>
              </a:defRPr>
            </a:lvl1pPr>
          </a:lstStyle>
          <a:p>
            <a:r>
              <a:rPr lang="en-US" altLang="zh-CN" dirty="0" smtClean="0"/>
              <a:t>Click to add title </a:t>
            </a:r>
            <a:endParaRPr lang="en-US" altLang="zh-CN" dirty="0"/>
          </a:p>
        </p:txBody>
      </p:sp>
      <p:sp>
        <p:nvSpPr>
          <p:cNvPr id="25" name="内容占位符 3"/>
          <p:cNvSpPr>
            <a:spLocks noGrp="1"/>
          </p:cNvSpPr>
          <p:nvPr>
            <p:ph sz="quarter" idx="13"/>
          </p:nvPr>
        </p:nvSpPr>
        <p:spPr>
          <a:xfrm>
            <a:off x="512763" y="1148295"/>
            <a:ext cx="11166475" cy="5184775"/>
          </a:xfrm>
        </p:spPr>
        <p:txBody>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dirty="0" smtClean="0"/>
              <a:t>Edit Master text styles</a:t>
            </a:r>
            <a:endParaRPr lang="en-US" altLang="zh-CN" dirty="0" smtClean="0"/>
          </a:p>
          <a:p>
            <a:pPr lvl="1"/>
            <a:r>
              <a:rPr lang="en-US" altLang="zh-CN" dirty="0" smtClean="0"/>
              <a:t>Second level</a:t>
            </a:r>
            <a:endParaRPr lang="en-US" altLang="zh-CN" dirty="0" smtClean="0"/>
          </a:p>
          <a:p>
            <a:pPr lvl="2"/>
            <a:r>
              <a:rPr lang="en-US" altLang="zh-CN" dirty="0" smtClean="0"/>
              <a:t>Third level</a:t>
            </a:r>
            <a:endParaRPr lang="en-US" altLang="zh-CN" dirty="0" smtClean="0"/>
          </a:p>
          <a:p>
            <a:pPr lvl="3"/>
            <a:r>
              <a:rPr lang="en-US" altLang="zh-CN" dirty="0" smtClean="0"/>
              <a:t>Fourth level</a:t>
            </a:r>
            <a:endParaRPr lang="en-US" altLang="zh-CN" dirty="0" smtClean="0"/>
          </a:p>
          <a:p>
            <a:pPr lvl="4"/>
            <a:r>
              <a:rPr lang="en-US" altLang="zh-CN" dirty="0" smtClean="0"/>
              <a:t>Fifth level</a:t>
            </a:r>
            <a:endParaRPr lang="zh-CN" altLang="en-US" dirty="0"/>
          </a:p>
        </p:txBody>
      </p:sp>
      <p:grpSp>
        <p:nvGrpSpPr>
          <p:cNvPr id="19" name="组合 18"/>
          <p:cNvGrpSpPr/>
          <p:nvPr userDrawn="1"/>
        </p:nvGrpSpPr>
        <p:grpSpPr>
          <a:xfrm>
            <a:off x="0" y="6478607"/>
            <a:ext cx="1246188" cy="379394"/>
            <a:chOff x="1298575" y="6478606"/>
            <a:chExt cx="1246188" cy="379413"/>
          </a:xfrm>
        </p:grpSpPr>
        <p:sp>
          <p:nvSpPr>
            <p:cNvPr id="20" name="Freeform 5"/>
            <p:cNvSpPr/>
            <p:nvPr userDrawn="1"/>
          </p:nvSpPr>
          <p:spPr bwMode="auto">
            <a:xfrm>
              <a:off x="1298575" y="6478606"/>
              <a:ext cx="1246188" cy="379413"/>
            </a:xfrm>
            <a:custGeom>
              <a:avLst/>
              <a:gdLst>
                <a:gd name="T0" fmla="*/ 16485 w 16485"/>
                <a:gd name="T1" fmla="*/ 5019 h 5019"/>
                <a:gd name="T2" fmla="*/ 0 w 16485"/>
                <a:gd name="T3" fmla="*/ 5019 h 5019"/>
                <a:gd name="T4" fmla="*/ 0 w 16485"/>
                <a:gd name="T5" fmla="*/ 0 h 5019"/>
                <a:gd name="T6" fmla="*/ 14312 w 16485"/>
                <a:gd name="T7" fmla="*/ 0 h 5019"/>
                <a:gd name="T8" fmla="*/ 16485 w 16485"/>
                <a:gd name="T9" fmla="*/ 5019 h 5019"/>
              </a:gdLst>
              <a:ahLst/>
              <a:cxnLst>
                <a:cxn ang="0">
                  <a:pos x="T0" y="T1"/>
                </a:cxn>
                <a:cxn ang="0">
                  <a:pos x="T2" y="T3"/>
                </a:cxn>
                <a:cxn ang="0">
                  <a:pos x="T4" y="T5"/>
                </a:cxn>
                <a:cxn ang="0">
                  <a:pos x="T6" y="T7"/>
                </a:cxn>
                <a:cxn ang="0">
                  <a:pos x="T8" y="T9"/>
                </a:cxn>
              </a:cxnLst>
              <a:rect l="0" t="0" r="r" b="b"/>
              <a:pathLst>
                <a:path w="16485" h="5019">
                  <a:moveTo>
                    <a:pt x="16485" y="5019"/>
                  </a:moveTo>
                  <a:lnTo>
                    <a:pt x="0" y="5019"/>
                  </a:lnTo>
                  <a:lnTo>
                    <a:pt x="0" y="0"/>
                  </a:lnTo>
                  <a:lnTo>
                    <a:pt x="14312" y="0"/>
                  </a:lnTo>
                  <a:lnTo>
                    <a:pt x="16485" y="501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1" name="Freeform 6"/>
            <p:cNvSpPr>
              <a:spLocks noEditPoints="1"/>
            </p:cNvSpPr>
            <p:nvPr userDrawn="1"/>
          </p:nvSpPr>
          <p:spPr bwMode="auto">
            <a:xfrm>
              <a:off x="2076450"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4 w 1407"/>
                <a:gd name="T11" fmla="*/ 1096 h 1434"/>
                <a:gd name="T12" fmla="*/ 670 w 1407"/>
                <a:gd name="T13" fmla="*/ 1098 h 1434"/>
                <a:gd name="T14" fmla="*/ 585 w 1407"/>
                <a:gd name="T15" fmla="*/ 1085 h 1434"/>
                <a:gd name="T16" fmla="*/ 514 w 1407"/>
                <a:gd name="T17" fmla="*/ 1056 h 1434"/>
                <a:gd name="T18" fmla="*/ 462 w 1407"/>
                <a:gd name="T19" fmla="*/ 1013 h 1434"/>
                <a:gd name="T20" fmla="*/ 433 w 1407"/>
                <a:gd name="T21" fmla="*/ 961 h 1434"/>
                <a:gd name="T22" fmla="*/ 423 w 1407"/>
                <a:gd name="T23" fmla="*/ 895 h 1434"/>
                <a:gd name="T24" fmla="*/ 420 w 1407"/>
                <a:gd name="T25" fmla="*/ 779 h 1434"/>
                <a:gd name="T26" fmla="*/ 422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8 w 1407"/>
                <a:gd name="T43" fmla="*/ 378 h 1434"/>
                <a:gd name="T44" fmla="*/ 951 w 1407"/>
                <a:gd name="T45" fmla="*/ 421 h 1434"/>
                <a:gd name="T46" fmla="*/ 981 w 1407"/>
                <a:gd name="T47" fmla="*/ 473 h 1434"/>
                <a:gd name="T48" fmla="*/ 990 w 1407"/>
                <a:gd name="T49" fmla="*/ 539 h 1434"/>
                <a:gd name="T50" fmla="*/ 993 w 1407"/>
                <a:gd name="T51" fmla="*/ 654 h 1434"/>
                <a:gd name="T52" fmla="*/ 1382 w 1407"/>
                <a:gd name="T53" fmla="*/ 270 h 1434"/>
                <a:gd name="T54" fmla="*/ 1355 w 1407"/>
                <a:gd name="T55" fmla="*/ 220 h 1434"/>
                <a:gd name="T56" fmla="*/ 1258 w 1407"/>
                <a:gd name="T57" fmla="*/ 127 h 1434"/>
                <a:gd name="T58" fmla="*/ 1113 w 1407"/>
                <a:gd name="T59" fmla="*/ 56 h 1434"/>
                <a:gd name="T60" fmla="*/ 923 w 1407"/>
                <a:gd name="T61" fmla="*/ 14 h 1434"/>
                <a:gd name="T62" fmla="*/ 704 w 1407"/>
                <a:gd name="T63" fmla="*/ 0 h 1434"/>
                <a:gd name="T64" fmla="*/ 476 w 1407"/>
                <a:gd name="T65" fmla="*/ 14 h 1434"/>
                <a:gd name="T66" fmla="*/ 286 w 1407"/>
                <a:gd name="T67" fmla="*/ 59 h 1434"/>
                <a:gd name="T68" fmla="*/ 144 w 1407"/>
                <a:gd name="T69" fmla="*/ 131 h 1434"/>
                <a:gd name="T70" fmla="*/ 51 w 1407"/>
                <a:gd name="T71" fmla="*/ 223 h 1434"/>
                <a:gd name="T72" fmla="*/ 26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7 w 1407"/>
                <a:gd name="T89" fmla="*/ 1398 h 1434"/>
                <a:gd name="T90" fmla="*/ 569 w 1407"/>
                <a:gd name="T91" fmla="*/ 1429 h 1434"/>
                <a:gd name="T92" fmla="*/ 799 w 1407"/>
                <a:gd name="T93" fmla="*/ 1431 h 1434"/>
                <a:gd name="T94" fmla="*/ 1013 w 1407"/>
                <a:gd name="T95" fmla="*/ 1404 h 1434"/>
                <a:gd name="T96" fmla="*/ 1184 w 1407"/>
                <a:gd name="T97" fmla="*/ 1349 h 1434"/>
                <a:gd name="T98" fmla="*/ 1307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3" y="806"/>
                  </a:lnTo>
                  <a:lnTo>
                    <a:pt x="992" y="831"/>
                  </a:lnTo>
                  <a:lnTo>
                    <a:pt x="992" y="854"/>
                  </a:lnTo>
                  <a:lnTo>
                    <a:pt x="991" y="874"/>
                  </a:lnTo>
                  <a:lnTo>
                    <a:pt x="990" y="893"/>
                  </a:lnTo>
                  <a:lnTo>
                    <a:pt x="989" y="909"/>
                  </a:lnTo>
                  <a:lnTo>
                    <a:pt x="988" y="924"/>
                  </a:lnTo>
                  <a:lnTo>
                    <a:pt x="986" y="936"/>
                  </a:lnTo>
                  <a:lnTo>
                    <a:pt x="984" y="948"/>
                  </a:lnTo>
                  <a:lnTo>
                    <a:pt x="981" y="959"/>
                  </a:lnTo>
                  <a:lnTo>
                    <a:pt x="977" y="969"/>
                  </a:lnTo>
                  <a:lnTo>
                    <a:pt x="972" y="981"/>
                  </a:lnTo>
                  <a:lnTo>
                    <a:pt x="966" y="991"/>
                  </a:lnTo>
                  <a:lnTo>
                    <a:pt x="960" y="1000"/>
                  </a:lnTo>
                  <a:lnTo>
                    <a:pt x="952" y="1011"/>
                  </a:lnTo>
                  <a:lnTo>
                    <a:pt x="944" y="1020"/>
                  </a:lnTo>
                  <a:lnTo>
                    <a:pt x="934" y="1029"/>
                  </a:lnTo>
                  <a:lnTo>
                    <a:pt x="924" y="1038"/>
                  </a:lnTo>
                  <a:lnTo>
                    <a:pt x="914" y="1047"/>
                  </a:lnTo>
                  <a:lnTo>
                    <a:pt x="902" y="1054"/>
                  </a:lnTo>
                  <a:lnTo>
                    <a:pt x="889" y="1061"/>
                  </a:lnTo>
                  <a:lnTo>
                    <a:pt x="877" y="1067"/>
                  </a:lnTo>
                  <a:lnTo>
                    <a:pt x="862" y="1074"/>
                  </a:lnTo>
                  <a:lnTo>
                    <a:pt x="848" y="1079"/>
                  </a:lnTo>
                  <a:lnTo>
                    <a:pt x="832" y="1084"/>
                  </a:lnTo>
                  <a:lnTo>
                    <a:pt x="816" y="1088"/>
                  </a:lnTo>
                  <a:lnTo>
                    <a:pt x="799" y="1091"/>
                  </a:lnTo>
                  <a:lnTo>
                    <a:pt x="782" y="1094"/>
                  </a:lnTo>
                  <a:lnTo>
                    <a:pt x="764" y="1096"/>
                  </a:lnTo>
                  <a:lnTo>
                    <a:pt x="746" y="1098"/>
                  </a:lnTo>
                  <a:lnTo>
                    <a:pt x="726" y="1099"/>
                  </a:lnTo>
                  <a:lnTo>
                    <a:pt x="707" y="1099"/>
                  </a:lnTo>
                  <a:lnTo>
                    <a:pt x="688" y="1099"/>
                  </a:lnTo>
                  <a:lnTo>
                    <a:pt x="670" y="1098"/>
                  </a:lnTo>
                  <a:lnTo>
                    <a:pt x="652" y="1096"/>
                  </a:lnTo>
                  <a:lnTo>
                    <a:pt x="635" y="1094"/>
                  </a:lnTo>
                  <a:lnTo>
                    <a:pt x="617" y="1092"/>
                  </a:lnTo>
                  <a:lnTo>
                    <a:pt x="601" y="1089"/>
                  </a:lnTo>
                  <a:lnTo>
                    <a:pt x="585" y="1085"/>
                  </a:lnTo>
                  <a:lnTo>
                    <a:pt x="570" y="1080"/>
                  </a:lnTo>
                  <a:lnTo>
                    <a:pt x="554" y="1075"/>
                  </a:lnTo>
                  <a:lnTo>
                    <a:pt x="541" y="1069"/>
                  </a:lnTo>
                  <a:lnTo>
                    <a:pt x="527" y="1063"/>
                  </a:lnTo>
                  <a:lnTo>
                    <a:pt x="514" y="1056"/>
                  </a:lnTo>
                  <a:lnTo>
                    <a:pt x="503" y="1049"/>
                  </a:lnTo>
                  <a:lnTo>
                    <a:pt x="491" y="1041"/>
                  </a:lnTo>
                  <a:lnTo>
                    <a:pt x="481" y="1031"/>
                  </a:lnTo>
                  <a:lnTo>
                    <a:pt x="472" y="1022"/>
                  </a:lnTo>
                  <a:lnTo>
                    <a:pt x="462" y="1013"/>
                  </a:lnTo>
                  <a:lnTo>
                    <a:pt x="455" y="1002"/>
                  </a:lnTo>
                  <a:lnTo>
                    <a:pt x="448" y="992"/>
                  </a:lnTo>
                  <a:lnTo>
                    <a:pt x="442" y="982"/>
                  </a:lnTo>
                  <a:lnTo>
                    <a:pt x="437" y="971"/>
                  </a:lnTo>
                  <a:lnTo>
                    <a:pt x="433" y="961"/>
                  </a:lnTo>
                  <a:lnTo>
                    <a:pt x="430" y="950"/>
                  </a:lnTo>
                  <a:lnTo>
                    <a:pt x="427" y="938"/>
                  </a:lnTo>
                  <a:lnTo>
                    <a:pt x="426" y="926"/>
                  </a:lnTo>
                  <a:lnTo>
                    <a:pt x="424" y="911"/>
                  </a:lnTo>
                  <a:lnTo>
                    <a:pt x="423" y="895"/>
                  </a:lnTo>
                  <a:lnTo>
                    <a:pt x="422" y="876"/>
                  </a:lnTo>
                  <a:lnTo>
                    <a:pt x="421" y="855"/>
                  </a:lnTo>
                  <a:lnTo>
                    <a:pt x="421" y="832"/>
                  </a:lnTo>
                  <a:lnTo>
                    <a:pt x="421" y="807"/>
                  </a:lnTo>
                  <a:lnTo>
                    <a:pt x="420" y="779"/>
                  </a:lnTo>
                  <a:lnTo>
                    <a:pt x="420" y="654"/>
                  </a:lnTo>
                  <a:lnTo>
                    <a:pt x="421" y="627"/>
                  </a:lnTo>
                  <a:lnTo>
                    <a:pt x="421" y="603"/>
                  </a:lnTo>
                  <a:lnTo>
                    <a:pt x="421" y="580"/>
                  </a:lnTo>
                  <a:lnTo>
                    <a:pt x="422" y="559"/>
                  </a:lnTo>
                  <a:lnTo>
                    <a:pt x="423" y="541"/>
                  </a:lnTo>
                  <a:lnTo>
                    <a:pt x="424" y="524"/>
                  </a:lnTo>
                  <a:lnTo>
                    <a:pt x="425" y="510"/>
                  </a:lnTo>
                  <a:lnTo>
                    <a:pt x="427" y="497"/>
                  </a:lnTo>
                  <a:lnTo>
                    <a:pt x="430" y="486"/>
                  </a:lnTo>
                  <a:lnTo>
                    <a:pt x="433" y="475"/>
                  </a:lnTo>
                  <a:lnTo>
                    <a:pt x="437" y="464"/>
                  </a:lnTo>
                  <a:lnTo>
                    <a:pt x="441" y="453"/>
                  </a:lnTo>
                  <a:lnTo>
                    <a:pt x="447" y="443"/>
                  </a:lnTo>
                  <a:lnTo>
                    <a:pt x="453" y="432"/>
                  </a:lnTo>
                  <a:lnTo>
                    <a:pt x="461" y="423"/>
                  </a:lnTo>
                  <a:lnTo>
                    <a:pt x="470" y="414"/>
                  </a:lnTo>
                  <a:lnTo>
                    <a:pt x="479" y="403"/>
                  </a:lnTo>
                  <a:lnTo>
                    <a:pt x="489" y="395"/>
                  </a:lnTo>
                  <a:lnTo>
                    <a:pt x="500" y="387"/>
                  </a:lnTo>
                  <a:lnTo>
                    <a:pt x="511" y="380"/>
                  </a:lnTo>
                  <a:lnTo>
                    <a:pt x="523" y="372"/>
                  </a:lnTo>
                  <a:lnTo>
                    <a:pt x="537" y="366"/>
                  </a:lnTo>
                  <a:lnTo>
                    <a:pt x="551" y="360"/>
                  </a:lnTo>
                  <a:lnTo>
                    <a:pt x="566" y="355"/>
                  </a:lnTo>
                  <a:lnTo>
                    <a:pt x="581" y="350"/>
                  </a:lnTo>
                  <a:lnTo>
                    <a:pt x="597" y="346"/>
                  </a:lnTo>
                  <a:lnTo>
                    <a:pt x="614" y="342"/>
                  </a:lnTo>
                  <a:lnTo>
                    <a:pt x="631" y="339"/>
                  </a:lnTo>
                  <a:lnTo>
                    <a:pt x="649" y="337"/>
                  </a:lnTo>
                  <a:lnTo>
                    <a:pt x="668" y="335"/>
                  </a:lnTo>
                  <a:lnTo>
                    <a:pt x="687" y="334"/>
                  </a:lnTo>
                  <a:lnTo>
                    <a:pt x="707" y="334"/>
                  </a:lnTo>
                  <a:lnTo>
                    <a:pt x="725" y="334"/>
                  </a:lnTo>
                  <a:lnTo>
                    <a:pt x="744" y="335"/>
                  </a:lnTo>
                  <a:lnTo>
                    <a:pt x="761" y="337"/>
                  </a:lnTo>
                  <a:lnTo>
                    <a:pt x="779" y="339"/>
                  </a:lnTo>
                  <a:lnTo>
                    <a:pt x="796" y="341"/>
                  </a:lnTo>
                  <a:lnTo>
                    <a:pt x="813" y="346"/>
                  </a:lnTo>
                  <a:lnTo>
                    <a:pt x="828" y="349"/>
                  </a:lnTo>
                  <a:lnTo>
                    <a:pt x="844" y="354"/>
                  </a:lnTo>
                  <a:lnTo>
                    <a:pt x="859" y="359"/>
                  </a:lnTo>
                  <a:lnTo>
                    <a:pt x="873" y="364"/>
                  </a:lnTo>
                  <a:lnTo>
                    <a:pt x="886" y="370"/>
                  </a:lnTo>
                  <a:lnTo>
                    <a:pt x="898" y="378"/>
                  </a:lnTo>
                  <a:lnTo>
                    <a:pt x="911" y="385"/>
                  </a:lnTo>
                  <a:lnTo>
                    <a:pt x="922" y="393"/>
                  </a:lnTo>
                  <a:lnTo>
                    <a:pt x="932" y="402"/>
                  </a:lnTo>
                  <a:lnTo>
                    <a:pt x="942" y="412"/>
                  </a:lnTo>
                  <a:lnTo>
                    <a:pt x="951" y="421"/>
                  </a:lnTo>
                  <a:lnTo>
                    <a:pt x="958" y="431"/>
                  </a:lnTo>
                  <a:lnTo>
                    <a:pt x="965" y="442"/>
                  </a:lnTo>
                  <a:lnTo>
                    <a:pt x="971"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3" y="626"/>
                  </a:lnTo>
                  <a:lnTo>
                    <a:pt x="993" y="654"/>
                  </a:lnTo>
                  <a:lnTo>
                    <a:pt x="993" y="779"/>
                  </a:lnTo>
                  <a:close/>
                  <a:moveTo>
                    <a:pt x="1390" y="301"/>
                  </a:moveTo>
                  <a:lnTo>
                    <a:pt x="1388" y="291"/>
                  </a:lnTo>
                  <a:lnTo>
                    <a:pt x="1385" y="280"/>
                  </a:lnTo>
                  <a:lnTo>
                    <a:pt x="1382" y="270"/>
                  </a:lnTo>
                  <a:lnTo>
                    <a:pt x="1376"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5" y="95"/>
                  </a:lnTo>
                  <a:lnTo>
                    <a:pt x="1176" y="81"/>
                  </a:lnTo>
                  <a:lnTo>
                    <a:pt x="1146" y="68"/>
                  </a:lnTo>
                  <a:lnTo>
                    <a:pt x="1113" y="56"/>
                  </a:lnTo>
                  <a:lnTo>
                    <a:pt x="1078" y="45"/>
                  </a:lnTo>
                  <a:lnTo>
                    <a:pt x="1042" y="36"/>
                  </a:lnTo>
                  <a:lnTo>
                    <a:pt x="1003" y="27"/>
                  </a:lnTo>
                  <a:lnTo>
                    <a:pt x="964" y="20"/>
                  </a:lnTo>
                  <a:lnTo>
                    <a:pt x="923" y="14"/>
                  </a:lnTo>
                  <a:lnTo>
                    <a:pt x="882" y="9"/>
                  </a:lnTo>
                  <a:lnTo>
                    <a:pt x="840" y="5"/>
                  </a:lnTo>
                  <a:lnTo>
                    <a:pt x="795" y="2"/>
                  </a:lnTo>
                  <a:lnTo>
                    <a:pt x="750" y="1"/>
                  </a:lnTo>
                  <a:lnTo>
                    <a:pt x="704" y="0"/>
                  </a:lnTo>
                  <a:lnTo>
                    <a:pt x="655" y="1"/>
                  </a:lnTo>
                  <a:lnTo>
                    <a:pt x="608" y="2"/>
                  </a:lnTo>
                  <a:lnTo>
                    <a:pt x="562" y="5"/>
                  </a:lnTo>
                  <a:lnTo>
                    <a:pt x="518" y="9"/>
                  </a:lnTo>
                  <a:lnTo>
                    <a:pt x="476" y="14"/>
                  </a:lnTo>
                  <a:lnTo>
                    <a:pt x="435" y="21"/>
                  </a:lnTo>
                  <a:lnTo>
                    <a:pt x="396" y="28"/>
                  </a:lnTo>
                  <a:lnTo>
                    <a:pt x="357" y="38"/>
                  </a:lnTo>
                  <a:lnTo>
                    <a:pt x="321" y="48"/>
                  </a:lnTo>
                  <a:lnTo>
                    <a:pt x="286" y="59"/>
                  </a:lnTo>
                  <a:lnTo>
                    <a:pt x="254" y="71"/>
                  </a:lnTo>
                  <a:lnTo>
                    <a:pt x="223" y="84"/>
                  </a:lnTo>
                  <a:lnTo>
                    <a:pt x="196" y="99"/>
                  </a:lnTo>
                  <a:lnTo>
                    <a:pt x="169" y="114"/>
                  </a:lnTo>
                  <a:lnTo>
                    <a:pt x="144" y="131"/>
                  </a:lnTo>
                  <a:lnTo>
                    <a:pt x="121" y="147"/>
                  </a:lnTo>
                  <a:lnTo>
                    <a:pt x="100" y="166"/>
                  </a:lnTo>
                  <a:lnTo>
                    <a:pt x="81" y="184"/>
                  </a:lnTo>
                  <a:lnTo>
                    <a:pt x="66" y="203"/>
                  </a:lnTo>
                  <a:lnTo>
                    <a:pt x="51" y="223"/>
                  </a:lnTo>
                  <a:lnTo>
                    <a:pt x="45" y="233"/>
                  </a:lnTo>
                  <a:lnTo>
                    <a:pt x="39" y="242"/>
                  </a:lnTo>
                  <a:lnTo>
                    <a:pt x="34" y="253"/>
                  </a:lnTo>
                  <a:lnTo>
                    <a:pt x="30" y="263"/>
                  </a:lnTo>
                  <a:lnTo>
                    <a:pt x="26" y="273"/>
                  </a:lnTo>
                  <a:lnTo>
                    <a:pt x="23" y="284"/>
                  </a:lnTo>
                  <a:lnTo>
                    <a:pt x="19" y="294"/>
                  </a:lnTo>
                  <a:lnTo>
                    <a:pt x="17" y="305"/>
                  </a:lnTo>
                  <a:lnTo>
                    <a:pt x="13" y="329"/>
                  </a:lnTo>
                  <a:lnTo>
                    <a:pt x="10" y="356"/>
                  </a:lnTo>
                  <a:lnTo>
                    <a:pt x="7" y="387"/>
                  </a:lnTo>
                  <a:lnTo>
                    <a:pt x="5"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4" y="1153"/>
                  </a:lnTo>
                  <a:lnTo>
                    <a:pt x="27" y="1163"/>
                  </a:lnTo>
                  <a:lnTo>
                    <a:pt x="31" y="1174"/>
                  </a:lnTo>
                  <a:lnTo>
                    <a:pt x="36" y="1184"/>
                  </a:lnTo>
                  <a:lnTo>
                    <a:pt x="41" y="1194"/>
                  </a:lnTo>
                  <a:lnTo>
                    <a:pt x="47" y="1204"/>
                  </a:lnTo>
                  <a:lnTo>
                    <a:pt x="53" y="1214"/>
                  </a:lnTo>
                  <a:lnTo>
                    <a:pt x="68" y="1234"/>
                  </a:lnTo>
                  <a:lnTo>
                    <a:pt x="85" y="1252"/>
                  </a:lnTo>
                  <a:lnTo>
                    <a:pt x="104" y="1271"/>
                  </a:lnTo>
                  <a:lnTo>
                    <a:pt x="126" y="1289"/>
                  </a:lnTo>
                  <a:lnTo>
                    <a:pt x="149" y="1307"/>
                  </a:lnTo>
                  <a:lnTo>
                    <a:pt x="175" y="1324"/>
                  </a:lnTo>
                  <a:lnTo>
                    <a:pt x="203" y="1338"/>
                  </a:lnTo>
                  <a:lnTo>
                    <a:pt x="232" y="1352"/>
                  </a:lnTo>
                  <a:lnTo>
                    <a:pt x="263" y="1366"/>
                  </a:lnTo>
                  <a:lnTo>
                    <a:pt x="296" y="1377"/>
                  </a:lnTo>
                  <a:lnTo>
                    <a:pt x="331" y="1388"/>
                  </a:lnTo>
                  <a:lnTo>
                    <a:pt x="367" y="1398"/>
                  </a:lnTo>
                  <a:lnTo>
                    <a:pt x="405" y="1406"/>
                  </a:lnTo>
                  <a:lnTo>
                    <a:pt x="444" y="1413"/>
                  </a:lnTo>
                  <a:lnTo>
                    <a:pt x="484" y="1420"/>
                  </a:lnTo>
                  <a:lnTo>
                    <a:pt x="525" y="1425"/>
                  </a:lnTo>
                  <a:lnTo>
                    <a:pt x="569" y="1429"/>
                  </a:lnTo>
                  <a:lnTo>
                    <a:pt x="613" y="1432"/>
                  </a:lnTo>
                  <a:lnTo>
                    <a:pt x="657" y="1433"/>
                  </a:lnTo>
                  <a:lnTo>
                    <a:pt x="704" y="1434"/>
                  </a:lnTo>
                  <a:lnTo>
                    <a:pt x="753" y="1433"/>
                  </a:lnTo>
                  <a:lnTo>
                    <a:pt x="799" y="1431"/>
                  </a:lnTo>
                  <a:lnTo>
                    <a:pt x="846" y="1429"/>
                  </a:lnTo>
                  <a:lnTo>
                    <a:pt x="889" y="1424"/>
                  </a:lnTo>
                  <a:lnTo>
                    <a:pt x="932" y="1419"/>
                  </a:lnTo>
                  <a:lnTo>
                    <a:pt x="974" y="1412"/>
                  </a:lnTo>
                  <a:lnTo>
                    <a:pt x="1013" y="1404"/>
                  </a:lnTo>
                  <a:lnTo>
                    <a:pt x="1051" y="1396"/>
                  </a:lnTo>
                  <a:lnTo>
                    <a:pt x="1087" y="1385"/>
                  </a:lnTo>
                  <a:lnTo>
                    <a:pt x="1121" y="1374"/>
                  </a:lnTo>
                  <a:lnTo>
                    <a:pt x="1154" y="1362"/>
                  </a:lnTo>
                  <a:lnTo>
                    <a:pt x="1184" y="1349"/>
                  </a:lnTo>
                  <a:lnTo>
                    <a:pt x="1213"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8"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userDrawn="1"/>
          </p:nvSpPr>
          <p:spPr bwMode="auto">
            <a:xfrm>
              <a:off x="1670050" y="6613544"/>
              <a:ext cx="106363" cy="107950"/>
            </a:xfrm>
            <a:custGeom>
              <a:avLst/>
              <a:gdLst>
                <a:gd name="T0" fmla="*/ 991 w 1407"/>
                <a:gd name="T1" fmla="*/ 874 h 1434"/>
                <a:gd name="T2" fmla="*/ 984 w 1407"/>
                <a:gd name="T3" fmla="*/ 948 h 1434"/>
                <a:gd name="T4" fmla="*/ 959 w 1407"/>
                <a:gd name="T5" fmla="*/ 1000 h 1434"/>
                <a:gd name="T6" fmla="*/ 913 w 1407"/>
                <a:gd name="T7" fmla="*/ 1047 h 1434"/>
                <a:gd name="T8" fmla="*/ 848 w 1407"/>
                <a:gd name="T9" fmla="*/ 1079 h 1434"/>
                <a:gd name="T10" fmla="*/ 764 w 1407"/>
                <a:gd name="T11" fmla="*/ 1096 h 1434"/>
                <a:gd name="T12" fmla="*/ 669 w 1407"/>
                <a:gd name="T13" fmla="*/ 1098 h 1434"/>
                <a:gd name="T14" fmla="*/ 584 w 1407"/>
                <a:gd name="T15" fmla="*/ 1085 h 1434"/>
                <a:gd name="T16" fmla="*/ 514 w 1407"/>
                <a:gd name="T17" fmla="*/ 1056 h 1434"/>
                <a:gd name="T18" fmla="*/ 462 w 1407"/>
                <a:gd name="T19" fmla="*/ 1013 h 1434"/>
                <a:gd name="T20" fmla="*/ 432 w 1407"/>
                <a:gd name="T21" fmla="*/ 961 h 1434"/>
                <a:gd name="T22" fmla="*/ 423 w 1407"/>
                <a:gd name="T23" fmla="*/ 895 h 1434"/>
                <a:gd name="T24" fmla="*/ 420 w 1407"/>
                <a:gd name="T25" fmla="*/ 779 h 1434"/>
                <a:gd name="T26" fmla="*/ 422 w 1407"/>
                <a:gd name="T27" fmla="*/ 559 h 1434"/>
                <a:gd name="T28" fmla="*/ 428 w 1407"/>
                <a:gd name="T29" fmla="*/ 486 h 1434"/>
                <a:gd name="T30" fmla="*/ 453 w 1407"/>
                <a:gd name="T31" fmla="*/ 432 h 1434"/>
                <a:gd name="T32" fmla="*/ 499 w 1407"/>
                <a:gd name="T33" fmla="*/ 387 h 1434"/>
                <a:gd name="T34" fmla="*/ 565 w 1407"/>
                <a:gd name="T35" fmla="*/ 355 h 1434"/>
                <a:gd name="T36" fmla="*/ 649 w 1407"/>
                <a:gd name="T37" fmla="*/ 337 h 1434"/>
                <a:gd name="T38" fmla="*/ 744 w 1407"/>
                <a:gd name="T39" fmla="*/ 335 h 1434"/>
                <a:gd name="T40" fmla="*/ 828 w 1407"/>
                <a:gd name="T41" fmla="*/ 349 h 1434"/>
                <a:gd name="T42" fmla="*/ 898 w 1407"/>
                <a:gd name="T43" fmla="*/ 378 h 1434"/>
                <a:gd name="T44" fmla="*/ 950 w 1407"/>
                <a:gd name="T45" fmla="*/ 421 h 1434"/>
                <a:gd name="T46" fmla="*/ 979 w 1407"/>
                <a:gd name="T47" fmla="*/ 473 h 1434"/>
                <a:gd name="T48" fmla="*/ 990 w 1407"/>
                <a:gd name="T49" fmla="*/ 539 h 1434"/>
                <a:gd name="T50" fmla="*/ 993 w 1407"/>
                <a:gd name="T51" fmla="*/ 654 h 1434"/>
                <a:gd name="T52" fmla="*/ 1380 w 1407"/>
                <a:gd name="T53" fmla="*/ 270 h 1434"/>
                <a:gd name="T54" fmla="*/ 1355 w 1407"/>
                <a:gd name="T55" fmla="*/ 220 h 1434"/>
                <a:gd name="T56" fmla="*/ 1258 w 1407"/>
                <a:gd name="T57" fmla="*/ 127 h 1434"/>
                <a:gd name="T58" fmla="*/ 1112 w 1407"/>
                <a:gd name="T59" fmla="*/ 56 h 1434"/>
                <a:gd name="T60" fmla="*/ 924 w 1407"/>
                <a:gd name="T61" fmla="*/ 14 h 1434"/>
                <a:gd name="T62" fmla="*/ 703 w 1407"/>
                <a:gd name="T63" fmla="*/ 0 h 1434"/>
                <a:gd name="T64" fmla="*/ 476 w 1407"/>
                <a:gd name="T65" fmla="*/ 14 h 1434"/>
                <a:gd name="T66" fmla="*/ 286 w 1407"/>
                <a:gd name="T67" fmla="*/ 59 h 1434"/>
                <a:gd name="T68" fmla="*/ 144 w 1407"/>
                <a:gd name="T69" fmla="*/ 131 h 1434"/>
                <a:gd name="T70" fmla="*/ 51 w 1407"/>
                <a:gd name="T71" fmla="*/ 223 h 1434"/>
                <a:gd name="T72" fmla="*/ 25 w 1407"/>
                <a:gd name="T73" fmla="*/ 273 h 1434"/>
                <a:gd name="T74" fmla="*/ 10 w 1407"/>
                <a:gd name="T75" fmla="*/ 356 h 1434"/>
                <a:gd name="T76" fmla="*/ 1 w 1407"/>
                <a:gd name="T77" fmla="*/ 549 h 1434"/>
                <a:gd name="T78" fmla="*/ 3 w 1407"/>
                <a:gd name="T79" fmla="*/ 975 h 1434"/>
                <a:gd name="T80" fmla="*/ 17 w 1407"/>
                <a:gd name="T81" fmla="*/ 1131 h 1434"/>
                <a:gd name="T82" fmla="*/ 36 w 1407"/>
                <a:gd name="T83" fmla="*/ 1184 h 1434"/>
                <a:gd name="T84" fmla="*/ 85 w 1407"/>
                <a:gd name="T85" fmla="*/ 1252 h 1434"/>
                <a:gd name="T86" fmla="*/ 203 w 1407"/>
                <a:gd name="T87" fmla="*/ 1338 h 1434"/>
                <a:gd name="T88" fmla="*/ 366 w 1407"/>
                <a:gd name="T89" fmla="*/ 1398 h 1434"/>
                <a:gd name="T90" fmla="*/ 568 w 1407"/>
                <a:gd name="T91" fmla="*/ 1429 h 1434"/>
                <a:gd name="T92" fmla="*/ 799 w 1407"/>
                <a:gd name="T93" fmla="*/ 1431 h 1434"/>
                <a:gd name="T94" fmla="*/ 1012 w 1407"/>
                <a:gd name="T95" fmla="*/ 1404 h 1434"/>
                <a:gd name="T96" fmla="*/ 1183 w 1407"/>
                <a:gd name="T97" fmla="*/ 1349 h 1434"/>
                <a:gd name="T98" fmla="*/ 1307 w 1407"/>
                <a:gd name="T99" fmla="*/ 1268 h 1434"/>
                <a:gd name="T100" fmla="*/ 1368 w 1407"/>
                <a:gd name="T101" fmla="*/ 1191 h 1434"/>
                <a:gd name="T102" fmla="*/ 1387 w 1407"/>
                <a:gd name="T103" fmla="*/ 1139 h 1434"/>
                <a:gd name="T104" fmla="*/ 1403 w 1407"/>
                <a:gd name="T105" fmla="*/ 1012 h 1434"/>
                <a:gd name="T106" fmla="*/ 1407 w 1407"/>
                <a:gd name="T107" fmla="*/ 599 h 1434"/>
                <a:gd name="T108" fmla="*/ 1400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3"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6" y="969"/>
                  </a:lnTo>
                  <a:lnTo>
                    <a:pt x="971" y="981"/>
                  </a:lnTo>
                  <a:lnTo>
                    <a:pt x="966" y="991"/>
                  </a:lnTo>
                  <a:lnTo>
                    <a:pt x="959" y="1000"/>
                  </a:lnTo>
                  <a:lnTo>
                    <a:pt x="952" y="1011"/>
                  </a:lnTo>
                  <a:lnTo>
                    <a:pt x="943" y="1020"/>
                  </a:lnTo>
                  <a:lnTo>
                    <a:pt x="934" y="1029"/>
                  </a:lnTo>
                  <a:lnTo>
                    <a:pt x="924" y="1038"/>
                  </a:lnTo>
                  <a:lnTo>
                    <a:pt x="913" y="1047"/>
                  </a:lnTo>
                  <a:lnTo>
                    <a:pt x="901" y="1054"/>
                  </a:lnTo>
                  <a:lnTo>
                    <a:pt x="889" y="1061"/>
                  </a:lnTo>
                  <a:lnTo>
                    <a:pt x="875" y="1067"/>
                  </a:lnTo>
                  <a:lnTo>
                    <a:pt x="862" y="1074"/>
                  </a:lnTo>
                  <a:lnTo>
                    <a:pt x="848" y="1079"/>
                  </a:lnTo>
                  <a:lnTo>
                    <a:pt x="832" y="1084"/>
                  </a:lnTo>
                  <a:lnTo>
                    <a:pt x="816" y="1088"/>
                  </a:lnTo>
                  <a:lnTo>
                    <a:pt x="799" y="1091"/>
                  </a:lnTo>
                  <a:lnTo>
                    <a:pt x="782" y="1094"/>
                  </a:lnTo>
                  <a:lnTo>
                    <a:pt x="764" y="1096"/>
                  </a:lnTo>
                  <a:lnTo>
                    <a:pt x="746" y="1098"/>
                  </a:lnTo>
                  <a:lnTo>
                    <a:pt x="726" y="1099"/>
                  </a:lnTo>
                  <a:lnTo>
                    <a:pt x="706" y="1099"/>
                  </a:lnTo>
                  <a:lnTo>
                    <a:pt x="688" y="1099"/>
                  </a:lnTo>
                  <a:lnTo>
                    <a:pt x="669" y="1098"/>
                  </a:lnTo>
                  <a:lnTo>
                    <a:pt x="651" y="1096"/>
                  </a:lnTo>
                  <a:lnTo>
                    <a:pt x="633" y="1094"/>
                  </a:lnTo>
                  <a:lnTo>
                    <a:pt x="617" y="1092"/>
                  </a:lnTo>
                  <a:lnTo>
                    <a:pt x="600" y="1089"/>
                  </a:lnTo>
                  <a:lnTo>
                    <a:pt x="584" y="1085"/>
                  </a:lnTo>
                  <a:lnTo>
                    <a:pt x="568" y="1080"/>
                  </a:lnTo>
                  <a:lnTo>
                    <a:pt x="554" y="1075"/>
                  </a:lnTo>
                  <a:lnTo>
                    <a:pt x="541" y="1069"/>
                  </a:lnTo>
                  <a:lnTo>
                    <a:pt x="527" y="1063"/>
                  </a:lnTo>
                  <a:lnTo>
                    <a:pt x="514" y="1056"/>
                  </a:lnTo>
                  <a:lnTo>
                    <a:pt x="502" y="1049"/>
                  </a:lnTo>
                  <a:lnTo>
                    <a:pt x="491" y="1041"/>
                  </a:lnTo>
                  <a:lnTo>
                    <a:pt x="481" y="1031"/>
                  </a:lnTo>
                  <a:lnTo>
                    <a:pt x="472" y="1022"/>
                  </a:lnTo>
                  <a:lnTo>
                    <a:pt x="462" y="1013"/>
                  </a:lnTo>
                  <a:lnTo>
                    <a:pt x="455" y="1002"/>
                  </a:lnTo>
                  <a:lnTo>
                    <a:pt x="448" y="992"/>
                  </a:lnTo>
                  <a:lnTo>
                    <a:pt x="442" y="982"/>
                  </a:lnTo>
                  <a:lnTo>
                    <a:pt x="437" y="971"/>
                  </a:lnTo>
                  <a:lnTo>
                    <a:pt x="432" y="961"/>
                  </a:lnTo>
                  <a:lnTo>
                    <a:pt x="429" y="950"/>
                  </a:lnTo>
                  <a:lnTo>
                    <a:pt x="427" y="938"/>
                  </a:lnTo>
                  <a:lnTo>
                    <a:pt x="425" y="926"/>
                  </a:lnTo>
                  <a:lnTo>
                    <a:pt x="424" y="911"/>
                  </a:lnTo>
                  <a:lnTo>
                    <a:pt x="423" y="895"/>
                  </a:lnTo>
                  <a:lnTo>
                    <a:pt x="422" y="876"/>
                  </a:lnTo>
                  <a:lnTo>
                    <a:pt x="421" y="855"/>
                  </a:lnTo>
                  <a:lnTo>
                    <a:pt x="420" y="832"/>
                  </a:lnTo>
                  <a:lnTo>
                    <a:pt x="420" y="807"/>
                  </a:lnTo>
                  <a:lnTo>
                    <a:pt x="420" y="779"/>
                  </a:lnTo>
                  <a:lnTo>
                    <a:pt x="420" y="654"/>
                  </a:lnTo>
                  <a:lnTo>
                    <a:pt x="420" y="627"/>
                  </a:lnTo>
                  <a:lnTo>
                    <a:pt x="420" y="603"/>
                  </a:lnTo>
                  <a:lnTo>
                    <a:pt x="421" y="580"/>
                  </a:lnTo>
                  <a:lnTo>
                    <a:pt x="422" y="559"/>
                  </a:lnTo>
                  <a:lnTo>
                    <a:pt x="422" y="541"/>
                  </a:lnTo>
                  <a:lnTo>
                    <a:pt x="424" y="524"/>
                  </a:lnTo>
                  <a:lnTo>
                    <a:pt x="425" y="510"/>
                  </a:lnTo>
                  <a:lnTo>
                    <a:pt x="426" y="497"/>
                  </a:lnTo>
                  <a:lnTo>
                    <a:pt x="428" y="486"/>
                  </a:lnTo>
                  <a:lnTo>
                    <a:pt x="431" y="475"/>
                  </a:lnTo>
                  <a:lnTo>
                    <a:pt x="435" y="464"/>
                  </a:lnTo>
                  <a:lnTo>
                    <a:pt x="441" y="453"/>
                  </a:lnTo>
                  <a:lnTo>
                    <a:pt x="447" y="443"/>
                  </a:lnTo>
                  <a:lnTo>
                    <a:pt x="453" y="432"/>
                  </a:lnTo>
                  <a:lnTo>
                    <a:pt x="460" y="423"/>
                  </a:lnTo>
                  <a:lnTo>
                    <a:pt x="468" y="414"/>
                  </a:lnTo>
                  <a:lnTo>
                    <a:pt x="479" y="403"/>
                  </a:lnTo>
                  <a:lnTo>
                    <a:pt x="488" y="395"/>
                  </a:lnTo>
                  <a:lnTo>
                    <a:pt x="499" y="387"/>
                  </a:lnTo>
                  <a:lnTo>
                    <a:pt x="511" y="380"/>
                  </a:lnTo>
                  <a:lnTo>
                    <a:pt x="523" y="372"/>
                  </a:lnTo>
                  <a:lnTo>
                    <a:pt x="536" y="366"/>
                  </a:lnTo>
                  <a:lnTo>
                    <a:pt x="551" y="360"/>
                  </a:lnTo>
                  <a:lnTo>
                    <a:pt x="565" y="355"/>
                  </a:lnTo>
                  <a:lnTo>
                    <a:pt x="581" y="350"/>
                  </a:lnTo>
                  <a:lnTo>
                    <a:pt x="597" y="346"/>
                  </a:lnTo>
                  <a:lnTo>
                    <a:pt x="614" y="342"/>
                  </a:lnTo>
                  <a:lnTo>
                    <a:pt x="631" y="339"/>
                  </a:lnTo>
                  <a:lnTo>
                    <a:pt x="649" y="337"/>
                  </a:lnTo>
                  <a:lnTo>
                    <a:pt x="667" y="335"/>
                  </a:lnTo>
                  <a:lnTo>
                    <a:pt x="687" y="334"/>
                  </a:lnTo>
                  <a:lnTo>
                    <a:pt x="706" y="334"/>
                  </a:lnTo>
                  <a:lnTo>
                    <a:pt x="725" y="334"/>
                  </a:lnTo>
                  <a:lnTo>
                    <a:pt x="744" y="335"/>
                  </a:lnTo>
                  <a:lnTo>
                    <a:pt x="761" y="337"/>
                  </a:lnTo>
                  <a:lnTo>
                    <a:pt x="779" y="339"/>
                  </a:lnTo>
                  <a:lnTo>
                    <a:pt x="795" y="341"/>
                  </a:lnTo>
                  <a:lnTo>
                    <a:pt x="812" y="346"/>
                  </a:lnTo>
                  <a:lnTo>
                    <a:pt x="828" y="349"/>
                  </a:lnTo>
                  <a:lnTo>
                    <a:pt x="843" y="354"/>
                  </a:lnTo>
                  <a:lnTo>
                    <a:pt x="858" y="359"/>
                  </a:lnTo>
                  <a:lnTo>
                    <a:pt x="872" y="364"/>
                  </a:lnTo>
                  <a:lnTo>
                    <a:pt x="886" y="370"/>
                  </a:lnTo>
                  <a:lnTo>
                    <a:pt x="898" y="378"/>
                  </a:lnTo>
                  <a:lnTo>
                    <a:pt x="910" y="385"/>
                  </a:lnTo>
                  <a:lnTo>
                    <a:pt x="922" y="393"/>
                  </a:lnTo>
                  <a:lnTo>
                    <a:pt x="932" y="402"/>
                  </a:lnTo>
                  <a:lnTo>
                    <a:pt x="941" y="412"/>
                  </a:lnTo>
                  <a:lnTo>
                    <a:pt x="950" y="421"/>
                  </a:lnTo>
                  <a:lnTo>
                    <a:pt x="958" y="431"/>
                  </a:lnTo>
                  <a:lnTo>
                    <a:pt x="965" y="442"/>
                  </a:lnTo>
                  <a:lnTo>
                    <a:pt x="970" y="452"/>
                  </a:lnTo>
                  <a:lnTo>
                    <a:pt x="975" y="462"/>
                  </a:lnTo>
                  <a:lnTo>
                    <a:pt x="979" y="473"/>
                  </a:lnTo>
                  <a:lnTo>
                    <a:pt x="983" y="484"/>
                  </a:lnTo>
                  <a:lnTo>
                    <a:pt x="985" y="495"/>
                  </a:lnTo>
                  <a:lnTo>
                    <a:pt x="987" y="508"/>
                  </a:lnTo>
                  <a:lnTo>
                    <a:pt x="989" y="522"/>
                  </a:lnTo>
                  <a:lnTo>
                    <a:pt x="990" y="539"/>
                  </a:lnTo>
                  <a:lnTo>
                    <a:pt x="991" y="557"/>
                  </a:lnTo>
                  <a:lnTo>
                    <a:pt x="992" y="578"/>
                  </a:lnTo>
                  <a:lnTo>
                    <a:pt x="992" y="602"/>
                  </a:lnTo>
                  <a:lnTo>
                    <a:pt x="992" y="626"/>
                  </a:lnTo>
                  <a:lnTo>
                    <a:pt x="993" y="654"/>
                  </a:lnTo>
                  <a:lnTo>
                    <a:pt x="993" y="779"/>
                  </a:lnTo>
                  <a:close/>
                  <a:moveTo>
                    <a:pt x="1390" y="301"/>
                  </a:moveTo>
                  <a:lnTo>
                    <a:pt x="1387" y="291"/>
                  </a:lnTo>
                  <a:lnTo>
                    <a:pt x="1384" y="280"/>
                  </a:lnTo>
                  <a:lnTo>
                    <a:pt x="1380" y="270"/>
                  </a:lnTo>
                  <a:lnTo>
                    <a:pt x="1376" y="260"/>
                  </a:lnTo>
                  <a:lnTo>
                    <a:pt x="1372" y="249"/>
                  </a:lnTo>
                  <a:lnTo>
                    <a:pt x="1367" y="239"/>
                  </a:lnTo>
                  <a:lnTo>
                    <a:pt x="1361" y="230"/>
                  </a:lnTo>
                  <a:lnTo>
                    <a:pt x="1355" y="220"/>
                  </a:lnTo>
                  <a:lnTo>
                    <a:pt x="1339" y="200"/>
                  </a:lnTo>
                  <a:lnTo>
                    <a:pt x="1323" y="181"/>
                  </a:lnTo>
                  <a:lnTo>
                    <a:pt x="1303" y="163"/>
                  </a:lnTo>
                  <a:lnTo>
                    <a:pt x="1281" y="144"/>
                  </a:lnTo>
                  <a:lnTo>
                    <a:pt x="1258" y="127"/>
                  </a:lnTo>
                  <a:lnTo>
                    <a:pt x="1232" y="110"/>
                  </a:lnTo>
                  <a:lnTo>
                    <a:pt x="1205" y="95"/>
                  </a:lnTo>
                  <a:lnTo>
                    <a:pt x="1175" y="81"/>
                  </a:lnTo>
                  <a:lnTo>
                    <a:pt x="1144" y="68"/>
                  </a:lnTo>
                  <a:lnTo>
                    <a:pt x="1112" y="56"/>
                  </a:lnTo>
                  <a:lnTo>
                    <a:pt x="1077" y="45"/>
                  </a:lnTo>
                  <a:lnTo>
                    <a:pt x="1041" y="36"/>
                  </a:lnTo>
                  <a:lnTo>
                    <a:pt x="1003" y="27"/>
                  </a:lnTo>
                  <a:lnTo>
                    <a:pt x="964" y="20"/>
                  </a:lnTo>
                  <a:lnTo>
                    <a:pt x="924" y="14"/>
                  </a:lnTo>
                  <a:lnTo>
                    <a:pt x="882" y="9"/>
                  </a:lnTo>
                  <a:lnTo>
                    <a:pt x="839" y="5"/>
                  </a:lnTo>
                  <a:lnTo>
                    <a:pt x="795" y="2"/>
                  </a:lnTo>
                  <a:lnTo>
                    <a:pt x="750" y="1"/>
                  </a:lnTo>
                  <a:lnTo>
                    <a:pt x="703" y="0"/>
                  </a:lnTo>
                  <a:lnTo>
                    <a:pt x="655" y="1"/>
                  </a:lnTo>
                  <a:lnTo>
                    <a:pt x="608" y="2"/>
                  </a:lnTo>
                  <a:lnTo>
                    <a:pt x="562" y="5"/>
                  </a:lnTo>
                  <a:lnTo>
                    <a:pt x="518" y="9"/>
                  </a:lnTo>
                  <a:lnTo>
                    <a:pt x="476" y="14"/>
                  </a:lnTo>
                  <a:lnTo>
                    <a:pt x="434" y="21"/>
                  </a:lnTo>
                  <a:lnTo>
                    <a:pt x="394" y="28"/>
                  </a:lnTo>
                  <a:lnTo>
                    <a:pt x="357" y="38"/>
                  </a:lnTo>
                  <a:lnTo>
                    <a:pt x="320" y="48"/>
                  </a:lnTo>
                  <a:lnTo>
                    <a:pt x="286" y="59"/>
                  </a:lnTo>
                  <a:lnTo>
                    <a:pt x="254" y="71"/>
                  </a:lnTo>
                  <a:lnTo>
                    <a:pt x="223" y="84"/>
                  </a:lnTo>
                  <a:lnTo>
                    <a:pt x="194" y="99"/>
                  </a:lnTo>
                  <a:lnTo>
                    <a:pt x="169" y="114"/>
                  </a:lnTo>
                  <a:lnTo>
                    <a:pt x="144" y="131"/>
                  </a:lnTo>
                  <a:lnTo>
                    <a:pt x="120" y="147"/>
                  </a:lnTo>
                  <a:lnTo>
                    <a:pt x="100" y="166"/>
                  </a:lnTo>
                  <a:lnTo>
                    <a:pt x="81" y="184"/>
                  </a:lnTo>
                  <a:lnTo>
                    <a:pt x="65" y="203"/>
                  </a:lnTo>
                  <a:lnTo>
                    <a:pt x="51" y="223"/>
                  </a:lnTo>
                  <a:lnTo>
                    <a:pt x="45" y="233"/>
                  </a:lnTo>
                  <a:lnTo>
                    <a:pt x="39" y="242"/>
                  </a:lnTo>
                  <a:lnTo>
                    <a:pt x="34" y="253"/>
                  </a:lnTo>
                  <a:lnTo>
                    <a:pt x="30" y="263"/>
                  </a:lnTo>
                  <a:lnTo>
                    <a:pt x="25" y="273"/>
                  </a:lnTo>
                  <a:lnTo>
                    <a:pt x="22" y="284"/>
                  </a:lnTo>
                  <a:lnTo>
                    <a:pt x="19" y="294"/>
                  </a:lnTo>
                  <a:lnTo>
                    <a:pt x="17" y="305"/>
                  </a:lnTo>
                  <a:lnTo>
                    <a:pt x="13" y="329"/>
                  </a:lnTo>
                  <a:lnTo>
                    <a:pt x="10" y="356"/>
                  </a:lnTo>
                  <a:lnTo>
                    <a:pt x="7" y="387"/>
                  </a:lnTo>
                  <a:lnTo>
                    <a:pt x="4" y="422"/>
                  </a:lnTo>
                  <a:lnTo>
                    <a:pt x="3" y="460"/>
                  </a:lnTo>
                  <a:lnTo>
                    <a:pt x="1" y="502"/>
                  </a:lnTo>
                  <a:lnTo>
                    <a:pt x="1" y="549"/>
                  </a:lnTo>
                  <a:lnTo>
                    <a:pt x="0" y="599"/>
                  </a:lnTo>
                  <a:lnTo>
                    <a:pt x="0" y="834"/>
                  </a:lnTo>
                  <a:lnTo>
                    <a:pt x="1" y="886"/>
                  </a:lnTo>
                  <a:lnTo>
                    <a:pt x="1" y="933"/>
                  </a:lnTo>
                  <a:lnTo>
                    <a:pt x="3" y="975"/>
                  </a:lnTo>
                  <a:lnTo>
                    <a:pt x="5" y="1015"/>
                  </a:lnTo>
                  <a:lnTo>
                    <a:pt x="7" y="1050"/>
                  </a:lnTo>
                  <a:lnTo>
                    <a:pt x="10" y="1082"/>
                  </a:lnTo>
                  <a:lnTo>
                    <a:pt x="13" y="1109"/>
                  </a:lnTo>
                  <a:lnTo>
                    <a:pt x="17" y="1131"/>
                  </a:lnTo>
                  <a:lnTo>
                    <a:pt x="20" y="1143"/>
                  </a:lnTo>
                  <a:lnTo>
                    <a:pt x="22" y="1153"/>
                  </a:lnTo>
                  <a:lnTo>
                    <a:pt x="26" y="1163"/>
                  </a:lnTo>
                  <a:lnTo>
                    <a:pt x="31" y="1174"/>
                  </a:lnTo>
                  <a:lnTo>
                    <a:pt x="36" y="1184"/>
                  </a:lnTo>
                  <a:lnTo>
                    <a:pt x="41" y="1194"/>
                  </a:lnTo>
                  <a:lnTo>
                    <a:pt x="46" y="1204"/>
                  </a:lnTo>
                  <a:lnTo>
                    <a:pt x="53" y="1214"/>
                  </a:lnTo>
                  <a:lnTo>
                    <a:pt x="68" y="1234"/>
                  </a:lnTo>
                  <a:lnTo>
                    <a:pt x="85" y="1252"/>
                  </a:lnTo>
                  <a:lnTo>
                    <a:pt x="104" y="1271"/>
                  </a:lnTo>
                  <a:lnTo>
                    <a:pt x="125" y="1289"/>
                  </a:lnTo>
                  <a:lnTo>
                    <a:pt x="149" y="1307"/>
                  </a:lnTo>
                  <a:lnTo>
                    <a:pt x="175" y="1324"/>
                  </a:lnTo>
                  <a:lnTo>
                    <a:pt x="203" y="1338"/>
                  </a:lnTo>
                  <a:lnTo>
                    <a:pt x="231" y="1352"/>
                  </a:lnTo>
                  <a:lnTo>
                    <a:pt x="262" y="1366"/>
                  </a:lnTo>
                  <a:lnTo>
                    <a:pt x="295" y="1377"/>
                  </a:lnTo>
                  <a:lnTo>
                    <a:pt x="330" y="1388"/>
                  </a:lnTo>
                  <a:lnTo>
                    <a:pt x="366" y="1398"/>
                  </a:lnTo>
                  <a:lnTo>
                    <a:pt x="405" y="1406"/>
                  </a:lnTo>
                  <a:lnTo>
                    <a:pt x="444" y="1413"/>
                  </a:lnTo>
                  <a:lnTo>
                    <a:pt x="484" y="1420"/>
                  </a:lnTo>
                  <a:lnTo>
                    <a:pt x="525" y="1425"/>
                  </a:lnTo>
                  <a:lnTo>
                    <a:pt x="568" y="1429"/>
                  </a:lnTo>
                  <a:lnTo>
                    <a:pt x="612" y="1432"/>
                  </a:lnTo>
                  <a:lnTo>
                    <a:pt x="657" y="1433"/>
                  </a:lnTo>
                  <a:lnTo>
                    <a:pt x="703" y="1434"/>
                  </a:lnTo>
                  <a:lnTo>
                    <a:pt x="753" y="1433"/>
                  </a:lnTo>
                  <a:lnTo>
                    <a:pt x="799" y="1431"/>
                  </a:lnTo>
                  <a:lnTo>
                    <a:pt x="846" y="1429"/>
                  </a:lnTo>
                  <a:lnTo>
                    <a:pt x="889" y="1424"/>
                  </a:lnTo>
                  <a:lnTo>
                    <a:pt x="932" y="1419"/>
                  </a:lnTo>
                  <a:lnTo>
                    <a:pt x="973" y="1412"/>
                  </a:lnTo>
                  <a:lnTo>
                    <a:pt x="1012" y="1404"/>
                  </a:lnTo>
                  <a:lnTo>
                    <a:pt x="1051" y="1396"/>
                  </a:lnTo>
                  <a:lnTo>
                    <a:pt x="1087" y="1385"/>
                  </a:lnTo>
                  <a:lnTo>
                    <a:pt x="1121" y="1374"/>
                  </a:lnTo>
                  <a:lnTo>
                    <a:pt x="1154" y="1362"/>
                  </a:lnTo>
                  <a:lnTo>
                    <a:pt x="1183" y="1349"/>
                  </a:lnTo>
                  <a:lnTo>
                    <a:pt x="1212" y="1335"/>
                  </a:lnTo>
                  <a:lnTo>
                    <a:pt x="1239" y="1319"/>
                  </a:lnTo>
                  <a:lnTo>
                    <a:pt x="1264" y="1303"/>
                  </a:lnTo>
                  <a:lnTo>
                    <a:pt x="1287" y="1286"/>
                  </a:lnTo>
                  <a:lnTo>
                    <a:pt x="1307" y="1268"/>
                  </a:lnTo>
                  <a:lnTo>
                    <a:pt x="1326" y="1249"/>
                  </a:lnTo>
                  <a:lnTo>
                    <a:pt x="1342" y="1231"/>
                  </a:lnTo>
                  <a:lnTo>
                    <a:pt x="1357" y="1211"/>
                  </a:lnTo>
                  <a:lnTo>
                    <a:pt x="1363" y="1201"/>
                  </a:lnTo>
                  <a:lnTo>
                    <a:pt x="1368" y="1191"/>
                  </a:lnTo>
                  <a:lnTo>
                    <a:pt x="1373" y="1181"/>
                  </a:lnTo>
                  <a:lnTo>
                    <a:pt x="1377" y="1171"/>
                  </a:lnTo>
                  <a:lnTo>
                    <a:pt x="1381" y="1160"/>
                  </a:lnTo>
                  <a:lnTo>
                    <a:pt x="1385" y="1149"/>
                  </a:lnTo>
                  <a:lnTo>
                    <a:pt x="1387"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0"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a:spLocks noEditPoints="1"/>
            </p:cNvSpPr>
            <p:nvPr userDrawn="1"/>
          </p:nvSpPr>
          <p:spPr bwMode="auto">
            <a:xfrm>
              <a:off x="1547813" y="6613544"/>
              <a:ext cx="106363" cy="107950"/>
            </a:xfrm>
            <a:custGeom>
              <a:avLst/>
              <a:gdLst>
                <a:gd name="T0" fmla="*/ 991 w 1407"/>
                <a:gd name="T1" fmla="*/ 874 h 1434"/>
                <a:gd name="T2" fmla="*/ 984 w 1407"/>
                <a:gd name="T3" fmla="*/ 948 h 1434"/>
                <a:gd name="T4" fmla="*/ 960 w 1407"/>
                <a:gd name="T5" fmla="*/ 1000 h 1434"/>
                <a:gd name="T6" fmla="*/ 914 w 1407"/>
                <a:gd name="T7" fmla="*/ 1047 h 1434"/>
                <a:gd name="T8" fmla="*/ 848 w 1407"/>
                <a:gd name="T9" fmla="*/ 1079 h 1434"/>
                <a:gd name="T10" fmla="*/ 765 w 1407"/>
                <a:gd name="T11" fmla="*/ 1096 h 1434"/>
                <a:gd name="T12" fmla="*/ 670 w 1407"/>
                <a:gd name="T13" fmla="*/ 1098 h 1434"/>
                <a:gd name="T14" fmla="*/ 585 w 1407"/>
                <a:gd name="T15" fmla="*/ 1085 h 1434"/>
                <a:gd name="T16" fmla="*/ 514 w 1407"/>
                <a:gd name="T17" fmla="*/ 1056 h 1434"/>
                <a:gd name="T18" fmla="*/ 463 w 1407"/>
                <a:gd name="T19" fmla="*/ 1013 h 1434"/>
                <a:gd name="T20" fmla="*/ 433 w 1407"/>
                <a:gd name="T21" fmla="*/ 961 h 1434"/>
                <a:gd name="T22" fmla="*/ 424 w 1407"/>
                <a:gd name="T23" fmla="*/ 895 h 1434"/>
                <a:gd name="T24" fmla="*/ 420 w 1407"/>
                <a:gd name="T25" fmla="*/ 779 h 1434"/>
                <a:gd name="T26" fmla="*/ 423 w 1407"/>
                <a:gd name="T27" fmla="*/ 559 h 1434"/>
                <a:gd name="T28" fmla="*/ 430 w 1407"/>
                <a:gd name="T29" fmla="*/ 486 h 1434"/>
                <a:gd name="T30" fmla="*/ 453 w 1407"/>
                <a:gd name="T31" fmla="*/ 432 h 1434"/>
                <a:gd name="T32" fmla="*/ 500 w 1407"/>
                <a:gd name="T33" fmla="*/ 387 h 1434"/>
                <a:gd name="T34" fmla="*/ 566 w 1407"/>
                <a:gd name="T35" fmla="*/ 355 h 1434"/>
                <a:gd name="T36" fmla="*/ 649 w 1407"/>
                <a:gd name="T37" fmla="*/ 337 h 1434"/>
                <a:gd name="T38" fmla="*/ 744 w 1407"/>
                <a:gd name="T39" fmla="*/ 335 h 1434"/>
                <a:gd name="T40" fmla="*/ 828 w 1407"/>
                <a:gd name="T41" fmla="*/ 349 h 1434"/>
                <a:gd name="T42" fmla="*/ 899 w 1407"/>
                <a:gd name="T43" fmla="*/ 378 h 1434"/>
                <a:gd name="T44" fmla="*/ 951 w 1407"/>
                <a:gd name="T45" fmla="*/ 421 h 1434"/>
                <a:gd name="T46" fmla="*/ 981 w 1407"/>
                <a:gd name="T47" fmla="*/ 473 h 1434"/>
                <a:gd name="T48" fmla="*/ 990 w 1407"/>
                <a:gd name="T49" fmla="*/ 539 h 1434"/>
                <a:gd name="T50" fmla="*/ 992 w 1407"/>
                <a:gd name="T51" fmla="*/ 654 h 1434"/>
                <a:gd name="T52" fmla="*/ 1381 w 1407"/>
                <a:gd name="T53" fmla="*/ 270 h 1434"/>
                <a:gd name="T54" fmla="*/ 1355 w 1407"/>
                <a:gd name="T55" fmla="*/ 220 h 1434"/>
                <a:gd name="T56" fmla="*/ 1258 w 1407"/>
                <a:gd name="T57" fmla="*/ 127 h 1434"/>
                <a:gd name="T58" fmla="*/ 1113 w 1407"/>
                <a:gd name="T59" fmla="*/ 56 h 1434"/>
                <a:gd name="T60" fmla="*/ 924 w 1407"/>
                <a:gd name="T61" fmla="*/ 14 h 1434"/>
                <a:gd name="T62" fmla="*/ 704 w 1407"/>
                <a:gd name="T63" fmla="*/ 0 h 1434"/>
                <a:gd name="T64" fmla="*/ 476 w 1407"/>
                <a:gd name="T65" fmla="*/ 14 h 1434"/>
                <a:gd name="T66" fmla="*/ 287 w 1407"/>
                <a:gd name="T67" fmla="*/ 59 h 1434"/>
                <a:gd name="T68" fmla="*/ 144 w 1407"/>
                <a:gd name="T69" fmla="*/ 131 h 1434"/>
                <a:gd name="T70" fmla="*/ 52 w 1407"/>
                <a:gd name="T71" fmla="*/ 223 h 1434"/>
                <a:gd name="T72" fmla="*/ 26 w 1407"/>
                <a:gd name="T73" fmla="*/ 273 h 1434"/>
                <a:gd name="T74" fmla="*/ 9 w 1407"/>
                <a:gd name="T75" fmla="*/ 356 h 1434"/>
                <a:gd name="T76" fmla="*/ 0 w 1407"/>
                <a:gd name="T77" fmla="*/ 549 h 1434"/>
                <a:gd name="T78" fmla="*/ 3 w 1407"/>
                <a:gd name="T79" fmla="*/ 975 h 1434"/>
                <a:gd name="T80" fmla="*/ 18 w 1407"/>
                <a:gd name="T81" fmla="*/ 1131 h 1434"/>
                <a:gd name="T82" fmla="*/ 36 w 1407"/>
                <a:gd name="T83" fmla="*/ 1184 h 1434"/>
                <a:gd name="T84" fmla="*/ 86 w 1407"/>
                <a:gd name="T85" fmla="*/ 1252 h 1434"/>
                <a:gd name="T86" fmla="*/ 203 w 1407"/>
                <a:gd name="T87" fmla="*/ 1338 h 1434"/>
                <a:gd name="T88" fmla="*/ 367 w 1407"/>
                <a:gd name="T89" fmla="*/ 1398 h 1434"/>
                <a:gd name="T90" fmla="*/ 569 w 1407"/>
                <a:gd name="T91" fmla="*/ 1429 h 1434"/>
                <a:gd name="T92" fmla="*/ 800 w 1407"/>
                <a:gd name="T93" fmla="*/ 1431 h 1434"/>
                <a:gd name="T94" fmla="*/ 1013 w 1407"/>
                <a:gd name="T95" fmla="*/ 1404 h 1434"/>
                <a:gd name="T96" fmla="*/ 1184 w 1407"/>
                <a:gd name="T97" fmla="*/ 1349 h 1434"/>
                <a:gd name="T98" fmla="*/ 1308 w 1407"/>
                <a:gd name="T99" fmla="*/ 1268 h 1434"/>
                <a:gd name="T100" fmla="*/ 1368 w 1407"/>
                <a:gd name="T101" fmla="*/ 1191 h 1434"/>
                <a:gd name="T102" fmla="*/ 1389 w 1407"/>
                <a:gd name="T103" fmla="*/ 1139 h 1434"/>
                <a:gd name="T104" fmla="*/ 1403 w 1407"/>
                <a:gd name="T105" fmla="*/ 1012 h 1434"/>
                <a:gd name="T106" fmla="*/ 1407 w 1407"/>
                <a:gd name="T107" fmla="*/ 599 h 1434"/>
                <a:gd name="T108" fmla="*/ 1401 w 1407"/>
                <a:gd name="T109" fmla="*/ 38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7" h="1434">
                  <a:moveTo>
                    <a:pt x="992" y="779"/>
                  </a:moveTo>
                  <a:lnTo>
                    <a:pt x="992" y="806"/>
                  </a:lnTo>
                  <a:lnTo>
                    <a:pt x="992" y="831"/>
                  </a:lnTo>
                  <a:lnTo>
                    <a:pt x="992" y="854"/>
                  </a:lnTo>
                  <a:lnTo>
                    <a:pt x="991" y="874"/>
                  </a:lnTo>
                  <a:lnTo>
                    <a:pt x="990" y="893"/>
                  </a:lnTo>
                  <a:lnTo>
                    <a:pt x="989" y="909"/>
                  </a:lnTo>
                  <a:lnTo>
                    <a:pt x="987" y="924"/>
                  </a:lnTo>
                  <a:lnTo>
                    <a:pt x="986" y="936"/>
                  </a:lnTo>
                  <a:lnTo>
                    <a:pt x="984" y="948"/>
                  </a:lnTo>
                  <a:lnTo>
                    <a:pt x="981" y="959"/>
                  </a:lnTo>
                  <a:lnTo>
                    <a:pt x="977" y="969"/>
                  </a:lnTo>
                  <a:lnTo>
                    <a:pt x="973" y="981"/>
                  </a:lnTo>
                  <a:lnTo>
                    <a:pt x="967" y="991"/>
                  </a:lnTo>
                  <a:lnTo>
                    <a:pt x="960" y="1000"/>
                  </a:lnTo>
                  <a:lnTo>
                    <a:pt x="952" y="1011"/>
                  </a:lnTo>
                  <a:lnTo>
                    <a:pt x="944" y="1020"/>
                  </a:lnTo>
                  <a:lnTo>
                    <a:pt x="935" y="1029"/>
                  </a:lnTo>
                  <a:lnTo>
                    <a:pt x="924" y="1038"/>
                  </a:lnTo>
                  <a:lnTo>
                    <a:pt x="914" y="1047"/>
                  </a:lnTo>
                  <a:lnTo>
                    <a:pt x="902" y="1054"/>
                  </a:lnTo>
                  <a:lnTo>
                    <a:pt x="889" y="1061"/>
                  </a:lnTo>
                  <a:lnTo>
                    <a:pt x="877" y="1067"/>
                  </a:lnTo>
                  <a:lnTo>
                    <a:pt x="862" y="1074"/>
                  </a:lnTo>
                  <a:lnTo>
                    <a:pt x="848" y="1079"/>
                  </a:lnTo>
                  <a:lnTo>
                    <a:pt x="833" y="1084"/>
                  </a:lnTo>
                  <a:lnTo>
                    <a:pt x="816" y="1088"/>
                  </a:lnTo>
                  <a:lnTo>
                    <a:pt x="800" y="1091"/>
                  </a:lnTo>
                  <a:lnTo>
                    <a:pt x="782" y="1094"/>
                  </a:lnTo>
                  <a:lnTo>
                    <a:pt x="765" y="1096"/>
                  </a:lnTo>
                  <a:lnTo>
                    <a:pt x="746" y="1098"/>
                  </a:lnTo>
                  <a:lnTo>
                    <a:pt x="726" y="1099"/>
                  </a:lnTo>
                  <a:lnTo>
                    <a:pt x="707" y="1099"/>
                  </a:lnTo>
                  <a:lnTo>
                    <a:pt x="688" y="1099"/>
                  </a:lnTo>
                  <a:lnTo>
                    <a:pt x="670" y="1098"/>
                  </a:lnTo>
                  <a:lnTo>
                    <a:pt x="651" y="1096"/>
                  </a:lnTo>
                  <a:lnTo>
                    <a:pt x="634" y="1094"/>
                  </a:lnTo>
                  <a:lnTo>
                    <a:pt x="617" y="1092"/>
                  </a:lnTo>
                  <a:lnTo>
                    <a:pt x="601" y="1089"/>
                  </a:lnTo>
                  <a:lnTo>
                    <a:pt x="585" y="1085"/>
                  </a:lnTo>
                  <a:lnTo>
                    <a:pt x="570" y="1080"/>
                  </a:lnTo>
                  <a:lnTo>
                    <a:pt x="554" y="1075"/>
                  </a:lnTo>
                  <a:lnTo>
                    <a:pt x="541" y="1069"/>
                  </a:lnTo>
                  <a:lnTo>
                    <a:pt x="528" y="1063"/>
                  </a:lnTo>
                  <a:lnTo>
                    <a:pt x="514" y="1056"/>
                  </a:lnTo>
                  <a:lnTo>
                    <a:pt x="503" y="1049"/>
                  </a:lnTo>
                  <a:lnTo>
                    <a:pt x="492" y="1041"/>
                  </a:lnTo>
                  <a:lnTo>
                    <a:pt x="481" y="1031"/>
                  </a:lnTo>
                  <a:lnTo>
                    <a:pt x="472" y="1022"/>
                  </a:lnTo>
                  <a:lnTo>
                    <a:pt x="463" y="1013"/>
                  </a:lnTo>
                  <a:lnTo>
                    <a:pt x="455" y="1002"/>
                  </a:lnTo>
                  <a:lnTo>
                    <a:pt x="448" y="992"/>
                  </a:lnTo>
                  <a:lnTo>
                    <a:pt x="442" y="982"/>
                  </a:lnTo>
                  <a:lnTo>
                    <a:pt x="437" y="971"/>
                  </a:lnTo>
                  <a:lnTo>
                    <a:pt x="433" y="961"/>
                  </a:lnTo>
                  <a:lnTo>
                    <a:pt x="430" y="950"/>
                  </a:lnTo>
                  <a:lnTo>
                    <a:pt x="428" y="938"/>
                  </a:lnTo>
                  <a:lnTo>
                    <a:pt x="426" y="926"/>
                  </a:lnTo>
                  <a:lnTo>
                    <a:pt x="425" y="911"/>
                  </a:lnTo>
                  <a:lnTo>
                    <a:pt x="424" y="895"/>
                  </a:lnTo>
                  <a:lnTo>
                    <a:pt x="423" y="876"/>
                  </a:lnTo>
                  <a:lnTo>
                    <a:pt x="421" y="855"/>
                  </a:lnTo>
                  <a:lnTo>
                    <a:pt x="420" y="832"/>
                  </a:lnTo>
                  <a:lnTo>
                    <a:pt x="420" y="807"/>
                  </a:lnTo>
                  <a:lnTo>
                    <a:pt x="420" y="779"/>
                  </a:lnTo>
                  <a:lnTo>
                    <a:pt x="420" y="654"/>
                  </a:lnTo>
                  <a:lnTo>
                    <a:pt x="420" y="627"/>
                  </a:lnTo>
                  <a:lnTo>
                    <a:pt x="420" y="603"/>
                  </a:lnTo>
                  <a:lnTo>
                    <a:pt x="421" y="580"/>
                  </a:lnTo>
                  <a:lnTo>
                    <a:pt x="423" y="559"/>
                  </a:lnTo>
                  <a:lnTo>
                    <a:pt x="424" y="541"/>
                  </a:lnTo>
                  <a:lnTo>
                    <a:pt x="425" y="524"/>
                  </a:lnTo>
                  <a:lnTo>
                    <a:pt x="426" y="510"/>
                  </a:lnTo>
                  <a:lnTo>
                    <a:pt x="428" y="497"/>
                  </a:lnTo>
                  <a:lnTo>
                    <a:pt x="430" y="486"/>
                  </a:lnTo>
                  <a:lnTo>
                    <a:pt x="433" y="475"/>
                  </a:lnTo>
                  <a:lnTo>
                    <a:pt x="436" y="464"/>
                  </a:lnTo>
                  <a:lnTo>
                    <a:pt x="441" y="453"/>
                  </a:lnTo>
                  <a:lnTo>
                    <a:pt x="447" y="443"/>
                  </a:lnTo>
                  <a:lnTo>
                    <a:pt x="453" y="432"/>
                  </a:lnTo>
                  <a:lnTo>
                    <a:pt x="461" y="423"/>
                  </a:lnTo>
                  <a:lnTo>
                    <a:pt x="469" y="414"/>
                  </a:lnTo>
                  <a:lnTo>
                    <a:pt x="479" y="403"/>
                  </a:lnTo>
                  <a:lnTo>
                    <a:pt x="488" y="395"/>
                  </a:lnTo>
                  <a:lnTo>
                    <a:pt x="500" y="387"/>
                  </a:lnTo>
                  <a:lnTo>
                    <a:pt x="511" y="380"/>
                  </a:lnTo>
                  <a:lnTo>
                    <a:pt x="523" y="372"/>
                  </a:lnTo>
                  <a:lnTo>
                    <a:pt x="537" y="366"/>
                  </a:lnTo>
                  <a:lnTo>
                    <a:pt x="551" y="360"/>
                  </a:lnTo>
                  <a:lnTo>
                    <a:pt x="566" y="355"/>
                  </a:lnTo>
                  <a:lnTo>
                    <a:pt x="581" y="350"/>
                  </a:lnTo>
                  <a:lnTo>
                    <a:pt x="598" y="346"/>
                  </a:lnTo>
                  <a:lnTo>
                    <a:pt x="614" y="342"/>
                  </a:lnTo>
                  <a:lnTo>
                    <a:pt x="632" y="339"/>
                  </a:lnTo>
                  <a:lnTo>
                    <a:pt x="649" y="337"/>
                  </a:lnTo>
                  <a:lnTo>
                    <a:pt x="668" y="335"/>
                  </a:lnTo>
                  <a:lnTo>
                    <a:pt x="687" y="334"/>
                  </a:lnTo>
                  <a:lnTo>
                    <a:pt x="707" y="334"/>
                  </a:lnTo>
                  <a:lnTo>
                    <a:pt x="725" y="334"/>
                  </a:lnTo>
                  <a:lnTo>
                    <a:pt x="744" y="335"/>
                  </a:lnTo>
                  <a:lnTo>
                    <a:pt x="761" y="337"/>
                  </a:lnTo>
                  <a:lnTo>
                    <a:pt x="779" y="339"/>
                  </a:lnTo>
                  <a:lnTo>
                    <a:pt x="795" y="341"/>
                  </a:lnTo>
                  <a:lnTo>
                    <a:pt x="812" y="346"/>
                  </a:lnTo>
                  <a:lnTo>
                    <a:pt x="828" y="349"/>
                  </a:lnTo>
                  <a:lnTo>
                    <a:pt x="844" y="354"/>
                  </a:lnTo>
                  <a:lnTo>
                    <a:pt x="858" y="359"/>
                  </a:lnTo>
                  <a:lnTo>
                    <a:pt x="873" y="364"/>
                  </a:lnTo>
                  <a:lnTo>
                    <a:pt x="886" y="370"/>
                  </a:lnTo>
                  <a:lnTo>
                    <a:pt x="899" y="378"/>
                  </a:lnTo>
                  <a:lnTo>
                    <a:pt x="911" y="385"/>
                  </a:lnTo>
                  <a:lnTo>
                    <a:pt x="922" y="393"/>
                  </a:lnTo>
                  <a:lnTo>
                    <a:pt x="933" y="402"/>
                  </a:lnTo>
                  <a:lnTo>
                    <a:pt x="942" y="412"/>
                  </a:lnTo>
                  <a:lnTo>
                    <a:pt x="951" y="421"/>
                  </a:lnTo>
                  <a:lnTo>
                    <a:pt x="958" y="431"/>
                  </a:lnTo>
                  <a:lnTo>
                    <a:pt x="965" y="442"/>
                  </a:lnTo>
                  <a:lnTo>
                    <a:pt x="972" y="452"/>
                  </a:lnTo>
                  <a:lnTo>
                    <a:pt x="977" y="462"/>
                  </a:lnTo>
                  <a:lnTo>
                    <a:pt x="981" y="473"/>
                  </a:lnTo>
                  <a:lnTo>
                    <a:pt x="984" y="484"/>
                  </a:lnTo>
                  <a:lnTo>
                    <a:pt x="986" y="495"/>
                  </a:lnTo>
                  <a:lnTo>
                    <a:pt x="987" y="508"/>
                  </a:lnTo>
                  <a:lnTo>
                    <a:pt x="989" y="522"/>
                  </a:lnTo>
                  <a:lnTo>
                    <a:pt x="990" y="539"/>
                  </a:lnTo>
                  <a:lnTo>
                    <a:pt x="991" y="557"/>
                  </a:lnTo>
                  <a:lnTo>
                    <a:pt x="992" y="578"/>
                  </a:lnTo>
                  <a:lnTo>
                    <a:pt x="992" y="602"/>
                  </a:lnTo>
                  <a:lnTo>
                    <a:pt x="992" y="626"/>
                  </a:lnTo>
                  <a:lnTo>
                    <a:pt x="992" y="654"/>
                  </a:lnTo>
                  <a:lnTo>
                    <a:pt x="992" y="779"/>
                  </a:lnTo>
                  <a:close/>
                  <a:moveTo>
                    <a:pt x="1390" y="301"/>
                  </a:moveTo>
                  <a:lnTo>
                    <a:pt x="1388" y="291"/>
                  </a:lnTo>
                  <a:lnTo>
                    <a:pt x="1385" y="280"/>
                  </a:lnTo>
                  <a:lnTo>
                    <a:pt x="1381" y="270"/>
                  </a:lnTo>
                  <a:lnTo>
                    <a:pt x="1377" y="260"/>
                  </a:lnTo>
                  <a:lnTo>
                    <a:pt x="1372" y="249"/>
                  </a:lnTo>
                  <a:lnTo>
                    <a:pt x="1367" y="239"/>
                  </a:lnTo>
                  <a:lnTo>
                    <a:pt x="1361" y="230"/>
                  </a:lnTo>
                  <a:lnTo>
                    <a:pt x="1355" y="220"/>
                  </a:lnTo>
                  <a:lnTo>
                    <a:pt x="1339" y="200"/>
                  </a:lnTo>
                  <a:lnTo>
                    <a:pt x="1323" y="181"/>
                  </a:lnTo>
                  <a:lnTo>
                    <a:pt x="1303" y="163"/>
                  </a:lnTo>
                  <a:lnTo>
                    <a:pt x="1282" y="144"/>
                  </a:lnTo>
                  <a:lnTo>
                    <a:pt x="1258" y="127"/>
                  </a:lnTo>
                  <a:lnTo>
                    <a:pt x="1232" y="110"/>
                  </a:lnTo>
                  <a:lnTo>
                    <a:pt x="1206" y="95"/>
                  </a:lnTo>
                  <a:lnTo>
                    <a:pt x="1177" y="81"/>
                  </a:lnTo>
                  <a:lnTo>
                    <a:pt x="1145" y="68"/>
                  </a:lnTo>
                  <a:lnTo>
                    <a:pt x="1113" y="56"/>
                  </a:lnTo>
                  <a:lnTo>
                    <a:pt x="1078" y="45"/>
                  </a:lnTo>
                  <a:lnTo>
                    <a:pt x="1042" y="36"/>
                  </a:lnTo>
                  <a:lnTo>
                    <a:pt x="1004" y="27"/>
                  </a:lnTo>
                  <a:lnTo>
                    <a:pt x="964" y="20"/>
                  </a:lnTo>
                  <a:lnTo>
                    <a:pt x="924" y="14"/>
                  </a:lnTo>
                  <a:lnTo>
                    <a:pt x="882" y="9"/>
                  </a:lnTo>
                  <a:lnTo>
                    <a:pt x="840" y="5"/>
                  </a:lnTo>
                  <a:lnTo>
                    <a:pt x="795" y="2"/>
                  </a:lnTo>
                  <a:lnTo>
                    <a:pt x="750" y="1"/>
                  </a:lnTo>
                  <a:lnTo>
                    <a:pt x="704" y="0"/>
                  </a:lnTo>
                  <a:lnTo>
                    <a:pt x="655" y="1"/>
                  </a:lnTo>
                  <a:lnTo>
                    <a:pt x="608" y="2"/>
                  </a:lnTo>
                  <a:lnTo>
                    <a:pt x="563" y="5"/>
                  </a:lnTo>
                  <a:lnTo>
                    <a:pt x="518" y="9"/>
                  </a:lnTo>
                  <a:lnTo>
                    <a:pt x="476" y="14"/>
                  </a:lnTo>
                  <a:lnTo>
                    <a:pt x="435" y="21"/>
                  </a:lnTo>
                  <a:lnTo>
                    <a:pt x="396" y="28"/>
                  </a:lnTo>
                  <a:lnTo>
                    <a:pt x="358" y="38"/>
                  </a:lnTo>
                  <a:lnTo>
                    <a:pt x="322" y="48"/>
                  </a:lnTo>
                  <a:lnTo>
                    <a:pt x="287" y="59"/>
                  </a:lnTo>
                  <a:lnTo>
                    <a:pt x="255" y="71"/>
                  </a:lnTo>
                  <a:lnTo>
                    <a:pt x="224" y="84"/>
                  </a:lnTo>
                  <a:lnTo>
                    <a:pt x="196" y="99"/>
                  </a:lnTo>
                  <a:lnTo>
                    <a:pt x="169" y="114"/>
                  </a:lnTo>
                  <a:lnTo>
                    <a:pt x="144" y="131"/>
                  </a:lnTo>
                  <a:lnTo>
                    <a:pt x="121" y="147"/>
                  </a:lnTo>
                  <a:lnTo>
                    <a:pt x="100" y="166"/>
                  </a:lnTo>
                  <a:lnTo>
                    <a:pt x="81" y="184"/>
                  </a:lnTo>
                  <a:lnTo>
                    <a:pt x="65" y="203"/>
                  </a:lnTo>
                  <a:lnTo>
                    <a:pt x="52" y="223"/>
                  </a:lnTo>
                  <a:lnTo>
                    <a:pt x="45" y="233"/>
                  </a:lnTo>
                  <a:lnTo>
                    <a:pt x="39" y="242"/>
                  </a:lnTo>
                  <a:lnTo>
                    <a:pt x="34" y="253"/>
                  </a:lnTo>
                  <a:lnTo>
                    <a:pt x="30" y="263"/>
                  </a:lnTo>
                  <a:lnTo>
                    <a:pt x="26" y="273"/>
                  </a:lnTo>
                  <a:lnTo>
                    <a:pt x="23" y="284"/>
                  </a:lnTo>
                  <a:lnTo>
                    <a:pt x="20" y="294"/>
                  </a:lnTo>
                  <a:lnTo>
                    <a:pt x="18" y="305"/>
                  </a:lnTo>
                  <a:lnTo>
                    <a:pt x="13" y="329"/>
                  </a:lnTo>
                  <a:lnTo>
                    <a:pt x="9" y="356"/>
                  </a:lnTo>
                  <a:lnTo>
                    <a:pt x="7" y="387"/>
                  </a:lnTo>
                  <a:lnTo>
                    <a:pt x="4" y="422"/>
                  </a:lnTo>
                  <a:lnTo>
                    <a:pt x="2" y="460"/>
                  </a:lnTo>
                  <a:lnTo>
                    <a:pt x="1" y="502"/>
                  </a:lnTo>
                  <a:lnTo>
                    <a:pt x="0" y="549"/>
                  </a:lnTo>
                  <a:lnTo>
                    <a:pt x="0" y="599"/>
                  </a:lnTo>
                  <a:lnTo>
                    <a:pt x="0" y="834"/>
                  </a:lnTo>
                  <a:lnTo>
                    <a:pt x="0" y="886"/>
                  </a:lnTo>
                  <a:lnTo>
                    <a:pt x="1" y="933"/>
                  </a:lnTo>
                  <a:lnTo>
                    <a:pt x="3" y="975"/>
                  </a:lnTo>
                  <a:lnTo>
                    <a:pt x="4" y="1015"/>
                  </a:lnTo>
                  <a:lnTo>
                    <a:pt x="7" y="1050"/>
                  </a:lnTo>
                  <a:lnTo>
                    <a:pt x="10" y="1082"/>
                  </a:lnTo>
                  <a:lnTo>
                    <a:pt x="13" y="1109"/>
                  </a:lnTo>
                  <a:lnTo>
                    <a:pt x="18" y="1131"/>
                  </a:lnTo>
                  <a:lnTo>
                    <a:pt x="21" y="1143"/>
                  </a:lnTo>
                  <a:lnTo>
                    <a:pt x="24" y="1153"/>
                  </a:lnTo>
                  <a:lnTo>
                    <a:pt x="27" y="1163"/>
                  </a:lnTo>
                  <a:lnTo>
                    <a:pt x="31" y="1174"/>
                  </a:lnTo>
                  <a:lnTo>
                    <a:pt x="36" y="1184"/>
                  </a:lnTo>
                  <a:lnTo>
                    <a:pt x="41" y="1194"/>
                  </a:lnTo>
                  <a:lnTo>
                    <a:pt x="47" y="1204"/>
                  </a:lnTo>
                  <a:lnTo>
                    <a:pt x="54" y="1214"/>
                  </a:lnTo>
                  <a:lnTo>
                    <a:pt x="68" y="1234"/>
                  </a:lnTo>
                  <a:lnTo>
                    <a:pt x="86" y="1252"/>
                  </a:lnTo>
                  <a:lnTo>
                    <a:pt x="104" y="1271"/>
                  </a:lnTo>
                  <a:lnTo>
                    <a:pt x="126" y="1289"/>
                  </a:lnTo>
                  <a:lnTo>
                    <a:pt x="149" y="1307"/>
                  </a:lnTo>
                  <a:lnTo>
                    <a:pt x="175" y="1324"/>
                  </a:lnTo>
                  <a:lnTo>
                    <a:pt x="203" y="1338"/>
                  </a:lnTo>
                  <a:lnTo>
                    <a:pt x="232" y="1352"/>
                  </a:lnTo>
                  <a:lnTo>
                    <a:pt x="263" y="1366"/>
                  </a:lnTo>
                  <a:lnTo>
                    <a:pt x="296" y="1377"/>
                  </a:lnTo>
                  <a:lnTo>
                    <a:pt x="330" y="1388"/>
                  </a:lnTo>
                  <a:lnTo>
                    <a:pt x="367" y="1398"/>
                  </a:lnTo>
                  <a:lnTo>
                    <a:pt x="405" y="1406"/>
                  </a:lnTo>
                  <a:lnTo>
                    <a:pt x="444" y="1413"/>
                  </a:lnTo>
                  <a:lnTo>
                    <a:pt x="484" y="1420"/>
                  </a:lnTo>
                  <a:lnTo>
                    <a:pt x="526" y="1425"/>
                  </a:lnTo>
                  <a:lnTo>
                    <a:pt x="569" y="1429"/>
                  </a:lnTo>
                  <a:lnTo>
                    <a:pt x="612" y="1432"/>
                  </a:lnTo>
                  <a:lnTo>
                    <a:pt x="657" y="1433"/>
                  </a:lnTo>
                  <a:lnTo>
                    <a:pt x="704" y="1434"/>
                  </a:lnTo>
                  <a:lnTo>
                    <a:pt x="753" y="1433"/>
                  </a:lnTo>
                  <a:lnTo>
                    <a:pt x="800" y="1431"/>
                  </a:lnTo>
                  <a:lnTo>
                    <a:pt x="846" y="1429"/>
                  </a:lnTo>
                  <a:lnTo>
                    <a:pt x="889" y="1424"/>
                  </a:lnTo>
                  <a:lnTo>
                    <a:pt x="933" y="1419"/>
                  </a:lnTo>
                  <a:lnTo>
                    <a:pt x="973" y="1412"/>
                  </a:lnTo>
                  <a:lnTo>
                    <a:pt x="1013" y="1404"/>
                  </a:lnTo>
                  <a:lnTo>
                    <a:pt x="1050" y="1396"/>
                  </a:lnTo>
                  <a:lnTo>
                    <a:pt x="1087" y="1385"/>
                  </a:lnTo>
                  <a:lnTo>
                    <a:pt x="1121" y="1374"/>
                  </a:lnTo>
                  <a:lnTo>
                    <a:pt x="1154" y="1362"/>
                  </a:lnTo>
                  <a:lnTo>
                    <a:pt x="1184" y="1349"/>
                  </a:lnTo>
                  <a:lnTo>
                    <a:pt x="1213" y="1335"/>
                  </a:lnTo>
                  <a:lnTo>
                    <a:pt x="1240" y="1319"/>
                  </a:lnTo>
                  <a:lnTo>
                    <a:pt x="1264" y="1303"/>
                  </a:lnTo>
                  <a:lnTo>
                    <a:pt x="1287" y="1286"/>
                  </a:lnTo>
                  <a:lnTo>
                    <a:pt x="1308" y="1268"/>
                  </a:lnTo>
                  <a:lnTo>
                    <a:pt x="1326" y="1249"/>
                  </a:lnTo>
                  <a:lnTo>
                    <a:pt x="1343" y="1231"/>
                  </a:lnTo>
                  <a:lnTo>
                    <a:pt x="1357" y="1211"/>
                  </a:lnTo>
                  <a:lnTo>
                    <a:pt x="1363" y="1201"/>
                  </a:lnTo>
                  <a:lnTo>
                    <a:pt x="1368" y="1191"/>
                  </a:lnTo>
                  <a:lnTo>
                    <a:pt x="1373" y="1181"/>
                  </a:lnTo>
                  <a:lnTo>
                    <a:pt x="1379" y="1171"/>
                  </a:lnTo>
                  <a:lnTo>
                    <a:pt x="1382" y="1160"/>
                  </a:lnTo>
                  <a:lnTo>
                    <a:pt x="1386" y="1149"/>
                  </a:lnTo>
                  <a:lnTo>
                    <a:pt x="1389" y="1139"/>
                  </a:lnTo>
                  <a:lnTo>
                    <a:pt x="1391" y="1128"/>
                  </a:lnTo>
                  <a:lnTo>
                    <a:pt x="1395" y="1105"/>
                  </a:lnTo>
                  <a:lnTo>
                    <a:pt x="1398" y="1078"/>
                  </a:lnTo>
                  <a:lnTo>
                    <a:pt x="1401" y="1047"/>
                  </a:lnTo>
                  <a:lnTo>
                    <a:pt x="1403" y="1012"/>
                  </a:lnTo>
                  <a:lnTo>
                    <a:pt x="1405" y="973"/>
                  </a:lnTo>
                  <a:lnTo>
                    <a:pt x="1406" y="931"/>
                  </a:lnTo>
                  <a:lnTo>
                    <a:pt x="1407" y="885"/>
                  </a:lnTo>
                  <a:lnTo>
                    <a:pt x="1407" y="834"/>
                  </a:lnTo>
                  <a:lnTo>
                    <a:pt x="1407" y="599"/>
                  </a:lnTo>
                  <a:lnTo>
                    <a:pt x="1407" y="548"/>
                  </a:lnTo>
                  <a:lnTo>
                    <a:pt x="1406" y="500"/>
                  </a:lnTo>
                  <a:lnTo>
                    <a:pt x="1405" y="458"/>
                  </a:lnTo>
                  <a:lnTo>
                    <a:pt x="1403" y="419"/>
                  </a:lnTo>
                  <a:lnTo>
                    <a:pt x="1401" y="383"/>
                  </a:lnTo>
                  <a:lnTo>
                    <a:pt x="1398" y="352"/>
                  </a:lnTo>
                  <a:lnTo>
                    <a:pt x="1394" y="325"/>
                  </a:lnTo>
                  <a:lnTo>
                    <a:pt x="1390" y="301"/>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p:nvPr userDrawn="1"/>
          </p:nvSpPr>
          <p:spPr bwMode="auto">
            <a:xfrm>
              <a:off x="2198688" y="6615131"/>
              <a:ext cx="100013" cy="104775"/>
            </a:xfrm>
            <a:custGeom>
              <a:avLst/>
              <a:gdLst>
                <a:gd name="T0" fmla="*/ 0 w 1329"/>
                <a:gd name="T1" fmla="*/ 1386 h 1386"/>
                <a:gd name="T2" fmla="*/ 404 w 1329"/>
                <a:gd name="T3" fmla="*/ 1386 h 1386"/>
                <a:gd name="T4" fmla="*/ 404 w 1329"/>
                <a:gd name="T5" fmla="*/ 625 h 1386"/>
                <a:gd name="T6" fmla="*/ 924 w 1329"/>
                <a:gd name="T7" fmla="*/ 1386 h 1386"/>
                <a:gd name="T8" fmla="*/ 1329 w 1329"/>
                <a:gd name="T9" fmla="*/ 1386 h 1386"/>
                <a:gd name="T10" fmla="*/ 1329 w 1329"/>
                <a:gd name="T11" fmla="*/ 0 h 1386"/>
                <a:gd name="T12" fmla="*/ 924 w 1329"/>
                <a:gd name="T13" fmla="*/ 0 h 1386"/>
                <a:gd name="T14" fmla="*/ 924 w 1329"/>
                <a:gd name="T15" fmla="*/ 768 h 1386"/>
                <a:gd name="T16" fmla="*/ 401 w 1329"/>
                <a:gd name="T17" fmla="*/ 0 h 1386"/>
                <a:gd name="T18" fmla="*/ 0 w 1329"/>
                <a:gd name="T19" fmla="*/ 0 h 1386"/>
                <a:gd name="T20" fmla="*/ 0 w 1329"/>
                <a:gd name="T21"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9" h="1386">
                  <a:moveTo>
                    <a:pt x="0" y="1386"/>
                  </a:moveTo>
                  <a:lnTo>
                    <a:pt x="404" y="1386"/>
                  </a:lnTo>
                  <a:lnTo>
                    <a:pt x="404" y="625"/>
                  </a:lnTo>
                  <a:lnTo>
                    <a:pt x="924" y="1386"/>
                  </a:lnTo>
                  <a:lnTo>
                    <a:pt x="1329" y="1386"/>
                  </a:lnTo>
                  <a:lnTo>
                    <a:pt x="1329" y="0"/>
                  </a:lnTo>
                  <a:lnTo>
                    <a:pt x="924" y="0"/>
                  </a:lnTo>
                  <a:lnTo>
                    <a:pt x="924" y="768"/>
                  </a:lnTo>
                  <a:lnTo>
                    <a:pt x="401"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10"/>
            <p:cNvSpPr>
              <a:spLocks noChangeArrowheads="1"/>
            </p:cNvSpPr>
            <p:nvPr userDrawn="1"/>
          </p:nvSpPr>
          <p:spPr bwMode="auto">
            <a:xfrm>
              <a:off x="2028825" y="6615131"/>
              <a:ext cx="31750" cy="104775"/>
            </a:xfrm>
            <a:prstGeom prst="rect">
              <a:avLst/>
            </a:prstGeom>
            <a:solidFill>
              <a:srgbClr val="383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11"/>
            <p:cNvSpPr/>
            <p:nvPr userDrawn="1"/>
          </p:nvSpPr>
          <p:spPr bwMode="auto">
            <a:xfrm>
              <a:off x="1928813" y="6615131"/>
              <a:ext cx="84138" cy="104775"/>
            </a:xfrm>
            <a:custGeom>
              <a:avLst/>
              <a:gdLst>
                <a:gd name="T0" fmla="*/ 0 w 1104"/>
                <a:gd name="T1" fmla="*/ 1386 h 1386"/>
                <a:gd name="T2" fmla="*/ 1104 w 1104"/>
                <a:gd name="T3" fmla="*/ 1386 h 1386"/>
                <a:gd name="T4" fmla="*/ 1104 w 1104"/>
                <a:gd name="T5" fmla="*/ 1046 h 1386"/>
                <a:gd name="T6" fmla="*/ 434 w 1104"/>
                <a:gd name="T7" fmla="*/ 1046 h 1386"/>
                <a:gd name="T8" fmla="*/ 434 w 1104"/>
                <a:gd name="T9" fmla="*/ 0 h 1386"/>
                <a:gd name="T10" fmla="*/ 0 w 1104"/>
                <a:gd name="T11" fmla="*/ 0 h 1386"/>
                <a:gd name="T12" fmla="*/ 0 w 1104"/>
                <a:gd name="T13" fmla="*/ 1386 h 1386"/>
              </a:gdLst>
              <a:ahLst/>
              <a:cxnLst>
                <a:cxn ang="0">
                  <a:pos x="T0" y="T1"/>
                </a:cxn>
                <a:cxn ang="0">
                  <a:pos x="T2" y="T3"/>
                </a:cxn>
                <a:cxn ang="0">
                  <a:pos x="T4" y="T5"/>
                </a:cxn>
                <a:cxn ang="0">
                  <a:pos x="T6" y="T7"/>
                </a:cxn>
                <a:cxn ang="0">
                  <a:pos x="T8" y="T9"/>
                </a:cxn>
                <a:cxn ang="0">
                  <a:pos x="T10" y="T11"/>
                </a:cxn>
                <a:cxn ang="0">
                  <a:pos x="T12" y="T13"/>
                </a:cxn>
              </a:cxnLst>
              <a:rect l="0" t="0" r="r" b="b"/>
              <a:pathLst>
                <a:path w="1104" h="1386">
                  <a:moveTo>
                    <a:pt x="0" y="1386"/>
                  </a:moveTo>
                  <a:lnTo>
                    <a:pt x="1104" y="1386"/>
                  </a:lnTo>
                  <a:lnTo>
                    <a:pt x="1104" y="1046"/>
                  </a:lnTo>
                  <a:lnTo>
                    <a:pt x="434" y="1046"/>
                  </a:lnTo>
                  <a:lnTo>
                    <a:pt x="43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
            <p:cNvSpPr/>
            <p:nvPr userDrawn="1"/>
          </p:nvSpPr>
          <p:spPr bwMode="auto">
            <a:xfrm>
              <a:off x="1792288" y="6615131"/>
              <a:ext cx="117475" cy="104775"/>
            </a:xfrm>
            <a:custGeom>
              <a:avLst/>
              <a:gdLst>
                <a:gd name="T0" fmla="*/ 0 w 1562"/>
                <a:gd name="T1" fmla="*/ 1386 h 1386"/>
                <a:gd name="T2" fmla="*/ 353 w 1562"/>
                <a:gd name="T3" fmla="*/ 1386 h 1386"/>
                <a:gd name="T4" fmla="*/ 353 w 1562"/>
                <a:gd name="T5" fmla="*/ 330 h 1386"/>
                <a:gd name="T6" fmla="*/ 623 w 1562"/>
                <a:gd name="T7" fmla="*/ 1386 h 1386"/>
                <a:gd name="T8" fmla="*/ 940 w 1562"/>
                <a:gd name="T9" fmla="*/ 1386 h 1386"/>
                <a:gd name="T10" fmla="*/ 1211 w 1562"/>
                <a:gd name="T11" fmla="*/ 305 h 1386"/>
                <a:gd name="T12" fmla="*/ 1211 w 1562"/>
                <a:gd name="T13" fmla="*/ 1386 h 1386"/>
                <a:gd name="T14" fmla="*/ 1562 w 1562"/>
                <a:gd name="T15" fmla="*/ 1386 h 1386"/>
                <a:gd name="T16" fmla="*/ 1562 w 1562"/>
                <a:gd name="T17" fmla="*/ 0 h 1386"/>
                <a:gd name="T18" fmla="*/ 951 w 1562"/>
                <a:gd name="T19" fmla="*/ 0 h 1386"/>
                <a:gd name="T20" fmla="*/ 783 w 1562"/>
                <a:gd name="T21" fmla="*/ 695 h 1386"/>
                <a:gd name="T22" fmla="*/ 614 w 1562"/>
                <a:gd name="T23" fmla="*/ 0 h 1386"/>
                <a:gd name="T24" fmla="*/ 0 w 1562"/>
                <a:gd name="T25" fmla="*/ 0 h 1386"/>
                <a:gd name="T26" fmla="*/ 0 w 1562"/>
                <a:gd name="T27" fmla="*/ 138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2" h="1386">
                  <a:moveTo>
                    <a:pt x="0" y="1386"/>
                  </a:moveTo>
                  <a:lnTo>
                    <a:pt x="353" y="1386"/>
                  </a:lnTo>
                  <a:lnTo>
                    <a:pt x="353" y="330"/>
                  </a:lnTo>
                  <a:lnTo>
                    <a:pt x="623" y="1386"/>
                  </a:lnTo>
                  <a:lnTo>
                    <a:pt x="940" y="1386"/>
                  </a:lnTo>
                  <a:lnTo>
                    <a:pt x="1211" y="305"/>
                  </a:lnTo>
                  <a:lnTo>
                    <a:pt x="1211" y="1386"/>
                  </a:lnTo>
                  <a:lnTo>
                    <a:pt x="1562" y="1386"/>
                  </a:lnTo>
                  <a:lnTo>
                    <a:pt x="1562" y="0"/>
                  </a:lnTo>
                  <a:lnTo>
                    <a:pt x="951" y="0"/>
                  </a:lnTo>
                  <a:lnTo>
                    <a:pt x="783" y="695"/>
                  </a:lnTo>
                  <a:lnTo>
                    <a:pt x="614" y="0"/>
                  </a:lnTo>
                  <a:lnTo>
                    <a:pt x="0" y="0"/>
                  </a:lnTo>
                  <a:lnTo>
                    <a:pt x="0" y="1386"/>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p:nvPr userDrawn="1"/>
          </p:nvSpPr>
          <p:spPr bwMode="auto">
            <a:xfrm>
              <a:off x="1433513" y="6615131"/>
              <a:ext cx="101600" cy="104775"/>
            </a:xfrm>
            <a:custGeom>
              <a:avLst/>
              <a:gdLst>
                <a:gd name="T0" fmla="*/ 0 w 1336"/>
                <a:gd name="T1" fmla="*/ 297 h 1386"/>
                <a:gd name="T2" fmla="*/ 802 w 1336"/>
                <a:gd name="T3" fmla="*/ 297 h 1386"/>
                <a:gd name="T4" fmla="*/ 0 w 1336"/>
                <a:gd name="T5" fmla="*/ 1099 h 1386"/>
                <a:gd name="T6" fmla="*/ 0 w 1336"/>
                <a:gd name="T7" fmla="*/ 1386 h 1386"/>
                <a:gd name="T8" fmla="*/ 1336 w 1336"/>
                <a:gd name="T9" fmla="*/ 1386 h 1386"/>
                <a:gd name="T10" fmla="*/ 1336 w 1336"/>
                <a:gd name="T11" fmla="*/ 1089 h 1386"/>
                <a:gd name="T12" fmla="*/ 529 w 1336"/>
                <a:gd name="T13" fmla="*/ 1089 h 1386"/>
                <a:gd name="T14" fmla="*/ 1331 w 1336"/>
                <a:gd name="T15" fmla="*/ 288 h 1386"/>
                <a:gd name="T16" fmla="*/ 1331 w 1336"/>
                <a:gd name="T17" fmla="*/ 0 h 1386"/>
                <a:gd name="T18" fmla="*/ 0 w 1336"/>
                <a:gd name="T19" fmla="*/ 0 h 1386"/>
                <a:gd name="T20" fmla="*/ 0 w 1336"/>
                <a:gd name="T21" fmla="*/ 29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1386">
                  <a:moveTo>
                    <a:pt x="0" y="297"/>
                  </a:moveTo>
                  <a:lnTo>
                    <a:pt x="802" y="297"/>
                  </a:lnTo>
                  <a:lnTo>
                    <a:pt x="0" y="1099"/>
                  </a:lnTo>
                  <a:lnTo>
                    <a:pt x="0" y="1386"/>
                  </a:lnTo>
                  <a:lnTo>
                    <a:pt x="1336" y="1386"/>
                  </a:lnTo>
                  <a:lnTo>
                    <a:pt x="1336" y="1089"/>
                  </a:lnTo>
                  <a:lnTo>
                    <a:pt x="529" y="1089"/>
                  </a:lnTo>
                  <a:lnTo>
                    <a:pt x="1331" y="288"/>
                  </a:lnTo>
                  <a:lnTo>
                    <a:pt x="1331" y="0"/>
                  </a:lnTo>
                  <a:lnTo>
                    <a:pt x="0" y="0"/>
                  </a:lnTo>
                  <a:lnTo>
                    <a:pt x="0" y="297"/>
                  </a:lnTo>
                  <a:close/>
                </a:path>
              </a:pathLst>
            </a:custGeom>
            <a:solidFill>
              <a:srgbClr val="383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7" name="矩形 6"/>
          <p:cNvSpPr/>
          <p:nvPr userDrawn="1"/>
        </p:nvSpPr>
        <p:spPr>
          <a:xfrm>
            <a:off x="0" y="-1871"/>
            <a:ext cx="12192000" cy="6859871"/>
          </a:xfrm>
          <a:prstGeom prst="rect">
            <a:avLst/>
          </a:prstGeom>
          <a:gradFill flip="none" rotWithShape="1">
            <a:gsLst>
              <a:gs pos="10000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任意多边形 79"/>
          <p:cNvSpPr/>
          <p:nvPr userDrawn="1"/>
        </p:nvSpPr>
        <p:spPr bwMode="auto">
          <a:xfrm>
            <a:off x="9796483" y="-1872"/>
            <a:ext cx="2395517" cy="5643485"/>
          </a:xfrm>
          <a:custGeom>
            <a:avLst/>
            <a:gdLst>
              <a:gd name="connsiteX0" fmla="*/ 0 w 2395517"/>
              <a:gd name="connsiteY0" fmla="*/ 0 h 5643485"/>
              <a:gd name="connsiteX1" fmla="*/ 78225 w 2395517"/>
              <a:gd name="connsiteY1" fmla="*/ 0 h 5643485"/>
              <a:gd name="connsiteX2" fmla="*/ 2395517 w 2395517"/>
              <a:gd name="connsiteY2" fmla="*/ 5459197 h 5643485"/>
              <a:gd name="connsiteX3" fmla="*/ 2395517 w 2395517"/>
              <a:gd name="connsiteY3" fmla="*/ 5643485 h 5643485"/>
              <a:gd name="connsiteX4" fmla="*/ 0 w 2395517"/>
              <a:gd name="connsiteY4" fmla="*/ 0 h 56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17" h="5643485">
                <a:moveTo>
                  <a:pt x="0" y="0"/>
                </a:moveTo>
                <a:lnTo>
                  <a:pt x="78225" y="0"/>
                </a:lnTo>
                <a:lnTo>
                  <a:pt x="2395517" y="5459197"/>
                </a:lnTo>
                <a:lnTo>
                  <a:pt x="2395517" y="5643485"/>
                </a:lnTo>
                <a:lnTo>
                  <a:pt x="0" y="0"/>
                </a:lnTo>
                <a:close/>
              </a:path>
            </a:pathLst>
          </a:custGeom>
          <a:solidFill>
            <a:srgbClr val="AACE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p>
            <a:pPr algn="ctr"/>
            <a:endParaRPr lang="zh-CN" altLang="en-US"/>
          </a:p>
        </p:txBody>
      </p:sp>
      <p:sp>
        <p:nvSpPr>
          <p:cNvPr id="104" name="Rectangle 5"/>
          <p:cNvSpPr>
            <a:spLocks noChangeArrowheads="1"/>
          </p:cNvSpPr>
          <p:nvPr userDrawn="1"/>
        </p:nvSpPr>
        <p:spPr bwMode="auto">
          <a:xfrm>
            <a:off x="-1" y="5606597"/>
            <a:ext cx="12192001" cy="125140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304" name="组合 303"/>
          <p:cNvGrpSpPr/>
          <p:nvPr userDrawn="1"/>
        </p:nvGrpSpPr>
        <p:grpSpPr>
          <a:xfrm>
            <a:off x="407988" y="5929313"/>
            <a:ext cx="1997075" cy="608012"/>
            <a:chOff x="407988" y="5929313"/>
            <a:chExt cx="1997075" cy="608012"/>
          </a:xfrm>
        </p:grpSpPr>
        <p:sp>
          <p:nvSpPr>
            <p:cNvPr id="305" name="AutoShape 3"/>
            <p:cNvSpPr>
              <a:spLocks noChangeAspect="1" noChangeArrowheads="1" noTextEdit="1"/>
            </p:cNvSpPr>
            <p:nvPr userDrawn="1"/>
          </p:nvSpPr>
          <p:spPr bwMode="auto">
            <a:xfrm>
              <a:off x="407988" y="5929313"/>
              <a:ext cx="19970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6" name="Freeform 5"/>
            <p:cNvSpPr/>
            <p:nvPr userDrawn="1"/>
          </p:nvSpPr>
          <p:spPr bwMode="auto">
            <a:xfrm>
              <a:off x="407988" y="5929313"/>
              <a:ext cx="1997075" cy="608012"/>
            </a:xfrm>
            <a:custGeom>
              <a:avLst/>
              <a:gdLst>
                <a:gd name="T0" fmla="*/ 16354 w 16354"/>
                <a:gd name="T1" fmla="*/ 4979 h 4979"/>
                <a:gd name="T2" fmla="*/ 0 w 16354"/>
                <a:gd name="T3" fmla="*/ 4979 h 4979"/>
                <a:gd name="T4" fmla="*/ 0 w 16354"/>
                <a:gd name="T5" fmla="*/ 0 h 4979"/>
                <a:gd name="T6" fmla="*/ 14198 w 16354"/>
                <a:gd name="T7" fmla="*/ 0 h 4979"/>
                <a:gd name="T8" fmla="*/ 16354 w 16354"/>
                <a:gd name="T9" fmla="*/ 4979 h 4979"/>
              </a:gdLst>
              <a:ahLst/>
              <a:cxnLst>
                <a:cxn ang="0">
                  <a:pos x="T0" y="T1"/>
                </a:cxn>
                <a:cxn ang="0">
                  <a:pos x="T2" y="T3"/>
                </a:cxn>
                <a:cxn ang="0">
                  <a:pos x="T4" y="T5"/>
                </a:cxn>
                <a:cxn ang="0">
                  <a:pos x="T6" y="T7"/>
                </a:cxn>
                <a:cxn ang="0">
                  <a:pos x="T8" y="T9"/>
                </a:cxn>
              </a:cxnLst>
              <a:rect l="0" t="0" r="r" b="b"/>
              <a:pathLst>
                <a:path w="16354" h="4979">
                  <a:moveTo>
                    <a:pt x="16354" y="4979"/>
                  </a:moveTo>
                  <a:lnTo>
                    <a:pt x="0" y="4979"/>
                  </a:lnTo>
                  <a:lnTo>
                    <a:pt x="0" y="0"/>
                  </a:lnTo>
                  <a:lnTo>
                    <a:pt x="14198" y="0"/>
                  </a:lnTo>
                  <a:lnTo>
                    <a:pt x="16354" y="497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07" name="组合 306"/>
            <p:cNvGrpSpPr/>
            <p:nvPr userDrawn="1"/>
          </p:nvGrpSpPr>
          <p:grpSpPr>
            <a:xfrm>
              <a:off x="623888" y="6145213"/>
              <a:ext cx="1387476" cy="174625"/>
              <a:chOff x="623888" y="6145213"/>
              <a:chExt cx="1387476" cy="174625"/>
            </a:xfrm>
          </p:grpSpPr>
          <p:sp>
            <p:nvSpPr>
              <p:cNvPr id="308" name="Freeform 6"/>
              <p:cNvSpPr>
                <a:spLocks noEditPoints="1"/>
              </p:cNvSpPr>
              <p:nvPr userDrawn="1"/>
            </p:nvSpPr>
            <p:spPr bwMode="auto">
              <a:xfrm>
                <a:off x="1655763" y="6145213"/>
                <a:ext cx="169863" cy="174625"/>
              </a:xfrm>
              <a:custGeom>
                <a:avLst/>
                <a:gdLst>
                  <a:gd name="T0" fmla="*/ 983 w 1396"/>
                  <a:gd name="T1" fmla="*/ 868 h 1423"/>
                  <a:gd name="T2" fmla="*/ 976 w 1396"/>
                  <a:gd name="T3" fmla="*/ 941 h 1423"/>
                  <a:gd name="T4" fmla="*/ 953 w 1396"/>
                  <a:gd name="T5" fmla="*/ 993 h 1423"/>
                  <a:gd name="T6" fmla="*/ 907 w 1396"/>
                  <a:gd name="T7" fmla="*/ 1039 h 1423"/>
                  <a:gd name="T8" fmla="*/ 841 w 1396"/>
                  <a:gd name="T9" fmla="*/ 1071 h 1423"/>
                  <a:gd name="T10" fmla="*/ 758 w 1396"/>
                  <a:gd name="T11" fmla="*/ 1088 h 1423"/>
                  <a:gd name="T12" fmla="*/ 664 w 1396"/>
                  <a:gd name="T13" fmla="*/ 1090 h 1423"/>
                  <a:gd name="T14" fmla="*/ 581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5 w 1396"/>
                  <a:gd name="T51" fmla="*/ 650 h 1423"/>
                  <a:gd name="T52" fmla="*/ 1371 w 1396"/>
                  <a:gd name="T53" fmla="*/ 269 h 1423"/>
                  <a:gd name="T54" fmla="*/ 1344 w 1396"/>
                  <a:gd name="T55" fmla="*/ 219 h 1423"/>
                  <a:gd name="T56" fmla="*/ 1248 w 1396"/>
                  <a:gd name="T57" fmla="*/ 126 h 1423"/>
                  <a:gd name="T58" fmla="*/ 1104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6 w 1396"/>
                  <a:gd name="T73" fmla="*/ 272 h 1423"/>
                  <a:gd name="T74" fmla="*/ 10 w 1396"/>
                  <a:gd name="T75" fmla="*/ 354 h 1423"/>
                  <a:gd name="T76" fmla="*/ 1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5" y="800"/>
                    </a:lnTo>
                    <a:lnTo>
                      <a:pt x="984" y="825"/>
                    </a:lnTo>
                    <a:lnTo>
                      <a:pt x="984" y="848"/>
                    </a:lnTo>
                    <a:lnTo>
                      <a:pt x="983" y="868"/>
                    </a:lnTo>
                    <a:lnTo>
                      <a:pt x="982" y="887"/>
                    </a:lnTo>
                    <a:lnTo>
                      <a:pt x="981" y="903"/>
                    </a:lnTo>
                    <a:lnTo>
                      <a:pt x="980" y="917"/>
                    </a:lnTo>
                    <a:lnTo>
                      <a:pt x="978" y="930"/>
                    </a:lnTo>
                    <a:lnTo>
                      <a:pt x="976" y="941"/>
                    </a:lnTo>
                    <a:lnTo>
                      <a:pt x="973" y="952"/>
                    </a:lnTo>
                    <a:lnTo>
                      <a:pt x="969" y="962"/>
                    </a:lnTo>
                    <a:lnTo>
                      <a:pt x="965" y="974"/>
                    </a:lnTo>
                    <a:lnTo>
                      <a:pt x="959" y="984"/>
                    </a:lnTo>
                    <a:lnTo>
                      <a:pt x="953" y="993"/>
                    </a:lnTo>
                    <a:lnTo>
                      <a:pt x="945" y="1003"/>
                    </a:lnTo>
                    <a:lnTo>
                      <a:pt x="936" y="1013"/>
                    </a:lnTo>
                    <a:lnTo>
                      <a:pt x="927" y="1022"/>
                    </a:lnTo>
                    <a:lnTo>
                      <a:pt x="917" y="1031"/>
                    </a:lnTo>
                    <a:lnTo>
                      <a:pt x="907" y="1039"/>
                    </a:lnTo>
                    <a:lnTo>
                      <a:pt x="895" y="1046"/>
                    </a:lnTo>
                    <a:lnTo>
                      <a:pt x="882" y="1054"/>
                    </a:lnTo>
                    <a:lnTo>
                      <a:pt x="870" y="1060"/>
                    </a:lnTo>
                    <a:lnTo>
                      <a:pt x="856" y="1066"/>
                    </a:lnTo>
                    <a:lnTo>
                      <a:pt x="841" y="1071"/>
                    </a:lnTo>
                    <a:lnTo>
                      <a:pt x="826" y="1076"/>
                    </a:lnTo>
                    <a:lnTo>
                      <a:pt x="810" y="1080"/>
                    </a:lnTo>
                    <a:lnTo>
                      <a:pt x="793" y="1083"/>
                    </a:lnTo>
                    <a:lnTo>
                      <a:pt x="776" y="1086"/>
                    </a:lnTo>
                    <a:lnTo>
                      <a:pt x="758" y="1088"/>
                    </a:lnTo>
                    <a:lnTo>
                      <a:pt x="740" y="1090"/>
                    </a:lnTo>
                    <a:lnTo>
                      <a:pt x="721" y="1091"/>
                    </a:lnTo>
                    <a:lnTo>
                      <a:pt x="701" y="1091"/>
                    </a:lnTo>
                    <a:lnTo>
                      <a:pt x="683" y="1091"/>
                    </a:lnTo>
                    <a:lnTo>
                      <a:pt x="664" y="1090"/>
                    </a:lnTo>
                    <a:lnTo>
                      <a:pt x="647" y="1088"/>
                    </a:lnTo>
                    <a:lnTo>
                      <a:pt x="630" y="1086"/>
                    </a:lnTo>
                    <a:lnTo>
                      <a:pt x="612" y="1084"/>
                    </a:lnTo>
                    <a:lnTo>
                      <a:pt x="596" y="1081"/>
                    </a:lnTo>
                    <a:lnTo>
                      <a:pt x="581" y="1077"/>
                    </a:lnTo>
                    <a:lnTo>
                      <a:pt x="565" y="1072"/>
                    </a:lnTo>
                    <a:lnTo>
                      <a:pt x="550" y="1067"/>
                    </a:lnTo>
                    <a:lnTo>
                      <a:pt x="537" y="1062"/>
                    </a:lnTo>
                    <a:lnTo>
                      <a:pt x="523" y="1056"/>
                    </a:lnTo>
                    <a:lnTo>
                      <a:pt x="510" y="1048"/>
                    </a:lnTo>
                    <a:lnTo>
                      <a:pt x="499" y="1041"/>
                    </a:lnTo>
                    <a:lnTo>
                      <a:pt x="488" y="1033"/>
                    </a:lnTo>
                    <a:lnTo>
                      <a:pt x="477" y="1024"/>
                    </a:lnTo>
                    <a:lnTo>
                      <a:pt x="468" y="1015"/>
                    </a:lnTo>
                    <a:lnTo>
                      <a:pt x="459" y="1005"/>
                    </a:lnTo>
                    <a:lnTo>
                      <a:pt x="452" y="995"/>
                    </a:lnTo>
                    <a:lnTo>
                      <a:pt x="445" y="985"/>
                    </a:lnTo>
                    <a:lnTo>
                      <a:pt x="439" y="975"/>
                    </a:lnTo>
                    <a:lnTo>
                      <a:pt x="433" y="964"/>
                    </a:lnTo>
                    <a:lnTo>
                      <a:pt x="429" y="954"/>
                    </a:lnTo>
                    <a:lnTo>
                      <a:pt x="426" y="943"/>
                    </a:lnTo>
                    <a:lnTo>
                      <a:pt x="424" y="932"/>
                    </a:lnTo>
                    <a:lnTo>
                      <a:pt x="423" y="919"/>
                    </a:lnTo>
                    <a:lnTo>
                      <a:pt x="421" y="905"/>
                    </a:lnTo>
                    <a:lnTo>
                      <a:pt x="420" y="889"/>
                    </a:lnTo>
                    <a:lnTo>
                      <a:pt x="419" y="870"/>
                    </a:lnTo>
                    <a:lnTo>
                      <a:pt x="418" y="849"/>
                    </a:lnTo>
                    <a:lnTo>
                      <a:pt x="418" y="826"/>
                    </a:lnTo>
                    <a:lnTo>
                      <a:pt x="418" y="801"/>
                    </a:lnTo>
                    <a:lnTo>
                      <a:pt x="417" y="774"/>
                    </a:lnTo>
                    <a:lnTo>
                      <a:pt x="417" y="650"/>
                    </a:lnTo>
                    <a:lnTo>
                      <a:pt x="418" y="623"/>
                    </a:lnTo>
                    <a:lnTo>
                      <a:pt x="418" y="599"/>
                    </a:lnTo>
                    <a:lnTo>
                      <a:pt x="418" y="576"/>
                    </a:lnTo>
                    <a:lnTo>
                      <a:pt x="419" y="556"/>
                    </a:lnTo>
                    <a:lnTo>
                      <a:pt x="420" y="537"/>
                    </a:lnTo>
                    <a:lnTo>
                      <a:pt x="421" y="521"/>
                    </a:lnTo>
                    <a:lnTo>
                      <a:pt x="422" y="506"/>
                    </a:lnTo>
                    <a:lnTo>
                      <a:pt x="424" y="494"/>
                    </a:lnTo>
                    <a:lnTo>
                      <a:pt x="426" y="483"/>
                    </a:lnTo>
                    <a:lnTo>
                      <a:pt x="429" y="472"/>
                    </a:lnTo>
                    <a:lnTo>
                      <a:pt x="433" y="461"/>
                    </a:lnTo>
                    <a:lnTo>
                      <a:pt x="438" y="450"/>
                    </a:lnTo>
                    <a:lnTo>
                      <a:pt x="444" y="440"/>
                    </a:lnTo>
                    <a:lnTo>
                      <a:pt x="450" y="430"/>
                    </a:lnTo>
                    <a:lnTo>
                      <a:pt x="458" y="420"/>
                    </a:lnTo>
                    <a:lnTo>
                      <a:pt x="466" y="411"/>
                    </a:lnTo>
                    <a:lnTo>
                      <a:pt x="475" y="401"/>
                    </a:lnTo>
                    <a:lnTo>
                      <a:pt x="486" y="393"/>
                    </a:lnTo>
                    <a:lnTo>
                      <a:pt x="496" y="385"/>
                    </a:lnTo>
                    <a:lnTo>
                      <a:pt x="507" y="377"/>
                    </a:lnTo>
                    <a:lnTo>
                      <a:pt x="519" y="370"/>
                    </a:lnTo>
                    <a:lnTo>
                      <a:pt x="533" y="364"/>
                    </a:lnTo>
                    <a:lnTo>
                      <a:pt x="547" y="358"/>
                    </a:lnTo>
                    <a:lnTo>
                      <a:pt x="561" y="353"/>
                    </a:lnTo>
                    <a:lnTo>
                      <a:pt x="577" y="348"/>
                    </a:lnTo>
                    <a:lnTo>
                      <a:pt x="593" y="344"/>
                    </a:lnTo>
                    <a:lnTo>
                      <a:pt x="609" y="340"/>
                    </a:lnTo>
                    <a:lnTo>
                      <a:pt x="627" y="337"/>
                    </a:lnTo>
                    <a:lnTo>
                      <a:pt x="644" y="335"/>
                    </a:lnTo>
                    <a:lnTo>
                      <a:pt x="662" y="333"/>
                    </a:lnTo>
                    <a:lnTo>
                      <a:pt x="682" y="332"/>
                    </a:lnTo>
                    <a:lnTo>
                      <a:pt x="701" y="332"/>
                    </a:lnTo>
                    <a:lnTo>
                      <a:pt x="720" y="332"/>
                    </a:lnTo>
                    <a:lnTo>
                      <a:pt x="738" y="333"/>
                    </a:lnTo>
                    <a:lnTo>
                      <a:pt x="755" y="335"/>
                    </a:lnTo>
                    <a:lnTo>
                      <a:pt x="773" y="337"/>
                    </a:lnTo>
                    <a:lnTo>
                      <a:pt x="790" y="339"/>
                    </a:lnTo>
                    <a:lnTo>
                      <a:pt x="807" y="344"/>
                    </a:lnTo>
                    <a:lnTo>
                      <a:pt x="822" y="347"/>
                    </a:lnTo>
                    <a:lnTo>
                      <a:pt x="837" y="352"/>
                    </a:lnTo>
                    <a:lnTo>
                      <a:pt x="853" y="357"/>
                    </a:lnTo>
                    <a:lnTo>
                      <a:pt x="866" y="362"/>
                    </a:lnTo>
                    <a:lnTo>
                      <a:pt x="879" y="368"/>
                    </a:lnTo>
                    <a:lnTo>
                      <a:pt x="891" y="375"/>
                    </a:lnTo>
                    <a:lnTo>
                      <a:pt x="904" y="382"/>
                    </a:lnTo>
                    <a:lnTo>
                      <a:pt x="915" y="391"/>
                    </a:lnTo>
                    <a:lnTo>
                      <a:pt x="925" y="400"/>
                    </a:lnTo>
                    <a:lnTo>
                      <a:pt x="934" y="409"/>
                    </a:lnTo>
                    <a:lnTo>
                      <a:pt x="943" y="418"/>
                    </a:lnTo>
                    <a:lnTo>
                      <a:pt x="951"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5" y="622"/>
                    </a:lnTo>
                    <a:lnTo>
                      <a:pt x="985" y="650"/>
                    </a:lnTo>
                    <a:lnTo>
                      <a:pt x="985" y="774"/>
                    </a:lnTo>
                    <a:close/>
                    <a:moveTo>
                      <a:pt x="1379" y="299"/>
                    </a:moveTo>
                    <a:lnTo>
                      <a:pt x="1377" y="289"/>
                    </a:lnTo>
                    <a:lnTo>
                      <a:pt x="1374" y="279"/>
                    </a:lnTo>
                    <a:lnTo>
                      <a:pt x="1371" y="269"/>
                    </a:lnTo>
                    <a:lnTo>
                      <a:pt x="1366" y="259"/>
                    </a:lnTo>
                    <a:lnTo>
                      <a:pt x="1362" y="248"/>
                    </a:lnTo>
                    <a:lnTo>
                      <a:pt x="1356" y="238"/>
                    </a:lnTo>
                    <a:lnTo>
                      <a:pt x="1350" y="229"/>
                    </a:lnTo>
                    <a:lnTo>
                      <a:pt x="1344" y="219"/>
                    </a:lnTo>
                    <a:lnTo>
                      <a:pt x="1329" y="199"/>
                    </a:lnTo>
                    <a:lnTo>
                      <a:pt x="1312" y="181"/>
                    </a:lnTo>
                    <a:lnTo>
                      <a:pt x="1293" y="162"/>
                    </a:lnTo>
                    <a:lnTo>
                      <a:pt x="1272" y="144"/>
                    </a:lnTo>
                    <a:lnTo>
                      <a:pt x="1248" y="126"/>
                    </a:lnTo>
                    <a:lnTo>
                      <a:pt x="1223" y="110"/>
                    </a:lnTo>
                    <a:lnTo>
                      <a:pt x="1196" y="95"/>
                    </a:lnTo>
                    <a:lnTo>
                      <a:pt x="1167" y="81"/>
                    </a:lnTo>
                    <a:lnTo>
                      <a:pt x="1137" y="68"/>
                    </a:lnTo>
                    <a:lnTo>
                      <a:pt x="1104" y="57"/>
                    </a:lnTo>
                    <a:lnTo>
                      <a:pt x="1069" y="45"/>
                    </a:lnTo>
                    <a:lnTo>
                      <a:pt x="1033" y="36"/>
                    </a:lnTo>
                    <a:lnTo>
                      <a:pt x="996" y="28"/>
                    </a:lnTo>
                    <a:lnTo>
                      <a:pt x="957"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3" y="29"/>
                    </a:lnTo>
                    <a:lnTo>
                      <a:pt x="355" y="38"/>
                    </a:lnTo>
                    <a:lnTo>
                      <a:pt x="319" y="48"/>
                    </a:lnTo>
                    <a:lnTo>
                      <a:pt x="284" y="60"/>
                    </a:lnTo>
                    <a:lnTo>
                      <a:pt x="253" y="71"/>
                    </a:lnTo>
                    <a:lnTo>
                      <a:pt x="222" y="84"/>
                    </a:lnTo>
                    <a:lnTo>
                      <a:pt x="194" y="99"/>
                    </a:lnTo>
                    <a:lnTo>
                      <a:pt x="168" y="114"/>
                    </a:lnTo>
                    <a:lnTo>
                      <a:pt x="143" y="130"/>
                    </a:lnTo>
                    <a:lnTo>
                      <a:pt x="121" y="147"/>
                    </a:lnTo>
                    <a:lnTo>
                      <a:pt x="99" y="165"/>
                    </a:lnTo>
                    <a:lnTo>
                      <a:pt x="81" y="184"/>
                    </a:lnTo>
                    <a:lnTo>
                      <a:pt x="65" y="202"/>
                    </a:lnTo>
                    <a:lnTo>
                      <a:pt x="51" y="222"/>
                    </a:lnTo>
                    <a:lnTo>
                      <a:pt x="45" y="232"/>
                    </a:lnTo>
                    <a:lnTo>
                      <a:pt x="39" y="241"/>
                    </a:lnTo>
                    <a:lnTo>
                      <a:pt x="34" y="251"/>
                    </a:lnTo>
                    <a:lnTo>
                      <a:pt x="30" y="262"/>
                    </a:lnTo>
                    <a:lnTo>
                      <a:pt x="26" y="272"/>
                    </a:lnTo>
                    <a:lnTo>
                      <a:pt x="23" y="282"/>
                    </a:lnTo>
                    <a:lnTo>
                      <a:pt x="19" y="292"/>
                    </a:lnTo>
                    <a:lnTo>
                      <a:pt x="17" y="304"/>
                    </a:lnTo>
                    <a:lnTo>
                      <a:pt x="13" y="327"/>
                    </a:lnTo>
                    <a:lnTo>
                      <a:pt x="10" y="354"/>
                    </a:lnTo>
                    <a:lnTo>
                      <a:pt x="7" y="385"/>
                    </a:lnTo>
                    <a:lnTo>
                      <a:pt x="5"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1" y="1134"/>
                    </a:lnTo>
                    <a:lnTo>
                      <a:pt x="24" y="1145"/>
                    </a:lnTo>
                    <a:lnTo>
                      <a:pt x="27" y="1155"/>
                    </a:lnTo>
                    <a:lnTo>
                      <a:pt x="31" y="1165"/>
                    </a:lnTo>
                    <a:lnTo>
                      <a:pt x="36" y="1175"/>
                    </a:lnTo>
                    <a:lnTo>
                      <a:pt x="41" y="1186"/>
                    </a:lnTo>
                    <a:lnTo>
                      <a:pt x="47" y="1195"/>
                    </a:lnTo>
                    <a:lnTo>
                      <a:pt x="53" y="1205"/>
                    </a:lnTo>
                    <a:lnTo>
                      <a:pt x="68" y="1225"/>
                    </a:lnTo>
                    <a:lnTo>
                      <a:pt x="85" y="1243"/>
                    </a:lnTo>
                    <a:lnTo>
                      <a:pt x="103" y="1261"/>
                    </a:lnTo>
                    <a:lnTo>
                      <a:pt x="125" y="1280"/>
                    </a:lnTo>
                    <a:lnTo>
                      <a:pt x="148" y="1297"/>
                    </a:lnTo>
                    <a:lnTo>
                      <a:pt x="174" y="1314"/>
                    </a:lnTo>
                    <a:lnTo>
                      <a:pt x="201" y="1328"/>
                    </a:lnTo>
                    <a:lnTo>
                      <a:pt x="230" y="1342"/>
                    </a:lnTo>
                    <a:lnTo>
                      <a:pt x="261" y="1356"/>
                    </a:lnTo>
                    <a:lnTo>
                      <a:pt x="293" y="1367"/>
                    </a:lnTo>
                    <a:lnTo>
                      <a:pt x="328" y="1377"/>
                    </a:lnTo>
                    <a:lnTo>
                      <a:pt x="364" y="1387"/>
                    </a:lnTo>
                    <a:lnTo>
                      <a:pt x="402" y="1396"/>
                    </a:lnTo>
                    <a:lnTo>
                      <a:pt x="441" y="1403"/>
                    </a:lnTo>
                    <a:lnTo>
                      <a:pt x="480" y="1409"/>
                    </a:lnTo>
                    <a:lnTo>
                      <a:pt x="521" y="1414"/>
                    </a:lnTo>
                    <a:lnTo>
                      <a:pt x="564" y="1418"/>
                    </a:lnTo>
                    <a:lnTo>
                      <a:pt x="608" y="1421"/>
                    </a:lnTo>
                    <a:lnTo>
                      <a:pt x="652" y="1422"/>
                    </a:lnTo>
                    <a:lnTo>
                      <a:pt x="698" y="1423"/>
                    </a:lnTo>
                    <a:lnTo>
                      <a:pt x="747" y="1422"/>
                    </a:lnTo>
                    <a:lnTo>
                      <a:pt x="793" y="1420"/>
                    </a:lnTo>
                    <a:lnTo>
                      <a:pt x="839" y="1418"/>
                    </a:lnTo>
                    <a:lnTo>
                      <a:pt x="882" y="1413"/>
                    </a:lnTo>
                    <a:lnTo>
                      <a:pt x="925" y="1408"/>
                    </a:lnTo>
                    <a:lnTo>
                      <a:pt x="966" y="1402"/>
                    </a:lnTo>
                    <a:lnTo>
                      <a:pt x="1005" y="1394"/>
                    </a:lnTo>
                    <a:lnTo>
                      <a:pt x="1043" y="1385"/>
                    </a:lnTo>
                    <a:lnTo>
                      <a:pt x="1078" y="1375"/>
                    </a:lnTo>
                    <a:lnTo>
                      <a:pt x="1112" y="1364"/>
                    </a:lnTo>
                    <a:lnTo>
                      <a:pt x="1145" y="1352"/>
                    </a:lnTo>
                    <a:lnTo>
                      <a:pt x="1174" y="1339"/>
                    </a:lnTo>
                    <a:lnTo>
                      <a:pt x="1203" y="1325"/>
                    </a:lnTo>
                    <a:lnTo>
                      <a:pt x="1230" y="1310"/>
                    </a:lnTo>
                    <a:lnTo>
                      <a:pt x="1254" y="1293"/>
                    </a:lnTo>
                    <a:lnTo>
                      <a:pt x="1277" y="1277"/>
                    </a:lnTo>
                    <a:lnTo>
                      <a:pt x="1297" y="1258"/>
                    </a:lnTo>
                    <a:lnTo>
                      <a:pt x="1316" y="1240"/>
                    </a:lnTo>
                    <a:lnTo>
                      <a:pt x="1332" y="1222"/>
                    </a:lnTo>
                    <a:lnTo>
                      <a:pt x="1346" y="1202"/>
                    </a:lnTo>
                    <a:lnTo>
                      <a:pt x="1352" y="1192"/>
                    </a:lnTo>
                    <a:lnTo>
                      <a:pt x="1357" y="1183"/>
                    </a:lnTo>
                    <a:lnTo>
                      <a:pt x="1363" y="1172"/>
                    </a:lnTo>
                    <a:lnTo>
                      <a:pt x="1368"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9" name="Freeform 7"/>
              <p:cNvSpPr>
                <a:spLocks noEditPoints="1"/>
              </p:cNvSpPr>
              <p:nvPr userDrawn="1"/>
            </p:nvSpPr>
            <p:spPr bwMode="auto">
              <a:xfrm>
                <a:off x="1003301" y="6145213"/>
                <a:ext cx="171450" cy="174625"/>
              </a:xfrm>
              <a:custGeom>
                <a:avLst/>
                <a:gdLst>
                  <a:gd name="T0" fmla="*/ 983 w 1396"/>
                  <a:gd name="T1" fmla="*/ 868 h 1423"/>
                  <a:gd name="T2" fmla="*/ 976 w 1396"/>
                  <a:gd name="T3" fmla="*/ 941 h 1423"/>
                  <a:gd name="T4" fmla="*/ 951 w 1396"/>
                  <a:gd name="T5" fmla="*/ 993 h 1423"/>
                  <a:gd name="T6" fmla="*/ 905 w 1396"/>
                  <a:gd name="T7" fmla="*/ 1039 h 1423"/>
                  <a:gd name="T8" fmla="*/ 841 w 1396"/>
                  <a:gd name="T9" fmla="*/ 1071 h 1423"/>
                  <a:gd name="T10" fmla="*/ 758 w 1396"/>
                  <a:gd name="T11" fmla="*/ 1088 h 1423"/>
                  <a:gd name="T12" fmla="*/ 664 w 1396"/>
                  <a:gd name="T13" fmla="*/ 1090 h 1423"/>
                  <a:gd name="T14" fmla="*/ 579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5 w 1396"/>
                  <a:gd name="T29" fmla="*/ 483 h 1423"/>
                  <a:gd name="T30" fmla="*/ 449 w 1396"/>
                  <a:gd name="T31" fmla="*/ 430 h 1423"/>
                  <a:gd name="T32" fmla="*/ 495 w 1396"/>
                  <a:gd name="T33" fmla="*/ 385 h 1423"/>
                  <a:gd name="T34" fmla="*/ 561 w 1396"/>
                  <a:gd name="T35" fmla="*/ 353 h 1423"/>
                  <a:gd name="T36" fmla="*/ 644 w 1396"/>
                  <a:gd name="T37" fmla="*/ 335 h 1423"/>
                  <a:gd name="T38" fmla="*/ 738 w 1396"/>
                  <a:gd name="T39" fmla="*/ 333 h 1423"/>
                  <a:gd name="T40" fmla="*/ 821 w 1396"/>
                  <a:gd name="T41" fmla="*/ 347 h 1423"/>
                  <a:gd name="T42" fmla="*/ 891 w 1396"/>
                  <a:gd name="T43" fmla="*/ 375 h 1423"/>
                  <a:gd name="T44" fmla="*/ 942 w 1396"/>
                  <a:gd name="T45" fmla="*/ 418 h 1423"/>
                  <a:gd name="T46" fmla="*/ 972 w 1396"/>
                  <a:gd name="T47" fmla="*/ 470 h 1423"/>
                  <a:gd name="T48" fmla="*/ 982 w 1396"/>
                  <a:gd name="T49" fmla="*/ 535 h 1423"/>
                  <a:gd name="T50" fmla="*/ 985 w 1396"/>
                  <a:gd name="T51" fmla="*/ 650 h 1423"/>
                  <a:gd name="T52" fmla="*/ 1369 w 1396"/>
                  <a:gd name="T53" fmla="*/ 269 h 1423"/>
                  <a:gd name="T54" fmla="*/ 1344 w 1396"/>
                  <a:gd name="T55" fmla="*/ 219 h 1423"/>
                  <a:gd name="T56" fmla="*/ 1248 w 1396"/>
                  <a:gd name="T57" fmla="*/ 126 h 1423"/>
                  <a:gd name="T58" fmla="*/ 1103 w 1396"/>
                  <a:gd name="T59" fmla="*/ 57 h 1423"/>
                  <a:gd name="T60" fmla="*/ 916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10 w 1396"/>
                  <a:gd name="T75" fmla="*/ 354 h 1423"/>
                  <a:gd name="T76" fmla="*/ 1 w 1396"/>
                  <a:gd name="T77" fmla="*/ 545 h 1423"/>
                  <a:gd name="T78" fmla="*/ 3 w 1396"/>
                  <a:gd name="T79" fmla="*/ 968 h 1423"/>
                  <a:gd name="T80" fmla="*/ 17 w 1396"/>
                  <a:gd name="T81" fmla="*/ 1123 h 1423"/>
                  <a:gd name="T82" fmla="*/ 35 w 1396"/>
                  <a:gd name="T83" fmla="*/ 1175 h 1423"/>
                  <a:gd name="T84" fmla="*/ 84 w 1396"/>
                  <a:gd name="T85" fmla="*/ 1243 h 1423"/>
                  <a:gd name="T86" fmla="*/ 201 w 1396"/>
                  <a:gd name="T87" fmla="*/ 1328 h 1423"/>
                  <a:gd name="T88" fmla="*/ 363 w 1396"/>
                  <a:gd name="T89" fmla="*/ 1387 h 1423"/>
                  <a:gd name="T90" fmla="*/ 564 w 1396"/>
                  <a:gd name="T91" fmla="*/ 1418 h 1423"/>
                  <a:gd name="T92" fmla="*/ 793 w 1396"/>
                  <a:gd name="T93" fmla="*/ 1420 h 1423"/>
                  <a:gd name="T94" fmla="*/ 1004 w 1396"/>
                  <a:gd name="T95" fmla="*/ 1394 h 1423"/>
                  <a:gd name="T96" fmla="*/ 1174 w 1396"/>
                  <a:gd name="T97" fmla="*/ 1339 h 1423"/>
                  <a:gd name="T98" fmla="*/ 1297 w 1396"/>
                  <a:gd name="T99" fmla="*/ 1258 h 1423"/>
                  <a:gd name="T100" fmla="*/ 1357 w 1396"/>
                  <a:gd name="T101" fmla="*/ 1183 h 1423"/>
                  <a:gd name="T102" fmla="*/ 1376 w 1396"/>
                  <a:gd name="T103" fmla="*/ 1130 h 1423"/>
                  <a:gd name="T104" fmla="*/ 1392 w 1396"/>
                  <a:gd name="T105" fmla="*/ 1004 h 1423"/>
                  <a:gd name="T106" fmla="*/ 1396 w 1396"/>
                  <a:gd name="T107" fmla="*/ 595 h 1423"/>
                  <a:gd name="T108" fmla="*/ 1389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5"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3" y="974"/>
                    </a:lnTo>
                    <a:lnTo>
                      <a:pt x="958" y="984"/>
                    </a:lnTo>
                    <a:lnTo>
                      <a:pt x="951" y="993"/>
                    </a:lnTo>
                    <a:lnTo>
                      <a:pt x="944" y="1003"/>
                    </a:lnTo>
                    <a:lnTo>
                      <a:pt x="936" y="1013"/>
                    </a:lnTo>
                    <a:lnTo>
                      <a:pt x="927" y="1022"/>
                    </a:lnTo>
                    <a:lnTo>
                      <a:pt x="916" y="1031"/>
                    </a:lnTo>
                    <a:lnTo>
                      <a:pt x="905" y="1039"/>
                    </a:lnTo>
                    <a:lnTo>
                      <a:pt x="894" y="1046"/>
                    </a:lnTo>
                    <a:lnTo>
                      <a:pt x="882" y="1054"/>
                    </a:lnTo>
                    <a:lnTo>
                      <a:pt x="868" y="1060"/>
                    </a:lnTo>
                    <a:lnTo>
                      <a:pt x="855" y="1066"/>
                    </a:lnTo>
                    <a:lnTo>
                      <a:pt x="841" y="1071"/>
                    </a:lnTo>
                    <a:lnTo>
                      <a:pt x="825" y="1076"/>
                    </a:lnTo>
                    <a:lnTo>
                      <a:pt x="809" y="1080"/>
                    </a:lnTo>
                    <a:lnTo>
                      <a:pt x="793" y="1083"/>
                    </a:lnTo>
                    <a:lnTo>
                      <a:pt x="775" y="1086"/>
                    </a:lnTo>
                    <a:lnTo>
                      <a:pt x="758" y="1088"/>
                    </a:lnTo>
                    <a:lnTo>
                      <a:pt x="740" y="1090"/>
                    </a:lnTo>
                    <a:lnTo>
                      <a:pt x="720" y="1091"/>
                    </a:lnTo>
                    <a:lnTo>
                      <a:pt x="701" y="1091"/>
                    </a:lnTo>
                    <a:lnTo>
                      <a:pt x="682" y="1091"/>
                    </a:lnTo>
                    <a:lnTo>
                      <a:pt x="664" y="1090"/>
                    </a:lnTo>
                    <a:lnTo>
                      <a:pt x="646" y="1088"/>
                    </a:lnTo>
                    <a:lnTo>
                      <a:pt x="628" y="1086"/>
                    </a:lnTo>
                    <a:lnTo>
                      <a:pt x="612" y="1084"/>
                    </a:lnTo>
                    <a:lnTo>
                      <a:pt x="595" y="1081"/>
                    </a:lnTo>
                    <a:lnTo>
                      <a:pt x="579" y="1077"/>
                    </a:lnTo>
                    <a:lnTo>
                      <a:pt x="564" y="1072"/>
                    </a:lnTo>
                    <a:lnTo>
                      <a:pt x="549" y="1067"/>
                    </a:lnTo>
                    <a:lnTo>
                      <a:pt x="536" y="1062"/>
                    </a:lnTo>
                    <a:lnTo>
                      <a:pt x="523" y="1056"/>
                    </a:lnTo>
                    <a:lnTo>
                      <a:pt x="510" y="1048"/>
                    </a:lnTo>
                    <a:lnTo>
                      <a:pt x="498" y="1041"/>
                    </a:lnTo>
                    <a:lnTo>
                      <a:pt x="487" y="1033"/>
                    </a:lnTo>
                    <a:lnTo>
                      <a:pt x="477" y="1024"/>
                    </a:lnTo>
                    <a:lnTo>
                      <a:pt x="468" y="1015"/>
                    </a:lnTo>
                    <a:lnTo>
                      <a:pt x="459" y="1005"/>
                    </a:lnTo>
                    <a:lnTo>
                      <a:pt x="451"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19" y="537"/>
                    </a:lnTo>
                    <a:lnTo>
                      <a:pt x="421" y="521"/>
                    </a:lnTo>
                    <a:lnTo>
                      <a:pt x="422" y="506"/>
                    </a:lnTo>
                    <a:lnTo>
                      <a:pt x="423" y="494"/>
                    </a:lnTo>
                    <a:lnTo>
                      <a:pt x="425" y="483"/>
                    </a:lnTo>
                    <a:lnTo>
                      <a:pt x="428" y="472"/>
                    </a:lnTo>
                    <a:lnTo>
                      <a:pt x="432" y="461"/>
                    </a:lnTo>
                    <a:lnTo>
                      <a:pt x="437" y="450"/>
                    </a:lnTo>
                    <a:lnTo>
                      <a:pt x="443" y="440"/>
                    </a:lnTo>
                    <a:lnTo>
                      <a:pt x="449" y="430"/>
                    </a:lnTo>
                    <a:lnTo>
                      <a:pt x="456" y="420"/>
                    </a:lnTo>
                    <a:lnTo>
                      <a:pt x="465" y="411"/>
                    </a:lnTo>
                    <a:lnTo>
                      <a:pt x="475" y="401"/>
                    </a:lnTo>
                    <a:lnTo>
                      <a:pt x="484" y="393"/>
                    </a:lnTo>
                    <a:lnTo>
                      <a:pt x="495" y="385"/>
                    </a:lnTo>
                    <a:lnTo>
                      <a:pt x="507" y="377"/>
                    </a:lnTo>
                    <a:lnTo>
                      <a:pt x="519" y="370"/>
                    </a:lnTo>
                    <a:lnTo>
                      <a:pt x="532" y="364"/>
                    </a:lnTo>
                    <a:lnTo>
                      <a:pt x="546" y="358"/>
                    </a:lnTo>
                    <a:lnTo>
                      <a:pt x="561" y="353"/>
                    </a:lnTo>
                    <a:lnTo>
                      <a:pt x="576" y="348"/>
                    </a:lnTo>
                    <a:lnTo>
                      <a:pt x="592" y="344"/>
                    </a:lnTo>
                    <a:lnTo>
                      <a:pt x="609" y="340"/>
                    </a:lnTo>
                    <a:lnTo>
                      <a:pt x="626" y="337"/>
                    </a:lnTo>
                    <a:lnTo>
                      <a:pt x="644" y="335"/>
                    </a:lnTo>
                    <a:lnTo>
                      <a:pt x="662" y="333"/>
                    </a:lnTo>
                    <a:lnTo>
                      <a:pt x="681" y="332"/>
                    </a:lnTo>
                    <a:lnTo>
                      <a:pt x="701" y="332"/>
                    </a:lnTo>
                    <a:lnTo>
                      <a:pt x="719" y="332"/>
                    </a:lnTo>
                    <a:lnTo>
                      <a:pt x="738" y="333"/>
                    </a:lnTo>
                    <a:lnTo>
                      <a:pt x="755" y="335"/>
                    </a:lnTo>
                    <a:lnTo>
                      <a:pt x="772" y="337"/>
                    </a:lnTo>
                    <a:lnTo>
                      <a:pt x="789" y="339"/>
                    </a:lnTo>
                    <a:lnTo>
                      <a:pt x="805" y="344"/>
                    </a:lnTo>
                    <a:lnTo>
                      <a:pt x="821" y="347"/>
                    </a:lnTo>
                    <a:lnTo>
                      <a:pt x="837" y="352"/>
                    </a:lnTo>
                    <a:lnTo>
                      <a:pt x="851" y="357"/>
                    </a:lnTo>
                    <a:lnTo>
                      <a:pt x="865" y="362"/>
                    </a:lnTo>
                    <a:lnTo>
                      <a:pt x="879" y="368"/>
                    </a:lnTo>
                    <a:lnTo>
                      <a:pt x="891" y="375"/>
                    </a:lnTo>
                    <a:lnTo>
                      <a:pt x="903" y="382"/>
                    </a:lnTo>
                    <a:lnTo>
                      <a:pt x="914" y="391"/>
                    </a:lnTo>
                    <a:lnTo>
                      <a:pt x="925" y="400"/>
                    </a:lnTo>
                    <a:lnTo>
                      <a:pt x="934" y="409"/>
                    </a:lnTo>
                    <a:lnTo>
                      <a:pt x="942" y="418"/>
                    </a:lnTo>
                    <a:lnTo>
                      <a:pt x="950" y="429"/>
                    </a:lnTo>
                    <a:lnTo>
                      <a:pt x="957" y="439"/>
                    </a:lnTo>
                    <a:lnTo>
                      <a:pt x="962" y="449"/>
                    </a:lnTo>
                    <a:lnTo>
                      <a:pt x="968" y="459"/>
                    </a:lnTo>
                    <a:lnTo>
                      <a:pt x="972" y="470"/>
                    </a:lnTo>
                    <a:lnTo>
                      <a:pt x="975" y="481"/>
                    </a:lnTo>
                    <a:lnTo>
                      <a:pt x="977" y="492"/>
                    </a:lnTo>
                    <a:lnTo>
                      <a:pt x="979" y="504"/>
                    </a:lnTo>
                    <a:lnTo>
                      <a:pt x="981" y="519"/>
                    </a:lnTo>
                    <a:lnTo>
                      <a:pt x="982" y="535"/>
                    </a:lnTo>
                    <a:lnTo>
                      <a:pt x="983" y="554"/>
                    </a:lnTo>
                    <a:lnTo>
                      <a:pt x="984" y="574"/>
                    </a:lnTo>
                    <a:lnTo>
                      <a:pt x="984" y="598"/>
                    </a:lnTo>
                    <a:lnTo>
                      <a:pt x="984" y="622"/>
                    </a:lnTo>
                    <a:lnTo>
                      <a:pt x="985" y="650"/>
                    </a:lnTo>
                    <a:lnTo>
                      <a:pt x="985" y="774"/>
                    </a:lnTo>
                    <a:close/>
                    <a:moveTo>
                      <a:pt x="1378" y="299"/>
                    </a:moveTo>
                    <a:lnTo>
                      <a:pt x="1376" y="289"/>
                    </a:lnTo>
                    <a:lnTo>
                      <a:pt x="1373" y="279"/>
                    </a:lnTo>
                    <a:lnTo>
                      <a:pt x="1369" y="269"/>
                    </a:lnTo>
                    <a:lnTo>
                      <a:pt x="1365" y="259"/>
                    </a:lnTo>
                    <a:lnTo>
                      <a:pt x="1361" y="248"/>
                    </a:lnTo>
                    <a:lnTo>
                      <a:pt x="1356" y="238"/>
                    </a:lnTo>
                    <a:lnTo>
                      <a:pt x="1350" y="229"/>
                    </a:lnTo>
                    <a:lnTo>
                      <a:pt x="1344" y="219"/>
                    </a:lnTo>
                    <a:lnTo>
                      <a:pt x="1328" y="199"/>
                    </a:lnTo>
                    <a:lnTo>
                      <a:pt x="1312" y="181"/>
                    </a:lnTo>
                    <a:lnTo>
                      <a:pt x="1293" y="162"/>
                    </a:lnTo>
                    <a:lnTo>
                      <a:pt x="1271" y="144"/>
                    </a:lnTo>
                    <a:lnTo>
                      <a:pt x="1248" y="126"/>
                    </a:lnTo>
                    <a:lnTo>
                      <a:pt x="1222" y="110"/>
                    </a:lnTo>
                    <a:lnTo>
                      <a:pt x="1195" y="95"/>
                    </a:lnTo>
                    <a:lnTo>
                      <a:pt x="1166" y="81"/>
                    </a:lnTo>
                    <a:lnTo>
                      <a:pt x="1135" y="68"/>
                    </a:lnTo>
                    <a:lnTo>
                      <a:pt x="1103" y="57"/>
                    </a:lnTo>
                    <a:lnTo>
                      <a:pt x="1069" y="45"/>
                    </a:lnTo>
                    <a:lnTo>
                      <a:pt x="1033" y="36"/>
                    </a:lnTo>
                    <a:lnTo>
                      <a:pt x="995" y="28"/>
                    </a:lnTo>
                    <a:lnTo>
                      <a:pt x="956" y="21"/>
                    </a:lnTo>
                    <a:lnTo>
                      <a:pt x="916"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1" y="29"/>
                    </a:lnTo>
                    <a:lnTo>
                      <a:pt x="354" y="38"/>
                    </a:lnTo>
                    <a:lnTo>
                      <a:pt x="317" y="48"/>
                    </a:lnTo>
                    <a:lnTo>
                      <a:pt x="284" y="60"/>
                    </a:lnTo>
                    <a:lnTo>
                      <a:pt x="252" y="71"/>
                    </a:lnTo>
                    <a:lnTo>
                      <a:pt x="221" y="84"/>
                    </a:lnTo>
                    <a:lnTo>
                      <a:pt x="193" y="99"/>
                    </a:lnTo>
                    <a:lnTo>
                      <a:pt x="167" y="114"/>
                    </a:lnTo>
                    <a:lnTo>
                      <a:pt x="143" y="130"/>
                    </a:lnTo>
                    <a:lnTo>
                      <a:pt x="119" y="147"/>
                    </a:lnTo>
                    <a:lnTo>
                      <a:pt x="99" y="165"/>
                    </a:lnTo>
                    <a:lnTo>
                      <a:pt x="80" y="184"/>
                    </a:lnTo>
                    <a:lnTo>
                      <a:pt x="64" y="202"/>
                    </a:lnTo>
                    <a:lnTo>
                      <a:pt x="51" y="222"/>
                    </a:lnTo>
                    <a:lnTo>
                      <a:pt x="45" y="232"/>
                    </a:lnTo>
                    <a:lnTo>
                      <a:pt x="38" y="241"/>
                    </a:lnTo>
                    <a:lnTo>
                      <a:pt x="33" y="251"/>
                    </a:lnTo>
                    <a:lnTo>
                      <a:pt x="29" y="262"/>
                    </a:lnTo>
                    <a:lnTo>
                      <a:pt x="25" y="272"/>
                    </a:lnTo>
                    <a:lnTo>
                      <a:pt x="22" y="282"/>
                    </a:lnTo>
                    <a:lnTo>
                      <a:pt x="19" y="292"/>
                    </a:lnTo>
                    <a:lnTo>
                      <a:pt x="17" y="304"/>
                    </a:lnTo>
                    <a:lnTo>
                      <a:pt x="13" y="327"/>
                    </a:lnTo>
                    <a:lnTo>
                      <a:pt x="10" y="354"/>
                    </a:lnTo>
                    <a:lnTo>
                      <a:pt x="7" y="385"/>
                    </a:lnTo>
                    <a:lnTo>
                      <a:pt x="4" y="419"/>
                    </a:lnTo>
                    <a:lnTo>
                      <a:pt x="3" y="457"/>
                    </a:lnTo>
                    <a:lnTo>
                      <a:pt x="1" y="499"/>
                    </a:lnTo>
                    <a:lnTo>
                      <a:pt x="1" y="545"/>
                    </a:lnTo>
                    <a:lnTo>
                      <a:pt x="0" y="595"/>
                    </a:lnTo>
                    <a:lnTo>
                      <a:pt x="0" y="828"/>
                    </a:lnTo>
                    <a:lnTo>
                      <a:pt x="1" y="879"/>
                    </a:lnTo>
                    <a:lnTo>
                      <a:pt x="1" y="926"/>
                    </a:lnTo>
                    <a:lnTo>
                      <a:pt x="3" y="968"/>
                    </a:lnTo>
                    <a:lnTo>
                      <a:pt x="5" y="1007"/>
                    </a:lnTo>
                    <a:lnTo>
                      <a:pt x="7" y="1042"/>
                    </a:lnTo>
                    <a:lnTo>
                      <a:pt x="10" y="1074"/>
                    </a:lnTo>
                    <a:lnTo>
                      <a:pt x="13" y="1101"/>
                    </a:lnTo>
                    <a:lnTo>
                      <a:pt x="17" y="1123"/>
                    </a:lnTo>
                    <a:lnTo>
                      <a:pt x="20" y="1134"/>
                    </a:lnTo>
                    <a:lnTo>
                      <a:pt x="22" y="1145"/>
                    </a:lnTo>
                    <a:lnTo>
                      <a:pt x="26" y="1155"/>
                    </a:lnTo>
                    <a:lnTo>
                      <a:pt x="30" y="1165"/>
                    </a:lnTo>
                    <a:lnTo>
                      <a:pt x="35" y="1175"/>
                    </a:lnTo>
                    <a:lnTo>
                      <a:pt x="40" y="1186"/>
                    </a:lnTo>
                    <a:lnTo>
                      <a:pt x="46" y="1195"/>
                    </a:lnTo>
                    <a:lnTo>
                      <a:pt x="53" y="1205"/>
                    </a:lnTo>
                    <a:lnTo>
                      <a:pt x="67" y="1225"/>
                    </a:lnTo>
                    <a:lnTo>
                      <a:pt x="84" y="1243"/>
                    </a:lnTo>
                    <a:lnTo>
                      <a:pt x="103" y="1261"/>
                    </a:lnTo>
                    <a:lnTo>
                      <a:pt x="124" y="1280"/>
                    </a:lnTo>
                    <a:lnTo>
                      <a:pt x="148" y="1297"/>
                    </a:lnTo>
                    <a:lnTo>
                      <a:pt x="173" y="1314"/>
                    </a:lnTo>
                    <a:lnTo>
                      <a:pt x="201" y="1328"/>
                    </a:lnTo>
                    <a:lnTo>
                      <a:pt x="230" y="1342"/>
                    </a:lnTo>
                    <a:lnTo>
                      <a:pt x="260" y="1356"/>
                    </a:lnTo>
                    <a:lnTo>
                      <a:pt x="293" y="1367"/>
                    </a:lnTo>
                    <a:lnTo>
                      <a:pt x="328" y="1377"/>
                    </a:lnTo>
                    <a:lnTo>
                      <a:pt x="363" y="1387"/>
                    </a:lnTo>
                    <a:lnTo>
                      <a:pt x="401"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4" y="1394"/>
                    </a:lnTo>
                    <a:lnTo>
                      <a:pt x="1042" y="1385"/>
                    </a:lnTo>
                    <a:lnTo>
                      <a:pt x="1078" y="1375"/>
                    </a:lnTo>
                    <a:lnTo>
                      <a:pt x="1112" y="1364"/>
                    </a:lnTo>
                    <a:lnTo>
                      <a:pt x="1144" y="1352"/>
                    </a:lnTo>
                    <a:lnTo>
                      <a:pt x="1174" y="1339"/>
                    </a:lnTo>
                    <a:lnTo>
                      <a:pt x="1203" y="1325"/>
                    </a:lnTo>
                    <a:lnTo>
                      <a:pt x="1229" y="1310"/>
                    </a:lnTo>
                    <a:lnTo>
                      <a:pt x="1254" y="1293"/>
                    </a:lnTo>
                    <a:lnTo>
                      <a:pt x="1276" y="1277"/>
                    </a:lnTo>
                    <a:lnTo>
                      <a:pt x="1297" y="1258"/>
                    </a:lnTo>
                    <a:lnTo>
                      <a:pt x="1315" y="1240"/>
                    </a:lnTo>
                    <a:lnTo>
                      <a:pt x="1331" y="1222"/>
                    </a:lnTo>
                    <a:lnTo>
                      <a:pt x="1346" y="1202"/>
                    </a:lnTo>
                    <a:lnTo>
                      <a:pt x="1352" y="1192"/>
                    </a:lnTo>
                    <a:lnTo>
                      <a:pt x="1357" y="1183"/>
                    </a:lnTo>
                    <a:lnTo>
                      <a:pt x="1362" y="1172"/>
                    </a:lnTo>
                    <a:lnTo>
                      <a:pt x="1366" y="1162"/>
                    </a:lnTo>
                    <a:lnTo>
                      <a:pt x="1370" y="1152"/>
                    </a:lnTo>
                    <a:lnTo>
                      <a:pt x="1374" y="1141"/>
                    </a:lnTo>
                    <a:lnTo>
                      <a:pt x="1376" y="1130"/>
                    </a:lnTo>
                    <a:lnTo>
                      <a:pt x="1379"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89" y="380"/>
                    </a:lnTo>
                    <a:lnTo>
                      <a:pt x="1387" y="350"/>
                    </a:lnTo>
                    <a:lnTo>
                      <a:pt x="1383" y="323"/>
                    </a:lnTo>
                    <a:lnTo>
                      <a:pt x="1378" y="29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0" name="Freeform 8"/>
              <p:cNvSpPr>
                <a:spLocks noEditPoints="1"/>
              </p:cNvSpPr>
              <p:nvPr userDrawn="1"/>
            </p:nvSpPr>
            <p:spPr bwMode="auto">
              <a:xfrm>
                <a:off x="808038" y="6145213"/>
                <a:ext cx="169863" cy="174625"/>
              </a:xfrm>
              <a:custGeom>
                <a:avLst/>
                <a:gdLst>
                  <a:gd name="T0" fmla="*/ 983 w 1396"/>
                  <a:gd name="T1" fmla="*/ 868 h 1423"/>
                  <a:gd name="T2" fmla="*/ 976 w 1396"/>
                  <a:gd name="T3" fmla="*/ 941 h 1423"/>
                  <a:gd name="T4" fmla="*/ 952 w 1396"/>
                  <a:gd name="T5" fmla="*/ 993 h 1423"/>
                  <a:gd name="T6" fmla="*/ 906 w 1396"/>
                  <a:gd name="T7" fmla="*/ 1039 h 1423"/>
                  <a:gd name="T8" fmla="*/ 841 w 1396"/>
                  <a:gd name="T9" fmla="*/ 1071 h 1423"/>
                  <a:gd name="T10" fmla="*/ 758 w 1396"/>
                  <a:gd name="T11" fmla="*/ 1088 h 1423"/>
                  <a:gd name="T12" fmla="*/ 664 w 1396"/>
                  <a:gd name="T13" fmla="*/ 1090 h 1423"/>
                  <a:gd name="T14" fmla="*/ 580 w 1396"/>
                  <a:gd name="T15" fmla="*/ 1077 h 1423"/>
                  <a:gd name="T16" fmla="*/ 510 w 1396"/>
                  <a:gd name="T17" fmla="*/ 1048 h 1423"/>
                  <a:gd name="T18" fmla="*/ 459 w 1396"/>
                  <a:gd name="T19" fmla="*/ 1005 h 1423"/>
                  <a:gd name="T20" fmla="*/ 429 w 1396"/>
                  <a:gd name="T21" fmla="*/ 954 h 1423"/>
                  <a:gd name="T22" fmla="*/ 420 w 1396"/>
                  <a:gd name="T23" fmla="*/ 889 h 1423"/>
                  <a:gd name="T24" fmla="*/ 417 w 1396"/>
                  <a:gd name="T25" fmla="*/ 774 h 1423"/>
                  <a:gd name="T26" fmla="*/ 419 w 1396"/>
                  <a:gd name="T27" fmla="*/ 556 h 1423"/>
                  <a:gd name="T28" fmla="*/ 426 w 1396"/>
                  <a:gd name="T29" fmla="*/ 483 h 1423"/>
                  <a:gd name="T30" fmla="*/ 450 w 1396"/>
                  <a:gd name="T31" fmla="*/ 430 h 1423"/>
                  <a:gd name="T32" fmla="*/ 496 w 1396"/>
                  <a:gd name="T33" fmla="*/ 385 h 1423"/>
                  <a:gd name="T34" fmla="*/ 561 w 1396"/>
                  <a:gd name="T35" fmla="*/ 353 h 1423"/>
                  <a:gd name="T36" fmla="*/ 644 w 1396"/>
                  <a:gd name="T37" fmla="*/ 335 h 1423"/>
                  <a:gd name="T38" fmla="*/ 738 w 1396"/>
                  <a:gd name="T39" fmla="*/ 333 h 1423"/>
                  <a:gd name="T40" fmla="*/ 822 w 1396"/>
                  <a:gd name="T41" fmla="*/ 347 h 1423"/>
                  <a:gd name="T42" fmla="*/ 891 w 1396"/>
                  <a:gd name="T43" fmla="*/ 375 h 1423"/>
                  <a:gd name="T44" fmla="*/ 943 w 1396"/>
                  <a:gd name="T45" fmla="*/ 418 h 1423"/>
                  <a:gd name="T46" fmla="*/ 973 w 1396"/>
                  <a:gd name="T47" fmla="*/ 470 h 1423"/>
                  <a:gd name="T48" fmla="*/ 982 w 1396"/>
                  <a:gd name="T49" fmla="*/ 535 h 1423"/>
                  <a:gd name="T50" fmla="*/ 984 w 1396"/>
                  <a:gd name="T51" fmla="*/ 650 h 1423"/>
                  <a:gd name="T52" fmla="*/ 1370 w 1396"/>
                  <a:gd name="T53" fmla="*/ 269 h 1423"/>
                  <a:gd name="T54" fmla="*/ 1344 w 1396"/>
                  <a:gd name="T55" fmla="*/ 219 h 1423"/>
                  <a:gd name="T56" fmla="*/ 1248 w 1396"/>
                  <a:gd name="T57" fmla="*/ 126 h 1423"/>
                  <a:gd name="T58" fmla="*/ 1104 w 1396"/>
                  <a:gd name="T59" fmla="*/ 57 h 1423"/>
                  <a:gd name="T60" fmla="*/ 917 w 1396"/>
                  <a:gd name="T61" fmla="*/ 15 h 1423"/>
                  <a:gd name="T62" fmla="*/ 698 w 1396"/>
                  <a:gd name="T63" fmla="*/ 0 h 1423"/>
                  <a:gd name="T64" fmla="*/ 472 w 1396"/>
                  <a:gd name="T65" fmla="*/ 15 h 1423"/>
                  <a:gd name="T66" fmla="*/ 284 w 1396"/>
                  <a:gd name="T67" fmla="*/ 60 h 1423"/>
                  <a:gd name="T68" fmla="*/ 143 w 1396"/>
                  <a:gd name="T69" fmla="*/ 130 h 1423"/>
                  <a:gd name="T70" fmla="*/ 51 w 1396"/>
                  <a:gd name="T71" fmla="*/ 222 h 1423"/>
                  <a:gd name="T72" fmla="*/ 25 w 1396"/>
                  <a:gd name="T73" fmla="*/ 272 h 1423"/>
                  <a:gd name="T74" fmla="*/ 9 w 1396"/>
                  <a:gd name="T75" fmla="*/ 354 h 1423"/>
                  <a:gd name="T76" fmla="*/ 0 w 1396"/>
                  <a:gd name="T77" fmla="*/ 545 h 1423"/>
                  <a:gd name="T78" fmla="*/ 3 w 1396"/>
                  <a:gd name="T79" fmla="*/ 968 h 1423"/>
                  <a:gd name="T80" fmla="*/ 17 w 1396"/>
                  <a:gd name="T81" fmla="*/ 1123 h 1423"/>
                  <a:gd name="T82" fmla="*/ 36 w 1396"/>
                  <a:gd name="T83" fmla="*/ 1175 h 1423"/>
                  <a:gd name="T84" fmla="*/ 85 w 1396"/>
                  <a:gd name="T85" fmla="*/ 1243 h 1423"/>
                  <a:gd name="T86" fmla="*/ 201 w 1396"/>
                  <a:gd name="T87" fmla="*/ 1328 h 1423"/>
                  <a:gd name="T88" fmla="*/ 364 w 1396"/>
                  <a:gd name="T89" fmla="*/ 1387 h 1423"/>
                  <a:gd name="T90" fmla="*/ 564 w 1396"/>
                  <a:gd name="T91" fmla="*/ 1418 h 1423"/>
                  <a:gd name="T92" fmla="*/ 793 w 1396"/>
                  <a:gd name="T93" fmla="*/ 1420 h 1423"/>
                  <a:gd name="T94" fmla="*/ 1005 w 1396"/>
                  <a:gd name="T95" fmla="*/ 1394 h 1423"/>
                  <a:gd name="T96" fmla="*/ 1174 w 1396"/>
                  <a:gd name="T97" fmla="*/ 1339 h 1423"/>
                  <a:gd name="T98" fmla="*/ 1297 w 1396"/>
                  <a:gd name="T99" fmla="*/ 1258 h 1423"/>
                  <a:gd name="T100" fmla="*/ 1357 w 1396"/>
                  <a:gd name="T101" fmla="*/ 1183 h 1423"/>
                  <a:gd name="T102" fmla="*/ 1378 w 1396"/>
                  <a:gd name="T103" fmla="*/ 1130 h 1423"/>
                  <a:gd name="T104" fmla="*/ 1392 w 1396"/>
                  <a:gd name="T105" fmla="*/ 1004 h 1423"/>
                  <a:gd name="T106" fmla="*/ 1396 w 1396"/>
                  <a:gd name="T107" fmla="*/ 595 h 1423"/>
                  <a:gd name="T108" fmla="*/ 1390 w 1396"/>
                  <a:gd name="T109" fmla="*/ 38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6" h="1423">
                    <a:moveTo>
                      <a:pt x="984" y="774"/>
                    </a:moveTo>
                    <a:lnTo>
                      <a:pt x="984" y="800"/>
                    </a:lnTo>
                    <a:lnTo>
                      <a:pt x="984" y="825"/>
                    </a:lnTo>
                    <a:lnTo>
                      <a:pt x="984" y="848"/>
                    </a:lnTo>
                    <a:lnTo>
                      <a:pt x="983" y="868"/>
                    </a:lnTo>
                    <a:lnTo>
                      <a:pt x="982" y="887"/>
                    </a:lnTo>
                    <a:lnTo>
                      <a:pt x="981" y="903"/>
                    </a:lnTo>
                    <a:lnTo>
                      <a:pt x="979" y="917"/>
                    </a:lnTo>
                    <a:lnTo>
                      <a:pt x="978" y="930"/>
                    </a:lnTo>
                    <a:lnTo>
                      <a:pt x="976" y="941"/>
                    </a:lnTo>
                    <a:lnTo>
                      <a:pt x="973" y="952"/>
                    </a:lnTo>
                    <a:lnTo>
                      <a:pt x="969" y="962"/>
                    </a:lnTo>
                    <a:lnTo>
                      <a:pt x="965" y="974"/>
                    </a:lnTo>
                    <a:lnTo>
                      <a:pt x="959" y="984"/>
                    </a:lnTo>
                    <a:lnTo>
                      <a:pt x="952" y="993"/>
                    </a:lnTo>
                    <a:lnTo>
                      <a:pt x="944" y="1003"/>
                    </a:lnTo>
                    <a:lnTo>
                      <a:pt x="936" y="1013"/>
                    </a:lnTo>
                    <a:lnTo>
                      <a:pt x="927" y="1022"/>
                    </a:lnTo>
                    <a:lnTo>
                      <a:pt x="917" y="1031"/>
                    </a:lnTo>
                    <a:lnTo>
                      <a:pt x="906" y="1039"/>
                    </a:lnTo>
                    <a:lnTo>
                      <a:pt x="894" y="1046"/>
                    </a:lnTo>
                    <a:lnTo>
                      <a:pt x="882" y="1054"/>
                    </a:lnTo>
                    <a:lnTo>
                      <a:pt x="870" y="1060"/>
                    </a:lnTo>
                    <a:lnTo>
                      <a:pt x="855" y="1066"/>
                    </a:lnTo>
                    <a:lnTo>
                      <a:pt x="841" y="1071"/>
                    </a:lnTo>
                    <a:lnTo>
                      <a:pt x="826" y="1076"/>
                    </a:lnTo>
                    <a:lnTo>
                      <a:pt x="809" y="1080"/>
                    </a:lnTo>
                    <a:lnTo>
                      <a:pt x="793" y="1083"/>
                    </a:lnTo>
                    <a:lnTo>
                      <a:pt x="776" y="1086"/>
                    </a:lnTo>
                    <a:lnTo>
                      <a:pt x="758" y="1088"/>
                    </a:lnTo>
                    <a:lnTo>
                      <a:pt x="740" y="1090"/>
                    </a:lnTo>
                    <a:lnTo>
                      <a:pt x="720" y="1091"/>
                    </a:lnTo>
                    <a:lnTo>
                      <a:pt x="701" y="1091"/>
                    </a:lnTo>
                    <a:lnTo>
                      <a:pt x="683" y="1091"/>
                    </a:lnTo>
                    <a:lnTo>
                      <a:pt x="664" y="1090"/>
                    </a:lnTo>
                    <a:lnTo>
                      <a:pt x="646" y="1088"/>
                    </a:lnTo>
                    <a:lnTo>
                      <a:pt x="628" y="1086"/>
                    </a:lnTo>
                    <a:lnTo>
                      <a:pt x="612" y="1084"/>
                    </a:lnTo>
                    <a:lnTo>
                      <a:pt x="596" y="1081"/>
                    </a:lnTo>
                    <a:lnTo>
                      <a:pt x="580" y="1077"/>
                    </a:lnTo>
                    <a:lnTo>
                      <a:pt x="565" y="1072"/>
                    </a:lnTo>
                    <a:lnTo>
                      <a:pt x="550" y="1067"/>
                    </a:lnTo>
                    <a:lnTo>
                      <a:pt x="536" y="1062"/>
                    </a:lnTo>
                    <a:lnTo>
                      <a:pt x="523" y="1056"/>
                    </a:lnTo>
                    <a:lnTo>
                      <a:pt x="510" y="1048"/>
                    </a:lnTo>
                    <a:lnTo>
                      <a:pt x="499" y="1041"/>
                    </a:lnTo>
                    <a:lnTo>
                      <a:pt x="487" y="1033"/>
                    </a:lnTo>
                    <a:lnTo>
                      <a:pt x="477" y="1024"/>
                    </a:lnTo>
                    <a:lnTo>
                      <a:pt x="468" y="1015"/>
                    </a:lnTo>
                    <a:lnTo>
                      <a:pt x="459" y="1005"/>
                    </a:lnTo>
                    <a:lnTo>
                      <a:pt x="452" y="995"/>
                    </a:lnTo>
                    <a:lnTo>
                      <a:pt x="444" y="985"/>
                    </a:lnTo>
                    <a:lnTo>
                      <a:pt x="438" y="975"/>
                    </a:lnTo>
                    <a:lnTo>
                      <a:pt x="433" y="964"/>
                    </a:lnTo>
                    <a:lnTo>
                      <a:pt x="429" y="954"/>
                    </a:lnTo>
                    <a:lnTo>
                      <a:pt x="426" y="943"/>
                    </a:lnTo>
                    <a:lnTo>
                      <a:pt x="424" y="932"/>
                    </a:lnTo>
                    <a:lnTo>
                      <a:pt x="422" y="919"/>
                    </a:lnTo>
                    <a:lnTo>
                      <a:pt x="421" y="905"/>
                    </a:lnTo>
                    <a:lnTo>
                      <a:pt x="420" y="889"/>
                    </a:lnTo>
                    <a:lnTo>
                      <a:pt x="419" y="870"/>
                    </a:lnTo>
                    <a:lnTo>
                      <a:pt x="418" y="849"/>
                    </a:lnTo>
                    <a:lnTo>
                      <a:pt x="417" y="826"/>
                    </a:lnTo>
                    <a:lnTo>
                      <a:pt x="417" y="801"/>
                    </a:lnTo>
                    <a:lnTo>
                      <a:pt x="417" y="774"/>
                    </a:lnTo>
                    <a:lnTo>
                      <a:pt x="417" y="650"/>
                    </a:lnTo>
                    <a:lnTo>
                      <a:pt x="417" y="623"/>
                    </a:lnTo>
                    <a:lnTo>
                      <a:pt x="417" y="599"/>
                    </a:lnTo>
                    <a:lnTo>
                      <a:pt x="418" y="576"/>
                    </a:lnTo>
                    <a:lnTo>
                      <a:pt x="419" y="556"/>
                    </a:lnTo>
                    <a:lnTo>
                      <a:pt x="420" y="537"/>
                    </a:lnTo>
                    <a:lnTo>
                      <a:pt x="421" y="521"/>
                    </a:lnTo>
                    <a:lnTo>
                      <a:pt x="422" y="506"/>
                    </a:lnTo>
                    <a:lnTo>
                      <a:pt x="424" y="494"/>
                    </a:lnTo>
                    <a:lnTo>
                      <a:pt x="426" y="483"/>
                    </a:lnTo>
                    <a:lnTo>
                      <a:pt x="429" y="472"/>
                    </a:lnTo>
                    <a:lnTo>
                      <a:pt x="432" y="461"/>
                    </a:lnTo>
                    <a:lnTo>
                      <a:pt x="437" y="450"/>
                    </a:lnTo>
                    <a:lnTo>
                      <a:pt x="443" y="440"/>
                    </a:lnTo>
                    <a:lnTo>
                      <a:pt x="450" y="430"/>
                    </a:lnTo>
                    <a:lnTo>
                      <a:pt x="457" y="420"/>
                    </a:lnTo>
                    <a:lnTo>
                      <a:pt x="465" y="411"/>
                    </a:lnTo>
                    <a:lnTo>
                      <a:pt x="475" y="401"/>
                    </a:lnTo>
                    <a:lnTo>
                      <a:pt x="484" y="393"/>
                    </a:lnTo>
                    <a:lnTo>
                      <a:pt x="496" y="385"/>
                    </a:lnTo>
                    <a:lnTo>
                      <a:pt x="507" y="377"/>
                    </a:lnTo>
                    <a:lnTo>
                      <a:pt x="519" y="370"/>
                    </a:lnTo>
                    <a:lnTo>
                      <a:pt x="532" y="364"/>
                    </a:lnTo>
                    <a:lnTo>
                      <a:pt x="547" y="358"/>
                    </a:lnTo>
                    <a:lnTo>
                      <a:pt x="561" y="353"/>
                    </a:lnTo>
                    <a:lnTo>
                      <a:pt x="576" y="348"/>
                    </a:lnTo>
                    <a:lnTo>
                      <a:pt x="593" y="344"/>
                    </a:lnTo>
                    <a:lnTo>
                      <a:pt x="609" y="340"/>
                    </a:lnTo>
                    <a:lnTo>
                      <a:pt x="626" y="337"/>
                    </a:lnTo>
                    <a:lnTo>
                      <a:pt x="644" y="335"/>
                    </a:lnTo>
                    <a:lnTo>
                      <a:pt x="662" y="333"/>
                    </a:lnTo>
                    <a:lnTo>
                      <a:pt x="682" y="332"/>
                    </a:lnTo>
                    <a:lnTo>
                      <a:pt x="701" y="332"/>
                    </a:lnTo>
                    <a:lnTo>
                      <a:pt x="719" y="332"/>
                    </a:lnTo>
                    <a:lnTo>
                      <a:pt x="738" y="333"/>
                    </a:lnTo>
                    <a:lnTo>
                      <a:pt x="755" y="335"/>
                    </a:lnTo>
                    <a:lnTo>
                      <a:pt x="773" y="337"/>
                    </a:lnTo>
                    <a:lnTo>
                      <a:pt x="789" y="339"/>
                    </a:lnTo>
                    <a:lnTo>
                      <a:pt x="805" y="344"/>
                    </a:lnTo>
                    <a:lnTo>
                      <a:pt x="822" y="347"/>
                    </a:lnTo>
                    <a:lnTo>
                      <a:pt x="837" y="352"/>
                    </a:lnTo>
                    <a:lnTo>
                      <a:pt x="851" y="357"/>
                    </a:lnTo>
                    <a:lnTo>
                      <a:pt x="866" y="362"/>
                    </a:lnTo>
                    <a:lnTo>
                      <a:pt x="879" y="368"/>
                    </a:lnTo>
                    <a:lnTo>
                      <a:pt x="891" y="375"/>
                    </a:lnTo>
                    <a:lnTo>
                      <a:pt x="903" y="382"/>
                    </a:lnTo>
                    <a:lnTo>
                      <a:pt x="915" y="391"/>
                    </a:lnTo>
                    <a:lnTo>
                      <a:pt x="925" y="400"/>
                    </a:lnTo>
                    <a:lnTo>
                      <a:pt x="934" y="409"/>
                    </a:lnTo>
                    <a:lnTo>
                      <a:pt x="943" y="418"/>
                    </a:lnTo>
                    <a:lnTo>
                      <a:pt x="950" y="429"/>
                    </a:lnTo>
                    <a:lnTo>
                      <a:pt x="958" y="439"/>
                    </a:lnTo>
                    <a:lnTo>
                      <a:pt x="964" y="449"/>
                    </a:lnTo>
                    <a:lnTo>
                      <a:pt x="969" y="459"/>
                    </a:lnTo>
                    <a:lnTo>
                      <a:pt x="973" y="470"/>
                    </a:lnTo>
                    <a:lnTo>
                      <a:pt x="976" y="481"/>
                    </a:lnTo>
                    <a:lnTo>
                      <a:pt x="978" y="492"/>
                    </a:lnTo>
                    <a:lnTo>
                      <a:pt x="979" y="504"/>
                    </a:lnTo>
                    <a:lnTo>
                      <a:pt x="981" y="519"/>
                    </a:lnTo>
                    <a:lnTo>
                      <a:pt x="982" y="535"/>
                    </a:lnTo>
                    <a:lnTo>
                      <a:pt x="983" y="554"/>
                    </a:lnTo>
                    <a:lnTo>
                      <a:pt x="984" y="574"/>
                    </a:lnTo>
                    <a:lnTo>
                      <a:pt x="984" y="598"/>
                    </a:lnTo>
                    <a:lnTo>
                      <a:pt x="984" y="622"/>
                    </a:lnTo>
                    <a:lnTo>
                      <a:pt x="984" y="650"/>
                    </a:lnTo>
                    <a:lnTo>
                      <a:pt x="984" y="774"/>
                    </a:lnTo>
                    <a:close/>
                    <a:moveTo>
                      <a:pt x="1379" y="299"/>
                    </a:moveTo>
                    <a:lnTo>
                      <a:pt x="1377" y="289"/>
                    </a:lnTo>
                    <a:lnTo>
                      <a:pt x="1374" y="279"/>
                    </a:lnTo>
                    <a:lnTo>
                      <a:pt x="1370" y="269"/>
                    </a:lnTo>
                    <a:lnTo>
                      <a:pt x="1365" y="259"/>
                    </a:lnTo>
                    <a:lnTo>
                      <a:pt x="1361" y="248"/>
                    </a:lnTo>
                    <a:lnTo>
                      <a:pt x="1356" y="238"/>
                    </a:lnTo>
                    <a:lnTo>
                      <a:pt x="1350" y="229"/>
                    </a:lnTo>
                    <a:lnTo>
                      <a:pt x="1344" y="219"/>
                    </a:lnTo>
                    <a:lnTo>
                      <a:pt x="1329" y="199"/>
                    </a:lnTo>
                    <a:lnTo>
                      <a:pt x="1312" y="181"/>
                    </a:lnTo>
                    <a:lnTo>
                      <a:pt x="1293" y="162"/>
                    </a:lnTo>
                    <a:lnTo>
                      <a:pt x="1271" y="144"/>
                    </a:lnTo>
                    <a:lnTo>
                      <a:pt x="1248" y="126"/>
                    </a:lnTo>
                    <a:lnTo>
                      <a:pt x="1222" y="110"/>
                    </a:lnTo>
                    <a:lnTo>
                      <a:pt x="1196" y="95"/>
                    </a:lnTo>
                    <a:lnTo>
                      <a:pt x="1167" y="81"/>
                    </a:lnTo>
                    <a:lnTo>
                      <a:pt x="1135" y="68"/>
                    </a:lnTo>
                    <a:lnTo>
                      <a:pt x="1104" y="57"/>
                    </a:lnTo>
                    <a:lnTo>
                      <a:pt x="1069" y="45"/>
                    </a:lnTo>
                    <a:lnTo>
                      <a:pt x="1033" y="36"/>
                    </a:lnTo>
                    <a:lnTo>
                      <a:pt x="995" y="28"/>
                    </a:lnTo>
                    <a:lnTo>
                      <a:pt x="957" y="21"/>
                    </a:lnTo>
                    <a:lnTo>
                      <a:pt x="917" y="15"/>
                    </a:lnTo>
                    <a:lnTo>
                      <a:pt x="875" y="10"/>
                    </a:lnTo>
                    <a:lnTo>
                      <a:pt x="833" y="5"/>
                    </a:lnTo>
                    <a:lnTo>
                      <a:pt x="789" y="2"/>
                    </a:lnTo>
                    <a:lnTo>
                      <a:pt x="744" y="1"/>
                    </a:lnTo>
                    <a:lnTo>
                      <a:pt x="698" y="0"/>
                    </a:lnTo>
                    <a:lnTo>
                      <a:pt x="650" y="1"/>
                    </a:lnTo>
                    <a:lnTo>
                      <a:pt x="603" y="2"/>
                    </a:lnTo>
                    <a:lnTo>
                      <a:pt x="558" y="5"/>
                    </a:lnTo>
                    <a:lnTo>
                      <a:pt x="514" y="10"/>
                    </a:lnTo>
                    <a:lnTo>
                      <a:pt x="472" y="15"/>
                    </a:lnTo>
                    <a:lnTo>
                      <a:pt x="431" y="22"/>
                    </a:lnTo>
                    <a:lnTo>
                      <a:pt x="392" y="29"/>
                    </a:lnTo>
                    <a:lnTo>
                      <a:pt x="355" y="38"/>
                    </a:lnTo>
                    <a:lnTo>
                      <a:pt x="319" y="48"/>
                    </a:lnTo>
                    <a:lnTo>
                      <a:pt x="284" y="60"/>
                    </a:lnTo>
                    <a:lnTo>
                      <a:pt x="252" y="71"/>
                    </a:lnTo>
                    <a:lnTo>
                      <a:pt x="222" y="84"/>
                    </a:lnTo>
                    <a:lnTo>
                      <a:pt x="194" y="99"/>
                    </a:lnTo>
                    <a:lnTo>
                      <a:pt x="167" y="114"/>
                    </a:lnTo>
                    <a:lnTo>
                      <a:pt x="143" y="130"/>
                    </a:lnTo>
                    <a:lnTo>
                      <a:pt x="119" y="147"/>
                    </a:lnTo>
                    <a:lnTo>
                      <a:pt x="99" y="165"/>
                    </a:lnTo>
                    <a:lnTo>
                      <a:pt x="81" y="184"/>
                    </a:lnTo>
                    <a:lnTo>
                      <a:pt x="64" y="202"/>
                    </a:lnTo>
                    <a:lnTo>
                      <a:pt x="51" y="222"/>
                    </a:lnTo>
                    <a:lnTo>
                      <a:pt x="45" y="232"/>
                    </a:lnTo>
                    <a:lnTo>
                      <a:pt x="39" y="241"/>
                    </a:lnTo>
                    <a:lnTo>
                      <a:pt x="34" y="251"/>
                    </a:lnTo>
                    <a:lnTo>
                      <a:pt x="30" y="262"/>
                    </a:lnTo>
                    <a:lnTo>
                      <a:pt x="25" y="272"/>
                    </a:lnTo>
                    <a:lnTo>
                      <a:pt x="22" y="282"/>
                    </a:lnTo>
                    <a:lnTo>
                      <a:pt x="19" y="292"/>
                    </a:lnTo>
                    <a:lnTo>
                      <a:pt x="17" y="304"/>
                    </a:lnTo>
                    <a:lnTo>
                      <a:pt x="13" y="327"/>
                    </a:lnTo>
                    <a:lnTo>
                      <a:pt x="9" y="354"/>
                    </a:lnTo>
                    <a:lnTo>
                      <a:pt x="7" y="385"/>
                    </a:lnTo>
                    <a:lnTo>
                      <a:pt x="4" y="419"/>
                    </a:lnTo>
                    <a:lnTo>
                      <a:pt x="2" y="457"/>
                    </a:lnTo>
                    <a:lnTo>
                      <a:pt x="1" y="499"/>
                    </a:lnTo>
                    <a:lnTo>
                      <a:pt x="0" y="545"/>
                    </a:lnTo>
                    <a:lnTo>
                      <a:pt x="0" y="595"/>
                    </a:lnTo>
                    <a:lnTo>
                      <a:pt x="0" y="828"/>
                    </a:lnTo>
                    <a:lnTo>
                      <a:pt x="0" y="879"/>
                    </a:lnTo>
                    <a:lnTo>
                      <a:pt x="1" y="926"/>
                    </a:lnTo>
                    <a:lnTo>
                      <a:pt x="3" y="968"/>
                    </a:lnTo>
                    <a:lnTo>
                      <a:pt x="4" y="1007"/>
                    </a:lnTo>
                    <a:lnTo>
                      <a:pt x="7" y="1042"/>
                    </a:lnTo>
                    <a:lnTo>
                      <a:pt x="10" y="1074"/>
                    </a:lnTo>
                    <a:lnTo>
                      <a:pt x="13" y="1101"/>
                    </a:lnTo>
                    <a:lnTo>
                      <a:pt x="17" y="1123"/>
                    </a:lnTo>
                    <a:lnTo>
                      <a:pt x="20" y="1134"/>
                    </a:lnTo>
                    <a:lnTo>
                      <a:pt x="23" y="1145"/>
                    </a:lnTo>
                    <a:lnTo>
                      <a:pt x="26" y="1155"/>
                    </a:lnTo>
                    <a:lnTo>
                      <a:pt x="31" y="1165"/>
                    </a:lnTo>
                    <a:lnTo>
                      <a:pt x="36" y="1175"/>
                    </a:lnTo>
                    <a:lnTo>
                      <a:pt x="41" y="1186"/>
                    </a:lnTo>
                    <a:lnTo>
                      <a:pt x="47" y="1195"/>
                    </a:lnTo>
                    <a:lnTo>
                      <a:pt x="53" y="1205"/>
                    </a:lnTo>
                    <a:lnTo>
                      <a:pt x="67" y="1225"/>
                    </a:lnTo>
                    <a:lnTo>
                      <a:pt x="85" y="1243"/>
                    </a:lnTo>
                    <a:lnTo>
                      <a:pt x="103" y="1261"/>
                    </a:lnTo>
                    <a:lnTo>
                      <a:pt x="125" y="1280"/>
                    </a:lnTo>
                    <a:lnTo>
                      <a:pt x="148" y="1297"/>
                    </a:lnTo>
                    <a:lnTo>
                      <a:pt x="174" y="1314"/>
                    </a:lnTo>
                    <a:lnTo>
                      <a:pt x="201" y="1328"/>
                    </a:lnTo>
                    <a:lnTo>
                      <a:pt x="230" y="1342"/>
                    </a:lnTo>
                    <a:lnTo>
                      <a:pt x="261" y="1356"/>
                    </a:lnTo>
                    <a:lnTo>
                      <a:pt x="293" y="1367"/>
                    </a:lnTo>
                    <a:lnTo>
                      <a:pt x="327" y="1377"/>
                    </a:lnTo>
                    <a:lnTo>
                      <a:pt x="364" y="1387"/>
                    </a:lnTo>
                    <a:lnTo>
                      <a:pt x="402" y="1396"/>
                    </a:lnTo>
                    <a:lnTo>
                      <a:pt x="440" y="1403"/>
                    </a:lnTo>
                    <a:lnTo>
                      <a:pt x="480" y="1409"/>
                    </a:lnTo>
                    <a:lnTo>
                      <a:pt x="521" y="1414"/>
                    </a:lnTo>
                    <a:lnTo>
                      <a:pt x="564" y="1418"/>
                    </a:lnTo>
                    <a:lnTo>
                      <a:pt x="607" y="1421"/>
                    </a:lnTo>
                    <a:lnTo>
                      <a:pt x="652" y="1422"/>
                    </a:lnTo>
                    <a:lnTo>
                      <a:pt x="698" y="1423"/>
                    </a:lnTo>
                    <a:lnTo>
                      <a:pt x="747" y="1422"/>
                    </a:lnTo>
                    <a:lnTo>
                      <a:pt x="793" y="1420"/>
                    </a:lnTo>
                    <a:lnTo>
                      <a:pt x="839" y="1418"/>
                    </a:lnTo>
                    <a:lnTo>
                      <a:pt x="882" y="1413"/>
                    </a:lnTo>
                    <a:lnTo>
                      <a:pt x="925" y="1408"/>
                    </a:lnTo>
                    <a:lnTo>
                      <a:pt x="965" y="1402"/>
                    </a:lnTo>
                    <a:lnTo>
                      <a:pt x="1005" y="1394"/>
                    </a:lnTo>
                    <a:lnTo>
                      <a:pt x="1041" y="1385"/>
                    </a:lnTo>
                    <a:lnTo>
                      <a:pt x="1078" y="1375"/>
                    </a:lnTo>
                    <a:lnTo>
                      <a:pt x="1112" y="1364"/>
                    </a:lnTo>
                    <a:lnTo>
                      <a:pt x="1145" y="1352"/>
                    </a:lnTo>
                    <a:lnTo>
                      <a:pt x="1174" y="1339"/>
                    </a:lnTo>
                    <a:lnTo>
                      <a:pt x="1203" y="1325"/>
                    </a:lnTo>
                    <a:lnTo>
                      <a:pt x="1229" y="1310"/>
                    </a:lnTo>
                    <a:lnTo>
                      <a:pt x="1254" y="1293"/>
                    </a:lnTo>
                    <a:lnTo>
                      <a:pt x="1277" y="1277"/>
                    </a:lnTo>
                    <a:lnTo>
                      <a:pt x="1297" y="1258"/>
                    </a:lnTo>
                    <a:lnTo>
                      <a:pt x="1315" y="1240"/>
                    </a:lnTo>
                    <a:lnTo>
                      <a:pt x="1332" y="1222"/>
                    </a:lnTo>
                    <a:lnTo>
                      <a:pt x="1346" y="1202"/>
                    </a:lnTo>
                    <a:lnTo>
                      <a:pt x="1352" y="1192"/>
                    </a:lnTo>
                    <a:lnTo>
                      <a:pt x="1357" y="1183"/>
                    </a:lnTo>
                    <a:lnTo>
                      <a:pt x="1362" y="1172"/>
                    </a:lnTo>
                    <a:lnTo>
                      <a:pt x="1367" y="1162"/>
                    </a:lnTo>
                    <a:lnTo>
                      <a:pt x="1371" y="1152"/>
                    </a:lnTo>
                    <a:lnTo>
                      <a:pt x="1375" y="1141"/>
                    </a:lnTo>
                    <a:lnTo>
                      <a:pt x="1378" y="1130"/>
                    </a:lnTo>
                    <a:lnTo>
                      <a:pt x="1380" y="1120"/>
                    </a:lnTo>
                    <a:lnTo>
                      <a:pt x="1384" y="1097"/>
                    </a:lnTo>
                    <a:lnTo>
                      <a:pt x="1387" y="1070"/>
                    </a:lnTo>
                    <a:lnTo>
                      <a:pt x="1390" y="1039"/>
                    </a:lnTo>
                    <a:lnTo>
                      <a:pt x="1392" y="1004"/>
                    </a:lnTo>
                    <a:lnTo>
                      <a:pt x="1394" y="966"/>
                    </a:lnTo>
                    <a:lnTo>
                      <a:pt x="1395" y="924"/>
                    </a:lnTo>
                    <a:lnTo>
                      <a:pt x="1396" y="878"/>
                    </a:lnTo>
                    <a:lnTo>
                      <a:pt x="1396" y="828"/>
                    </a:lnTo>
                    <a:lnTo>
                      <a:pt x="1396" y="595"/>
                    </a:lnTo>
                    <a:lnTo>
                      <a:pt x="1396" y="544"/>
                    </a:lnTo>
                    <a:lnTo>
                      <a:pt x="1395" y="497"/>
                    </a:lnTo>
                    <a:lnTo>
                      <a:pt x="1394" y="455"/>
                    </a:lnTo>
                    <a:lnTo>
                      <a:pt x="1392" y="416"/>
                    </a:lnTo>
                    <a:lnTo>
                      <a:pt x="1390" y="380"/>
                    </a:lnTo>
                    <a:lnTo>
                      <a:pt x="1387" y="350"/>
                    </a:lnTo>
                    <a:lnTo>
                      <a:pt x="1383" y="323"/>
                    </a:lnTo>
                    <a:lnTo>
                      <a:pt x="1379" y="29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1" name="Freeform 9"/>
              <p:cNvSpPr/>
              <p:nvPr userDrawn="1"/>
            </p:nvSpPr>
            <p:spPr bwMode="auto">
              <a:xfrm>
                <a:off x="1851026" y="6148388"/>
                <a:ext cx="160338" cy="168275"/>
              </a:xfrm>
              <a:custGeom>
                <a:avLst/>
                <a:gdLst>
                  <a:gd name="T0" fmla="*/ 0 w 1317"/>
                  <a:gd name="T1" fmla="*/ 1375 h 1375"/>
                  <a:gd name="T2" fmla="*/ 400 w 1317"/>
                  <a:gd name="T3" fmla="*/ 1375 h 1375"/>
                  <a:gd name="T4" fmla="*/ 400 w 1317"/>
                  <a:gd name="T5" fmla="*/ 620 h 1375"/>
                  <a:gd name="T6" fmla="*/ 916 w 1317"/>
                  <a:gd name="T7" fmla="*/ 1375 h 1375"/>
                  <a:gd name="T8" fmla="*/ 1317 w 1317"/>
                  <a:gd name="T9" fmla="*/ 1375 h 1375"/>
                  <a:gd name="T10" fmla="*/ 1317 w 1317"/>
                  <a:gd name="T11" fmla="*/ 0 h 1375"/>
                  <a:gd name="T12" fmla="*/ 916 w 1317"/>
                  <a:gd name="T13" fmla="*/ 0 h 1375"/>
                  <a:gd name="T14" fmla="*/ 916 w 1317"/>
                  <a:gd name="T15" fmla="*/ 761 h 1375"/>
                  <a:gd name="T16" fmla="*/ 397 w 1317"/>
                  <a:gd name="T17" fmla="*/ 0 h 1375"/>
                  <a:gd name="T18" fmla="*/ 0 w 1317"/>
                  <a:gd name="T19" fmla="*/ 0 h 1375"/>
                  <a:gd name="T20" fmla="*/ 0 w 1317"/>
                  <a:gd name="T21"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7" h="1375">
                    <a:moveTo>
                      <a:pt x="0" y="1375"/>
                    </a:moveTo>
                    <a:lnTo>
                      <a:pt x="400" y="1375"/>
                    </a:lnTo>
                    <a:lnTo>
                      <a:pt x="400" y="620"/>
                    </a:lnTo>
                    <a:lnTo>
                      <a:pt x="916" y="1375"/>
                    </a:lnTo>
                    <a:lnTo>
                      <a:pt x="1317" y="1375"/>
                    </a:lnTo>
                    <a:lnTo>
                      <a:pt x="1317" y="0"/>
                    </a:lnTo>
                    <a:lnTo>
                      <a:pt x="916" y="0"/>
                    </a:lnTo>
                    <a:lnTo>
                      <a:pt x="916" y="761"/>
                    </a:lnTo>
                    <a:lnTo>
                      <a:pt x="397" y="0"/>
                    </a:lnTo>
                    <a:lnTo>
                      <a:pt x="0" y="0"/>
                    </a:lnTo>
                    <a:lnTo>
                      <a:pt x="0" y="137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2" name="Rectangle 10"/>
              <p:cNvSpPr>
                <a:spLocks noChangeArrowheads="1"/>
              </p:cNvSpPr>
              <p:nvPr userDrawn="1"/>
            </p:nvSpPr>
            <p:spPr bwMode="auto">
              <a:xfrm>
                <a:off x="1576388" y="6148388"/>
                <a:ext cx="53975" cy="16827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13" name="Freeform 11"/>
              <p:cNvSpPr/>
              <p:nvPr userDrawn="1"/>
            </p:nvSpPr>
            <p:spPr bwMode="auto">
              <a:xfrm>
                <a:off x="1417638" y="6148388"/>
                <a:ext cx="134938" cy="168275"/>
              </a:xfrm>
              <a:custGeom>
                <a:avLst/>
                <a:gdLst>
                  <a:gd name="T0" fmla="*/ 0 w 1095"/>
                  <a:gd name="T1" fmla="*/ 1375 h 1375"/>
                  <a:gd name="T2" fmla="*/ 1095 w 1095"/>
                  <a:gd name="T3" fmla="*/ 1375 h 1375"/>
                  <a:gd name="T4" fmla="*/ 1095 w 1095"/>
                  <a:gd name="T5" fmla="*/ 1037 h 1375"/>
                  <a:gd name="T6" fmla="*/ 430 w 1095"/>
                  <a:gd name="T7" fmla="*/ 1037 h 1375"/>
                  <a:gd name="T8" fmla="*/ 430 w 1095"/>
                  <a:gd name="T9" fmla="*/ 0 h 1375"/>
                  <a:gd name="T10" fmla="*/ 0 w 1095"/>
                  <a:gd name="T11" fmla="*/ 0 h 1375"/>
                  <a:gd name="T12" fmla="*/ 0 w 1095"/>
                  <a:gd name="T13" fmla="*/ 1375 h 1375"/>
                </a:gdLst>
                <a:ahLst/>
                <a:cxnLst>
                  <a:cxn ang="0">
                    <a:pos x="T0" y="T1"/>
                  </a:cxn>
                  <a:cxn ang="0">
                    <a:pos x="T2" y="T3"/>
                  </a:cxn>
                  <a:cxn ang="0">
                    <a:pos x="T4" y="T5"/>
                  </a:cxn>
                  <a:cxn ang="0">
                    <a:pos x="T6" y="T7"/>
                  </a:cxn>
                  <a:cxn ang="0">
                    <a:pos x="T8" y="T9"/>
                  </a:cxn>
                  <a:cxn ang="0">
                    <a:pos x="T10" y="T11"/>
                  </a:cxn>
                  <a:cxn ang="0">
                    <a:pos x="T12" y="T13"/>
                  </a:cxn>
                </a:cxnLst>
                <a:rect l="0" t="0" r="r" b="b"/>
                <a:pathLst>
                  <a:path w="1095" h="1375">
                    <a:moveTo>
                      <a:pt x="0" y="1375"/>
                    </a:moveTo>
                    <a:lnTo>
                      <a:pt x="1095" y="1375"/>
                    </a:lnTo>
                    <a:lnTo>
                      <a:pt x="1095" y="1037"/>
                    </a:lnTo>
                    <a:lnTo>
                      <a:pt x="430" y="1037"/>
                    </a:lnTo>
                    <a:lnTo>
                      <a:pt x="430" y="0"/>
                    </a:lnTo>
                    <a:lnTo>
                      <a:pt x="0" y="0"/>
                    </a:lnTo>
                    <a:lnTo>
                      <a:pt x="0" y="137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4" name="Freeform 12"/>
              <p:cNvSpPr/>
              <p:nvPr userDrawn="1"/>
            </p:nvSpPr>
            <p:spPr bwMode="auto">
              <a:xfrm>
                <a:off x="1200151" y="6148388"/>
                <a:ext cx="188913" cy="168275"/>
              </a:xfrm>
              <a:custGeom>
                <a:avLst/>
                <a:gdLst>
                  <a:gd name="T0" fmla="*/ 0 w 1550"/>
                  <a:gd name="T1" fmla="*/ 1375 h 1375"/>
                  <a:gd name="T2" fmla="*/ 350 w 1550"/>
                  <a:gd name="T3" fmla="*/ 1375 h 1375"/>
                  <a:gd name="T4" fmla="*/ 350 w 1550"/>
                  <a:gd name="T5" fmla="*/ 327 h 1375"/>
                  <a:gd name="T6" fmla="*/ 618 w 1550"/>
                  <a:gd name="T7" fmla="*/ 1375 h 1375"/>
                  <a:gd name="T8" fmla="*/ 932 w 1550"/>
                  <a:gd name="T9" fmla="*/ 1375 h 1375"/>
                  <a:gd name="T10" fmla="*/ 1201 w 1550"/>
                  <a:gd name="T11" fmla="*/ 302 h 1375"/>
                  <a:gd name="T12" fmla="*/ 1201 w 1550"/>
                  <a:gd name="T13" fmla="*/ 1375 h 1375"/>
                  <a:gd name="T14" fmla="*/ 1550 w 1550"/>
                  <a:gd name="T15" fmla="*/ 1375 h 1375"/>
                  <a:gd name="T16" fmla="*/ 1550 w 1550"/>
                  <a:gd name="T17" fmla="*/ 0 h 1375"/>
                  <a:gd name="T18" fmla="*/ 944 w 1550"/>
                  <a:gd name="T19" fmla="*/ 0 h 1375"/>
                  <a:gd name="T20" fmla="*/ 777 w 1550"/>
                  <a:gd name="T21" fmla="*/ 689 h 1375"/>
                  <a:gd name="T22" fmla="*/ 609 w 1550"/>
                  <a:gd name="T23" fmla="*/ 0 h 1375"/>
                  <a:gd name="T24" fmla="*/ 0 w 1550"/>
                  <a:gd name="T25" fmla="*/ 0 h 1375"/>
                  <a:gd name="T26" fmla="*/ 0 w 1550"/>
                  <a:gd name="T27"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0" h="1375">
                    <a:moveTo>
                      <a:pt x="0" y="1375"/>
                    </a:moveTo>
                    <a:lnTo>
                      <a:pt x="350" y="1375"/>
                    </a:lnTo>
                    <a:lnTo>
                      <a:pt x="350" y="327"/>
                    </a:lnTo>
                    <a:lnTo>
                      <a:pt x="618" y="1375"/>
                    </a:lnTo>
                    <a:lnTo>
                      <a:pt x="932" y="1375"/>
                    </a:lnTo>
                    <a:lnTo>
                      <a:pt x="1201" y="302"/>
                    </a:lnTo>
                    <a:lnTo>
                      <a:pt x="1201" y="1375"/>
                    </a:lnTo>
                    <a:lnTo>
                      <a:pt x="1550" y="1375"/>
                    </a:lnTo>
                    <a:lnTo>
                      <a:pt x="1550" y="0"/>
                    </a:lnTo>
                    <a:lnTo>
                      <a:pt x="944" y="0"/>
                    </a:lnTo>
                    <a:lnTo>
                      <a:pt x="777" y="689"/>
                    </a:lnTo>
                    <a:lnTo>
                      <a:pt x="609" y="0"/>
                    </a:lnTo>
                    <a:lnTo>
                      <a:pt x="0" y="0"/>
                    </a:lnTo>
                    <a:lnTo>
                      <a:pt x="0" y="137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15" name="Freeform 13"/>
              <p:cNvSpPr/>
              <p:nvPr userDrawn="1"/>
            </p:nvSpPr>
            <p:spPr bwMode="auto">
              <a:xfrm>
                <a:off x="623888" y="6148388"/>
                <a:ext cx="161925" cy="168275"/>
              </a:xfrm>
              <a:custGeom>
                <a:avLst/>
                <a:gdLst>
                  <a:gd name="T0" fmla="*/ 0 w 1326"/>
                  <a:gd name="T1" fmla="*/ 294 h 1375"/>
                  <a:gd name="T2" fmla="*/ 797 w 1326"/>
                  <a:gd name="T3" fmla="*/ 294 h 1375"/>
                  <a:gd name="T4" fmla="*/ 0 w 1326"/>
                  <a:gd name="T5" fmla="*/ 1090 h 1375"/>
                  <a:gd name="T6" fmla="*/ 0 w 1326"/>
                  <a:gd name="T7" fmla="*/ 1375 h 1375"/>
                  <a:gd name="T8" fmla="*/ 1326 w 1326"/>
                  <a:gd name="T9" fmla="*/ 1375 h 1375"/>
                  <a:gd name="T10" fmla="*/ 1326 w 1326"/>
                  <a:gd name="T11" fmla="*/ 1080 h 1375"/>
                  <a:gd name="T12" fmla="*/ 526 w 1326"/>
                  <a:gd name="T13" fmla="*/ 1080 h 1375"/>
                  <a:gd name="T14" fmla="*/ 1321 w 1326"/>
                  <a:gd name="T15" fmla="*/ 285 h 1375"/>
                  <a:gd name="T16" fmla="*/ 1321 w 1326"/>
                  <a:gd name="T17" fmla="*/ 0 h 1375"/>
                  <a:gd name="T18" fmla="*/ 0 w 1326"/>
                  <a:gd name="T19" fmla="*/ 0 h 1375"/>
                  <a:gd name="T20" fmla="*/ 0 w 1326"/>
                  <a:gd name="T21" fmla="*/ 294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6" h="1375">
                    <a:moveTo>
                      <a:pt x="0" y="294"/>
                    </a:moveTo>
                    <a:lnTo>
                      <a:pt x="797" y="294"/>
                    </a:lnTo>
                    <a:lnTo>
                      <a:pt x="0" y="1090"/>
                    </a:lnTo>
                    <a:lnTo>
                      <a:pt x="0" y="1375"/>
                    </a:lnTo>
                    <a:lnTo>
                      <a:pt x="1326" y="1375"/>
                    </a:lnTo>
                    <a:lnTo>
                      <a:pt x="1326" y="1080"/>
                    </a:lnTo>
                    <a:lnTo>
                      <a:pt x="526" y="1080"/>
                    </a:lnTo>
                    <a:lnTo>
                      <a:pt x="1321" y="285"/>
                    </a:lnTo>
                    <a:lnTo>
                      <a:pt x="1321" y="0"/>
                    </a:lnTo>
                    <a:lnTo>
                      <a:pt x="0" y="0"/>
                    </a:lnTo>
                    <a:lnTo>
                      <a:pt x="0" y="294"/>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711200" y="1905000"/>
            <a:ext cx="10363200" cy="1143000"/>
          </a:xfrm>
        </p:spPr>
        <p:txBody>
          <a:bodyPr/>
          <a:lstStyle>
            <a:lvl1pPr algn="r">
              <a:defRPr/>
            </a:lvl1pPr>
          </a:lstStyle>
          <a:p>
            <a:pPr lvl="0"/>
            <a:r>
              <a:rPr lang="zh-CN" altLang="en-US" noProof="0" smtClean="0"/>
              <a:t>单击此处编辑母版标题样式</a:t>
            </a:r>
            <a:endParaRPr lang="zh-CN" altLang="en-US" noProof="0" smtClean="0"/>
          </a:p>
        </p:txBody>
      </p:sp>
      <p:sp>
        <p:nvSpPr>
          <p:cNvPr id="4099" name="Rectangle 3"/>
          <p:cNvSpPr>
            <a:spLocks noGrp="1" noRot="1" noChangeArrowheads="1"/>
          </p:cNvSpPr>
          <p:nvPr>
            <p:ph type="subTitle" idx="1"/>
          </p:nvPr>
        </p:nvSpPr>
        <p:spPr>
          <a:xfrm>
            <a:off x="2540000" y="3505200"/>
            <a:ext cx="8534400" cy="1752600"/>
          </a:xfrm>
        </p:spPr>
        <p:txBody>
          <a:bodyPr/>
          <a:lstStyle>
            <a:lvl1pPr marL="0" indent="0" algn="r">
              <a:buFont typeface="Wingdings" panose="05000000000000000000" pitchFamily="2" charset="2"/>
              <a:buNone/>
              <a:defRPr>
                <a:effectLst>
                  <a:outerShdw blurRad="38100" dist="38100" dir="2700000" algn="tl">
                    <a:srgbClr val="000000"/>
                  </a:outerShdw>
                </a:effectLst>
              </a:defRPr>
            </a:lvl1pPr>
          </a:lstStyle>
          <a:p>
            <a:pPr lvl="0"/>
            <a:r>
              <a:rPr lang="zh-CN" altLang="en-US" noProof="0" smtClean="0"/>
              <a:t>单击此处编辑母版副标题样式</a:t>
            </a:r>
            <a:endParaRPr lang="zh-CN" altLang="en-US" noProof="0" smtClean="0"/>
          </a:p>
        </p:txBody>
      </p:sp>
      <p:sp>
        <p:nvSpPr>
          <p:cNvPr id="4100" name="Rectangle 4"/>
          <p:cNvSpPr>
            <a:spLocks noGrp="1" noChangeArrowheads="1"/>
          </p:cNvSpPr>
          <p:nvPr>
            <p:ph type="dt" sz="half" idx="2"/>
          </p:nvPr>
        </p:nvSpPr>
        <p:spPr>
          <a:xfrm>
            <a:off x="402167" y="6245225"/>
            <a:ext cx="3052233" cy="476250"/>
          </a:xfrm>
        </p:spPr>
        <p:txBody>
          <a:bodyPr/>
          <a:lstStyle>
            <a:lvl1pPr>
              <a:defRPr/>
            </a:lvl1pPr>
          </a:lstStyle>
          <a:p>
            <a:endParaRPr lang="en-US" altLang="zh-CN"/>
          </a:p>
        </p:txBody>
      </p:sp>
      <p:sp>
        <p:nvSpPr>
          <p:cNvPr id="4101" name="Rectangle 5"/>
          <p:cNvSpPr>
            <a:spLocks noGrp="1" noChangeArrowheads="1"/>
          </p:cNvSpPr>
          <p:nvPr>
            <p:ph type="ftr" sz="quarter" idx="3"/>
          </p:nvPr>
        </p:nvSpPr>
        <p:spPr>
          <a:xfrm>
            <a:off x="4165600" y="6245225"/>
            <a:ext cx="3860800" cy="476250"/>
          </a:xfrm>
        </p:spPr>
        <p:txBody>
          <a:bodyPr/>
          <a:lstStyle>
            <a:lvl1pPr>
              <a:defRPr/>
            </a:lvl1pPr>
          </a:lstStyle>
          <a:p>
            <a:endParaRPr lang="en-US" altLang="zh-CN"/>
          </a:p>
        </p:txBody>
      </p:sp>
      <p:sp>
        <p:nvSpPr>
          <p:cNvPr id="4102" name="Rectangle 6"/>
          <p:cNvSpPr>
            <a:spLocks noGrp="1" noChangeArrowheads="1"/>
          </p:cNvSpPr>
          <p:nvPr>
            <p:ph type="sldNum" sz="quarter" idx="4"/>
          </p:nvPr>
        </p:nvSpPr>
        <p:spPr>
          <a:xfrm>
            <a:off x="8737601" y="6245225"/>
            <a:ext cx="3052233" cy="476250"/>
          </a:xfrm>
        </p:spPr>
        <p:txBody>
          <a:bodyPr/>
          <a:lstStyle>
            <a:lvl1pPr>
              <a:defRPr/>
            </a:lvl1pPr>
          </a:lstStyle>
          <a:p>
            <a:fld id="{4AAD4A9D-3DFC-438F-AE03-9DC1419D24DB}" type="slidenum">
              <a:rPr lang="en-US" altLang="zh-CN"/>
            </a:fld>
            <a:endParaRPr lang="en-US"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BFA739F-1882-4AA6-90A4-377AC6DD30B5}" type="slidenum">
              <a:rPr lang="en-US" altLang="zh-CN"/>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tags" Target="../tags/tag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hyperlink" Target="http://www.bofety.com/" TargetMode="External"/><Relationship Id="rId7" Type="http://schemas.openxmlformats.org/officeDocument/2006/relationships/tags" Target="../tags/tag21.xml"/><Relationship Id="rId6" Type="http://schemas.openxmlformats.org/officeDocument/2006/relationships/image" Target="../media/image15.jpeg"/><Relationship Id="rId5" Type="http://schemas.openxmlformats.org/officeDocument/2006/relationships/tags" Target="../tags/tag20.xml"/><Relationship Id="rId4" Type="http://schemas.openxmlformats.org/officeDocument/2006/relationships/image" Target="../media/image14.jpeg"/><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slideLayout" Target="../slideLayouts/slideLayout10.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916832"/>
            <a:ext cx="10009063" cy="836140"/>
          </a:xfrm>
        </p:spPr>
        <p:txBody>
          <a:bodyPr/>
          <a:lstStyle/>
          <a:p>
            <a:pPr algn="ctr"/>
            <a:r>
              <a:rPr lang="zh-CN" altLang="en-US" dirty="0"/>
              <a:t>职业卫生知识</a:t>
            </a:r>
            <a:endParaRPr lang="zh-CN" altLang="en-US" dirty="0"/>
          </a:p>
        </p:txBody>
      </p:sp>
      <p:sp>
        <p:nvSpPr>
          <p:cNvPr id="4" name="文本框 3" descr="7b0a2020202022776f7264617274223a20227b5c2269645c223a32353030343531362c5c227469645c223a31333439377d220a7d0a"/>
          <p:cNvSpPr txBox="1"/>
          <p:nvPr>
            <p:custDataLst>
              <p:tags r:id="rId1"/>
            </p:custDataLst>
          </p:nvPr>
        </p:nvSpPr>
        <p:spPr>
          <a:xfrm>
            <a:off x="8832215" y="450900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8382215" y="5756932"/>
            <a:ext cx="900000" cy="900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9" name="椭圆 8"/>
          <p:cNvSpPr/>
          <p:nvPr>
            <p:custDataLst>
              <p:tags r:id="rId3"/>
            </p:custDataLst>
          </p:nvPr>
        </p:nvSpPr>
        <p:spPr>
          <a:xfrm>
            <a:off x="9625330" y="57575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4"/>
            </p:custDataLst>
          </p:nvPr>
        </p:nvSpPr>
        <p:spPr>
          <a:xfrm>
            <a:off x="10868445" y="57569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sp>
        <p:nvSpPr>
          <p:cNvPr id="5" name="文本占位符 4"/>
          <p:cNvSpPr/>
          <p:nvPr>
            <p:ph type="body" sz="quarter" idx="10"/>
          </p:nvPr>
        </p:nvSpPr>
        <p:spPr/>
        <p:txBody>
          <a:bodyPr/>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7" name="Picture 5" descr="10001_20070429_98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667" y="404813"/>
            <a:ext cx="10752667" cy="6119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zh-CN" altLang="en-US" b="1"/>
              <a:t>二、职业病的预防</a:t>
            </a:r>
            <a:endParaRPr lang="zh-CN" altLang="en-US" b="1"/>
          </a:p>
        </p:txBody>
      </p:sp>
      <p:sp>
        <p:nvSpPr>
          <p:cNvPr id="154627" name="Rectangle 3"/>
          <p:cNvSpPr>
            <a:spLocks noGrp="1" noRot="1" noChangeArrowheads="1"/>
          </p:cNvSpPr>
          <p:nvPr>
            <p:ph sz="quarter" idx="13"/>
          </p:nvPr>
        </p:nvSpPr>
        <p:spPr>
          <a:xfrm>
            <a:off x="512763" y="1148295"/>
            <a:ext cx="11166475" cy="5017009"/>
          </a:xfrm>
        </p:spPr>
        <p:txBody>
          <a:bodyPr>
            <a:normAutofit fontScale="92500"/>
          </a:bodyPr>
          <a:lstStyle/>
          <a:p>
            <a:pPr>
              <a:lnSpc>
                <a:spcPct val="200000"/>
              </a:lnSpc>
              <a:buFont typeface="Wingdings" panose="05000000000000000000" pitchFamily="2" charset="2"/>
              <a:buNone/>
            </a:pPr>
            <a:r>
              <a:rPr lang="en-US" altLang="zh-CN" sz="2400" dirty="0"/>
              <a:t>       </a:t>
            </a:r>
            <a:r>
              <a:rPr lang="zh-CN" altLang="en-US" sz="2400" dirty="0"/>
              <a:t>职业病的预防遵循三级预防原则，即：</a:t>
            </a:r>
            <a:endParaRPr lang="zh-CN" altLang="en-US" sz="2400" dirty="0"/>
          </a:p>
          <a:p>
            <a:pPr>
              <a:lnSpc>
                <a:spcPct val="200000"/>
              </a:lnSpc>
              <a:buFont typeface="Wingdings" panose="05000000000000000000" pitchFamily="2" charset="2"/>
              <a:buNone/>
            </a:pPr>
            <a:r>
              <a:rPr lang="zh-CN" altLang="en-US" sz="2400" dirty="0"/>
              <a:t>①</a:t>
            </a:r>
            <a:r>
              <a:rPr lang="zh-CN" altLang="en-US" sz="2400" dirty="0">
                <a:solidFill>
                  <a:srgbClr val="FF3300"/>
                </a:solidFill>
              </a:rPr>
              <a:t>一级预防</a:t>
            </a:r>
            <a:r>
              <a:rPr lang="zh-CN" altLang="en-US" sz="2400" dirty="0"/>
              <a:t>，从根本上着手，使劳动者尽可能不接触职业性有害因素，或控制作业场所有害因素水平在卫生标准允许限度内。</a:t>
            </a:r>
            <a:endParaRPr lang="zh-CN" altLang="en-US" sz="2400" dirty="0"/>
          </a:p>
          <a:p>
            <a:pPr>
              <a:lnSpc>
                <a:spcPct val="200000"/>
              </a:lnSpc>
              <a:buFont typeface="Wingdings" panose="05000000000000000000" pitchFamily="2" charset="2"/>
              <a:buNone/>
            </a:pPr>
            <a:r>
              <a:rPr lang="zh-CN" altLang="en-US" sz="2400" dirty="0"/>
              <a:t>②</a:t>
            </a:r>
            <a:r>
              <a:rPr lang="zh-CN" altLang="en-US" sz="2400" dirty="0">
                <a:solidFill>
                  <a:srgbClr val="FF3300"/>
                </a:solidFill>
              </a:rPr>
              <a:t>二级预防</a:t>
            </a:r>
            <a:r>
              <a:rPr lang="zh-CN" altLang="en-US" sz="2400" dirty="0"/>
              <a:t>，对作业工人实施健康监护、早期发现职业损害，及时处理、有效治疗、防止病情进一步发展。</a:t>
            </a:r>
            <a:endParaRPr lang="zh-CN" altLang="en-US" sz="2400" dirty="0"/>
          </a:p>
          <a:p>
            <a:pPr>
              <a:lnSpc>
                <a:spcPct val="200000"/>
              </a:lnSpc>
              <a:buFont typeface="Wingdings" panose="05000000000000000000" pitchFamily="2" charset="2"/>
              <a:buNone/>
            </a:pPr>
            <a:r>
              <a:rPr lang="zh-CN" altLang="en-US" sz="2400" dirty="0"/>
              <a:t>③</a:t>
            </a:r>
            <a:r>
              <a:rPr lang="zh-CN" altLang="en-US" sz="2400" dirty="0">
                <a:solidFill>
                  <a:srgbClr val="FF3300"/>
                </a:solidFill>
              </a:rPr>
              <a:t>三级预防</a:t>
            </a:r>
            <a:r>
              <a:rPr lang="zh-CN" altLang="en-US" sz="2400" dirty="0"/>
              <a:t>，对已患职业病的患者积极治疗，促进健康。三级预防的关系是：突出一级预防，加强二级预防，做好三级预防。</a:t>
            </a:r>
            <a:r>
              <a:rPr lang="zh-CN" altLang="en-US" dirty="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1" name="Picture 5" descr="2007090816105169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418" y="260648"/>
            <a:ext cx="10847916" cy="6011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a:xfrm>
            <a:off x="623392" y="620688"/>
            <a:ext cx="10973586" cy="5544616"/>
          </a:xfrm>
        </p:spPr>
        <p:txBody>
          <a:bodyPr>
            <a:normAutofit fontScale="90000"/>
          </a:bodyPr>
          <a:lstStyle/>
          <a:p>
            <a:pPr algn="l">
              <a:lnSpc>
                <a:spcPct val="150000"/>
              </a:lnSpc>
            </a:pPr>
            <a:r>
              <a:rPr lang="zh-CN" altLang="en-US" sz="2800" dirty="0">
                <a:solidFill>
                  <a:srgbClr val="FF3300"/>
                </a:solidFill>
              </a:rPr>
              <a:t>落实三级预防的基本措施有：</a:t>
            </a:r>
            <a:br>
              <a:rPr lang="zh-CN" altLang="en-US" sz="2400" dirty="0"/>
            </a:br>
            <a:r>
              <a:rPr lang="zh-CN" altLang="en-US" sz="2400" dirty="0"/>
              <a:t>①</a:t>
            </a:r>
            <a:r>
              <a:rPr lang="zh-CN" altLang="en-US" sz="2400" dirty="0">
                <a:solidFill>
                  <a:srgbClr val="CC3300"/>
                </a:solidFill>
              </a:rPr>
              <a:t>实施劳动卫生监督</a:t>
            </a:r>
            <a:r>
              <a:rPr lang="zh-CN" altLang="en-US" sz="2400" dirty="0"/>
              <a:t>，包括预防性和经常性卫生监督，以及事故性处理。新建、扩建、改建工程项目的卫生防护设施</a:t>
            </a:r>
            <a:r>
              <a:rPr lang="zh-CN" altLang="en-US" sz="2400" dirty="0">
                <a:latin typeface="宋体" panose="02010600030101010101" pitchFamily="2" charset="-122"/>
              </a:rPr>
              <a:t>“</a:t>
            </a:r>
            <a:r>
              <a:rPr lang="zh-CN" altLang="en-US" sz="2400" dirty="0"/>
              <a:t>三同时</a:t>
            </a:r>
            <a:r>
              <a:rPr lang="zh-CN" altLang="en-US" sz="2400" dirty="0">
                <a:latin typeface="宋体" panose="02010600030101010101" pitchFamily="2" charset="-122"/>
              </a:rPr>
              <a:t>”</a:t>
            </a:r>
            <a:r>
              <a:rPr lang="zh-CN" altLang="en-US" sz="2400" dirty="0"/>
              <a:t>验收是其重要的内容；</a:t>
            </a:r>
            <a:br>
              <a:rPr lang="zh-CN" altLang="en-US" sz="2400" dirty="0"/>
            </a:br>
            <a:r>
              <a:rPr lang="zh-CN" altLang="en-US" sz="2400" dirty="0"/>
              <a:t>②</a:t>
            </a:r>
            <a:r>
              <a:rPr lang="zh-CN" altLang="en-US" sz="2400" dirty="0">
                <a:solidFill>
                  <a:srgbClr val="CC3300"/>
                </a:solidFill>
              </a:rPr>
              <a:t>降低有害因素浓（强）度</a:t>
            </a:r>
            <a:r>
              <a:rPr lang="zh-CN" altLang="en-US" sz="2400" dirty="0"/>
              <a:t>。常见的卫生技术措施有从工艺上改进、防止有害因素逸散，推广运用低毒，无毒的材料或技术，配置个人防护用品、通风防尘等；</a:t>
            </a:r>
            <a:br>
              <a:rPr lang="zh-CN" altLang="en-US" sz="2400" dirty="0"/>
            </a:br>
            <a:r>
              <a:rPr lang="zh-CN" altLang="en-US" sz="2400" dirty="0"/>
              <a:t>③</a:t>
            </a:r>
            <a:r>
              <a:rPr lang="zh-CN" altLang="en-US" sz="2400" dirty="0">
                <a:solidFill>
                  <a:srgbClr val="CC3300"/>
                </a:solidFill>
              </a:rPr>
              <a:t>职业性健康筛检</a:t>
            </a:r>
            <a:r>
              <a:rPr lang="zh-CN" altLang="en-US" sz="2400" dirty="0"/>
              <a:t>。已成为常规的措施有就业职业性体检，定期职业性体检和离退休职业性定检。</a:t>
            </a:r>
            <a:br>
              <a:rPr lang="zh-CN" altLang="en-US" sz="2400" dirty="0"/>
            </a:br>
            <a:r>
              <a:rPr lang="zh-CN" altLang="en-US" sz="2400" dirty="0"/>
              <a:t>        职业病报告管理。有卫生监督统计报告、重大职业中毒事故紧急报告等制度    </a:t>
            </a:r>
            <a:br>
              <a:rPr lang="zh-CN" altLang="en-US" sz="2400" dirty="0"/>
            </a:br>
            <a:r>
              <a:rPr lang="zh-CN" altLang="en-US" sz="2400" dirty="0"/>
              <a:t>        职业病范围及职业病患者的处理办法。有职业病范围规定，统计报告管理体系，职业病患者待遇规定等项。 </a:t>
            </a:r>
            <a:br>
              <a:rPr lang="zh-CN" altLang="en-US" sz="2400" dirty="0"/>
            </a:b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3"/>
          </p:nvPr>
        </p:nvSpPr>
        <p:spPr/>
        <p:txBody>
          <a:bodyPr/>
          <a:lstStyle/>
          <a:p>
            <a:endParaRPr lang="zh-CN" altLang="en-US"/>
          </a:p>
        </p:txBody>
      </p:sp>
      <p:pic>
        <p:nvPicPr>
          <p:cNvPr id="195589" name="Picture 5" descr="201004071510444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502" y="404664"/>
            <a:ext cx="11308130" cy="6120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479376" y="620688"/>
            <a:ext cx="10973586" cy="4869755"/>
          </a:xfrm>
        </p:spPr>
        <p:txBody>
          <a:bodyPr>
            <a:normAutofit fontScale="90000"/>
          </a:bodyPr>
          <a:lstStyle/>
          <a:p>
            <a:pPr algn="l">
              <a:lnSpc>
                <a:spcPct val="150000"/>
              </a:lnSpc>
            </a:pPr>
            <a:r>
              <a:rPr lang="en-US" altLang="zh-CN" sz="2800" dirty="0">
                <a:solidFill>
                  <a:srgbClr val="FF3300"/>
                </a:solidFill>
              </a:rPr>
              <a:t>1.</a:t>
            </a:r>
            <a:r>
              <a:rPr lang="zh-CN" altLang="en-US" sz="2800" dirty="0">
                <a:solidFill>
                  <a:srgbClr val="FF3300"/>
                </a:solidFill>
              </a:rPr>
              <a:t>职业禁忌证</a:t>
            </a:r>
            <a:r>
              <a:rPr lang="zh-CN" altLang="en-US" sz="2400" dirty="0"/>
              <a:t>    </a:t>
            </a:r>
            <a:br>
              <a:rPr lang="zh-CN" altLang="en-US" sz="2400" dirty="0"/>
            </a:br>
            <a:r>
              <a:rPr lang="zh-CN" altLang="en-US" sz="2400" dirty="0"/>
              <a:t>        劳动者原有的疾病或潜在的病症，容易因接触职业性因素而加重，或发生职业病或“工作相关疾病”，因而不宜从事某种作业，这监测类别些机体异常功能状态或疾病称为职业禁忌证。如神经精神疾病患者不宜从事锰作业，患有慢性呼吸系统疾病者不能从事钒作业。    </a:t>
            </a:r>
            <a:br>
              <a:rPr lang="zh-CN" altLang="en-US" sz="2400" dirty="0"/>
            </a:br>
            <a:r>
              <a:rPr lang="zh-CN" altLang="en-US" sz="2400" dirty="0"/>
              <a:t>        </a:t>
            </a:r>
            <a:r>
              <a:rPr lang="zh-CN" altLang="en-US" sz="2400" dirty="0">
                <a:solidFill>
                  <a:srgbClr val="FF3300"/>
                </a:solidFill>
              </a:rPr>
              <a:t>职工在参加工作（上岗）前应进行健康检查</a:t>
            </a:r>
            <a:r>
              <a:rPr lang="zh-CN" altLang="en-US" sz="2400" dirty="0"/>
              <a:t>，以确定有无该工种的职业禁忌症，是否适合该工种工作。在工作岗位变动或长期病假复工前，也应进行健康筛检。从事某项工作后，每隔一定时间进行体检，与上岗前体检资料作比较，藉以评价有无职业危害的损伤。对有职业禁忌证的职工，应按规定不得上岗工作。对在岗职工，一旦发现职业禁忌证，应及时调离，改作其他工作。对已经治愈的职业禁忌证职工，则可从事原工作。</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Rot="1" noChangeArrowheads="1"/>
          </p:cNvSpPr>
          <p:nvPr>
            <p:ph sz="quarter" idx="13"/>
          </p:nvPr>
        </p:nvSpPr>
        <p:spPr>
          <a:xfrm>
            <a:off x="479376" y="764704"/>
            <a:ext cx="11166475" cy="5256584"/>
          </a:xfrm>
        </p:spPr>
        <p:txBody>
          <a:bodyPr>
            <a:normAutofit fontScale="85000" lnSpcReduction="20000"/>
          </a:bodyPr>
          <a:lstStyle/>
          <a:p>
            <a:pPr marL="0" indent="0">
              <a:lnSpc>
                <a:spcPct val="160000"/>
              </a:lnSpc>
              <a:buNone/>
            </a:pPr>
            <a:r>
              <a:rPr lang="en-US" altLang="zh-CN" sz="2800" dirty="0" smtClean="0">
                <a:solidFill>
                  <a:srgbClr val="FF3300"/>
                </a:solidFill>
                <a:latin typeface="宋体" panose="02010600030101010101" pitchFamily="2" charset="-122"/>
              </a:rPr>
              <a:t>2</a:t>
            </a:r>
            <a:r>
              <a:rPr lang="en-US" altLang="zh-CN" sz="2800" dirty="0">
                <a:solidFill>
                  <a:srgbClr val="FF3300"/>
                </a:solidFill>
                <a:latin typeface="宋体" panose="02010600030101010101" pitchFamily="2" charset="-122"/>
              </a:rPr>
              <a:t>.</a:t>
            </a:r>
            <a:r>
              <a:rPr lang="zh-CN" altLang="en-US" sz="2800" dirty="0">
                <a:solidFill>
                  <a:srgbClr val="FF3300"/>
                </a:solidFill>
                <a:latin typeface="宋体" panose="02010600030101010101" pitchFamily="2" charset="-122"/>
              </a:rPr>
              <a:t>职业病及职业性外伤致残程度鉴定</a:t>
            </a:r>
            <a:r>
              <a:rPr lang="zh-CN" altLang="en-US" sz="2400" dirty="0">
                <a:latin typeface="宋体" panose="02010600030101010101" pitchFamily="2" charset="-122"/>
              </a:rPr>
              <a:t>    </a:t>
            </a:r>
            <a:endParaRPr lang="zh-CN" altLang="en-US" sz="2400" dirty="0">
              <a:latin typeface="宋体" panose="02010600030101010101" pitchFamily="2" charset="-122"/>
            </a:endParaRPr>
          </a:p>
          <a:p>
            <a:pPr>
              <a:lnSpc>
                <a:spcPct val="160000"/>
              </a:lnSpc>
            </a:pPr>
            <a:r>
              <a:rPr lang="zh-CN" altLang="en-US" sz="2400" dirty="0">
                <a:latin typeface="宋体" panose="02010600030101010101" pitchFamily="2" charset="-122"/>
              </a:rPr>
              <a:t>    为配合职工工伤与职业病的保险与赔偿法规实施，我国于</a:t>
            </a:r>
            <a:r>
              <a:rPr lang="en-US" altLang="zh-CN" sz="2400" dirty="0">
                <a:latin typeface="宋体" panose="02010600030101010101" pitchFamily="2" charset="-122"/>
              </a:rPr>
              <a:t>1996</a:t>
            </a:r>
            <a:r>
              <a:rPr lang="zh-CN" altLang="en-US" sz="2400" dirty="0">
                <a:latin typeface="宋体" panose="02010600030101010101" pitchFamily="2" charset="-122"/>
              </a:rPr>
              <a:t>年颁布了</a:t>
            </a:r>
            <a:r>
              <a:rPr lang="en-US" altLang="zh-CN" sz="2400" dirty="0">
                <a:latin typeface="宋体" panose="02010600030101010101" pitchFamily="2" charset="-122"/>
              </a:rPr>
              <a:t>《</a:t>
            </a:r>
            <a:r>
              <a:rPr lang="zh-CN" altLang="en-US" sz="2400" dirty="0">
                <a:latin typeface="宋体" panose="02010600030101010101" pitchFamily="2" charset="-122"/>
              </a:rPr>
              <a:t>职工工伤与职业病致残程度鉴定标准</a:t>
            </a:r>
            <a:r>
              <a:rPr lang="en-US" altLang="zh-CN" sz="2400" dirty="0">
                <a:latin typeface="宋体" panose="02010600030101010101" pitchFamily="2" charset="-122"/>
              </a:rPr>
              <a:t>》(GB-J16180-1996),</a:t>
            </a:r>
            <a:r>
              <a:rPr lang="zh-CN" altLang="en-US" sz="2400" dirty="0">
                <a:latin typeface="宋体" panose="02010600030101010101" pitchFamily="2" charset="-122"/>
              </a:rPr>
              <a:t>用以规范有关授权机构对劳动者在职业活动中因工伤或患职业病后，于国家社会保险法规所规定的医疗期满时通过医学检查对伤残失能程度的判定。    </a:t>
            </a:r>
            <a:endParaRPr lang="zh-CN" altLang="en-US" sz="2400" dirty="0">
              <a:latin typeface="宋体" panose="02010600030101010101" pitchFamily="2" charset="-122"/>
            </a:endParaRPr>
          </a:p>
          <a:p>
            <a:pPr>
              <a:lnSpc>
                <a:spcPct val="160000"/>
              </a:lnSpc>
            </a:pPr>
            <a:r>
              <a:rPr lang="zh-CN" altLang="en-US" sz="2400" dirty="0">
                <a:latin typeface="宋体" panose="02010600030101010101" pitchFamily="2" charset="-122"/>
              </a:rPr>
              <a:t>    根据“标准”规定，申办致残程度鉴定须服从</a:t>
            </a:r>
            <a:r>
              <a:rPr lang="en-US" altLang="zh-CN" sz="2400" dirty="0">
                <a:latin typeface="宋体" panose="02010600030101010101" pitchFamily="2" charset="-122"/>
              </a:rPr>
              <a:t>2</a:t>
            </a:r>
            <a:r>
              <a:rPr lang="zh-CN" altLang="en-US" sz="2400" dirty="0">
                <a:latin typeface="宋体" panose="02010600030101010101" pitchFamily="2" charset="-122"/>
              </a:rPr>
              <a:t>个规定，一是须先获得工伤、职业病证明。工伤者须由当地劳动部门出具证明，职业病必须由经卫生行政部门批准具有职业病诊断权的医疗卫生机构出具证明。二是致残程度鉴定权由有关授权机构行使，即由授权机构作出的判定结论才有效。    </a:t>
            </a:r>
            <a:endParaRPr lang="zh-CN" altLang="en-US" sz="2400" dirty="0">
              <a:latin typeface="宋体" panose="02010600030101010101" pitchFamily="2" charset="-122"/>
            </a:endParaRPr>
          </a:p>
          <a:p>
            <a:pPr>
              <a:lnSpc>
                <a:spcPct val="160000"/>
              </a:lnSpc>
            </a:pPr>
            <a:r>
              <a:rPr lang="zh-CN" altLang="en-US" sz="2400" dirty="0">
                <a:latin typeface="宋体" panose="02010600030101010101" pitchFamily="2" charset="-122"/>
              </a:rPr>
              <a:t>      致残程度主要依据器官损伤、功能障碍及其对医疗与护理的依赖程度，并还考虑由于伤残引起的社会心理因素影响进行综合判定分级。</a:t>
            </a:r>
            <a:r>
              <a:rPr lang="zh-CN" altLang="en-US" sz="2400" dirty="0">
                <a:solidFill>
                  <a:srgbClr val="FF00FF"/>
                </a:solidFill>
                <a:latin typeface="宋体" panose="02010600030101010101" pitchFamily="2" charset="-122"/>
              </a:rPr>
              <a:t>残情划分为十级，残情程度依级别值由小到大递减，</a:t>
            </a:r>
            <a:r>
              <a:rPr lang="en-US" altLang="zh-CN" sz="2400" dirty="0">
                <a:solidFill>
                  <a:srgbClr val="FF00FF"/>
                </a:solidFill>
                <a:latin typeface="宋体" panose="02010600030101010101" pitchFamily="2" charset="-122"/>
              </a:rPr>
              <a:t>1</a:t>
            </a:r>
            <a:r>
              <a:rPr lang="zh-CN" altLang="en-US" sz="2400" dirty="0">
                <a:solidFill>
                  <a:srgbClr val="FF00FF"/>
                </a:solidFill>
                <a:latin typeface="宋体" panose="02010600030101010101" pitchFamily="2" charset="-122"/>
              </a:rPr>
              <a:t>级最重，</a:t>
            </a:r>
            <a:r>
              <a:rPr lang="en-US" altLang="zh-CN" sz="2400" dirty="0">
                <a:solidFill>
                  <a:srgbClr val="FF00FF"/>
                </a:solidFill>
                <a:latin typeface="宋体" panose="02010600030101010101" pitchFamily="2" charset="-122"/>
              </a:rPr>
              <a:t>10</a:t>
            </a:r>
            <a:r>
              <a:rPr lang="zh-CN" altLang="en-US" sz="2400" dirty="0">
                <a:solidFill>
                  <a:srgbClr val="FF00FF"/>
                </a:solidFill>
                <a:latin typeface="宋体" panose="02010600030101010101" pitchFamily="2" charset="-122"/>
              </a:rPr>
              <a:t>级最轻</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Rot="1" noChangeArrowheads="1"/>
          </p:cNvSpPr>
          <p:nvPr>
            <p:ph sz="quarter" idx="13"/>
          </p:nvPr>
        </p:nvSpPr>
        <p:spPr>
          <a:xfrm>
            <a:off x="512763" y="620688"/>
            <a:ext cx="11166475" cy="5616624"/>
          </a:xfrm>
        </p:spPr>
        <p:txBody>
          <a:bodyPr>
            <a:normAutofit fontScale="77500" lnSpcReduction="20000"/>
          </a:bodyPr>
          <a:lstStyle/>
          <a:p>
            <a:pPr>
              <a:lnSpc>
                <a:spcPct val="80000"/>
              </a:lnSpc>
            </a:pPr>
            <a:r>
              <a:rPr lang="en-US" altLang="zh-CN" sz="2800" dirty="0">
                <a:solidFill>
                  <a:srgbClr val="FF3300"/>
                </a:solidFill>
                <a:latin typeface="宋体" panose="02010600030101010101" pitchFamily="2" charset="-122"/>
              </a:rPr>
              <a:t>3.</a:t>
            </a:r>
            <a:r>
              <a:rPr lang="zh-CN" altLang="en-US" sz="2800" dirty="0">
                <a:solidFill>
                  <a:srgbClr val="FF3300"/>
                </a:solidFill>
                <a:latin typeface="宋体" panose="02010600030101010101" pitchFamily="2" charset="-122"/>
              </a:rPr>
              <a:t>女工职业卫生</a:t>
            </a:r>
            <a:r>
              <a:rPr lang="zh-CN" altLang="en-US" sz="2400" dirty="0">
                <a:latin typeface="宋体" panose="02010600030101010101" pitchFamily="2" charset="-122"/>
              </a:rPr>
              <a:t>    </a:t>
            </a:r>
            <a:endParaRPr lang="zh-CN" altLang="en-US" sz="2400" dirty="0">
              <a:latin typeface="宋体" panose="02010600030101010101" pitchFamily="2" charset="-122"/>
            </a:endParaRPr>
          </a:p>
          <a:p>
            <a:pPr marL="0" indent="0">
              <a:lnSpc>
                <a:spcPct val="200000"/>
              </a:lnSpc>
              <a:spcBef>
                <a:spcPts val="0"/>
              </a:spcBef>
              <a:buFont typeface="Wingdings" panose="05000000000000000000" pitchFamily="2" charset="2"/>
              <a:buNone/>
            </a:pPr>
            <a:r>
              <a:rPr lang="zh-CN" altLang="en-US" sz="2400" dirty="0">
                <a:latin typeface="宋体" panose="02010600030101010101" pitchFamily="2" charset="-122"/>
              </a:rPr>
              <a:t>      保护女工健康是我国一贯的政策。由于妇女的生理特点，某些生产性有害因素对妇女健康具有较大的或特殊的影响，故应特别重视女工的职业卫生和劳动保护。</a:t>
            </a:r>
            <a:endParaRPr lang="zh-CN" altLang="en-US" sz="2400" dirty="0">
              <a:latin typeface="宋体" panose="02010600030101010101" pitchFamily="2" charset="-122"/>
            </a:endParaRPr>
          </a:p>
          <a:p>
            <a:pPr marL="0" indent="0">
              <a:lnSpc>
                <a:spcPct val="200000"/>
              </a:lnSpc>
              <a:spcBef>
                <a:spcPts val="0"/>
              </a:spcBef>
            </a:pPr>
            <a:r>
              <a:rPr lang="zh-CN" altLang="en-US" sz="2400" dirty="0">
                <a:latin typeface="宋体" panose="02010600030101010101" pitchFamily="2" charset="-122"/>
              </a:rPr>
              <a:t>    妇女不宜从事持续负重</a:t>
            </a:r>
            <a:r>
              <a:rPr lang="en-US" altLang="zh-CN" sz="2400" dirty="0">
                <a:latin typeface="宋体" panose="02010600030101010101" pitchFamily="2" charset="-122"/>
              </a:rPr>
              <a:t>20-25Kg</a:t>
            </a:r>
            <a:r>
              <a:rPr lang="zh-CN" altLang="en-US" sz="2400" dirty="0">
                <a:latin typeface="宋体" panose="02010600030101010101" pitchFamily="2" charset="-122"/>
              </a:rPr>
              <a:t>以上的重体力劳动，不宜从事高温或低温环境作业、不会引起全身强烈振动的作业、长期强制体位的作业以及有发生意外事故的高度危险的作业要加强经期、孕期、产期、哺乳期的劳动保护。女工在月经期不应从事高空、装御、搬运及接触冷水的作业。怀孕女工应暂时调离以下作业岗位：毒物浓度超过国家卫生标准的高温及高温作业岗位、全身性振动的作业岗位。怀孕女工不应延长工作时间和参加夜班作业。在喂产期，应尽可能做到产前休息</a:t>
            </a:r>
            <a:r>
              <a:rPr lang="en-US" altLang="zh-CN" sz="2400" dirty="0">
                <a:latin typeface="宋体" panose="02010600030101010101" pitchFamily="2" charset="-122"/>
              </a:rPr>
              <a:t>14</a:t>
            </a:r>
            <a:r>
              <a:rPr lang="zh-CN" altLang="en-US" sz="2400" dirty="0">
                <a:latin typeface="宋体" panose="02010600030101010101" pitchFamily="2" charset="-122"/>
              </a:rPr>
              <a:t>天，产假满恢复工作时，先安排一定时间的过渡性工作，使女工逐渐适应。在哺乳期要保证国家规定的哺乳时间，并应尽可能暂时脱离接触有毒物质的作业。工厂哺乳室应必须有卫生设备，使女工在哺乳前能换下工作服并将手洗净。</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Rot="1" noChangeArrowheads="1"/>
          </p:cNvSpPr>
          <p:nvPr>
            <p:ph sz="quarter" idx="13"/>
          </p:nvPr>
        </p:nvSpPr>
        <p:spPr>
          <a:xfrm>
            <a:off x="512763" y="692696"/>
            <a:ext cx="11166475" cy="5616624"/>
          </a:xfrm>
        </p:spPr>
        <p:txBody>
          <a:bodyPr>
            <a:normAutofit fontScale="70000" lnSpcReduction="20000"/>
          </a:bodyPr>
          <a:lstStyle/>
          <a:p>
            <a:pPr>
              <a:lnSpc>
                <a:spcPct val="200000"/>
              </a:lnSpc>
            </a:pPr>
            <a:r>
              <a:rPr lang="zh-CN" altLang="en-US" sz="2800" b="1" dirty="0">
                <a:solidFill>
                  <a:srgbClr val="FF3300"/>
                </a:solidFill>
                <a:latin typeface="宋体" panose="02010600030101010101" pitchFamily="2" charset="-122"/>
              </a:rPr>
              <a:t>三、粉尘危害和预防措施</a:t>
            </a:r>
            <a:endParaRPr lang="zh-CN" altLang="en-US" sz="2800" b="1" dirty="0">
              <a:solidFill>
                <a:srgbClr val="FF3300"/>
              </a:solidFill>
              <a:latin typeface="宋体" panose="02010600030101010101" pitchFamily="2" charset="-122"/>
            </a:endParaRPr>
          </a:p>
          <a:p>
            <a:pPr>
              <a:lnSpc>
                <a:spcPct val="200000"/>
              </a:lnSpc>
            </a:pPr>
            <a:r>
              <a:rPr lang="en-US" altLang="zh-CN" sz="2400" dirty="0">
                <a:solidFill>
                  <a:srgbClr val="0000FF"/>
                </a:solidFill>
                <a:latin typeface="宋体" panose="02010600030101010101" pitchFamily="2" charset="-122"/>
              </a:rPr>
              <a:t>(</a:t>
            </a:r>
            <a:r>
              <a:rPr lang="zh-CN" altLang="en-US" sz="2400" dirty="0">
                <a:solidFill>
                  <a:srgbClr val="0000FF"/>
                </a:solidFill>
                <a:latin typeface="宋体" panose="02010600030101010101" pitchFamily="2" charset="-122"/>
              </a:rPr>
              <a:t>一</a:t>
            </a:r>
            <a:r>
              <a:rPr lang="en-US" altLang="zh-CN" sz="2400" dirty="0">
                <a:solidFill>
                  <a:srgbClr val="0000FF"/>
                </a:solidFill>
                <a:latin typeface="宋体" panose="02010600030101010101" pitchFamily="2" charset="-122"/>
              </a:rPr>
              <a:t>)</a:t>
            </a:r>
            <a:r>
              <a:rPr lang="zh-CN" altLang="en-US" sz="2400" dirty="0">
                <a:solidFill>
                  <a:srgbClr val="0000FF"/>
                </a:solidFill>
                <a:latin typeface="宋体" panose="02010600030101010101" pitchFamily="2" charset="-122"/>
              </a:rPr>
              <a:t>什么是生产性粉尘</a:t>
            </a:r>
            <a:r>
              <a:rPr lang="en-US" altLang="zh-CN" sz="2400" dirty="0">
                <a:solidFill>
                  <a:srgbClr val="0000FF"/>
                </a:solidFill>
                <a:latin typeface="宋体" panose="02010600030101010101" pitchFamily="2" charset="-122"/>
              </a:rPr>
              <a:t>?</a:t>
            </a:r>
            <a:r>
              <a:rPr lang="zh-CN" altLang="en-US" sz="2400" dirty="0">
                <a:solidFill>
                  <a:srgbClr val="0000FF"/>
                </a:solidFill>
                <a:latin typeface="宋体" panose="02010600030101010101" pitchFamily="2" charset="-122"/>
              </a:rPr>
              <a:t>它是如何分类的</a:t>
            </a:r>
            <a:r>
              <a:rPr lang="en-US" altLang="zh-CN" sz="2400" b="1" dirty="0">
                <a:solidFill>
                  <a:srgbClr val="0000FF"/>
                </a:solidFill>
                <a:latin typeface="宋体" panose="02010600030101010101" pitchFamily="2" charset="-122"/>
              </a:rPr>
              <a:t>?</a:t>
            </a:r>
            <a:endParaRPr lang="en-US" altLang="zh-CN" sz="2400" dirty="0">
              <a:solidFill>
                <a:srgbClr val="0000FF"/>
              </a:solidFill>
              <a:latin typeface="宋体" panose="02010600030101010101" pitchFamily="2" charset="-122"/>
            </a:endParaRPr>
          </a:p>
          <a:p>
            <a:pPr>
              <a:lnSpc>
                <a:spcPct val="200000"/>
              </a:lnSpc>
            </a:pPr>
            <a:r>
              <a:rPr lang="en-US" altLang="zh-CN" sz="2000" dirty="0">
                <a:latin typeface="宋体" panose="02010600030101010101" pitchFamily="2" charset="-122"/>
              </a:rPr>
              <a:t>    </a:t>
            </a:r>
            <a:r>
              <a:rPr lang="zh-CN" altLang="en-US" sz="2000" dirty="0">
                <a:latin typeface="宋体" panose="02010600030101010101" pitchFamily="2" charset="-122"/>
              </a:rPr>
              <a:t>粉尘是长时间漂浮于空气中的固体颗粒。在生产过程中产生的粉尘称为生产性粉尘。</a:t>
            </a:r>
            <a:endParaRPr lang="zh-CN" altLang="en-US" sz="2000" dirty="0">
              <a:latin typeface="宋体" panose="02010600030101010101" pitchFamily="2" charset="-122"/>
            </a:endParaRPr>
          </a:p>
          <a:p>
            <a:pPr>
              <a:lnSpc>
                <a:spcPct val="200000"/>
              </a:lnSpc>
            </a:pPr>
            <a:r>
              <a:rPr lang="zh-CN" altLang="en-US" sz="2000" dirty="0">
                <a:latin typeface="宋体" panose="02010600030101010101" pitchFamily="2" charset="-122"/>
              </a:rPr>
              <a:t>    按通常的分类方法，粉尘可分为以下几类：</a:t>
            </a:r>
            <a:endParaRPr lang="zh-CN" altLang="en-US" sz="2000" dirty="0">
              <a:latin typeface="宋体" panose="02010600030101010101" pitchFamily="2" charset="-122"/>
            </a:endParaRPr>
          </a:p>
          <a:p>
            <a:pPr>
              <a:lnSpc>
                <a:spcPct val="200000"/>
              </a:lnSpc>
            </a:pPr>
            <a:r>
              <a:rPr lang="en-US" altLang="zh-CN" sz="2000" dirty="0">
                <a:latin typeface="宋体" panose="02010600030101010101" pitchFamily="2" charset="-122"/>
              </a:rPr>
              <a:t>(1)</a:t>
            </a:r>
            <a:r>
              <a:rPr lang="zh-CN" altLang="en-US" sz="2000" dirty="0">
                <a:latin typeface="宋体" panose="02010600030101010101" pitchFamily="2" charset="-122"/>
              </a:rPr>
              <a:t>按照理化性质，可分为无机性粉尘、有机性粉尘和混合性粉尘。无机粉尘包括：金属粉尘，如铜尘、铁尘、锰尘；矿物性粉尘，如石英粉尘、滑石粉尘、煤粉尘、硅酸盐粉尘等；人工无机性粉尘，如水泥粉尘、玻璃纤维粉尘等。有机性粉尘包括：动物性粉尘，如蚕丝粉尘、兽毛尘、骨质粉尘等；植物性粉尘，如棉尘、麻尘、烟草粉尘、木质粉尘等；人工有机粉尘，如炸药粉尘、合成纤维粉尘、有机染料粉尘等。混合性粉尘包括：金属磨削粉尘、煤与岩石混合粉尘等，是生产中最为多见的粉尘，由两种以上粉尘组成</a:t>
            </a:r>
            <a:endParaRPr lang="zh-CN" altLang="en-US" sz="2000" dirty="0">
              <a:latin typeface="宋体" panose="02010600030101010101" pitchFamily="2" charset="-122"/>
            </a:endParaRPr>
          </a:p>
          <a:p>
            <a:pPr>
              <a:lnSpc>
                <a:spcPct val="200000"/>
              </a:lnSpc>
            </a:pPr>
            <a:r>
              <a:rPr lang="en-US" altLang="zh-CN" sz="2000" dirty="0">
                <a:latin typeface="宋体" panose="02010600030101010101" pitchFamily="2" charset="-122"/>
              </a:rPr>
              <a:t>(2)</a:t>
            </a:r>
            <a:r>
              <a:rPr lang="zh-CN" altLang="en-US" sz="2000" dirty="0">
                <a:latin typeface="宋体" panose="02010600030101010101" pitchFamily="2" charset="-122"/>
              </a:rPr>
              <a:t>从卫生学角度分类，粉尘可分为呼吸性</a:t>
            </a:r>
            <a:r>
              <a:rPr lang="en-US" altLang="zh-CN" sz="2000" dirty="0">
                <a:latin typeface="宋体" panose="02010600030101010101" pitchFamily="2" charset="-122"/>
              </a:rPr>
              <a:t>(</a:t>
            </a:r>
            <a:r>
              <a:rPr lang="zh-CN" altLang="en-US" sz="2000" dirty="0">
                <a:latin typeface="宋体" panose="02010600030101010101" pitchFamily="2" charset="-122"/>
              </a:rPr>
              <a:t>可吸入性</a:t>
            </a:r>
            <a:r>
              <a:rPr lang="en-US" altLang="zh-CN" sz="2000" dirty="0">
                <a:latin typeface="宋体" panose="02010600030101010101" pitchFamily="2" charset="-122"/>
              </a:rPr>
              <a:t>)</a:t>
            </a:r>
            <a:r>
              <a:rPr lang="zh-CN" altLang="en-US" sz="2000" dirty="0">
                <a:latin typeface="宋体" panose="02010600030101010101" pitchFamily="2" charset="-122"/>
              </a:rPr>
              <a:t>粉尘和非呼吸性</a:t>
            </a:r>
            <a:r>
              <a:rPr lang="en-US" altLang="zh-CN" sz="2000" dirty="0">
                <a:latin typeface="宋体" panose="02010600030101010101" pitchFamily="2" charset="-122"/>
              </a:rPr>
              <a:t>(</a:t>
            </a:r>
            <a:r>
              <a:rPr lang="zh-CN" altLang="en-US" sz="2000" dirty="0">
                <a:latin typeface="宋体" panose="02010600030101010101" pitchFamily="2" charset="-122"/>
              </a:rPr>
              <a:t>不可吸入性</a:t>
            </a:r>
            <a:r>
              <a:rPr lang="en-US" altLang="zh-CN" sz="2000" dirty="0">
                <a:latin typeface="宋体" panose="02010600030101010101" pitchFamily="2" charset="-122"/>
              </a:rPr>
              <a:t>)</a:t>
            </a:r>
            <a:r>
              <a:rPr lang="zh-CN" altLang="en-US" sz="2000" dirty="0">
                <a:latin typeface="宋体" panose="02010600030101010101" pitchFamily="2" charset="-122"/>
              </a:rPr>
              <a:t>粉尘。</a:t>
            </a:r>
            <a:endParaRPr lang="zh-CN" altLang="en-US" sz="2000" dirty="0">
              <a:latin typeface="宋体" panose="02010600030101010101" pitchFamily="2" charset="-122"/>
            </a:endParaRPr>
          </a:p>
          <a:p>
            <a:pPr>
              <a:lnSpc>
                <a:spcPct val="200000"/>
              </a:lnSpc>
            </a:pPr>
            <a:r>
              <a:rPr lang="en-US" altLang="zh-CN" sz="2000" dirty="0">
                <a:latin typeface="宋体" panose="02010600030101010101" pitchFamily="2" charset="-122"/>
              </a:rPr>
              <a:t>(3)</a:t>
            </a:r>
            <a:r>
              <a:rPr lang="zh-CN" altLang="en-US" sz="2000" dirty="0">
                <a:latin typeface="宋体" panose="02010600030101010101" pitchFamily="2" charset="-122"/>
              </a:rPr>
              <a:t>按照粉尘颗粒大小，粉尘可分为可见粉尘、显微粉尘和超显微粉尘。</a:t>
            </a:r>
            <a:endParaRPr lang="zh-CN" altLang="en-US" sz="2000" dirty="0">
              <a:latin typeface="宋体" panose="02010600030101010101" pitchFamily="2" charset="-122"/>
            </a:endParaRPr>
          </a:p>
          <a:p>
            <a:pPr>
              <a:lnSpc>
                <a:spcPct val="200000"/>
              </a:lnSpc>
            </a:pPr>
            <a:r>
              <a:rPr lang="en-US" altLang="zh-CN" sz="2000" dirty="0">
                <a:latin typeface="宋体" panose="02010600030101010101" pitchFamily="2" charset="-122"/>
              </a:rPr>
              <a:t>(4)</a:t>
            </a:r>
            <a:r>
              <a:rPr lang="zh-CN" altLang="en-US" sz="2000" dirty="0">
                <a:latin typeface="宋体" panose="02010600030101010101" pitchFamily="2" charset="-122"/>
              </a:rPr>
              <a:t>按照燃烧和爆炸性质，粉尘可分为易燃易爆性粉尘和非易燃性粉尘</a:t>
            </a:r>
            <a:r>
              <a:rPr lang="zh-CN" altLang="en-US" sz="2000" dirty="0" smtClean="0">
                <a:latin typeface="宋体" panose="02010600030101010101" pitchFamily="2" charset="-122"/>
              </a:rPr>
              <a:t>。</a:t>
            </a:r>
            <a:r>
              <a:rPr lang="zh-CN" altLang="en-US" sz="2400" dirty="0" smtClean="0">
                <a:latin typeface="宋体" panose="02010600030101010101" pitchFamily="2" charset="-122"/>
              </a:rPr>
              <a:t>    </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Rot="1" noChangeArrowheads="1"/>
          </p:cNvSpPr>
          <p:nvPr>
            <p:ph sz="quarter" idx="13"/>
          </p:nvPr>
        </p:nvSpPr>
        <p:spPr>
          <a:xfrm>
            <a:off x="512763" y="764704"/>
            <a:ext cx="11166475" cy="5328592"/>
          </a:xfrm>
        </p:spPr>
        <p:txBody>
          <a:bodyPr>
            <a:normAutofit fontScale="92500" lnSpcReduction="10000"/>
          </a:bodyPr>
          <a:lstStyle/>
          <a:p>
            <a:pPr>
              <a:lnSpc>
                <a:spcPct val="200000"/>
              </a:lnSpc>
            </a:pPr>
            <a:r>
              <a:rPr lang="zh-CN" altLang="en-US" sz="2800" b="1" dirty="0">
                <a:solidFill>
                  <a:srgbClr val="0000FF"/>
                </a:solidFill>
                <a:latin typeface="宋体" panose="02010600030101010101" pitchFamily="2" charset="-122"/>
              </a:rPr>
              <a:t>（二）产生粉尘的主要生产过程有哪些</a:t>
            </a:r>
            <a:r>
              <a:rPr lang="en-US" altLang="zh-CN" sz="2800" b="1" dirty="0">
                <a:solidFill>
                  <a:srgbClr val="0000FF"/>
                </a:solidFill>
                <a:latin typeface="宋体" panose="02010600030101010101" pitchFamily="2" charset="-122"/>
              </a:rPr>
              <a:t>?</a:t>
            </a:r>
            <a:endParaRPr lang="en-US" altLang="zh-CN" sz="2800" b="1" dirty="0">
              <a:solidFill>
                <a:srgbClr val="0000FF"/>
              </a:solidFill>
              <a:latin typeface="宋体" panose="02010600030101010101" pitchFamily="2" charset="-122"/>
            </a:endParaRPr>
          </a:p>
          <a:p>
            <a:pPr>
              <a:lnSpc>
                <a:spcPct val="200000"/>
              </a:lnSpc>
            </a:pPr>
            <a:r>
              <a:rPr lang="en-US" altLang="zh-CN" sz="2800" dirty="0">
                <a:latin typeface="宋体" panose="02010600030101010101" pitchFamily="2" charset="-122"/>
              </a:rPr>
              <a:t>    </a:t>
            </a:r>
            <a:r>
              <a:rPr lang="zh-CN" altLang="en-US" sz="2400" dirty="0">
                <a:latin typeface="宋体" panose="02010600030101010101" pitchFamily="2" charset="-122"/>
              </a:rPr>
              <a:t>在生产过程中，产生粉尘的作业很多，综合起来可以归纳为：</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(1)</a:t>
            </a:r>
            <a:r>
              <a:rPr lang="zh-CN" altLang="en-US" sz="2400" dirty="0">
                <a:latin typeface="宋体" panose="02010600030101010101" pitchFamily="2" charset="-122"/>
              </a:rPr>
              <a:t>粉状物料的生产、运输、成型、包装过程，如矿石的开采过程、矿石的破碎、筛选；矿石的运输过程；用压砖机对模具中粉状物料冲压成型的过程。</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400" dirty="0">
                <a:latin typeface="宋体" panose="02010600030101010101" pitchFamily="2" charset="-122"/>
              </a:rPr>
              <a:t>固体物料的破碎过程。例如用球磨机磨碎物料、用粉碎机粉碎饲料等。</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(3)</a:t>
            </a:r>
            <a:r>
              <a:rPr lang="zh-CN" altLang="en-US" sz="2400" dirty="0">
                <a:latin typeface="宋体" panose="02010600030101010101" pitchFamily="2" charset="-122"/>
              </a:rPr>
              <a:t>金属物质的熔炼和焊接过程。例如铅的熔化过程、出钢过程、焊接过程等。</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(4)</a:t>
            </a:r>
            <a:r>
              <a:rPr lang="zh-CN" altLang="en-US" sz="2400" dirty="0">
                <a:latin typeface="宋体" panose="02010600030101010101" pitchFamily="2" charset="-122"/>
              </a:rPr>
              <a:t>物质燃烧和加热过程。例如物质燃烧后放出的烟尘等</a:t>
            </a:r>
            <a:r>
              <a:rPr lang="zh-CN" altLang="en-US" sz="2400" dirty="0" smtClean="0">
                <a:latin typeface="宋体" panose="02010600030101010101" pitchFamily="2" charset="-122"/>
              </a:rPr>
              <a:t>。</a:t>
            </a:r>
            <a:endParaRPr lang="zh-CN" altLang="en-US" sz="2400" b="1"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Rot="1" noChangeArrowheads="1"/>
          </p:cNvSpPr>
          <p:nvPr>
            <p:ph sz="quarter" idx="13"/>
          </p:nvPr>
        </p:nvSpPr>
        <p:spPr>
          <a:xfrm>
            <a:off x="512763" y="692696"/>
            <a:ext cx="11166475" cy="5832648"/>
          </a:xfrm>
        </p:spPr>
        <p:txBody>
          <a:bodyPr>
            <a:normAutofit fontScale="70000" lnSpcReduction="20000"/>
          </a:bodyPr>
          <a:lstStyle/>
          <a:p>
            <a:pPr>
              <a:lnSpc>
                <a:spcPct val="200000"/>
              </a:lnSpc>
            </a:pPr>
            <a:r>
              <a:rPr lang="zh-CN" altLang="en-US" sz="2800" b="1" dirty="0">
                <a:solidFill>
                  <a:srgbClr val="0000FF"/>
                </a:solidFill>
              </a:rPr>
              <a:t>（三）粉尘有哪些危害</a:t>
            </a:r>
            <a:endParaRPr lang="zh-CN" altLang="en-US" sz="2800" b="1" dirty="0">
              <a:solidFill>
                <a:srgbClr val="0000FF"/>
              </a:solidFill>
            </a:endParaRPr>
          </a:p>
          <a:p>
            <a:pPr>
              <a:lnSpc>
                <a:spcPct val="200000"/>
              </a:lnSpc>
            </a:pPr>
            <a:r>
              <a:rPr lang="zh-CN" altLang="en-US" sz="1600" dirty="0"/>
              <a:t>         </a:t>
            </a:r>
            <a:r>
              <a:rPr lang="zh-CN" altLang="en-US" sz="2400" dirty="0"/>
              <a:t>粉尘危害是多方面的。粉尘对人体、生产过程、产品质量、经济效益、环境和生态平衡等诸多方面产生不良影响。</a:t>
            </a:r>
            <a:endParaRPr lang="zh-CN" altLang="en-US" sz="2400" dirty="0"/>
          </a:p>
          <a:p>
            <a:pPr>
              <a:lnSpc>
                <a:spcPct val="200000"/>
              </a:lnSpc>
            </a:pPr>
            <a:r>
              <a:rPr lang="en-US" altLang="zh-CN" sz="2400" dirty="0">
                <a:latin typeface="宋体" panose="02010600030101010101" pitchFamily="2" charset="-122"/>
              </a:rPr>
              <a:t>(1)</a:t>
            </a:r>
            <a:r>
              <a:rPr lang="zh-CN" altLang="en-US" sz="2400" dirty="0">
                <a:latin typeface="宋体" panose="02010600030101010101" pitchFamily="2" charset="-122"/>
              </a:rPr>
              <a:t>对人体的危害。长期接触生产性粉尘的作业人员，因长期吸入粉尘，使肺内粉尘的积累逐渐增多，当达到一定数量时即可引发尘肺病。尘肺是生产性粉尘对人体的最主要的危害之一，长期吸入游离二氧化硅粉尘可引发矽肺，长期吸入金属性粉尘如锰尘、铍尘等，可引发锰肺、铍肺等各种金属肺；长期吸入煤尘可引发煤肺，等等。长期接触生产性粉尘还可引发鼻炎、咽炎、支气管炎等呼吸道疾病以及皮肤黏膜损害、皮疹、皮炎、眼结膜损害。例如吸入石灰粉尘可引起鼻黏膜损伤；吸入毛、麻等纤维性粉尘可引起气管炎、支气管炎；在阳光下接触沥青烟尘，可引起光感性皮炎、眼结膜炎等。吸入有害物质粉尘还可引起急性或慢性职业中毒，例如焊接作业长期吸入锰尘，可引发锰中毒，铅熔炼作业人员易发生铅中毒等。</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Rot="1" noChangeArrowheads="1"/>
          </p:cNvSpPr>
          <p:nvPr>
            <p:ph sz="quarter" idx="13"/>
          </p:nvPr>
        </p:nvSpPr>
        <p:spPr>
          <a:xfrm>
            <a:off x="479376" y="900808"/>
            <a:ext cx="11166475" cy="5976664"/>
          </a:xfrm>
        </p:spPr>
        <p:txBody>
          <a:bodyPr>
            <a:normAutofit fontScale="85000" lnSpcReduction="10000"/>
          </a:bodyPr>
          <a:lstStyle/>
          <a:p>
            <a:pPr>
              <a:lnSpc>
                <a:spcPct val="200000"/>
              </a:lnSpc>
            </a:pPr>
            <a:r>
              <a:rPr lang="en-US" altLang="zh-CN" sz="2400" dirty="0">
                <a:latin typeface="宋体" panose="02010600030101010101" pitchFamily="2" charset="-122"/>
              </a:rPr>
              <a:t>(2)</a:t>
            </a:r>
            <a:r>
              <a:rPr lang="zh-CN" altLang="en-US" sz="2400" dirty="0">
                <a:latin typeface="宋体" panose="02010600030101010101" pitchFamily="2" charset="-122"/>
              </a:rPr>
              <a:t>对生产的危害。作业场所空气中的粉尘附着于高级、精密仪器、仪表，可使这些设备的精确度下降；附着于机器设备的传动、运转部位，使磨损强剧，使用寿命缩短等等。</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(3)</a:t>
            </a:r>
            <a:r>
              <a:rPr lang="zh-CN" altLang="en-US" sz="2400" dirty="0">
                <a:latin typeface="宋体" panose="02010600030101010101" pitchFamily="2" charset="-122"/>
              </a:rPr>
              <a:t>对环境的危害。漂浮于空气中的粉尘可使其他有害物质附着于其上，形成严重的大气污染。生物体吸入可引起各种疾病，文物、古迹、建筑物表面会被腐蚀、污染。另外，大量粉尘悬浮于空气中，可降低大气的可见度，促使烟雾形成，使太阳的热辐射受到影响。</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(4)</a:t>
            </a:r>
            <a:r>
              <a:rPr lang="zh-CN" altLang="en-US" sz="2400" dirty="0">
                <a:latin typeface="宋体" panose="02010600030101010101" pitchFamily="2" charset="-122"/>
              </a:rPr>
              <a:t>对经济效益的影响。主要表现在使产品质量降低，产品合格</a:t>
            </a:r>
            <a:r>
              <a:rPr lang="zh-CN" altLang="en-US" sz="2400" dirty="0"/>
              <a:t>率降低，产品价格降低；因机器、设备使用寿命缩短，使固定资产投入增加，产品成本上升，市场竞争力减弱；因粉尘而导致的职业病人丧失工作能力，医药费用、护理费用、保健福利性费用支出增加。</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Rot="1" noChangeArrowheads="1"/>
          </p:cNvSpPr>
          <p:nvPr>
            <p:ph sz="quarter" idx="13"/>
          </p:nvPr>
        </p:nvSpPr>
        <p:spPr>
          <a:xfrm>
            <a:off x="512763" y="1148295"/>
            <a:ext cx="11166475" cy="4945001"/>
          </a:xfrm>
        </p:spPr>
        <p:txBody>
          <a:bodyPr>
            <a:normAutofit fontScale="85000" lnSpcReduction="20000"/>
          </a:bodyPr>
          <a:lstStyle/>
          <a:p>
            <a:pPr marL="0" indent="0">
              <a:lnSpc>
                <a:spcPct val="200000"/>
              </a:lnSpc>
              <a:buNone/>
            </a:pPr>
            <a:r>
              <a:rPr lang="en-US" altLang="zh-CN" sz="2800" dirty="0" smtClean="0">
                <a:solidFill>
                  <a:srgbClr val="0000FF"/>
                </a:solidFill>
                <a:latin typeface="宋体" panose="02010600030101010101" pitchFamily="2" charset="-122"/>
              </a:rPr>
              <a:t>   </a:t>
            </a:r>
            <a:r>
              <a:rPr lang="zh-CN" altLang="en-US" sz="2800" dirty="0" smtClean="0">
                <a:solidFill>
                  <a:srgbClr val="0000FF"/>
                </a:solidFill>
                <a:latin typeface="宋体" panose="02010600030101010101" pitchFamily="2" charset="-122"/>
              </a:rPr>
              <a:t>粉尘</a:t>
            </a:r>
            <a:r>
              <a:rPr lang="zh-CN" altLang="en-US" sz="2800" dirty="0">
                <a:solidFill>
                  <a:srgbClr val="0000FF"/>
                </a:solidFill>
                <a:latin typeface="宋体" panose="02010600030101010101" pitchFamily="2" charset="-122"/>
              </a:rPr>
              <a:t>对人体的危害程度取决于人体吸入的粉尘量、粉尘侵入途径、粉尘沉着部位和粉尘的物理、化学性质等因素。在众多粉尘中，以</a:t>
            </a:r>
            <a:r>
              <a:rPr lang="zh-CN" altLang="en-US" sz="2800" u="sng" dirty="0">
                <a:solidFill>
                  <a:srgbClr val="FF3300"/>
                </a:solidFill>
                <a:latin typeface="宋体" panose="02010600030101010101" pitchFamily="2" charset="-122"/>
              </a:rPr>
              <a:t>石棉尘和含游离二氧化硅</a:t>
            </a:r>
            <a:r>
              <a:rPr lang="zh-CN" altLang="en-US" sz="2800" dirty="0">
                <a:solidFill>
                  <a:srgbClr val="0000FF"/>
                </a:solidFill>
                <a:latin typeface="宋体" panose="02010600030101010101" pitchFamily="2" charset="-122"/>
              </a:rPr>
              <a:t>的粉尘对人体危害最为严重。</a:t>
            </a:r>
            <a:r>
              <a:rPr lang="zh-CN" altLang="en-US" sz="2800" dirty="0">
                <a:latin typeface="宋体" panose="02010600030101010101" pitchFamily="2" charset="-122"/>
              </a:rPr>
              <a:t>石棉尘不仅引起石棉肺，且具有致癌性；含游离二氧化硅的粉尘可引起矽肺病，含游离二氧化硅</a:t>
            </a:r>
            <a:r>
              <a:rPr lang="en-US" altLang="zh-CN" sz="2800" dirty="0">
                <a:latin typeface="宋体" panose="02010600030101010101" pitchFamily="2" charset="-122"/>
              </a:rPr>
              <a:t>70%</a:t>
            </a:r>
            <a:r>
              <a:rPr lang="zh-CN" altLang="en-US" sz="2800" dirty="0">
                <a:latin typeface="宋体" panose="02010600030101010101" pitchFamily="2" charset="-122"/>
              </a:rPr>
              <a:t>以上的粉尘对人体危害更大。粉尘的粒径不同，对人体的危害也不同，</a:t>
            </a:r>
            <a:r>
              <a:rPr lang="en-US" altLang="zh-CN" sz="2800" dirty="0">
                <a:solidFill>
                  <a:srgbClr val="FF3300"/>
                </a:solidFill>
                <a:latin typeface="宋体" panose="02010600030101010101" pitchFamily="2" charset="-122"/>
              </a:rPr>
              <a:t>2</a:t>
            </a:r>
            <a:r>
              <a:rPr lang="zh-CN" altLang="en-US" sz="2800" dirty="0">
                <a:solidFill>
                  <a:srgbClr val="FF3300"/>
                </a:solidFill>
                <a:latin typeface="宋体" panose="02010600030101010101" pitchFamily="2" charset="-122"/>
              </a:rPr>
              <a:t>微米至</a:t>
            </a:r>
            <a:r>
              <a:rPr lang="en-US" altLang="zh-CN" sz="2800" dirty="0">
                <a:solidFill>
                  <a:srgbClr val="FF3300"/>
                </a:solidFill>
                <a:latin typeface="宋体" panose="02010600030101010101" pitchFamily="2" charset="-122"/>
              </a:rPr>
              <a:t>10</a:t>
            </a:r>
            <a:r>
              <a:rPr lang="zh-CN" altLang="en-US" sz="2800" dirty="0">
                <a:solidFill>
                  <a:srgbClr val="FF3300"/>
                </a:solidFill>
                <a:latin typeface="宋体" panose="02010600030101010101" pitchFamily="2" charset="-122"/>
              </a:rPr>
              <a:t>微米</a:t>
            </a:r>
            <a:r>
              <a:rPr lang="zh-CN" altLang="en-US" sz="2800" dirty="0">
                <a:latin typeface="宋体" panose="02010600030101010101" pitchFamily="2" charset="-122"/>
              </a:rPr>
              <a:t>的粉尘对人体的危害最大</a:t>
            </a:r>
            <a:r>
              <a:rPr lang="zh-CN" altLang="en-US" sz="2800" dirty="0" smtClean="0">
                <a:latin typeface="宋体" panose="02010600030101010101" pitchFamily="2" charset="-122"/>
              </a:rPr>
              <a:t>。</a:t>
            </a:r>
            <a:endParaRPr lang="en-US" altLang="zh-CN" sz="2800" dirty="0" smtClean="0">
              <a:latin typeface="宋体" panose="02010600030101010101" pitchFamily="2" charset="-122"/>
            </a:endParaRPr>
          </a:p>
          <a:p>
            <a:pPr marL="0" indent="0">
              <a:lnSpc>
                <a:spcPct val="200000"/>
              </a:lnSpc>
              <a:buNone/>
            </a:pPr>
            <a:r>
              <a:rPr lang="en-US" altLang="zh-CN" sz="2800" dirty="0">
                <a:latin typeface="宋体" panose="02010600030101010101" pitchFamily="2" charset="-122"/>
              </a:rPr>
              <a:t> </a:t>
            </a:r>
            <a:r>
              <a:rPr lang="en-US" altLang="zh-CN" sz="2800" dirty="0" smtClean="0">
                <a:latin typeface="宋体" panose="02010600030101010101" pitchFamily="2" charset="-122"/>
              </a:rPr>
              <a:t>   </a:t>
            </a:r>
            <a:r>
              <a:rPr lang="zh-CN" altLang="en-US" sz="2800" dirty="0" smtClean="0">
                <a:latin typeface="宋体" panose="02010600030101010101" pitchFamily="2" charset="-122"/>
              </a:rPr>
              <a:t>此外</a:t>
            </a:r>
            <a:r>
              <a:rPr lang="zh-CN" altLang="en-US" sz="2800" dirty="0">
                <a:latin typeface="宋体" panose="02010600030101010101" pitchFamily="2" charset="-122"/>
              </a:rPr>
              <a:t>，荷电粉尘、溶解度小的粉尘、硬度大的粉尘、不规则形状的粉尘，对人体危害较大。</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Rot="1" noChangeArrowheads="1"/>
          </p:cNvSpPr>
          <p:nvPr>
            <p:ph sz="quarter" idx="13"/>
          </p:nvPr>
        </p:nvSpPr>
        <p:spPr>
          <a:xfrm>
            <a:off x="551384" y="692696"/>
            <a:ext cx="11166475" cy="5616624"/>
          </a:xfrm>
        </p:spPr>
        <p:txBody>
          <a:bodyPr>
            <a:normAutofit fontScale="77500" lnSpcReduction="20000"/>
          </a:bodyPr>
          <a:lstStyle/>
          <a:p>
            <a:pPr>
              <a:lnSpc>
                <a:spcPct val="90000"/>
              </a:lnSpc>
            </a:pPr>
            <a:r>
              <a:rPr lang="zh-CN" altLang="en-US" sz="2400" b="1" dirty="0"/>
              <a:t>（四）什么是尘肺？如何分类</a:t>
            </a:r>
            <a:r>
              <a:rPr lang="en-US" altLang="zh-CN" sz="2400" b="1" dirty="0"/>
              <a:t>?</a:t>
            </a:r>
            <a:endParaRPr lang="en-US" altLang="zh-CN" sz="2400" dirty="0"/>
          </a:p>
          <a:p>
            <a:pPr>
              <a:lnSpc>
                <a:spcPct val="200000"/>
              </a:lnSpc>
            </a:pPr>
            <a:r>
              <a:rPr lang="zh-CN" altLang="en-US" sz="2400" dirty="0"/>
              <a:t>尘肺是指在劳动生产过程中，长期吸入生产性粉尘所引起的以肺纤维化为主的疾病。    </a:t>
            </a:r>
            <a:endParaRPr lang="zh-CN" altLang="en-US" sz="2400" dirty="0"/>
          </a:p>
          <a:p>
            <a:pPr>
              <a:lnSpc>
                <a:spcPct val="200000"/>
              </a:lnSpc>
            </a:pPr>
            <a:r>
              <a:rPr lang="zh-CN" altLang="en-US" sz="2400" dirty="0"/>
              <a:t>按发病原因，尘肺一般可分为五类：</a:t>
            </a:r>
            <a:endParaRPr lang="zh-CN" altLang="en-US" sz="2400" dirty="0"/>
          </a:p>
          <a:p>
            <a:pPr>
              <a:lnSpc>
                <a:spcPct val="200000"/>
              </a:lnSpc>
            </a:pPr>
            <a:r>
              <a:rPr lang="zh-CN" altLang="en-US" sz="2400" dirty="0"/>
              <a:t>    </a:t>
            </a:r>
            <a:r>
              <a:rPr lang="en-US" altLang="zh-CN" sz="2400" dirty="0">
                <a:latin typeface="宋体" panose="02010600030101010101" pitchFamily="2" charset="-122"/>
              </a:rPr>
              <a:t>(1)</a:t>
            </a:r>
            <a:r>
              <a:rPr lang="zh-CN" altLang="en-US" sz="2400" dirty="0">
                <a:latin typeface="宋体" panose="02010600030101010101" pitchFamily="2" charset="-122"/>
              </a:rPr>
              <a:t>矽尘。吸入游离二氧化硅含量较高的粉尘所引起的尘肺称矽肺。</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400" dirty="0">
                <a:latin typeface="宋体" panose="02010600030101010101" pitchFamily="2" charset="-122"/>
              </a:rPr>
              <a:t>硅酸盐肺。吸入结合状态的二氧化硅</a:t>
            </a:r>
            <a:r>
              <a:rPr lang="en-US" altLang="zh-CN" sz="2400" dirty="0">
                <a:latin typeface="宋体" panose="02010600030101010101" pitchFamily="2" charset="-122"/>
              </a:rPr>
              <a:t>(</a:t>
            </a:r>
            <a:r>
              <a:rPr lang="zh-CN" altLang="en-US" sz="2400" dirty="0">
                <a:latin typeface="宋体" panose="02010600030101010101" pitchFamily="2" charset="-122"/>
              </a:rPr>
              <a:t>硅酸盐</a:t>
            </a:r>
            <a:r>
              <a:rPr lang="en-US" altLang="zh-CN" sz="2400" dirty="0">
                <a:latin typeface="宋体" panose="02010600030101010101" pitchFamily="2" charset="-122"/>
              </a:rPr>
              <a:t>)</a:t>
            </a:r>
            <a:r>
              <a:rPr lang="zh-CN" altLang="en-US" sz="2400" dirty="0">
                <a:latin typeface="宋体" panose="02010600030101010101" pitchFamily="2" charset="-122"/>
              </a:rPr>
              <a:t>所引起的尘肺称硅酸盐肺。</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(3)</a:t>
            </a:r>
            <a:r>
              <a:rPr lang="zh-CN" altLang="en-US" sz="2400" dirty="0">
                <a:latin typeface="宋体" panose="02010600030101010101" pitchFamily="2" charset="-122"/>
              </a:rPr>
              <a:t>混合性尘肺。长期吸入含有游离二氧化硅和其他某些物质的混合性粉尘所引起的尘肺称混合性尘肺。有煤矽肺、铁矽肺等。</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(4)</a:t>
            </a:r>
            <a:r>
              <a:rPr lang="zh-CN" altLang="en-US" sz="2400" dirty="0">
                <a:latin typeface="宋体" panose="02010600030101010101" pitchFamily="2" charset="-122"/>
              </a:rPr>
              <a:t>煤炭和碳素类尘肺。长期吸入煤炭、炭黑、石墨、活性炭等粉尘所引起的尘肺称为煤炭和碳素类尘肺，如煤肺、炭黑尘肺、石翠尘肺、活性尘肺等。</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(5)</a:t>
            </a:r>
            <a:r>
              <a:rPr lang="zh-CN" altLang="en-US" sz="2400" dirty="0">
                <a:latin typeface="宋体" panose="02010600030101010101" pitchFamily="2" charset="-122"/>
              </a:rPr>
              <a:t>金属</a:t>
            </a:r>
            <a:r>
              <a:rPr lang="zh-CN" altLang="en-US" sz="2400" dirty="0"/>
              <a:t>尘肺。长期吸入某种金属粉尘所引起的尘肺称为金属尘肺，如铝肺、铍肺等。</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Rot="1" noChangeArrowheads="1"/>
          </p:cNvSpPr>
          <p:nvPr>
            <p:ph sz="quarter" idx="13"/>
          </p:nvPr>
        </p:nvSpPr>
        <p:spPr>
          <a:xfrm>
            <a:off x="512763" y="692696"/>
            <a:ext cx="11166475" cy="5400600"/>
          </a:xfrm>
        </p:spPr>
        <p:txBody>
          <a:bodyPr>
            <a:normAutofit fontScale="62500" lnSpcReduction="20000"/>
          </a:bodyPr>
          <a:lstStyle/>
          <a:p>
            <a:pPr>
              <a:lnSpc>
                <a:spcPct val="200000"/>
              </a:lnSpc>
            </a:pPr>
            <a:r>
              <a:rPr lang="zh-CN" altLang="en-US" sz="2800" dirty="0">
                <a:solidFill>
                  <a:srgbClr val="0000FF"/>
                </a:solidFill>
              </a:rPr>
              <a:t>（五）引发尘肺病的主要因素有哪些</a:t>
            </a:r>
            <a:endParaRPr lang="zh-CN" altLang="en-US" sz="2800" dirty="0">
              <a:solidFill>
                <a:srgbClr val="0000FF"/>
              </a:solidFill>
            </a:endParaRPr>
          </a:p>
          <a:p>
            <a:pPr>
              <a:lnSpc>
                <a:spcPct val="200000"/>
              </a:lnSpc>
            </a:pPr>
            <a:r>
              <a:rPr lang="zh-CN" altLang="en-US" sz="2400" dirty="0"/>
              <a:t>       尘肺是由于长期吸入生产性粉尘所引起的，通常情况下，尘肺的发病时间在接触生产性粉尘以后</a:t>
            </a:r>
            <a:r>
              <a:rPr lang="en-US" altLang="zh-CN" sz="2400" dirty="0"/>
              <a:t>10</a:t>
            </a:r>
            <a:r>
              <a:rPr lang="zh-CN" altLang="en-US" sz="2400" dirty="0"/>
              <a:t>年左右。引发尘肺病的主要因素有：</a:t>
            </a:r>
            <a:endParaRPr lang="zh-CN" altLang="en-US" sz="2400" dirty="0"/>
          </a:p>
          <a:p>
            <a:pPr>
              <a:lnSpc>
                <a:spcPct val="200000"/>
              </a:lnSpc>
            </a:pPr>
            <a:r>
              <a:rPr lang="zh-CN" altLang="en-US" sz="2400" dirty="0"/>
              <a:t>    </a:t>
            </a:r>
            <a:r>
              <a:rPr lang="en-US" altLang="zh-CN" sz="2400" dirty="0">
                <a:latin typeface="宋体" panose="02010600030101010101" pitchFamily="2" charset="-122"/>
              </a:rPr>
              <a:t>(1)</a:t>
            </a:r>
            <a:r>
              <a:rPr lang="zh-CN" altLang="en-US" sz="2400" dirty="0">
                <a:latin typeface="宋体" panose="02010600030101010101" pitchFamily="2" charset="-122"/>
              </a:rPr>
              <a:t>作业场所空气中游离二氧化硅含量。作业场所空气中游离二氧化硅含量越高，越易引发尘肺病。含量越高，发病时间越短，病变速度越快。</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400" dirty="0">
                <a:latin typeface="宋体" panose="02010600030101010101" pitchFamily="2" charset="-122"/>
              </a:rPr>
              <a:t>粉尘的粒径。粉尘的粒径越小，越容易通过人体的呼吸道而进入肺泡，并沉积于其中。而且在人体内的化学活性越强，易引起肺组织纤维化病变。</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(3)</a:t>
            </a:r>
            <a:r>
              <a:rPr lang="zh-CN" altLang="en-US" sz="2400" dirty="0">
                <a:latin typeface="宋体" panose="02010600030101010101" pitchFamily="2" charset="-122"/>
              </a:rPr>
              <a:t>作业场所粉尘浓度和接触粉尘的时间。作业场所粉尘浓度越高，接触粉尘累计时间越长，吸入粉尘的量越大，引发尘肺的机会越多。</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(4)</a:t>
            </a:r>
            <a:r>
              <a:rPr lang="zh-CN" altLang="en-US" sz="2400" dirty="0">
                <a:latin typeface="宋体" panose="02010600030101010101" pitchFamily="2" charset="-122"/>
              </a:rPr>
              <a:t>劳动</a:t>
            </a:r>
            <a:r>
              <a:rPr lang="zh-CN" altLang="en-US" sz="2400" dirty="0"/>
              <a:t>强度。劳动强度越大，人体新陈代谢的耗能速度越快，吸入空气的数量增多，肺泡中沉积粉尘的量越大。</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Rot="1" noChangeArrowheads="1"/>
          </p:cNvSpPr>
          <p:nvPr>
            <p:ph sz="quarter" idx="13"/>
          </p:nvPr>
        </p:nvSpPr>
        <p:spPr>
          <a:xfrm>
            <a:off x="512763" y="836712"/>
            <a:ext cx="11166475" cy="5544616"/>
          </a:xfrm>
        </p:spPr>
        <p:txBody>
          <a:bodyPr>
            <a:normAutofit fontScale="92500"/>
          </a:bodyPr>
          <a:lstStyle/>
          <a:p>
            <a:pPr>
              <a:lnSpc>
                <a:spcPct val="200000"/>
              </a:lnSpc>
            </a:pPr>
            <a:r>
              <a:rPr lang="en-US" altLang="zh-CN" sz="2400" dirty="0">
                <a:latin typeface="宋体" panose="02010600030101010101" pitchFamily="2" charset="-122"/>
              </a:rPr>
              <a:t>(5)</a:t>
            </a:r>
            <a:r>
              <a:rPr lang="zh-CN" altLang="en-US" sz="2400" dirty="0">
                <a:latin typeface="宋体" panose="02010600030101010101" pitchFamily="2" charset="-122"/>
              </a:rPr>
              <a:t>个体因素。同种作业环境下，体质差的人、患有慢性病例的人更易引发尘肺。个体防护用具使用与否，使用得当与否，对是否患尘肺有相当的影响，不使用或个体防护用具使用不当者，在同样作业环境下，较正确使用个体防护用具者易患尘肺。</a:t>
            </a:r>
            <a:endParaRPr lang="zh-CN" altLang="en-US" sz="2400" b="1" dirty="0">
              <a:latin typeface="宋体" panose="02010600030101010101" pitchFamily="2" charset="-122"/>
            </a:endParaRPr>
          </a:p>
          <a:p>
            <a:pPr>
              <a:lnSpc>
                <a:spcPct val="200000"/>
              </a:lnSpc>
            </a:pPr>
            <a:r>
              <a:rPr lang="zh-CN" altLang="en-US" sz="2800" dirty="0">
                <a:solidFill>
                  <a:srgbClr val="0000FF"/>
                </a:solidFill>
                <a:latin typeface="宋体" panose="02010600030101010101" pitchFamily="2" charset="-122"/>
              </a:rPr>
              <a:t>（六）何谓粉尘最高容许浓度</a:t>
            </a:r>
            <a:r>
              <a:rPr lang="en-US" altLang="zh-CN" sz="2800" dirty="0">
                <a:solidFill>
                  <a:srgbClr val="0000FF"/>
                </a:solidFill>
                <a:latin typeface="宋体" panose="02010600030101010101" pitchFamily="2" charset="-122"/>
              </a:rPr>
              <a:t>?</a:t>
            </a:r>
            <a:r>
              <a:rPr lang="zh-CN" altLang="en-US" sz="2800" dirty="0">
                <a:solidFill>
                  <a:srgbClr val="0000FF"/>
                </a:solidFill>
                <a:latin typeface="宋体" panose="02010600030101010101" pitchFamily="2" charset="-122"/>
              </a:rPr>
              <a:t>国家标准是如何规定的</a:t>
            </a:r>
            <a:r>
              <a:rPr lang="en-US" altLang="zh-CN" sz="2800" dirty="0">
                <a:solidFill>
                  <a:srgbClr val="0000FF"/>
                </a:solidFill>
                <a:latin typeface="宋体" panose="02010600030101010101" pitchFamily="2" charset="-122"/>
              </a:rPr>
              <a:t>?</a:t>
            </a:r>
            <a:endParaRPr lang="en-US" altLang="zh-CN" sz="2800" dirty="0">
              <a:solidFill>
                <a:srgbClr val="0000FF"/>
              </a:solidFill>
              <a:latin typeface="宋体" panose="02010600030101010101" pitchFamily="2" charset="-122"/>
            </a:endParaRPr>
          </a:p>
          <a:p>
            <a:pPr>
              <a:lnSpc>
                <a:spcPct val="200000"/>
              </a:lnSpc>
            </a:pPr>
            <a:r>
              <a:rPr lang="en-US" altLang="zh-CN" sz="2400" dirty="0">
                <a:latin typeface="宋体" panose="02010600030101010101" pitchFamily="2" charset="-122"/>
              </a:rPr>
              <a:t>    </a:t>
            </a:r>
            <a:r>
              <a:rPr lang="zh-CN" altLang="en-US" sz="2400" dirty="0">
                <a:solidFill>
                  <a:srgbClr val="FF3300"/>
                </a:solidFill>
                <a:latin typeface="宋体" panose="02010600030101010101" pitchFamily="2" charset="-122"/>
              </a:rPr>
              <a:t>粉尘最高容许浓度是指作业人员在此浓度下长期劳动，不致引起职业性危害的极量值。</a:t>
            </a:r>
            <a:r>
              <a:rPr lang="zh-CN" altLang="en-US" sz="2400" dirty="0">
                <a:latin typeface="宋体" panose="02010600030101010101" pitchFamily="2" charset="-122"/>
              </a:rPr>
              <a:t>在一个作业场所一个工作范围内多次有代表性的采样测定中，任何一次测定结果均不得超过此限值。</a:t>
            </a:r>
            <a:r>
              <a:rPr lang="zh-CN" altLang="en-US" sz="2400" dirty="0">
                <a:solidFill>
                  <a:srgbClr val="FF3300"/>
                </a:solidFill>
                <a:latin typeface="宋体" panose="02010600030101010101" pitchFamily="2" charset="-122"/>
              </a:rPr>
              <a:t>粉尘最高容许浓度不是永远不变的，而是在一个时期内的暂行规定。</a:t>
            </a:r>
            <a:endParaRPr lang="zh-CN" altLang="en-US" sz="2400" dirty="0">
              <a:solidFill>
                <a:srgbClr val="FF33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Rot="1" noChangeArrowheads="1"/>
          </p:cNvSpPr>
          <p:nvPr>
            <p:ph sz="quarter" idx="13"/>
          </p:nvPr>
        </p:nvSpPr>
        <p:spPr>
          <a:xfrm>
            <a:off x="512763" y="620688"/>
            <a:ext cx="11166475" cy="5688632"/>
          </a:xfrm>
        </p:spPr>
        <p:txBody>
          <a:bodyPr>
            <a:normAutofit fontScale="77500" lnSpcReduction="20000"/>
          </a:bodyPr>
          <a:lstStyle/>
          <a:p>
            <a:pPr>
              <a:lnSpc>
                <a:spcPct val="200000"/>
              </a:lnSpc>
            </a:pPr>
            <a:r>
              <a:rPr lang="en-US" altLang="zh-CN" sz="2400" dirty="0"/>
              <a:t>       </a:t>
            </a:r>
            <a:r>
              <a:rPr lang="zh-CN" altLang="en-US" sz="2400" dirty="0"/>
              <a:t>粉尘侵入人体的途径主要有呼吸系统、眼睛、皮肤等，其中以</a:t>
            </a:r>
            <a:r>
              <a:rPr lang="zh-CN" altLang="en-US" sz="2400" u="sng" dirty="0">
                <a:solidFill>
                  <a:srgbClr val="0000FF"/>
                </a:solidFill>
              </a:rPr>
              <a:t>呼吸系统</a:t>
            </a:r>
            <a:r>
              <a:rPr lang="zh-CN" altLang="en-US" sz="2400" dirty="0"/>
              <a:t>为主要途径。医学教</a:t>
            </a:r>
            <a:r>
              <a:rPr lang="en-US" altLang="zh-CN" sz="2400" dirty="0"/>
              <a:t>|</a:t>
            </a:r>
            <a:r>
              <a:rPr lang="zh-CN" altLang="en-US" sz="2400" dirty="0"/>
              <a:t>育网搜集整理粉尘对人体各系统的危害表现如下：粉尘侵入呼吸系统后，会引发尘肺、肺粉尘沉着症、有机粉尘所致的肺部病变、呼吸系统肿瘤和局部剌激作用等病症；如果粉尘侵入眼睛，便可引起结膜炎、角膜混浊、眼睑水肿和急性角膜炎等症状；粉尘侵入皮肤后，可堵塞皮脂腺、汗腺，造成皮肤干燥，易受感染，引起毛囊炎、粉刺、皮炎等。 </a:t>
            </a:r>
            <a:endParaRPr lang="zh-CN" altLang="en-US" sz="2400" dirty="0"/>
          </a:p>
          <a:p>
            <a:pPr>
              <a:lnSpc>
                <a:spcPct val="200000"/>
              </a:lnSpc>
            </a:pPr>
            <a:r>
              <a:rPr lang="zh-CN" altLang="en-US" sz="2400" dirty="0"/>
              <a:t>　　</a:t>
            </a:r>
            <a:r>
              <a:rPr lang="zh-CN" altLang="en-US" sz="2400" dirty="0">
                <a:solidFill>
                  <a:srgbClr val="0000FF"/>
                </a:solidFill>
              </a:rPr>
              <a:t>根据粉尘的种类、浓度、接尘时间，国家标准</a:t>
            </a:r>
            <a:r>
              <a:rPr lang="en-US" altLang="zh-CN" sz="2400" dirty="0">
                <a:solidFill>
                  <a:srgbClr val="0000FF"/>
                </a:solidFill>
              </a:rPr>
              <a:t>《</a:t>
            </a:r>
            <a:r>
              <a:rPr lang="zh-CN" altLang="en-US" sz="2400" dirty="0">
                <a:solidFill>
                  <a:srgbClr val="0000FF"/>
                </a:solidFill>
              </a:rPr>
              <a:t>生产性粉尘作业危害程度分级</a:t>
            </a:r>
            <a:r>
              <a:rPr lang="en-US" altLang="zh-CN" sz="2400" dirty="0">
                <a:solidFill>
                  <a:srgbClr val="0000FF"/>
                </a:solidFill>
              </a:rPr>
              <a:t>》 </a:t>
            </a:r>
            <a:r>
              <a:rPr lang="zh-CN" altLang="en-US" sz="2400" dirty="0">
                <a:solidFill>
                  <a:srgbClr val="0000FF"/>
                </a:solidFill>
              </a:rPr>
              <a:t>（</a:t>
            </a:r>
            <a:r>
              <a:rPr lang="en-US" altLang="zh-CN" sz="2400" dirty="0">
                <a:solidFill>
                  <a:srgbClr val="0000FF"/>
                </a:solidFill>
              </a:rPr>
              <a:t>GB5817-86</a:t>
            </a:r>
            <a:r>
              <a:rPr lang="zh-CN" altLang="en-US" sz="2400" dirty="0">
                <a:solidFill>
                  <a:srgbClr val="0000FF"/>
                </a:solidFill>
              </a:rPr>
              <a:t>） 规定，接触生产性粉尘作业危害程度共分为五级：</a:t>
            </a:r>
            <a:r>
              <a:rPr lang="en-US" altLang="zh-CN" sz="2400" dirty="0">
                <a:solidFill>
                  <a:srgbClr val="0000FF"/>
                </a:solidFill>
              </a:rPr>
              <a:t>0 </a:t>
            </a:r>
            <a:r>
              <a:rPr lang="zh-CN" altLang="en-US" sz="2400" dirty="0">
                <a:solidFill>
                  <a:srgbClr val="0000FF"/>
                </a:solidFill>
              </a:rPr>
              <a:t>级 （ 符合卫生条件），</a:t>
            </a:r>
            <a:r>
              <a:rPr lang="en-US" altLang="zh-CN" sz="2400" dirty="0">
                <a:solidFill>
                  <a:srgbClr val="0000FF"/>
                </a:solidFill>
              </a:rPr>
              <a:t>I </a:t>
            </a:r>
            <a:r>
              <a:rPr lang="zh-CN" altLang="en-US" sz="2400" dirty="0">
                <a:solidFill>
                  <a:srgbClr val="0000FF"/>
                </a:solidFill>
              </a:rPr>
              <a:t>级 （ 轻度危害 ），</a:t>
            </a:r>
            <a:r>
              <a:rPr lang="en-US" altLang="zh-CN" sz="2400" dirty="0">
                <a:solidFill>
                  <a:srgbClr val="0000FF"/>
                </a:solidFill>
              </a:rPr>
              <a:t>Ⅱ </a:t>
            </a:r>
            <a:r>
              <a:rPr lang="zh-CN" altLang="en-US" sz="2400" dirty="0">
                <a:solidFill>
                  <a:srgbClr val="0000FF"/>
                </a:solidFill>
              </a:rPr>
              <a:t>级 （ 中度危害 ），</a:t>
            </a:r>
            <a:r>
              <a:rPr lang="en-US" altLang="zh-CN" sz="2400" dirty="0">
                <a:solidFill>
                  <a:srgbClr val="0000FF"/>
                </a:solidFill>
              </a:rPr>
              <a:t>Ⅲ</a:t>
            </a:r>
            <a:r>
              <a:rPr lang="zh-CN" altLang="en-US" sz="2400" dirty="0">
                <a:solidFill>
                  <a:srgbClr val="0000FF"/>
                </a:solidFill>
              </a:rPr>
              <a:t>级 （ 高度危害 ），</a:t>
            </a:r>
            <a:r>
              <a:rPr lang="en-US" altLang="zh-CN" sz="2400" dirty="0">
                <a:solidFill>
                  <a:srgbClr val="0000FF"/>
                </a:solidFill>
              </a:rPr>
              <a:t>Ⅳ</a:t>
            </a:r>
            <a:r>
              <a:rPr lang="zh-CN" altLang="en-US" sz="2400" dirty="0">
                <a:solidFill>
                  <a:srgbClr val="0000FF"/>
                </a:solidFill>
              </a:rPr>
              <a:t>级 （ 极度危害 ）。</a:t>
            </a:r>
            <a:r>
              <a:rPr lang="zh-CN" altLang="en-US" sz="2800" dirty="0"/>
              <a:t> </a:t>
            </a:r>
            <a:endParaRPr lang="zh-CN" altLang="en-US" sz="2800" dirty="0"/>
          </a:p>
          <a:p>
            <a:pPr>
              <a:lnSpc>
                <a:spcPct val="200000"/>
              </a:lnSpc>
            </a:pPr>
            <a:r>
              <a:rPr lang="zh-CN" altLang="en-US" sz="2400" dirty="0"/>
              <a:t>      目前，粉尘对人造成的危害，特别是尘肺病尚无特异性治疗，因此预防粉尘危害，加强对粉尘作业的劳动防护管理十分重要。</a:t>
            </a:r>
            <a:r>
              <a:rPr lang="zh-CN" altLang="en-US" sz="2800" dirty="0"/>
              <a:t>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Rot="1" noChangeArrowheads="1"/>
          </p:cNvSpPr>
          <p:nvPr>
            <p:ph sz="quarter" idx="13"/>
          </p:nvPr>
        </p:nvSpPr>
        <p:spPr>
          <a:xfrm>
            <a:off x="479376" y="850921"/>
            <a:ext cx="11166475" cy="5976664"/>
          </a:xfrm>
        </p:spPr>
        <p:txBody>
          <a:bodyPr>
            <a:normAutofit fontScale="70000" lnSpcReduction="20000"/>
          </a:bodyPr>
          <a:lstStyle/>
          <a:p>
            <a:pPr>
              <a:lnSpc>
                <a:spcPct val="200000"/>
              </a:lnSpc>
            </a:pPr>
            <a:r>
              <a:rPr lang="zh-CN" altLang="en-US" sz="2800" dirty="0"/>
              <a:t>粉尘作业的劳动防护管理应采取三级防护原则：</a:t>
            </a:r>
            <a:r>
              <a:rPr lang="zh-CN" altLang="en-US" sz="2400" dirty="0"/>
              <a:t> </a:t>
            </a:r>
            <a:endParaRPr lang="zh-CN" altLang="en-US" sz="2400" dirty="0"/>
          </a:p>
          <a:p>
            <a:pPr>
              <a:lnSpc>
                <a:spcPct val="200000"/>
              </a:lnSpc>
            </a:pPr>
            <a:r>
              <a:rPr lang="zh-CN" altLang="en-US" sz="2800" b="1" dirty="0">
                <a:solidFill>
                  <a:srgbClr val="FF3300"/>
                </a:solidFill>
                <a:latin typeface="宋体" panose="02010600030101010101" pitchFamily="2" charset="-122"/>
              </a:rPr>
              <a:t>一级预防</a:t>
            </a:r>
            <a:r>
              <a:rPr lang="zh-CN" altLang="en-US" sz="2400" dirty="0">
                <a:latin typeface="宋体" panose="02010600030101010101" pitchFamily="2" charset="-122"/>
              </a:rPr>
              <a:t> 主要措施包括：综合防尘，即改革生产工艺、生产设备，尽量将手工操作变为机械化、自动化和密闭化、遥控化操作；尽可能采用不含或含游离二氧化硅低的材料代替含游离二氧化硅高的材料；在工艺要求许可的条件下，尽可能采用湿法作业；使用个人防尘用品，做好个人防护。</a:t>
            </a:r>
            <a:endParaRPr lang="zh-CN" altLang="en-US" sz="2400" dirty="0">
              <a:latin typeface="宋体" panose="02010600030101010101" pitchFamily="2" charset="-122"/>
            </a:endParaRPr>
          </a:p>
          <a:p>
            <a:pPr>
              <a:lnSpc>
                <a:spcPct val="200000"/>
              </a:lnSpc>
            </a:pPr>
            <a:r>
              <a:rPr lang="zh-CN" altLang="en-US" sz="2800" b="1" dirty="0">
                <a:solidFill>
                  <a:srgbClr val="FF3300"/>
                </a:solidFill>
                <a:latin typeface="宋体" panose="02010600030101010101" pitchFamily="2" charset="-122"/>
              </a:rPr>
              <a:t>定期检测</a:t>
            </a:r>
            <a:r>
              <a:rPr lang="zh-CN" altLang="en-US" sz="2400" dirty="0">
                <a:latin typeface="宋体" panose="02010600030101010101" pitchFamily="2" charset="-122"/>
              </a:rPr>
              <a:t> 即对作业环境的粉尘浓度实施定期检测，使作业环境的粉尘浓度达到国家标准规定的允许范围之内。</a:t>
            </a:r>
            <a:endParaRPr lang="zh-CN" altLang="en-US" sz="2400" dirty="0">
              <a:latin typeface="宋体" panose="02010600030101010101" pitchFamily="2" charset="-122"/>
            </a:endParaRPr>
          </a:p>
          <a:p>
            <a:pPr>
              <a:lnSpc>
                <a:spcPct val="200000"/>
              </a:lnSpc>
            </a:pPr>
            <a:r>
              <a:rPr lang="zh-CN" altLang="en-US" sz="2800" b="1" dirty="0">
                <a:solidFill>
                  <a:srgbClr val="FF3300"/>
                </a:solidFill>
                <a:latin typeface="宋体" panose="02010600030101010101" pitchFamily="2" charset="-122"/>
              </a:rPr>
              <a:t>健康体检</a:t>
            </a:r>
            <a:r>
              <a:rPr lang="zh-CN" altLang="en-US" sz="2400" dirty="0">
                <a:latin typeface="宋体" panose="02010600030101010101" pitchFamily="2" charset="-122"/>
              </a:rPr>
              <a:t> 即根据国家有关规定，对工人进行就业前的健康体检，对患有职业禁忌症、未成年人、女职工，不得安排其从事禁忌范围的工作。 </a:t>
            </a:r>
            <a:endParaRPr lang="zh-CN" altLang="en-US" sz="2400" dirty="0">
              <a:latin typeface="宋体" panose="02010600030101010101" pitchFamily="2" charset="-122"/>
            </a:endParaRPr>
          </a:p>
          <a:p>
            <a:pPr>
              <a:lnSpc>
                <a:spcPct val="200000"/>
              </a:lnSpc>
            </a:pPr>
            <a:r>
              <a:rPr lang="zh-CN" altLang="en-US" sz="2800" b="1" dirty="0">
                <a:solidFill>
                  <a:srgbClr val="FF3300"/>
                </a:solidFill>
                <a:latin typeface="宋体" panose="02010600030101010101" pitchFamily="2" charset="-122"/>
              </a:rPr>
              <a:t>宣传教育</a:t>
            </a:r>
            <a:r>
              <a:rPr lang="zh-CN" altLang="en-US" sz="2400" dirty="0">
                <a:latin typeface="宋体" panose="02010600030101010101" pitchFamily="2" charset="-122"/>
              </a:rPr>
              <a:t> 普及防尘的基本知识。 </a:t>
            </a:r>
            <a:endParaRPr lang="zh-CN" altLang="en-US" sz="2400" dirty="0">
              <a:latin typeface="宋体" panose="02010600030101010101" pitchFamily="2" charset="-122"/>
            </a:endParaRPr>
          </a:p>
          <a:p>
            <a:pPr>
              <a:lnSpc>
                <a:spcPct val="200000"/>
              </a:lnSpc>
            </a:pPr>
            <a:r>
              <a:rPr lang="zh-CN" altLang="en-US" sz="2800" b="1" dirty="0">
                <a:solidFill>
                  <a:srgbClr val="FF3300"/>
                </a:solidFill>
                <a:latin typeface="宋体" panose="02010600030101010101" pitchFamily="2" charset="-122"/>
              </a:rPr>
              <a:t>加强维护</a:t>
            </a:r>
            <a:r>
              <a:rPr lang="zh-CN" altLang="en-US" sz="2400" dirty="0">
                <a:latin typeface="宋体" panose="02010600030101010101" pitchFamily="2" charset="-122"/>
              </a:rPr>
              <a:t> 对除尘系统必须加强维护和管理，使除尘系统处于完好、有效状态。 </a:t>
            </a:r>
            <a:endParaRPr lang="zh-CN" altLang="en-US" sz="2400" dirty="0">
              <a:latin typeface="宋体" panose="02010600030101010101" pitchFamily="2" charset="-122"/>
            </a:endParaRPr>
          </a:p>
          <a:p>
            <a:pPr>
              <a:lnSpc>
                <a:spcPct val="90000"/>
              </a:lnSpc>
            </a:pPr>
            <a:endParaRPr lang="en-US" altLang="zh-CN"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Rot="1" noChangeArrowheads="1"/>
          </p:cNvSpPr>
          <p:nvPr>
            <p:ph sz="quarter" idx="13"/>
          </p:nvPr>
        </p:nvSpPr>
        <p:spPr>
          <a:xfrm>
            <a:off x="512763" y="836712"/>
            <a:ext cx="11166475" cy="5400600"/>
          </a:xfrm>
        </p:spPr>
        <p:txBody>
          <a:bodyPr>
            <a:normAutofit fontScale="92500"/>
          </a:bodyPr>
          <a:lstStyle/>
          <a:p>
            <a:pPr>
              <a:lnSpc>
                <a:spcPct val="200000"/>
              </a:lnSpc>
            </a:pPr>
            <a:r>
              <a:rPr lang="zh-CN" altLang="en-US" b="1" dirty="0">
                <a:solidFill>
                  <a:srgbClr val="FF3300"/>
                </a:solidFill>
              </a:rPr>
              <a:t>二级预防</a:t>
            </a:r>
            <a:r>
              <a:rPr lang="zh-CN" altLang="en-US" dirty="0"/>
              <a:t>    </a:t>
            </a:r>
            <a:r>
              <a:rPr lang="zh-CN" altLang="en-US" sz="2800" dirty="0"/>
              <a:t>其措施包括建立专人负责的防尘机构，制定防尘规划和各项规章制度；对新从事粉尘作业的职工，必须进行健康检查；对在职的从事粉尘作业的职工，必须定期进行健康检查，发现不宜从事接尘工作的职工，要及时调离。</a:t>
            </a:r>
            <a:r>
              <a:rPr lang="zh-CN" altLang="en-US" dirty="0"/>
              <a:t> </a:t>
            </a:r>
            <a:endParaRPr lang="zh-CN" altLang="en-US" dirty="0"/>
          </a:p>
          <a:p>
            <a:pPr>
              <a:lnSpc>
                <a:spcPct val="200000"/>
              </a:lnSpc>
            </a:pPr>
            <a:r>
              <a:rPr lang="zh-CN" altLang="en-US" b="1" dirty="0">
                <a:solidFill>
                  <a:srgbClr val="FF3300"/>
                </a:solidFill>
              </a:rPr>
              <a:t>三级预防</a:t>
            </a:r>
            <a:r>
              <a:rPr lang="zh-CN" altLang="en-US" dirty="0"/>
              <a:t>   </a:t>
            </a:r>
            <a:r>
              <a:rPr lang="zh-CN" altLang="en-US" sz="2800" dirty="0"/>
              <a:t>主要措施为：对已确诊为尘肺病的职工，应及时调离原工作岗位，安排合理的治疗或疗养，患者的社会保险待遇应按国家有关规定办理。</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Rot="1" noChangeArrowheads="1"/>
          </p:cNvSpPr>
          <p:nvPr>
            <p:ph sz="quarter" idx="13"/>
          </p:nvPr>
        </p:nvSpPr>
        <p:spPr>
          <a:xfrm>
            <a:off x="512763" y="764704"/>
            <a:ext cx="11166475" cy="5688632"/>
          </a:xfrm>
        </p:spPr>
        <p:txBody>
          <a:bodyPr>
            <a:normAutofit fontScale="92500" lnSpcReduction="10000"/>
          </a:bodyPr>
          <a:lstStyle/>
          <a:p>
            <a:pPr>
              <a:lnSpc>
                <a:spcPct val="200000"/>
              </a:lnSpc>
            </a:pPr>
            <a:r>
              <a:rPr lang="zh-CN" altLang="en-US" b="1" dirty="0">
                <a:solidFill>
                  <a:srgbClr val="FF3300"/>
                </a:solidFill>
              </a:rPr>
              <a:t>四、噪声危害和预防措施</a:t>
            </a:r>
            <a:endParaRPr lang="zh-CN" altLang="en-US" b="1" dirty="0">
              <a:solidFill>
                <a:srgbClr val="FF3300"/>
              </a:solidFill>
            </a:endParaRPr>
          </a:p>
          <a:p>
            <a:pPr>
              <a:lnSpc>
                <a:spcPct val="200000"/>
              </a:lnSpc>
            </a:pPr>
            <a:r>
              <a:rPr lang="zh-CN" altLang="en-US" sz="2800" dirty="0">
                <a:solidFill>
                  <a:srgbClr val="0000FF"/>
                </a:solidFill>
              </a:rPr>
              <a:t>（一）什么是噪声</a:t>
            </a:r>
            <a:r>
              <a:rPr lang="en-US" altLang="zh-CN" sz="2800" dirty="0">
                <a:solidFill>
                  <a:srgbClr val="0000FF"/>
                </a:solidFill>
              </a:rPr>
              <a:t>?</a:t>
            </a:r>
            <a:r>
              <a:rPr lang="zh-CN" altLang="en-US" sz="2800" dirty="0">
                <a:solidFill>
                  <a:srgbClr val="0000FF"/>
                </a:solidFill>
              </a:rPr>
              <a:t>什么是生产性噪声</a:t>
            </a:r>
            <a:r>
              <a:rPr lang="en-US" altLang="zh-CN" sz="2800" dirty="0">
                <a:solidFill>
                  <a:srgbClr val="0000FF"/>
                </a:solidFill>
              </a:rPr>
              <a:t>?</a:t>
            </a:r>
            <a:r>
              <a:rPr lang="zh-CN" altLang="en-US" sz="2800" dirty="0">
                <a:solidFill>
                  <a:srgbClr val="0000FF"/>
                </a:solidFill>
              </a:rPr>
              <a:t>生产性噪声是如何分类的</a:t>
            </a:r>
            <a:r>
              <a:rPr lang="en-US" altLang="zh-CN" sz="2800" dirty="0">
                <a:solidFill>
                  <a:srgbClr val="0000FF"/>
                </a:solidFill>
              </a:rPr>
              <a:t>?</a:t>
            </a:r>
            <a:endParaRPr lang="en-US" altLang="zh-CN" sz="2800" dirty="0">
              <a:solidFill>
                <a:srgbClr val="0000FF"/>
              </a:solidFill>
            </a:endParaRPr>
          </a:p>
          <a:p>
            <a:pPr>
              <a:lnSpc>
                <a:spcPct val="200000"/>
              </a:lnSpc>
            </a:pPr>
            <a:r>
              <a:rPr lang="en-US" altLang="zh-CN" sz="2400" dirty="0"/>
              <a:t>        </a:t>
            </a:r>
            <a:r>
              <a:rPr lang="zh-CN" altLang="en-US" sz="2400" dirty="0"/>
              <a:t>噪声是由很多不协调的基音及其谐音一起形成的无规律、杂乱的声音。    </a:t>
            </a:r>
            <a:endParaRPr lang="zh-CN" altLang="en-US" sz="2400" dirty="0"/>
          </a:p>
          <a:p>
            <a:pPr>
              <a:lnSpc>
                <a:spcPct val="200000"/>
              </a:lnSpc>
            </a:pPr>
            <a:r>
              <a:rPr lang="zh-CN" altLang="en-US" sz="2400" dirty="0"/>
              <a:t>        生产性噪声是指工人长时间在作业场所或工作中接触到的机器等生产工具产生的不同频率与不同强度组成的噪声。</a:t>
            </a:r>
            <a:endParaRPr lang="zh-CN" altLang="en-US" sz="2400" dirty="0"/>
          </a:p>
          <a:p>
            <a:pPr>
              <a:lnSpc>
                <a:spcPct val="200000"/>
              </a:lnSpc>
            </a:pPr>
            <a:r>
              <a:rPr lang="zh-CN" altLang="en-US" sz="2400" dirty="0"/>
              <a:t>       生产性噪声大体可分为三类：空气动力性噪声，如各种风机噪声、燃气轮机噪声、高压排气锅炉放空时产生的噪声；机械性噪声，如纺布机噪声、球磨机噪声、剪板机噪声、机床噪声等；电磁性噪声，如发电机噪声、变压器噪声等</a:t>
            </a:r>
            <a:r>
              <a:rPr lang="zh-CN" altLang="en-US" sz="2400" dirty="0" smtClean="0"/>
              <a:t>。</a:t>
            </a: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1631504" y="980728"/>
            <a:ext cx="1573924" cy="549275"/>
          </a:xfrm>
        </p:spPr>
        <p:txBody>
          <a:bodyPr>
            <a:noAutofit/>
          </a:bodyPr>
          <a:lstStyle/>
          <a:p>
            <a:r>
              <a:rPr lang="zh-CN" altLang="en-US" sz="3600" dirty="0" smtClean="0">
                <a:solidFill>
                  <a:schemeClr val="tx1">
                    <a:lumMod val="95000"/>
                    <a:lumOff val="5000"/>
                  </a:schemeClr>
                </a:solidFill>
                <a:latin typeface="华文琥珀" pitchFamily="2" charset="-122"/>
                <a:ea typeface="华文琥珀" pitchFamily="2" charset="-122"/>
              </a:rPr>
              <a:t>目    录</a:t>
            </a:r>
            <a:endParaRPr lang="zh-CN" altLang="en-US" sz="3600" dirty="0">
              <a:solidFill>
                <a:schemeClr val="tx1">
                  <a:lumMod val="95000"/>
                  <a:lumOff val="5000"/>
                </a:schemeClr>
              </a:solidFill>
              <a:latin typeface="华文琥珀" pitchFamily="2" charset="-122"/>
              <a:ea typeface="华文琥珀" pitchFamily="2" charset="-122"/>
            </a:endParaRPr>
          </a:p>
        </p:txBody>
      </p:sp>
      <p:sp>
        <p:nvSpPr>
          <p:cNvPr id="149507" name="Rectangle 3"/>
          <p:cNvSpPr>
            <a:spLocks noGrp="1" noRot="1" noChangeArrowheads="1"/>
          </p:cNvSpPr>
          <p:nvPr>
            <p:ph sz="quarter" idx="13"/>
          </p:nvPr>
        </p:nvSpPr>
        <p:spPr>
          <a:xfrm>
            <a:off x="1775520" y="2276872"/>
            <a:ext cx="9471669" cy="3216809"/>
          </a:xfrm>
        </p:spPr>
        <p:txBody>
          <a:bodyPr>
            <a:normAutofit/>
          </a:bodyPr>
          <a:lstStyle/>
          <a:p>
            <a:pPr>
              <a:lnSpc>
                <a:spcPct val="80000"/>
              </a:lnSpc>
            </a:pPr>
            <a:endParaRPr lang="en-US" altLang="zh-CN" sz="1600" b="1" dirty="0"/>
          </a:p>
          <a:p>
            <a:pPr algn="l">
              <a:lnSpc>
                <a:spcPct val="200000"/>
              </a:lnSpc>
            </a:pPr>
            <a:r>
              <a:rPr lang="en-US" altLang="zh-CN" sz="1600" b="1" dirty="0"/>
              <a:t>          </a:t>
            </a:r>
            <a:r>
              <a:rPr lang="zh-CN" altLang="en-US" sz="2800" b="1" dirty="0"/>
              <a:t>第一节  职业危害因素与职业病</a:t>
            </a:r>
            <a:endParaRPr lang="zh-CN" altLang="en-US" sz="2800" b="1" dirty="0"/>
          </a:p>
          <a:p>
            <a:pPr algn="l">
              <a:lnSpc>
                <a:spcPct val="200000"/>
              </a:lnSpc>
            </a:pPr>
            <a:r>
              <a:rPr lang="zh-CN" altLang="en-US" sz="2800" b="1" dirty="0"/>
              <a:t>      第二节  劳动防护用品的种类、作用和使用要求</a:t>
            </a:r>
            <a:endParaRPr lang="zh-CN" altLang="en-US" sz="2800" b="1" dirty="0"/>
          </a:p>
          <a:p>
            <a:pPr>
              <a:lnSpc>
                <a:spcPct val="80000"/>
              </a:lnSpc>
            </a:pPr>
            <a:r>
              <a:rPr lang="zh-CN" altLang="en-US" sz="1600" b="1" dirty="0"/>
              <a:t>   </a:t>
            </a:r>
            <a:endParaRPr lang="zh-CN" altLang="en-US" sz="1200" dirty="0"/>
          </a:p>
          <a:p>
            <a:pPr>
              <a:lnSpc>
                <a:spcPct val="80000"/>
              </a:lnSpc>
            </a:pPr>
            <a:endParaRPr lang="en-US" altLang="zh-CN"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Rot="1" noChangeArrowheads="1"/>
          </p:cNvSpPr>
          <p:nvPr>
            <p:ph sz="quarter" idx="13"/>
          </p:nvPr>
        </p:nvSpPr>
        <p:spPr>
          <a:xfrm>
            <a:off x="512763" y="620688"/>
            <a:ext cx="11166475" cy="5688632"/>
          </a:xfrm>
        </p:spPr>
        <p:txBody>
          <a:bodyPr>
            <a:normAutofit fontScale="77500" lnSpcReduction="20000"/>
          </a:bodyPr>
          <a:lstStyle/>
          <a:p>
            <a:pPr>
              <a:lnSpc>
                <a:spcPct val="200000"/>
              </a:lnSpc>
            </a:pPr>
            <a:r>
              <a:rPr lang="zh-CN" altLang="en-US" sz="2800" b="1" dirty="0">
                <a:solidFill>
                  <a:srgbClr val="0000FF"/>
                </a:solidFill>
              </a:rPr>
              <a:t>（</a:t>
            </a:r>
            <a:r>
              <a:rPr lang="zh-CN" altLang="en-US" sz="2800" dirty="0">
                <a:solidFill>
                  <a:srgbClr val="0000FF"/>
                </a:solidFill>
              </a:rPr>
              <a:t>二）噪声对人体有何危</a:t>
            </a:r>
            <a:r>
              <a:rPr lang="zh-CN" altLang="en-US" sz="2800" dirty="0">
                <a:solidFill>
                  <a:srgbClr val="0000FF"/>
                </a:solidFill>
                <a:latin typeface="宋体" panose="02010600030101010101" pitchFamily="2" charset="-122"/>
              </a:rPr>
              <a:t>害</a:t>
            </a:r>
            <a:endParaRPr lang="zh-CN" altLang="en-US" sz="2800" dirty="0">
              <a:solidFill>
                <a:srgbClr val="0000FF"/>
              </a:solidFill>
              <a:latin typeface="宋体" panose="02010600030101010101" pitchFamily="2" charset="-122"/>
            </a:endParaRPr>
          </a:p>
          <a:p>
            <a:pPr>
              <a:lnSpc>
                <a:spcPct val="200000"/>
              </a:lnSpc>
            </a:pPr>
            <a:r>
              <a:rPr lang="zh-CN" altLang="en-US" sz="2800" dirty="0">
                <a:latin typeface="宋体" panose="02010600030101010101" pitchFamily="2" charset="-122"/>
              </a:rPr>
              <a:t>    </a:t>
            </a:r>
            <a:r>
              <a:rPr lang="zh-CN" altLang="en-US" sz="2400" dirty="0">
                <a:latin typeface="宋体" panose="02010600030101010101" pitchFamily="2" charset="-122"/>
              </a:rPr>
              <a:t>噪声对人体的危害是多方面的，主要表现在：</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(1)</a:t>
            </a:r>
            <a:r>
              <a:rPr lang="zh-CN" altLang="en-US" sz="2400" dirty="0">
                <a:latin typeface="宋体" panose="02010600030101010101" pitchFamily="2" charset="-122"/>
              </a:rPr>
              <a:t>损害听觉。短时间暴露在噪声下，可引起以听力减弱、听觉敏感性下降为表现的听觉疲劳。长期在噪声的作用下，可引起永久性耳聋。噪声在</a:t>
            </a:r>
            <a:r>
              <a:rPr lang="en-US" altLang="zh-CN" sz="2400" dirty="0">
                <a:latin typeface="宋体" panose="02010600030101010101" pitchFamily="2" charset="-122"/>
              </a:rPr>
              <a:t>80 dB(A)</a:t>
            </a:r>
            <a:r>
              <a:rPr lang="zh-CN" altLang="en-US" sz="2400" dirty="0">
                <a:latin typeface="宋体" panose="02010600030101010101" pitchFamily="2" charset="-122"/>
              </a:rPr>
              <a:t>以下，一般不致引起职业性耳聋，噪声在</a:t>
            </a:r>
            <a:r>
              <a:rPr lang="en-US" altLang="zh-CN" sz="2400" dirty="0">
                <a:latin typeface="宋体" panose="02010600030101010101" pitchFamily="2" charset="-122"/>
              </a:rPr>
              <a:t>80 dB(A)</a:t>
            </a:r>
            <a:r>
              <a:rPr lang="zh-CN" altLang="en-US" sz="2400" dirty="0">
                <a:latin typeface="宋体" panose="02010600030101010101" pitchFamily="2" charset="-122"/>
              </a:rPr>
              <a:t>以上，对听力有不同程度影响，而噪声在</a:t>
            </a:r>
            <a:r>
              <a:rPr lang="en-US" altLang="zh-CN" sz="2400" dirty="0">
                <a:latin typeface="宋体" panose="02010600030101010101" pitchFamily="2" charset="-122"/>
              </a:rPr>
              <a:t>95 dB(A)</a:t>
            </a:r>
            <a:r>
              <a:rPr lang="zh-CN" altLang="en-US" sz="2400" dirty="0">
                <a:latin typeface="宋体" panose="02010600030101010101" pitchFamily="2" charset="-122"/>
              </a:rPr>
              <a:t>以上，对听力的影响比较严重。</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(2)</a:t>
            </a:r>
            <a:r>
              <a:rPr lang="zh-CN" altLang="en-US" sz="2400" dirty="0">
                <a:latin typeface="宋体" panose="02010600030101010101" pitchFamily="2" charset="-122"/>
              </a:rPr>
              <a:t>引起各种病症。长时间接触高声级噪声，除引起职业性耳聋外，还可引发消化不良、食欲不振、恶心、呕吐、头痛、心跳加快、血压升高、失眠等全身性病症。</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(3)</a:t>
            </a:r>
            <a:r>
              <a:rPr lang="zh-CN" altLang="en-US" sz="2400" dirty="0">
                <a:latin typeface="宋体" panose="02010600030101010101" pitchFamily="2" charset="-122"/>
              </a:rPr>
              <a:t>引起事故。强烈噪声可导致某些机器、设备、仪表、甚至建筑物的损坏或精度等均下降；在某些特殊场所，强烈的噪声可掩盖警告声响等，引起设备损坏或人员伤亡事故。</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Rot="1" noChangeArrowheads="1"/>
          </p:cNvSpPr>
          <p:nvPr>
            <p:ph sz="quarter" idx="13"/>
          </p:nvPr>
        </p:nvSpPr>
        <p:spPr>
          <a:xfrm>
            <a:off x="512763" y="692696"/>
            <a:ext cx="11166475" cy="5688632"/>
          </a:xfrm>
        </p:spPr>
        <p:txBody>
          <a:bodyPr>
            <a:normAutofit fontScale="70000" lnSpcReduction="20000"/>
          </a:bodyPr>
          <a:lstStyle/>
          <a:p>
            <a:pPr>
              <a:lnSpc>
                <a:spcPct val="200000"/>
              </a:lnSpc>
            </a:pPr>
            <a:r>
              <a:rPr lang="zh-CN" altLang="en-US" sz="2400" dirty="0"/>
              <a:t>采用一定的措施可以降低噪声的强度和减少噪声危害。这些措施主要有：</a:t>
            </a:r>
            <a:endParaRPr lang="zh-CN" altLang="en-US" sz="2400" dirty="0"/>
          </a:p>
          <a:p>
            <a:pPr>
              <a:lnSpc>
                <a:spcPct val="200000"/>
              </a:lnSpc>
            </a:pPr>
            <a:r>
              <a:rPr lang="zh-CN" altLang="en-US" sz="2400" dirty="0"/>
              <a:t> </a:t>
            </a:r>
            <a:r>
              <a:rPr lang="en-US" altLang="zh-CN" sz="2400" dirty="0">
                <a:latin typeface="宋体" panose="02010600030101010101" pitchFamily="2" charset="-122"/>
              </a:rPr>
              <a:t>(1)</a:t>
            </a:r>
            <a:r>
              <a:rPr lang="zh-CN" altLang="en-US" sz="2800" dirty="0">
                <a:solidFill>
                  <a:srgbClr val="FF3300"/>
                </a:solidFill>
                <a:latin typeface="宋体" panose="02010600030101010101" pitchFamily="2" charset="-122"/>
              </a:rPr>
              <a:t>消声</a:t>
            </a:r>
            <a:r>
              <a:rPr lang="zh-CN" altLang="en-US" sz="2400" dirty="0">
                <a:latin typeface="宋体" panose="02010600030101010101" pitchFamily="2" charset="-122"/>
              </a:rPr>
              <a:t>。控制和消除噪声源是控制和消除噪声的根本措施，改革工艺过程和生产设备，以低声或无声设备或工艺代替产生强噪声的设备和工艺，将噪声源远离工人作业区和居民区均是噪声控制的有效手段。</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800" dirty="0">
                <a:solidFill>
                  <a:srgbClr val="FF3300"/>
                </a:solidFill>
                <a:latin typeface="宋体" panose="02010600030101010101" pitchFamily="2" charset="-122"/>
              </a:rPr>
              <a:t>控制噪声的传播</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zh-CN" altLang="en-US" sz="2400" dirty="0">
                <a:solidFill>
                  <a:srgbClr val="0000FF"/>
                </a:solidFill>
                <a:latin typeface="宋体" panose="02010600030101010101" pitchFamily="2" charset="-122"/>
              </a:rPr>
              <a:t>隔声</a:t>
            </a:r>
            <a:r>
              <a:rPr lang="zh-CN" altLang="en-US" sz="2400" dirty="0"/>
              <a:t>。用吸声材料、吸声结构和吸声装置将噪声源封闭，防止噪声传播。常用的有隔声墙、隔声罩、隔声地板、门窗等。</a:t>
            </a:r>
            <a:endParaRPr lang="zh-CN" altLang="en-US" sz="2400" dirty="0"/>
          </a:p>
          <a:p>
            <a:pPr>
              <a:lnSpc>
                <a:spcPct val="200000"/>
              </a:lnSpc>
            </a:pPr>
            <a:r>
              <a:rPr lang="zh-CN" altLang="en-US" sz="2400" dirty="0"/>
              <a:t>       </a:t>
            </a:r>
            <a:r>
              <a:rPr lang="zh-CN" altLang="en-US" sz="2400" dirty="0">
                <a:solidFill>
                  <a:srgbClr val="0000FF"/>
                </a:solidFill>
              </a:rPr>
              <a:t>消声</a:t>
            </a:r>
            <a:r>
              <a:rPr lang="zh-CN" altLang="en-US" sz="2400" dirty="0"/>
              <a:t>。用吸声材料铺装室内墙壁或悬挂于室内空间，可以吸收辐射和反射的声能，降低传播中噪声的强度水平。</a:t>
            </a:r>
            <a:r>
              <a:rPr lang="zh-CN" altLang="en-US" sz="2400" u="sng" dirty="0">
                <a:solidFill>
                  <a:srgbClr val="0000FF"/>
                </a:solidFill>
              </a:rPr>
              <a:t>常用的吸声材料有玻璃棉、矿渣棉、毛毡、泡沫塑料、棉絮等</a:t>
            </a:r>
            <a:r>
              <a:rPr lang="zh-CN" altLang="en-US" sz="2400" dirty="0"/>
              <a:t>。</a:t>
            </a:r>
            <a:endParaRPr lang="zh-CN" altLang="en-US" sz="2400" dirty="0"/>
          </a:p>
          <a:p>
            <a:pPr>
              <a:lnSpc>
                <a:spcPct val="200000"/>
              </a:lnSpc>
            </a:pPr>
            <a:r>
              <a:rPr lang="zh-CN" altLang="en-US" sz="2400" dirty="0"/>
              <a:t>       </a:t>
            </a:r>
            <a:r>
              <a:rPr lang="zh-CN" altLang="en-US" sz="2400" dirty="0">
                <a:solidFill>
                  <a:srgbClr val="0000FF"/>
                </a:solidFill>
              </a:rPr>
              <a:t>合理规划</a:t>
            </a:r>
            <a:r>
              <a:rPr lang="zh-CN" altLang="en-US" sz="2400" dirty="0"/>
              <a:t>厂区、厂房。在产生强烈噪声的作业场所周围，应设置良好的</a:t>
            </a:r>
            <a:r>
              <a:rPr lang="zh-CN" altLang="en-US" sz="2400" u="sng" dirty="0">
                <a:solidFill>
                  <a:srgbClr val="0000FF"/>
                </a:solidFill>
              </a:rPr>
              <a:t>绿化防护带，车间墙壁、顶面、地面</a:t>
            </a:r>
            <a:r>
              <a:rPr lang="zh-CN" altLang="en-US" sz="2400" dirty="0"/>
              <a:t>等应设吸声材料。</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Rot="1" noChangeArrowheads="1"/>
          </p:cNvSpPr>
          <p:nvPr>
            <p:ph sz="quarter" idx="13"/>
          </p:nvPr>
        </p:nvSpPr>
        <p:spPr>
          <a:xfrm>
            <a:off x="512763" y="548680"/>
            <a:ext cx="11166475" cy="5904656"/>
          </a:xfrm>
        </p:spPr>
        <p:txBody>
          <a:bodyPr>
            <a:normAutofit fontScale="77500" lnSpcReduction="20000"/>
          </a:bodyPr>
          <a:lstStyle/>
          <a:p>
            <a:pPr>
              <a:lnSpc>
                <a:spcPct val="200000"/>
              </a:lnSpc>
            </a:pPr>
            <a:r>
              <a:rPr lang="en-US" altLang="zh-CN" sz="2800" dirty="0">
                <a:latin typeface="宋体" panose="02010600030101010101" pitchFamily="2" charset="-122"/>
              </a:rPr>
              <a:t>(3)</a:t>
            </a:r>
            <a:r>
              <a:rPr lang="zh-CN" altLang="en-US" sz="2800" dirty="0">
                <a:solidFill>
                  <a:srgbClr val="FF3300"/>
                </a:solidFill>
                <a:latin typeface="宋体" panose="02010600030101010101" pitchFamily="2" charset="-122"/>
              </a:rPr>
              <a:t>采用合理的防护措施</a:t>
            </a:r>
            <a:endParaRPr lang="zh-CN" altLang="en-US" sz="2800" dirty="0">
              <a:solidFill>
                <a:srgbClr val="FF3300"/>
              </a:solidFill>
              <a:latin typeface="宋体" panose="02010600030101010101" pitchFamily="2" charset="-122"/>
            </a:endParaRPr>
          </a:p>
          <a:p>
            <a:pPr>
              <a:lnSpc>
                <a:spcPct val="200000"/>
              </a:lnSpc>
            </a:pPr>
            <a:r>
              <a:rPr lang="zh-CN" altLang="en-US" sz="2400" dirty="0">
                <a:latin typeface="宋体" panose="02010600030101010101" pitchFamily="2" charset="-122"/>
              </a:rPr>
              <a:t>   </a:t>
            </a:r>
            <a:r>
              <a:rPr lang="zh-CN" altLang="en-US" sz="2400" dirty="0">
                <a:solidFill>
                  <a:srgbClr val="0000FF"/>
                </a:solidFill>
                <a:latin typeface="宋体" panose="02010600030101010101" pitchFamily="2" charset="-122"/>
              </a:rPr>
              <a:t>合理使用耳塞</a:t>
            </a:r>
            <a:r>
              <a:rPr lang="zh-CN" altLang="en-US" sz="2400" dirty="0">
                <a:latin typeface="宋体" panose="02010600030101010101" pitchFamily="2" charset="-122"/>
              </a:rPr>
              <a:t>。防声耳塞、耳罩具有一定的防声效果。根据耳道大小选择合适的耳塞，隔声效果可达</a:t>
            </a:r>
            <a:r>
              <a:rPr lang="en-US" altLang="zh-CN" sz="2400" u="sng" dirty="0">
                <a:solidFill>
                  <a:srgbClr val="FF3300"/>
                </a:solidFill>
                <a:latin typeface="宋体" panose="02010600030101010101" pitchFamily="2" charset="-122"/>
              </a:rPr>
              <a:t>30</a:t>
            </a:r>
            <a:r>
              <a:rPr lang="zh-CN" altLang="en-US" sz="2400" u="sng" dirty="0">
                <a:solidFill>
                  <a:srgbClr val="FF3300"/>
                </a:solidFill>
                <a:latin typeface="宋体" panose="02010600030101010101" pitchFamily="2" charset="-122"/>
              </a:rPr>
              <a:t>～</a:t>
            </a:r>
            <a:r>
              <a:rPr lang="en-US" altLang="zh-CN" sz="2400" u="sng" dirty="0">
                <a:solidFill>
                  <a:srgbClr val="FF3300"/>
                </a:solidFill>
                <a:latin typeface="宋体" panose="02010600030101010101" pitchFamily="2" charset="-122"/>
              </a:rPr>
              <a:t>40 dB</a:t>
            </a:r>
            <a:r>
              <a:rPr lang="zh-CN" altLang="en-US" sz="2400" dirty="0">
                <a:latin typeface="宋体" panose="02010600030101010101" pitchFamily="2" charset="-122"/>
              </a:rPr>
              <a:t>，对高频噪声的阻隔效果更好。</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zh-CN" altLang="en-US" sz="2400" dirty="0">
                <a:solidFill>
                  <a:srgbClr val="0000FF"/>
                </a:solidFill>
                <a:latin typeface="宋体" panose="02010600030101010101" pitchFamily="2" charset="-122"/>
              </a:rPr>
              <a:t>合理安排劳动制度</a:t>
            </a:r>
            <a:r>
              <a:rPr lang="zh-CN" altLang="en-US" sz="2400" dirty="0">
                <a:latin typeface="宋体" panose="02010600030101010101" pitchFamily="2" charset="-122"/>
              </a:rPr>
              <a:t>。工作日中穿插休息时间，休息时间离开噪声环境，限制噪声作业的工作时间，可减轻噪声对人体的危害。</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(4)</a:t>
            </a:r>
            <a:r>
              <a:rPr lang="zh-CN" altLang="en-US" sz="2400" dirty="0">
                <a:solidFill>
                  <a:srgbClr val="FF3300"/>
                </a:solidFill>
                <a:latin typeface="宋体" panose="02010600030101010101" pitchFamily="2" charset="-122"/>
              </a:rPr>
              <a:t>卫生保健措施</a:t>
            </a:r>
            <a:endParaRPr lang="zh-CN" altLang="en-US" sz="2400" dirty="0">
              <a:latin typeface="宋体" panose="02010600030101010101" pitchFamily="2" charset="-122"/>
            </a:endParaRPr>
          </a:p>
          <a:p>
            <a:pPr>
              <a:lnSpc>
                <a:spcPct val="200000"/>
              </a:lnSpc>
            </a:pPr>
            <a:r>
              <a:rPr lang="zh-CN" altLang="en-US" sz="2400" b="1" dirty="0">
                <a:latin typeface="宋体" panose="02010600030101010101" pitchFamily="2" charset="-122"/>
              </a:rPr>
              <a:t>   </a:t>
            </a:r>
            <a:r>
              <a:rPr lang="zh-CN" altLang="en-US" sz="2400" dirty="0">
                <a:solidFill>
                  <a:srgbClr val="0000FF"/>
                </a:solidFill>
                <a:latin typeface="宋体" panose="02010600030101010101" pitchFamily="2" charset="-122"/>
              </a:rPr>
              <a:t>接触噪声的人员应进行定期体验</a:t>
            </a:r>
            <a:r>
              <a:rPr lang="zh-CN" altLang="en-US" sz="2400" dirty="0">
                <a:latin typeface="宋体" panose="02010600030101010101" pitchFamily="2" charset="-122"/>
              </a:rPr>
              <a:t>。以听力检查为重点，对于已出现听力下降者，应加以治疗和观察，重者应调离噪声作业。</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zh-CN" altLang="en-US" sz="2400" dirty="0">
                <a:solidFill>
                  <a:srgbClr val="0000FF"/>
                </a:solidFill>
                <a:latin typeface="宋体" panose="02010600030101010101" pitchFamily="2" charset="-122"/>
              </a:rPr>
              <a:t>就业前体检或定期体检</a:t>
            </a:r>
            <a:r>
              <a:rPr lang="zh-CN" altLang="en-US" sz="2400" dirty="0">
                <a:latin typeface="宋体" panose="02010600030101010101" pitchFamily="2" charset="-122"/>
              </a:rPr>
              <a:t>中发现明显的听觉器官疾病、心血管病、神经系统器质性疾病者不得参加接触强烈噪声的工作。</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Rot="1" noChangeArrowheads="1"/>
          </p:cNvSpPr>
          <p:nvPr>
            <p:ph sz="quarter" idx="13"/>
          </p:nvPr>
        </p:nvSpPr>
        <p:spPr>
          <a:xfrm>
            <a:off x="479376" y="476672"/>
            <a:ext cx="11166475" cy="5949280"/>
          </a:xfrm>
        </p:spPr>
        <p:txBody>
          <a:bodyPr>
            <a:normAutofit fontScale="70000" lnSpcReduction="20000"/>
          </a:bodyPr>
          <a:lstStyle/>
          <a:p>
            <a:pPr>
              <a:lnSpc>
                <a:spcPct val="210000"/>
              </a:lnSpc>
            </a:pPr>
            <a:r>
              <a:rPr lang="zh-CN" altLang="en-US" sz="4000" b="1" dirty="0">
                <a:solidFill>
                  <a:srgbClr val="FF3300"/>
                </a:solidFill>
              </a:rPr>
              <a:t>五、振动危害和防止措施</a:t>
            </a:r>
            <a:endParaRPr lang="zh-CN" altLang="en-US" sz="4000" b="1" dirty="0">
              <a:solidFill>
                <a:srgbClr val="FF3300"/>
              </a:solidFill>
            </a:endParaRPr>
          </a:p>
          <a:p>
            <a:pPr>
              <a:lnSpc>
                <a:spcPct val="210000"/>
              </a:lnSpc>
            </a:pPr>
            <a:r>
              <a:rPr lang="zh-CN" altLang="en-US" sz="2800" dirty="0">
                <a:solidFill>
                  <a:srgbClr val="0000FF"/>
                </a:solidFill>
                <a:latin typeface="宋体" panose="02010600030101010101" pitchFamily="2" charset="-122"/>
              </a:rPr>
              <a:t>（一）生产性振动对人体有哪些危害</a:t>
            </a:r>
            <a:r>
              <a:rPr lang="en-US" altLang="zh-CN" sz="2800" dirty="0">
                <a:solidFill>
                  <a:srgbClr val="0000FF"/>
                </a:solidFill>
                <a:latin typeface="宋体" panose="02010600030101010101" pitchFamily="2" charset="-122"/>
              </a:rPr>
              <a:t>?</a:t>
            </a:r>
            <a:endParaRPr lang="en-US" altLang="zh-CN" sz="2800" dirty="0">
              <a:solidFill>
                <a:srgbClr val="0000FF"/>
              </a:solidFill>
              <a:latin typeface="宋体" panose="02010600030101010101" pitchFamily="2" charset="-122"/>
            </a:endParaRPr>
          </a:p>
          <a:p>
            <a:pPr>
              <a:lnSpc>
                <a:spcPct val="210000"/>
              </a:lnSpc>
            </a:pPr>
            <a:r>
              <a:rPr lang="en-US" altLang="zh-CN" sz="3600" dirty="0"/>
              <a:t>       </a:t>
            </a:r>
            <a:r>
              <a:rPr lang="zh-CN" altLang="en-US" sz="2400" dirty="0"/>
              <a:t>在生产过程中，按振动作用于人体的方式，可将其分为局部振动和全身振动。一些工种所受的振动以局部振动为主，一些工种所受的振动以全身振动为主，有些工种作业同时受两种振动的作用。局部振动是生产中最常见和危害性较大的振动。</a:t>
            </a:r>
            <a:endParaRPr lang="zh-CN" altLang="en-US" sz="2400" dirty="0"/>
          </a:p>
          <a:p>
            <a:pPr>
              <a:lnSpc>
                <a:spcPct val="210000"/>
              </a:lnSpc>
            </a:pPr>
            <a:r>
              <a:rPr lang="zh-CN" altLang="en-US" sz="2400" dirty="0"/>
              <a:t>    局部振动对人体的危害有：</a:t>
            </a:r>
            <a:endParaRPr lang="zh-CN" altLang="en-US" sz="2400" dirty="0"/>
          </a:p>
          <a:p>
            <a:pPr>
              <a:lnSpc>
                <a:spcPct val="210000"/>
              </a:lnSpc>
            </a:pPr>
            <a:r>
              <a:rPr lang="en-US" altLang="zh-CN" sz="2400" dirty="0">
                <a:latin typeface="宋体" panose="02010600030101010101" pitchFamily="2" charset="-122"/>
              </a:rPr>
              <a:t>(1)</a:t>
            </a:r>
            <a:r>
              <a:rPr lang="zh-CN" altLang="en-US" sz="2400" dirty="0"/>
              <a:t>神经系统。表现为大脑皮层功能下降，条件反射潜伏期延长或缩短，出现膝反射抑制甚至消失；植物神经系统营养障碍；皮肤感觉迟钝，触觉、温热觉、痛觉、振动觉功能下降。</a:t>
            </a:r>
            <a:r>
              <a:rPr lang="zh-CN" altLang="en-US" sz="2400" dirty="0">
                <a:latin typeface="宋体" panose="02010600030101010101" pitchFamily="2" charset="-122"/>
              </a:rPr>
              <a:t>为减轻振动对人的危害，要采取各种减少振动的措施</a:t>
            </a:r>
            <a:r>
              <a:rPr lang="zh-CN" altLang="en-US" sz="2400" dirty="0" smtClean="0">
                <a:latin typeface="宋体" panose="02010600030101010101" pitchFamily="2" charset="-122"/>
              </a:rPr>
              <a:t>。</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Rot="1" noChangeArrowheads="1"/>
          </p:cNvSpPr>
          <p:nvPr>
            <p:ph sz="quarter" idx="13"/>
          </p:nvPr>
        </p:nvSpPr>
        <p:spPr>
          <a:xfrm>
            <a:off x="512763" y="476672"/>
            <a:ext cx="11166475" cy="5832648"/>
          </a:xfrm>
        </p:spPr>
        <p:txBody>
          <a:bodyPr>
            <a:normAutofit fontScale="92500"/>
          </a:bodyPr>
          <a:lstStyle/>
          <a:p>
            <a:pPr>
              <a:lnSpc>
                <a:spcPct val="200000"/>
              </a:lnSpc>
            </a:pPr>
            <a:r>
              <a:rPr lang="en-US" altLang="zh-CN" sz="2400" dirty="0">
                <a:latin typeface="宋体" panose="02010600030101010101" pitchFamily="2" charset="-122"/>
              </a:rPr>
              <a:t>(2)</a:t>
            </a:r>
            <a:r>
              <a:rPr lang="zh-CN" altLang="en-US" sz="2400" dirty="0">
                <a:latin typeface="宋体" panose="02010600030101010101" pitchFamily="2" charset="-122"/>
              </a:rPr>
              <a:t>心血管系统，出现心动过缓、窦性心律不齐、传导阻滞等病症。</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(3)</a:t>
            </a:r>
            <a:r>
              <a:rPr lang="zh-CN" altLang="en-US" sz="2400" dirty="0">
                <a:latin typeface="宋体" panose="02010600030101010101" pitchFamily="2" charset="-122"/>
              </a:rPr>
              <a:t>肌肉系统。有握力下降、肌肉萎缩、肌纤维颤动和疼痛等症状。</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(4)</a:t>
            </a:r>
            <a:r>
              <a:rPr lang="zh-CN" altLang="en-US" sz="2400" dirty="0">
                <a:latin typeface="宋体" panose="02010600030101010101" pitchFamily="2" charset="-122"/>
              </a:rPr>
              <a:t>骨组织。可引起骨和关节改变，出现骨质增生、骨质疏松、关节变形、骨硬化等病症。</a:t>
            </a:r>
            <a:endParaRPr lang="zh-CN" altLang="en-US" sz="2400" dirty="0">
              <a:latin typeface="宋体" panose="02010600030101010101" pitchFamily="2" charset="-122"/>
            </a:endParaRPr>
          </a:p>
          <a:p>
            <a:pPr>
              <a:lnSpc>
                <a:spcPct val="200000"/>
              </a:lnSpc>
            </a:pPr>
            <a:r>
              <a:rPr lang="en-US" altLang="zh-CN" sz="2400" dirty="0">
                <a:latin typeface="宋体" panose="02010600030101010101" pitchFamily="2" charset="-122"/>
              </a:rPr>
              <a:t>(5)</a:t>
            </a:r>
            <a:r>
              <a:rPr lang="zh-CN" altLang="en-US" sz="2400" dirty="0">
                <a:latin typeface="宋体" panose="02010600030101010101" pitchFamily="2" charset="-122"/>
              </a:rPr>
              <a:t>听觉器官。表现为听力损失和语言能力下降。</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全身振动常引起足部周围神经和血管变化，出现足痛、易疲劳、腿部肌肉触痛。常引起脸色苍白、出冷汗、恶心、呕吐、头痛、头晕、食欲不振、胃机能障碍、肠蠕动不正常等。</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Rot="1" noChangeArrowheads="1"/>
          </p:cNvSpPr>
          <p:nvPr>
            <p:ph sz="quarter" idx="13"/>
          </p:nvPr>
        </p:nvSpPr>
        <p:spPr>
          <a:xfrm>
            <a:off x="512763" y="548680"/>
            <a:ext cx="11166475" cy="5688632"/>
          </a:xfrm>
        </p:spPr>
        <p:txBody>
          <a:bodyPr>
            <a:normAutofit fontScale="92500"/>
          </a:bodyPr>
          <a:lstStyle/>
          <a:p>
            <a:pPr>
              <a:lnSpc>
                <a:spcPts val="3360"/>
              </a:lnSpc>
              <a:buFont typeface="Wingdings" panose="05000000000000000000" pitchFamily="2" charset="2"/>
              <a:buNone/>
            </a:pPr>
            <a:r>
              <a:rPr lang="zh-CN" altLang="en-US" sz="2800" dirty="0">
                <a:solidFill>
                  <a:srgbClr val="FF3300"/>
                </a:solidFill>
                <a:latin typeface="宋体" panose="02010600030101010101" pitchFamily="2" charset="-122"/>
              </a:rPr>
              <a:t>（二）振动的防止措施</a:t>
            </a:r>
            <a:r>
              <a:rPr lang="zh-CN" altLang="en-US" sz="2400" dirty="0">
                <a:solidFill>
                  <a:srgbClr val="0000FF"/>
                </a:solidFill>
                <a:latin typeface="宋体" panose="02010600030101010101" pitchFamily="2" charset="-122"/>
              </a:rPr>
              <a:t> </a:t>
            </a:r>
            <a:endParaRPr lang="zh-CN" altLang="en-US" sz="2400" dirty="0">
              <a:solidFill>
                <a:srgbClr val="0000FF"/>
              </a:solidFill>
              <a:latin typeface="宋体" panose="02010600030101010101" pitchFamily="2" charset="-122"/>
            </a:endParaRPr>
          </a:p>
          <a:p>
            <a:pPr>
              <a:lnSpc>
                <a:spcPts val="3360"/>
              </a:lnSpc>
            </a:pPr>
            <a:r>
              <a:rPr lang="zh-CN" altLang="en-US" sz="2400" dirty="0">
                <a:solidFill>
                  <a:srgbClr val="0000FF"/>
                </a:solidFill>
                <a:latin typeface="宋体" panose="02010600030101010101" pitchFamily="2" charset="-122"/>
              </a:rPr>
              <a:t>    对于局部振动的减振措施有</a:t>
            </a:r>
            <a:r>
              <a:rPr lang="zh-CN" altLang="en-US" sz="2400" dirty="0">
                <a:latin typeface="宋体" panose="02010600030101010101" pitchFamily="2" charset="-122"/>
              </a:rPr>
              <a:t>：</a:t>
            </a:r>
            <a:r>
              <a:rPr lang="zh-CN" altLang="en-US" sz="2400" u="sng" dirty="0">
                <a:solidFill>
                  <a:srgbClr val="FF3300"/>
                </a:solidFill>
                <a:latin typeface="宋体" panose="02010600030101010101" pitchFamily="2" charset="-122"/>
              </a:rPr>
              <a:t>改革工艺法和设备</a:t>
            </a:r>
            <a:r>
              <a:rPr lang="zh-CN" altLang="en-US" sz="2400" dirty="0">
                <a:latin typeface="宋体" panose="02010600030101010101" pitchFamily="2" charset="-122"/>
              </a:rPr>
              <a:t>。用液压机、焊接和高分子粘连工艺代替铆接工艺、用液压机代替锻压机、用电弧汽刨代替风铲等可以大大减少振动的发生源；改革工作制度，专人砖机；保持作业场所温度在</a:t>
            </a:r>
            <a:r>
              <a:rPr lang="en-US" altLang="zh-CN" sz="2400" dirty="0">
                <a:latin typeface="宋体" panose="02010600030101010101" pitchFamily="2" charset="-122"/>
              </a:rPr>
              <a:t>16</a:t>
            </a:r>
            <a:r>
              <a:rPr lang="zh-CN" altLang="en-US" sz="2400" dirty="0">
                <a:latin typeface="宋体" panose="02010600030101010101" pitchFamily="2" charset="-122"/>
              </a:rPr>
              <a:t>。</a:t>
            </a:r>
            <a:r>
              <a:rPr lang="en-US" altLang="zh-CN" sz="2400" dirty="0">
                <a:latin typeface="宋体" panose="02010600030101010101" pitchFamily="2" charset="-122"/>
              </a:rPr>
              <a:t>C</a:t>
            </a:r>
            <a:r>
              <a:rPr lang="zh-CN" altLang="en-US" sz="2400" dirty="0">
                <a:latin typeface="宋体" panose="02010600030101010101" pitchFamily="2" charset="-122"/>
              </a:rPr>
              <a:t>以上，合理使用减振个人用品；建立合理的劳动制度，限制作业人员日接振时间。</a:t>
            </a:r>
            <a:endParaRPr lang="zh-CN" altLang="en-US" sz="2400" dirty="0">
              <a:latin typeface="宋体" panose="02010600030101010101" pitchFamily="2" charset="-122"/>
            </a:endParaRPr>
          </a:p>
          <a:p>
            <a:pPr>
              <a:lnSpc>
                <a:spcPts val="3360"/>
              </a:lnSpc>
            </a:pPr>
            <a:r>
              <a:rPr lang="zh-CN" altLang="en-US" sz="2400" dirty="0">
                <a:latin typeface="宋体" panose="02010600030101010101" pitchFamily="2" charset="-122"/>
              </a:rPr>
              <a:t>    </a:t>
            </a:r>
            <a:r>
              <a:rPr lang="zh-CN" altLang="en-US" sz="2400" dirty="0">
                <a:solidFill>
                  <a:srgbClr val="0000FF"/>
                </a:solidFill>
                <a:latin typeface="宋体" panose="02010600030101010101" pitchFamily="2" charset="-122"/>
              </a:rPr>
              <a:t>对全身振动的减振措施有</a:t>
            </a:r>
            <a:r>
              <a:rPr lang="zh-CN" altLang="en-US" sz="2400" dirty="0">
                <a:latin typeface="宋体" panose="02010600030101010101" pitchFamily="2" charset="-122"/>
              </a:rPr>
              <a:t>：在有可能产生较大振动设备的周围设置隔离地沟，衬以橡胶、软木等减振材料，以确保振动不能外传；对振动源采取减振措施，如用弹簧等减振阻尼器，减少振动的传递距离；汽车等运输工具的座椅加泡沫垫等，减弱运行中由于移种原因传来的振动。</a:t>
            </a:r>
            <a:endParaRPr lang="zh-CN" altLang="en-US" sz="2400" dirty="0">
              <a:latin typeface="宋体" panose="02010600030101010101" pitchFamily="2" charset="-122"/>
            </a:endParaRPr>
          </a:p>
          <a:p>
            <a:pPr>
              <a:lnSpc>
                <a:spcPts val="3360"/>
              </a:lnSpc>
            </a:pPr>
            <a:r>
              <a:rPr lang="zh-CN" altLang="en-US" sz="2400" dirty="0">
                <a:latin typeface="宋体" panose="02010600030101010101" pitchFamily="2" charset="-122"/>
              </a:rPr>
              <a:t>    另外，利用尼龙机件代替金属机件，可减低机器的振动；及时检修机器，可以防止因零件松动引起的振动，消除机器运行中的空气流和涡流等均可收到一定的减振效果</a:t>
            </a:r>
            <a:r>
              <a:rPr lang="zh-CN" altLang="en-US" sz="2400" dirty="0" smtClean="0">
                <a:latin typeface="宋体" panose="02010600030101010101" pitchFamily="2" charset="-122"/>
              </a:rPr>
              <a:t>。</a:t>
            </a:r>
            <a:endParaRPr lang="zh-CN" altLang="en-US" sz="24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push_xin_20080127091884323666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667" y="404814"/>
            <a:ext cx="10752667"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Rot="1" noChangeArrowheads="1"/>
          </p:cNvSpPr>
          <p:nvPr>
            <p:ph sz="quarter" idx="13"/>
          </p:nvPr>
        </p:nvSpPr>
        <p:spPr>
          <a:xfrm>
            <a:off x="512763" y="332656"/>
            <a:ext cx="11166475" cy="5976664"/>
          </a:xfrm>
        </p:spPr>
        <p:txBody>
          <a:bodyPr>
            <a:normAutofit fontScale="77500" lnSpcReduction="20000"/>
          </a:bodyPr>
          <a:lstStyle/>
          <a:p>
            <a:pPr>
              <a:lnSpc>
                <a:spcPct val="200000"/>
              </a:lnSpc>
            </a:pPr>
            <a:r>
              <a:rPr lang="zh-CN" altLang="en-US" b="1" dirty="0">
                <a:solidFill>
                  <a:srgbClr val="FF3300"/>
                </a:solidFill>
              </a:rPr>
              <a:t>六、中暑的急救措施：</a:t>
            </a:r>
            <a:endParaRPr lang="zh-CN" altLang="en-US" b="1" dirty="0">
              <a:solidFill>
                <a:srgbClr val="FF3300"/>
              </a:solidFill>
            </a:endParaRPr>
          </a:p>
          <a:p>
            <a:pPr>
              <a:lnSpc>
                <a:spcPct val="200000"/>
              </a:lnSpc>
            </a:pPr>
            <a:r>
              <a:rPr lang="zh-CN" altLang="en-US" sz="2800" dirty="0">
                <a:latin typeface="宋体" panose="02010600030101010101" pitchFamily="2" charset="-122"/>
              </a:rPr>
              <a:t>（一）</a:t>
            </a:r>
            <a:r>
              <a:rPr lang="zh-CN" altLang="zh-CN" sz="2800" b="1" dirty="0">
                <a:latin typeface="宋体" panose="02010600030101010101" pitchFamily="2" charset="-122"/>
              </a:rPr>
              <a:t>中暑有何症状</a:t>
            </a:r>
            <a:endParaRPr lang="zh-CN" altLang="en-US" sz="2800" dirty="0">
              <a:latin typeface="宋体" panose="02010600030101010101" pitchFamily="2" charset="-122"/>
            </a:endParaRPr>
          </a:p>
          <a:p>
            <a:pPr>
              <a:lnSpc>
                <a:spcPct val="200000"/>
              </a:lnSpc>
            </a:pPr>
            <a:r>
              <a:rPr lang="zh-CN" altLang="en-US" dirty="0"/>
              <a:t>    </a:t>
            </a:r>
            <a:r>
              <a:rPr lang="zh-CN" altLang="en-US" sz="2400" dirty="0">
                <a:latin typeface="宋体" panose="02010600030101010101" pitchFamily="2" charset="-122"/>
              </a:rPr>
              <a:t>中暑根据病征的程度可分为先兆中暑、轻症中暑和重症中暑</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(1)</a:t>
            </a:r>
            <a:r>
              <a:rPr lang="zh-CN" altLang="en-US" sz="2400" dirty="0">
                <a:latin typeface="宋体" panose="02010600030101010101" pitchFamily="2" charset="-122"/>
              </a:rPr>
              <a:t>先兆中暑。在高温作业场所工作一定时间后，出现大量出汗、口渴、头昏、耳鸣、胸闷、心悸、恶心、全身疲乏、四肢无力、注意力不集中等症状。体温正常或略升高。如能及时离开高温环境，经休息短时间内症状可消失。</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400" dirty="0">
                <a:latin typeface="宋体" panose="02010600030101010101" pitchFamily="2" charset="-122"/>
              </a:rPr>
              <a:t>轻症中暑。除先兆中暑症状外，尚有下列症状：体温在</a:t>
            </a:r>
            <a:r>
              <a:rPr lang="en-US" altLang="zh-CN" sz="2400" dirty="0">
                <a:latin typeface="宋体" panose="02010600030101010101" pitchFamily="2" charset="-122"/>
              </a:rPr>
              <a:t>38</a:t>
            </a:r>
            <a:r>
              <a:rPr lang="zh-CN" altLang="en-US" sz="2400" dirty="0">
                <a:latin typeface="宋体" panose="02010600030101010101" pitchFamily="2" charset="-122"/>
              </a:rPr>
              <a:t>。</a:t>
            </a:r>
            <a:r>
              <a:rPr lang="en-US" altLang="zh-CN" sz="2400" dirty="0">
                <a:latin typeface="宋体" panose="02010600030101010101" pitchFamily="2" charset="-122"/>
              </a:rPr>
              <a:t>C</a:t>
            </a:r>
            <a:r>
              <a:rPr lang="zh-CN" altLang="en-US" sz="2400" dirty="0">
                <a:latin typeface="宋体" panose="02010600030101010101" pitchFamily="2" charset="-122"/>
              </a:rPr>
              <a:t>以上，有面色潮红、皮肤灼热等现象；有面色苍白、恶心、呕吐、大量出汗、皮肤湿冷、血压下降、脉搏细弱而快等呼吸、循环衰竭的早期表现。脱离高温环境，轻症中暑可在</a:t>
            </a:r>
            <a:r>
              <a:rPr lang="en-US" altLang="zh-CN" sz="2400" dirty="0">
                <a:latin typeface="宋体" panose="02010600030101010101" pitchFamily="2" charset="-122"/>
              </a:rPr>
              <a:t>4</a:t>
            </a:r>
            <a:r>
              <a:rPr lang="zh-CN" altLang="en-US" sz="2400" dirty="0">
                <a:latin typeface="宋体" panose="02010600030101010101" pitchFamily="2" charset="-122"/>
              </a:rPr>
              <a:t>～</a:t>
            </a:r>
            <a:r>
              <a:rPr lang="en-US" altLang="zh-CN" sz="2400" dirty="0">
                <a:latin typeface="宋体" panose="02010600030101010101" pitchFamily="2" charset="-122"/>
              </a:rPr>
              <a:t>5 h</a:t>
            </a:r>
            <a:r>
              <a:rPr lang="zh-CN" altLang="en-US" sz="2400" dirty="0">
                <a:latin typeface="宋体" panose="02010600030101010101" pitchFamily="2" charset="-122"/>
              </a:rPr>
              <a:t>内恢复。</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a:t>
            </a:r>
            <a:r>
              <a:rPr lang="en-US" altLang="zh-CN" sz="2400" dirty="0">
                <a:latin typeface="宋体" panose="02010600030101010101" pitchFamily="2" charset="-122"/>
              </a:rPr>
              <a:t>(3)</a:t>
            </a:r>
            <a:r>
              <a:rPr lang="zh-CN" altLang="en-US" sz="2400" dirty="0">
                <a:latin typeface="宋体" panose="02010600030101010101" pitchFamily="2" charset="-122"/>
              </a:rPr>
              <a:t>重症中暑表现为除上述症状外，出现突然昏倒或痉挛，或皮肤干燥无汗、体温在</a:t>
            </a:r>
            <a:r>
              <a:rPr lang="en-US" altLang="zh-CN" sz="2400" dirty="0">
                <a:latin typeface="宋体" panose="02010600030101010101" pitchFamily="2" charset="-122"/>
              </a:rPr>
              <a:t>40℃</a:t>
            </a:r>
            <a:r>
              <a:rPr lang="zh-CN" altLang="en-US" sz="2400" dirty="0">
                <a:latin typeface="宋体" panose="02010600030101010101" pitchFamily="2" charset="-122"/>
              </a:rPr>
              <a:t>以上。</a:t>
            </a:r>
            <a:r>
              <a:rPr lang="zh-CN" altLang="en-US" dirty="0"/>
              <a:t> </a:t>
            </a:r>
            <a:r>
              <a:rPr lang="zh-CN" altLang="en-US" sz="2800" dirty="0" smtClean="0"/>
              <a:t>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sz="quarter" idx="13"/>
          </p:nvPr>
        </p:nvSpPr>
        <p:spPr>
          <a:xfrm>
            <a:off x="512763" y="620688"/>
            <a:ext cx="11166475" cy="5616624"/>
          </a:xfrm>
        </p:spPr>
        <p:txBody>
          <a:bodyPr>
            <a:normAutofit fontScale="92500" lnSpcReduction="10000"/>
          </a:bodyPr>
          <a:lstStyle/>
          <a:p>
            <a:pPr>
              <a:lnSpc>
                <a:spcPct val="200000"/>
              </a:lnSpc>
              <a:buFont typeface="Wingdings" panose="05000000000000000000" pitchFamily="2" charset="2"/>
              <a:buNone/>
            </a:pPr>
            <a:r>
              <a:rPr lang="zh-CN" altLang="en-US" sz="2800" dirty="0">
                <a:solidFill>
                  <a:srgbClr val="0000FF"/>
                </a:solidFill>
              </a:rPr>
              <a:t>（二 ）中暑如何急救</a:t>
            </a:r>
            <a:endParaRPr lang="zh-CN" altLang="en-US" sz="2800" dirty="0">
              <a:solidFill>
                <a:srgbClr val="0000FF"/>
              </a:solidFill>
            </a:endParaRPr>
          </a:p>
          <a:p>
            <a:pPr>
              <a:lnSpc>
                <a:spcPct val="200000"/>
              </a:lnSpc>
            </a:pPr>
            <a:r>
              <a:rPr lang="zh-CN" altLang="en-US" sz="2800" dirty="0"/>
              <a:t>       对于先兆中暑和轻症中暑，应首先将患者移至阴凉通风处休息，擦去汗液，给予适量的清凉含盐饮料，并可选服人丹、十滴水、避瘟丹等药物，一般患者可逐渐恢复。如有循环衰竭倾向，需立即给予对症治疗。</a:t>
            </a:r>
            <a:endParaRPr lang="zh-CN" altLang="en-US" sz="2800" dirty="0"/>
          </a:p>
          <a:p>
            <a:pPr>
              <a:lnSpc>
                <a:spcPct val="200000"/>
              </a:lnSpc>
            </a:pPr>
            <a:r>
              <a:rPr lang="zh-CN" altLang="en-US" sz="2800" dirty="0"/>
              <a:t>       对于重症中暑，必须采取紧急措施，予以抢救。对高温昏迷者，治疗以迅速降温为主，对循环衰竭或患热痉挛者，以调节水、电解质平衡和防治休克为主。</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3" name="Picture 5" descr="25850651575703812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4917" y="476250"/>
            <a:ext cx="10657416" cy="5976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normAutofit fontScale="90000"/>
          </a:bodyPr>
          <a:lstStyle/>
          <a:p>
            <a:r>
              <a:rPr lang="zh-CN" altLang="en-US" sz="4000" b="1"/>
              <a:t>第一节  职业危害因素与职业病</a:t>
            </a:r>
            <a:endParaRPr lang="zh-CN" altLang="en-US" sz="4000" b="1"/>
          </a:p>
        </p:txBody>
      </p:sp>
      <p:sp>
        <p:nvSpPr>
          <p:cNvPr id="151555" name="Rectangle 3"/>
          <p:cNvSpPr>
            <a:spLocks noGrp="1" noRot="1" noChangeArrowheads="1"/>
          </p:cNvSpPr>
          <p:nvPr>
            <p:ph sz="quarter" idx="13"/>
          </p:nvPr>
        </p:nvSpPr>
        <p:spPr>
          <a:xfrm>
            <a:off x="512763" y="1148295"/>
            <a:ext cx="11166475" cy="5017009"/>
          </a:xfrm>
        </p:spPr>
        <p:txBody>
          <a:bodyPr>
            <a:normAutofit fontScale="77500" lnSpcReduction="20000"/>
          </a:bodyPr>
          <a:lstStyle/>
          <a:p>
            <a:pPr>
              <a:lnSpc>
                <a:spcPct val="200000"/>
              </a:lnSpc>
            </a:pPr>
            <a:r>
              <a:rPr lang="en-US" altLang="zh-CN" sz="2400" dirty="0"/>
              <a:t>       </a:t>
            </a:r>
            <a:r>
              <a:rPr lang="zh-CN" altLang="en-US" sz="2400" dirty="0">
                <a:solidFill>
                  <a:srgbClr val="0000FF"/>
                </a:solidFill>
              </a:rPr>
              <a:t>职业卫生，是指为预防、控制和消除职业危害，保护和增进劳动者健康，提高工作生命质量，依法采取的一切卫生技术或者管理措施。它的首要任务是识别、评价和控制不良的劳动条件，保护劳动者的健康。</a:t>
            </a:r>
            <a:endParaRPr lang="zh-CN" altLang="en-US" sz="2400" dirty="0">
              <a:solidFill>
                <a:srgbClr val="0000FF"/>
              </a:solidFill>
            </a:endParaRPr>
          </a:p>
          <a:p>
            <a:pPr>
              <a:lnSpc>
                <a:spcPct val="200000"/>
              </a:lnSpc>
            </a:pPr>
            <a:r>
              <a:rPr lang="zh-CN" altLang="en-US" sz="2400" dirty="0"/>
              <a:t>       职业卫生伴随劳动、生产过程而存在，企业规模愈大，工艺愈复杂，使用的原材料愈多，职业卫生工作也就愈显重要。现阶段，我国工业经济门类较为完备，生产规模日益状大，职业卫生工作已受到党和国家的高度重视。</a:t>
            </a:r>
            <a:r>
              <a:rPr lang="en-US" altLang="zh-CN" sz="2400" dirty="0"/>
              <a:t>&lt;&lt;</a:t>
            </a:r>
            <a:r>
              <a:rPr lang="zh-CN" altLang="en-US" sz="2400" dirty="0"/>
              <a:t>中华人民共和国劳动法</a:t>
            </a:r>
            <a:r>
              <a:rPr lang="en-US" altLang="zh-CN" sz="2400" dirty="0"/>
              <a:t>&gt;&gt;</a:t>
            </a:r>
            <a:r>
              <a:rPr lang="zh-CN" altLang="en-US" sz="2400" dirty="0"/>
              <a:t>对职业卫生事宜进行了明确规定，在第六章“劳动安全卫生”中明确规定了用人单位的职责和劳动者应享有的卫生防护权利。还将颁布的</a:t>
            </a:r>
            <a:r>
              <a:rPr lang="en-US" altLang="zh-CN" sz="2400" dirty="0"/>
              <a:t>&lt;&lt;</a:t>
            </a:r>
            <a:r>
              <a:rPr lang="zh-CN" altLang="en-US" sz="2400" dirty="0"/>
              <a:t>中华人民共和国职业病防治法</a:t>
            </a:r>
            <a:r>
              <a:rPr lang="en-US" altLang="zh-CN" sz="2400" dirty="0"/>
              <a:t>&gt;&gt;</a:t>
            </a:r>
            <a:r>
              <a:rPr lang="zh-CN" altLang="en-US" sz="2400" dirty="0"/>
              <a:t>更是对企事业单位、其他经济组织和劳动者的职业卫生问题进行了全面、细致的规定。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normAutofit fontScale="90000"/>
          </a:bodyPr>
          <a:lstStyle/>
          <a:p>
            <a:r>
              <a:rPr lang="zh-CN" altLang="en-US" sz="3600" b="1"/>
              <a:t>第二节、</a:t>
            </a:r>
            <a:br>
              <a:rPr lang="zh-CN" altLang="en-US" sz="3600" b="1"/>
            </a:br>
            <a:r>
              <a:rPr lang="zh-CN" altLang="en-US" sz="3600" b="1"/>
              <a:t>劳动防护用品的种类、作用和使用要求</a:t>
            </a:r>
            <a:endParaRPr lang="zh-CN" altLang="en-US" sz="3600" b="1"/>
          </a:p>
        </p:txBody>
      </p:sp>
      <p:sp>
        <p:nvSpPr>
          <p:cNvPr id="168963" name="Rectangle 3"/>
          <p:cNvSpPr>
            <a:spLocks noGrp="1" noRot="1" noChangeArrowheads="1"/>
          </p:cNvSpPr>
          <p:nvPr>
            <p:ph sz="quarter" idx="13"/>
          </p:nvPr>
        </p:nvSpPr>
        <p:spPr/>
        <p:txBody>
          <a:bodyPr>
            <a:normAutofit fontScale="85000" lnSpcReduction="10000"/>
          </a:bodyPr>
          <a:lstStyle/>
          <a:p>
            <a:pPr>
              <a:lnSpc>
                <a:spcPct val="200000"/>
              </a:lnSpc>
            </a:pPr>
            <a:r>
              <a:rPr lang="en-US" altLang="zh-CN" sz="2400" dirty="0">
                <a:latin typeface="宋体" panose="02010600030101010101" pitchFamily="2" charset="-122"/>
              </a:rPr>
              <a:t>    </a:t>
            </a:r>
            <a:r>
              <a:rPr lang="zh-CN" altLang="en-US" sz="2400" dirty="0">
                <a:latin typeface="宋体" panose="02010600030101010101" pitchFamily="2" charset="-122"/>
              </a:rPr>
              <a:t>作业环境较复杂、危害性较大，当采用各种改善技术措施还不能满足要求时，应采用个体防护措施，使作业人员免遭有害因素的危害。</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）个体防护器具的作用</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个体防护器具是劳动保护的重要措施之一，是生产过程中不可缺少的、必备的防护手段。是作业人员在生产活动中，为保证安全与健康，防止外界伤害或职业性毒害而佩戴使用的各种用具的总称。</a:t>
            </a:r>
            <a:endParaRPr lang="zh-CN" altLang="en-US" sz="2400" dirty="0">
              <a:latin typeface="宋体" panose="02010600030101010101" pitchFamily="2" charset="-122"/>
            </a:endParaRPr>
          </a:p>
          <a:p>
            <a:pPr>
              <a:lnSpc>
                <a:spcPct val="200000"/>
              </a:lnSpc>
            </a:pPr>
            <a:r>
              <a:rPr lang="zh-CN" altLang="en-US" sz="2400" dirty="0">
                <a:latin typeface="宋体" panose="02010600030101010101" pitchFamily="2" charset="-122"/>
              </a:rPr>
              <a:t>    防护器具实质上是避免或减少有害物质、物体或辐射对人体危害的特种防护性器具。</a:t>
            </a:r>
            <a:r>
              <a:rPr lang="zh-CN" altLang="en-US" sz="2400" dirty="0">
                <a:solidFill>
                  <a:srgbClr val="FF3300"/>
                </a:solidFill>
                <a:latin typeface="宋体" panose="02010600030101010101" pitchFamily="2" charset="-122"/>
              </a:rPr>
              <a:t>利用个体防护用品的阻隔、封闭、吸收、分立等作用，保护人体的局部或全身免受外来的侵害。 </a:t>
            </a:r>
            <a:endParaRPr lang="zh-CN" altLang="en-US" sz="2400" dirty="0">
              <a:solidFill>
                <a:srgbClr val="FF33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Rot="1" noChangeArrowheads="1"/>
          </p:cNvSpPr>
          <p:nvPr>
            <p:ph sz="quarter" idx="13"/>
          </p:nvPr>
        </p:nvSpPr>
        <p:spPr>
          <a:xfrm>
            <a:off x="512763" y="764704"/>
            <a:ext cx="11166475" cy="5568366"/>
          </a:xfrm>
        </p:spPr>
        <p:txBody>
          <a:bodyPr>
            <a:normAutofit fontScale="77500" lnSpcReduction="20000"/>
          </a:bodyPr>
          <a:lstStyle/>
          <a:p>
            <a:pPr>
              <a:lnSpc>
                <a:spcPct val="200000"/>
              </a:lnSpc>
            </a:pPr>
            <a:r>
              <a:rPr lang="zh-CN" altLang="en-US" sz="2800" dirty="0"/>
              <a:t>个体防护用品一般有以下方法进行分类。</a:t>
            </a:r>
            <a:endParaRPr lang="zh-CN" altLang="en-US" sz="2800" dirty="0"/>
          </a:p>
          <a:p>
            <a:pPr>
              <a:lnSpc>
                <a:spcPct val="200000"/>
              </a:lnSpc>
            </a:pPr>
            <a:r>
              <a:rPr lang="zh-CN" altLang="en-US" sz="2800" dirty="0"/>
              <a:t>①按个体防护部位可分为头部、面部、眼、耳、呼吸道、手、足、躯干的防护用品等。</a:t>
            </a:r>
            <a:endParaRPr lang="zh-CN" altLang="en-US" sz="2800" dirty="0"/>
          </a:p>
          <a:p>
            <a:pPr>
              <a:lnSpc>
                <a:spcPct val="200000"/>
              </a:lnSpc>
            </a:pPr>
            <a:r>
              <a:rPr lang="zh-CN" altLang="en-US" sz="2800" dirty="0"/>
              <a:t>②按使用的原材料可分为棉纱面料制品、化学纤维制品、丝绸呢绒制品、皮革制品、石棉制品、橡胶制品、塑料制品、有机玻璃制品、五金制品、纸制品等。</a:t>
            </a:r>
            <a:endParaRPr lang="zh-CN" altLang="en-US" sz="2800" dirty="0"/>
          </a:p>
          <a:p>
            <a:pPr>
              <a:lnSpc>
                <a:spcPct val="200000"/>
              </a:lnSpc>
            </a:pPr>
            <a:r>
              <a:rPr lang="zh-CN" altLang="en-US" sz="2800" dirty="0"/>
              <a:t>③按防护用途（或使用性质）可分为两类。一类是适用于防止工伤事故的，成为安全防护用具，用于预防职业病的，称为劳动卫生防护用品；另一类则按其所使用的原料分为一般防护用品（主要是指棉布棉纱制品）和专用防护用品（如防毒面具、安全帽、安全带等）。</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Rot="1" noChangeArrowheads="1"/>
          </p:cNvSpPr>
          <p:nvPr>
            <p:ph sz="quarter" idx="13"/>
          </p:nvPr>
        </p:nvSpPr>
        <p:spPr>
          <a:xfrm>
            <a:off x="479376" y="836712"/>
            <a:ext cx="11166475" cy="5712382"/>
          </a:xfrm>
        </p:spPr>
        <p:txBody>
          <a:bodyPr>
            <a:normAutofit fontScale="70000" lnSpcReduction="20000"/>
          </a:bodyPr>
          <a:lstStyle/>
          <a:p>
            <a:pPr>
              <a:lnSpc>
                <a:spcPct val="200000"/>
              </a:lnSpc>
            </a:pPr>
            <a:r>
              <a:rPr lang="zh-CN" altLang="en-US" sz="2800" dirty="0"/>
              <a:t>（</a:t>
            </a:r>
            <a:r>
              <a:rPr lang="en-US" altLang="zh-CN" sz="2800" dirty="0"/>
              <a:t>2</a:t>
            </a:r>
            <a:r>
              <a:rPr lang="zh-CN" altLang="en-US" sz="2800" dirty="0"/>
              <a:t>）常见的个体防护器具（防护部位）</a:t>
            </a:r>
            <a:endParaRPr lang="zh-CN" altLang="en-US" sz="2800" dirty="0"/>
          </a:p>
          <a:p>
            <a:pPr>
              <a:lnSpc>
                <a:spcPct val="200000"/>
              </a:lnSpc>
            </a:pPr>
            <a:r>
              <a:rPr lang="zh-CN" altLang="en-US" sz="2400" b="1" dirty="0">
                <a:solidFill>
                  <a:srgbClr val="0000FF"/>
                </a:solidFill>
              </a:rPr>
              <a:t>①头部防护用品</a:t>
            </a:r>
            <a:r>
              <a:rPr lang="zh-CN" altLang="en-US" sz="2400" dirty="0"/>
              <a:t>（为防御头部不受外来物体打击和其他因素危害配备的个人防护装备），主要有安全帽、工作帽、一般防护帽、防尘帽、防水帽、防寒帽、防静电帽、防高温帽、防电磁辐射帽等。</a:t>
            </a:r>
            <a:endParaRPr lang="zh-CN" altLang="en-US" sz="2400" dirty="0"/>
          </a:p>
          <a:p>
            <a:pPr>
              <a:lnSpc>
                <a:spcPct val="200000"/>
              </a:lnSpc>
            </a:pPr>
            <a:r>
              <a:rPr lang="zh-CN" altLang="en-US" sz="2400" b="1" dirty="0">
                <a:solidFill>
                  <a:srgbClr val="0000FF"/>
                </a:solidFill>
              </a:rPr>
              <a:t>②</a:t>
            </a:r>
            <a:r>
              <a:rPr lang="zh-CN" altLang="en-US" sz="2400" dirty="0">
                <a:solidFill>
                  <a:srgbClr val="0000FF"/>
                </a:solidFill>
              </a:rPr>
              <a:t>呼吸器官防护用品</a:t>
            </a:r>
            <a:r>
              <a:rPr lang="zh-CN" altLang="en-US" sz="2400" dirty="0"/>
              <a:t>（为防御有害气体、蒸气、粉尘、烟、雾由呼吸道吸人，或直接向使用者供氧或清净空气，保证尘、毒污染或缺氧环境中作业人员正常呼吸的防护用具），主要有防尘口罩</a:t>
            </a:r>
            <a:r>
              <a:rPr lang="en-US" altLang="zh-CN" sz="2400" dirty="0"/>
              <a:t>(</a:t>
            </a:r>
            <a:r>
              <a:rPr lang="zh-CN" altLang="en-US" sz="2400" dirty="0"/>
              <a:t>面具</a:t>
            </a:r>
            <a:r>
              <a:rPr lang="en-US" altLang="zh-CN" sz="2400" dirty="0"/>
              <a:t>)</a:t>
            </a:r>
            <a:r>
              <a:rPr lang="zh-CN" altLang="en-US" sz="2400" dirty="0"/>
              <a:t>、防毒口罩</a:t>
            </a:r>
            <a:r>
              <a:rPr lang="en-US" altLang="zh-CN" sz="2400" dirty="0"/>
              <a:t>(</a:t>
            </a:r>
            <a:r>
              <a:rPr lang="zh-CN" altLang="en-US" sz="2400" dirty="0"/>
              <a:t>面具</a:t>
            </a:r>
            <a:r>
              <a:rPr lang="en-US" altLang="zh-CN" sz="2400" dirty="0"/>
              <a:t>) </a:t>
            </a:r>
            <a:r>
              <a:rPr lang="zh-CN" altLang="en-US" sz="2400" dirty="0"/>
              <a:t>、呼吸器、自救器等。</a:t>
            </a:r>
            <a:endParaRPr lang="zh-CN" altLang="en-US" sz="2400" dirty="0"/>
          </a:p>
          <a:p>
            <a:pPr>
              <a:lnSpc>
                <a:spcPct val="200000"/>
              </a:lnSpc>
            </a:pPr>
            <a:r>
              <a:rPr lang="zh-CN" altLang="en-US" sz="2400" b="1" dirty="0">
                <a:solidFill>
                  <a:srgbClr val="0000FF"/>
                </a:solidFill>
              </a:rPr>
              <a:t>③眼面部防护用品</a:t>
            </a:r>
            <a:r>
              <a:rPr lang="zh-CN" altLang="en-US" sz="2400" dirty="0"/>
              <a:t>（预防烟雾、尘粒、金属火花和飞屑、热、电磁辐射、激光、化学飞溅等伤害眼睛或面部的个人防护用品），主要有各种防护眼镜、防护面罩；焊接护目镜和面罩、炉窑护目镜和面罩以及防冲击眼护具等。</a:t>
            </a:r>
            <a:endParaRPr lang="zh-CN" altLang="en-US" sz="2400" dirty="0"/>
          </a:p>
          <a:p>
            <a:pPr>
              <a:lnSpc>
                <a:spcPct val="200000"/>
              </a:lnSpc>
            </a:pPr>
            <a:r>
              <a:rPr lang="zh-CN" altLang="en-US" sz="2400" b="1" dirty="0">
                <a:solidFill>
                  <a:srgbClr val="0000FF"/>
                </a:solidFill>
              </a:rPr>
              <a:t>④听觉器官防护用品</a:t>
            </a:r>
            <a:r>
              <a:rPr lang="zh-CN" altLang="en-US" sz="2400" dirty="0"/>
              <a:t>（能够防止过量的声能侵人外耳道，使人耳避免噪声的过度刺激，减少听力损失，预防由噪声对人身引起的不良影响的个体防护用品），主要有耳塞、耳罩、防噪声头盔等。</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Rot="1" noChangeArrowheads="1"/>
          </p:cNvSpPr>
          <p:nvPr>
            <p:ph sz="quarter" idx="13"/>
          </p:nvPr>
        </p:nvSpPr>
        <p:spPr>
          <a:xfrm>
            <a:off x="512763" y="404664"/>
            <a:ext cx="11166475" cy="5928406"/>
          </a:xfrm>
        </p:spPr>
        <p:txBody>
          <a:bodyPr>
            <a:normAutofit fontScale="70000" lnSpcReduction="20000"/>
          </a:bodyPr>
          <a:lstStyle/>
          <a:p>
            <a:pPr>
              <a:lnSpc>
                <a:spcPct val="200000"/>
              </a:lnSpc>
            </a:pPr>
            <a:r>
              <a:rPr lang="en-US" altLang="zh-CN" sz="2400" b="1" dirty="0">
                <a:solidFill>
                  <a:srgbClr val="0000FF"/>
                </a:solidFill>
              </a:rPr>
              <a:t>⑤</a:t>
            </a:r>
            <a:r>
              <a:rPr lang="zh-CN" altLang="en-US" sz="2400" b="1" dirty="0">
                <a:solidFill>
                  <a:srgbClr val="0000FF"/>
                </a:solidFill>
              </a:rPr>
              <a:t>手部防护用品</a:t>
            </a:r>
            <a:r>
              <a:rPr lang="zh-CN" altLang="en-US" sz="2400" dirty="0"/>
              <a:t>（保护手和手臂，供作业者劳动时戴用的劳动防护手套</a:t>
            </a:r>
            <a:r>
              <a:rPr lang="en-US" altLang="zh-CN" sz="2400" dirty="0"/>
              <a:t>)</a:t>
            </a:r>
            <a:r>
              <a:rPr lang="zh-CN" altLang="en-US" sz="2400" dirty="0"/>
              <a:t>，主要有一般防护手套、防水手套、防寒手套、防毒手套、防静电手套、防高温手套、防</a:t>
            </a:r>
            <a:r>
              <a:rPr lang="en-US" altLang="zh-CN" sz="2400" dirty="0"/>
              <a:t>x</a:t>
            </a:r>
            <a:r>
              <a:rPr lang="zh-CN" altLang="en-US" sz="2400" dirty="0"/>
              <a:t>射线手套、防酸碱手套、防油手套、防振手套、防切割手套、绝缘手套等。</a:t>
            </a:r>
            <a:endParaRPr lang="zh-CN" altLang="en-US" sz="2400" dirty="0"/>
          </a:p>
          <a:p>
            <a:pPr>
              <a:lnSpc>
                <a:spcPct val="200000"/>
              </a:lnSpc>
            </a:pPr>
            <a:r>
              <a:rPr lang="zh-CN" altLang="en-US" sz="2400" b="1" dirty="0">
                <a:solidFill>
                  <a:srgbClr val="0000FF"/>
                </a:solidFill>
              </a:rPr>
              <a:t>⑥足部防护用品</a:t>
            </a:r>
            <a:r>
              <a:rPr lang="zh-CN" altLang="en-US" sz="2400" dirty="0"/>
              <a:t>（防止生产过程中有害物质和能量损伤劳动者足部的护具），常用的有防砸鞋、隔热鞋、绝缘鞋、导电鞋等；防尘鞋、防水鞋、防寒鞋、防静电鞋、防高温鞋、防酸碱鞋、防油鞋、防烫脚鞋、防滑鞋、防刺穿鞋、电绝缘鞋、防振鞋等。</a:t>
            </a:r>
            <a:endParaRPr lang="zh-CN" altLang="en-US" sz="2400" dirty="0"/>
          </a:p>
          <a:p>
            <a:pPr>
              <a:lnSpc>
                <a:spcPct val="200000"/>
              </a:lnSpc>
            </a:pPr>
            <a:r>
              <a:rPr lang="zh-CN" altLang="en-US" sz="2400" b="1" dirty="0">
                <a:solidFill>
                  <a:srgbClr val="0000FF"/>
                </a:solidFill>
              </a:rPr>
              <a:t>⑦躯干防护用品</a:t>
            </a:r>
            <a:r>
              <a:rPr lang="zh-CN" altLang="en-US" sz="2400" dirty="0"/>
              <a:t>，常用的有一般防护服、防水服、防寒服、防砸背心、防毒服、阻燃服、防静电服、防高温服、防电磁辐射服、耐酸碱服、防油服、水上救生衣、防昆虫服、防风沙服等。</a:t>
            </a:r>
            <a:endParaRPr lang="zh-CN" altLang="en-US" sz="2400" dirty="0"/>
          </a:p>
          <a:p>
            <a:pPr>
              <a:lnSpc>
                <a:spcPct val="200000"/>
              </a:lnSpc>
            </a:pPr>
            <a:r>
              <a:rPr lang="zh-CN" altLang="en-US" sz="2400" b="1" dirty="0">
                <a:solidFill>
                  <a:srgbClr val="0000FF"/>
                </a:solidFill>
              </a:rPr>
              <a:t>⑧护肤用品</a:t>
            </a:r>
            <a:r>
              <a:rPr lang="zh-CN" altLang="en-US" sz="2400" dirty="0"/>
              <a:t>。指用于防止皮肤</a:t>
            </a:r>
            <a:r>
              <a:rPr lang="en-US" altLang="zh-CN" sz="2400" dirty="0"/>
              <a:t>(</a:t>
            </a:r>
            <a:r>
              <a:rPr lang="zh-CN" altLang="en-US" sz="2400" dirty="0"/>
              <a:t>主要是面、手等外露部分</a:t>
            </a:r>
            <a:r>
              <a:rPr lang="en-US" altLang="zh-CN" sz="2400" dirty="0"/>
              <a:t>)</a:t>
            </a:r>
            <a:r>
              <a:rPr lang="zh-CN" altLang="en-US" sz="2400" dirty="0"/>
              <a:t>免受化学、物理等因素的危害的用品，如防毒、防腐、防射线、防油漆的护肤品等。</a:t>
            </a:r>
            <a:endParaRPr lang="zh-CN" altLang="en-US" sz="2400" dirty="0"/>
          </a:p>
          <a:p>
            <a:pPr>
              <a:lnSpc>
                <a:spcPct val="200000"/>
              </a:lnSpc>
            </a:pPr>
            <a:r>
              <a:rPr lang="zh-CN" altLang="en-US" sz="2400" b="1" dirty="0">
                <a:solidFill>
                  <a:srgbClr val="0000FF"/>
                </a:solidFill>
              </a:rPr>
              <a:t>⑨防坠落用品</a:t>
            </a:r>
            <a:r>
              <a:rPr lang="zh-CN" altLang="en-US" sz="2400" dirty="0"/>
              <a:t>。防止人体从高处坠落，通过绳带，将高处作业者的身体系接于固定物体上，或在作业场所的边沿下方张网，以防不慎坠落，如安全带、安全网、安全绳</a:t>
            </a:r>
            <a:r>
              <a:rPr lang="en-US" altLang="zh-CN" sz="2400" dirty="0"/>
              <a:t>(</a:t>
            </a:r>
            <a:r>
              <a:rPr lang="zh-CN" altLang="en-US" sz="2400" dirty="0"/>
              <a:t>索</a:t>
            </a:r>
            <a:r>
              <a:rPr lang="en-US" altLang="zh-CN" sz="2400" dirty="0"/>
              <a:t>)</a:t>
            </a:r>
            <a:r>
              <a:rPr lang="zh-CN" altLang="en-US" sz="2400" dirty="0"/>
              <a:t>等。</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Rot="1" noChangeArrowheads="1"/>
          </p:cNvSpPr>
          <p:nvPr>
            <p:ph sz="quarter" idx="13"/>
          </p:nvPr>
        </p:nvSpPr>
        <p:spPr>
          <a:xfrm>
            <a:off x="512763" y="620688"/>
            <a:ext cx="11166475" cy="5712382"/>
          </a:xfrm>
        </p:spPr>
        <p:txBody>
          <a:bodyPr>
            <a:normAutofit fontScale="85000" lnSpcReduction="20000"/>
          </a:bodyPr>
          <a:lstStyle/>
          <a:p>
            <a:pPr>
              <a:lnSpc>
                <a:spcPct val="200000"/>
              </a:lnSpc>
            </a:pPr>
            <a:r>
              <a:rPr lang="zh-CN" altLang="en-US" b="1" dirty="0">
                <a:latin typeface="宋体" panose="02010600030101010101" pitchFamily="2" charset="-122"/>
              </a:rPr>
              <a:t>（</a:t>
            </a:r>
            <a:r>
              <a:rPr lang="en-US" altLang="zh-CN" b="1" dirty="0">
                <a:latin typeface="宋体" panose="02010600030101010101" pitchFamily="2" charset="-122"/>
              </a:rPr>
              <a:t>3</a:t>
            </a:r>
            <a:r>
              <a:rPr lang="zh-CN" altLang="en-US" b="1" dirty="0">
                <a:latin typeface="宋体" panose="02010600030101010101" pitchFamily="2" charset="-122"/>
              </a:rPr>
              <a:t>）使用劳动防护用品的一般要求。</a:t>
            </a:r>
            <a:endParaRPr lang="zh-CN" altLang="en-US" b="1" dirty="0">
              <a:latin typeface="宋体" panose="02010600030101010101" pitchFamily="2" charset="-122"/>
            </a:endParaRPr>
          </a:p>
          <a:p>
            <a:pPr>
              <a:lnSpc>
                <a:spcPct val="200000"/>
              </a:lnSpc>
            </a:pPr>
            <a:r>
              <a:rPr lang="zh-CN" altLang="en-US" sz="2800" dirty="0">
                <a:latin typeface="宋体" panose="02010600030101010101" pitchFamily="2" charset="-122"/>
              </a:rPr>
              <a:t>①</a:t>
            </a:r>
            <a:r>
              <a:rPr lang="zh-CN" altLang="en-US" sz="2800" u="sng" dirty="0">
                <a:latin typeface="宋体" panose="02010600030101010101" pitchFamily="2" charset="-122"/>
              </a:rPr>
              <a:t>劳动防护用品使用前应首先做一次外观检查</a:t>
            </a:r>
            <a:r>
              <a:rPr lang="zh-CN" altLang="en-US" sz="2800" dirty="0">
                <a:latin typeface="宋体" panose="02010600030101010101" pitchFamily="2" charset="-122"/>
              </a:rPr>
              <a:t>。检查的目的是认定用品对有害因素防护效能的程度，用品外观有无缺陷或损坏，各部件组装是否严密，启动是否灵活等。</a:t>
            </a:r>
            <a:endParaRPr lang="zh-CN" altLang="en-US" sz="2800" dirty="0">
              <a:latin typeface="宋体" panose="02010600030101010101" pitchFamily="2" charset="-122"/>
            </a:endParaRPr>
          </a:p>
          <a:p>
            <a:pPr>
              <a:lnSpc>
                <a:spcPct val="200000"/>
              </a:lnSpc>
            </a:pPr>
            <a:r>
              <a:rPr lang="zh-CN" altLang="en-US" sz="2800" dirty="0">
                <a:latin typeface="宋体" panose="02010600030101010101" pitchFamily="2" charset="-122"/>
              </a:rPr>
              <a:t>②</a:t>
            </a:r>
            <a:r>
              <a:rPr lang="zh-CN" altLang="en-US" sz="2800" u="sng" dirty="0">
                <a:latin typeface="宋体" panose="02010600030101010101" pitchFamily="2" charset="-122"/>
              </a:rPr>
              <a:t>劳动防护用品的使用必须在其性能范围内</a:t>
            </a:r>
            <a:r>
              <a:rPr lang="zh-CN" altLang="en-US" sz="2800" dirty="0">
                <a:latin typeface="宋体" panose="02010600030101010101" pitchFamily="2" charset="-122"/>
              </a:rPr>
              <a:t>，不得超极限使用；不得使用未经国家指定、经监测部门认可</a:t>
            </a:r>
            <a:r>
              <a:rPr lang="en-US" altLang="zh-CN" sz="2800" dirty="0">
                <a:latin typeface="宋体" panose="02010600030101010101" pitchFamily="2" charset="-122"/>
              </a:rPr>
              <a:t>(</a:t>
            </a:r>
            <a:r>
              <a:rPr lang="zh-CN" altLang="en-US" sz="2800" dirty="0">
                <a:latin typeface="宋体" panose="02010600030101010101" pitchFamily="2" charset="-122"/>
              </a:rPr>
              <a:t>国家标准</a:t>
            </a:r>
            <a:r>
              <a:rPr lang="en-US" altLang="zh-CN" sz="2800" dirty="0">
                <a:latin typeface="宋体" panose="02010600030101010101" pitchFamily="2" charset="-122"/>
              </a:rPr>
              <a:t>)</a:t>
            </a:r>
            <a:r>
              <a:rPr lang="zh-CN" altLang="en-US" sz="2800" dirty="0">
                <a:latin typeface="宋体" panose="02010600030101010101" pitchFamily="2" charset="-122"/>
              </a:rPr>
              <a:t>和检测还达不到标准的产品；不能随便代替，更不能以次充好。</a:t>
            </a:r>
            <a:endParaRPr lang="zh-CN" altLang="en-US" sz="2800" dirty="0">
              <a:latin typeface="宋体" panose="02010600030101010101" pitchFamily="2" charset="-122"/>
            </a:endParaRPr>
          </a:p>
          <a:p>
            <a:pPr>
              <a:lnSpc>
                <a:spcPct val="200000"/>
              </a:lnSpc>
            </a:pPr>
            <a:r>
              <a:rPr lang="zh-CN" altLang="en-US" sz="2800" dirty="0">
                <a:latin typeface="宋体" panose="02010600030101010101" pitchFamily="2" charset="-122"/>
              </a:rPr>
              <a:t>③严格按照使用说明书正确使用劳动防护用品。</a:t>
            </a:r>
            <a:endParaRPr lang="zh-CN" altLang="en-US" sz="2800"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717790" y="4149090"/>
            <a:ext cx="40538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789608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bg1"/>
                </a:solidFill>
                <a:latin typeface="宋体" panose="02010600030101010101" pitchFamily="2" charset="-122"/>
                <a:ea typeface="宋体" panose="02010600030101010101" pitchFamily="2" charset="-122"/>
              </a:rPr>
              <a:t>扫码关注我们</a:t>
            </a:r>
            <a:endParaRPr lang="zh-CN" altLang="en-US" sz="140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bg1"/>
                </a:solidFill>
                <a:latin typeface="微软雅黑" panose="020B0503020204020204" charset="-122"/>
                <a:ea typeface="微软雅黑" panose="020B0503020204020204" charset="-122"/>
              </a:rPr>
              <a:t>获取第一手安全资讯</a:t>
            </a:r>
            <a:endParaRPr lang="zh-CN" altLang="en-US" sz="140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7"/>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a:t>
            </a:r>
            <a:r>
              <a:rPr lang="en-US" altLang="zh-CN" sz="14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a:t>
            </a:r>
            <a:r>
              <a:rPr lang="en-US" altLang="zh-CN" sz="1600" dirty="0">
                <a:solidFill>
                  <a:schemeClr val="accent5">
                    <a:lumMod val="50000"/>
                  </a:schemeClr>
                </a:solidFill>
                <a:latin typeface="微软雅黑" panose="020B0503020204020204" charset="-122"/>
                <a:ea typeface="微软雅黑" panose="020B0503020204020204" charset="-122"/>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solidFill>
                  <a:schemeClr val="bg1"/>
                </a:solidFill>
              </a:rPr>
              <a:t>微信公众号</a:t>
            </a:r>
            <a:endParaRPr lang="zh-CN" altLang="en-US" sz="1100" dirty="0">
              <a:solidFill>
                <a:schemeClr val="bg1"/>
              </a:solidFill>
            </a:endParaRPr>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solidFill>
                  <a:schemeClr val="bg1"/>
                </a:solidFill>
              </a:rPr>
              <a:t>抖音</a:t>
            </a:r>
            <a:endParaRPr lang="zh-CN" altLang="en-US" sz="1100" dirty="0">
              <a:solidFill>
                <a:schemeClr val="bg1"/>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5" name="Picture 5" descr="3D4290B71021FBC1E2F04FB337F3A8D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992" y="260648"/>
            <a:ext cx="10752667" cy="568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479376" y="404664"/>
            <a:ext cx="11189610" cy="2448272"/>
          </a:xfrm>
        </p:spPr>
        <p:txBody>
          <a:bodyPr>
            <a:normAutofit fontScale="90000"/>
          </a:bodyPr>
          <a:lstStyle/>
          <a:p>
            <a:pPr algn="l">
              <a:lnSpc>
                <a:spcPct val="200000"/>
              </a:lnSpc>
            </a:pPr>
            <a:r>
              <a:rPr lang="en-US" altLang="zh-CN" sz="2400" dirty="0"/>
              <a:t>        </a:t>
            </a:r>
            <a:r>
              <a:rPr lang="zh-CN" altLang="en-US" sz="2400" dirty="0">
                <a:solidFill>
                  <a:srgbClr val="0000FF"/>
                </a:solidFill>
              </a:rPr>
              <a:t>目前，国家职业卫生工作遵循“为人民健康服务和为社会主义现代化建设服务”的“两为”方针，在业务管理上实行“预防为主，分类管理、防治结合，综合治理”原则。</a:t>
            </a:r>
            <a:r>
              <a:rPr lang="zh-CN" altLang="en-US" sz="2400" dirty="0"/>
              <a:t>基本工作有三个层面，即：①职业性有害因素监测评价；②接触有害因素作业工人健康监护；③职业病患者诊断和治疗。</a:t>
            </a:r>
            <a:endParaRPr lang="zh-CN" altLang="en-US" dirty="0"/>
          </a:p>
        </p:txBody>
      </p:sp>
      <p:sp>
        <p:nvSpPr>
          <p:cNvPr id="152579" name="Rectangle 3"/>
          <p:cNvSpPr>
            <a:spLocks noGrp="1" noRot="1" noChangeArrowheads="1"/>
          </p:cNvSpPr>
          <p:nvPr>
            <p:ph sz="quarter" idx="13"/>
          </p:nvPr>
        </p:nvSpPr>
        <p:spPr>
          <a:xfrm>
            <a:off x="551384" y="2996952"/>
            <a:ext cx="11166475" cy="3000785"/>
          </a:xfrm>
        </p:spPr>
        <p:txBody>
          <a:bodyPr>
            <a:normAutofit fontScale="70000" lnSpcReduction="20000"/>
          </a:bodyPr>
          <a:lstStyle/>
          <a:p>
            <a:pPr>
              <a:lnSpc>
                <a:spcPct val="200000"/>
              </a:lnSpc>
            </a:pPr>
            <a:r>
              <a:rPr lang="zh-CN" altLang="en-US" b="1" dirty="0"/>
              <a:t>一、职业危害因素、职业病的主要</a:t>
            </a:r>
            <a:r>
              <a:rPr lang="zh-CN" altLang="en-US" b="1" dirty="0" smtClean="0"/>
              <a:t>种类</a:t>
            </a:r>
            <a:endParaRPr lang="zh-CN" altLang="en-US" dirty="0"/>
          </a:p>
          <a:p>
            <a:pPr>
              <a:lnSpc>
                <a:spcPct val="200000"/>
              </a:lnSpc>
            </a:pPr>
            <a:r>
              <a:rPr lang="zh-CN" altLang="en-US" sz="2400" dirty="0"/>
              <a:t>       职业性危害因素又称生产性危害因素，是指能对职工的健康和劳动能力产生有害作用并导致疾病的生产因素。按其来源和性质可分为生产过程中的、劳动过程中的和与作业场所有关的危害因素三种。</a:t>
            </a:r>
            <a:endParaRPr lang="zh-CN" altLang="en-US" sz="2400" dirty="0"/>
          </a:p>
          <a:p>
            <a:pPr>
              <a:lnSpc>
                <a:spcPct val="200000"/>
              </a:lnSpc>
            </a:pPr>
            <a:r>
              <a:rPr lang="zh-CN" altLang="en-US" sz="2400" dirty="0"/>
              <a:t>       </a:t>
            </a:r>
            <a:r>
              <a:rPr lang="zh-CN" altLang="en-US" sz="2400" dirty="0">
                <a:solidFill>
                  <a:srgbClr val="0000FF"/>
                </a:solidFill>
              </a:rPr>
              <a:t>在生产环境和劳动过程中，存在的多种对人体健康有害的因素，如有毒化学物质、生产性粉尘、有害物理因素或生物因素等，统称为职业性危害因素。在一定条件下，职业性有害因素直接作用于人体，损害健康，所引起的疾病，被称为职业病。</a:t>
            </a:r>
            <a:endParaRPr lang="zh-CN" altLang="en-US" sz="2400" dirty="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479376" y="1052736"/>
            <a:ext cx="11189610" cy="4941763"/>
          </a:xfrm>
        </p:spPr>
        <p:txBody>
          <a:bodyPr>
            <a:normAutofit fontScale="90000"/>
          </a:bodyPr>
          <a:lstStyle/>
          <a:p>
            <a:pPr algn="l">
              <a:lnSpc>
                <a:spcPct val="150000"/>
              </a:lnSpc>
            </a:pPr>
            <a:r>
              <a:rPr lang="en-US" altLang="zh-CN" sz="2400" dirty="0"/>
              <a:t>       </a:t>
            </a:r>
            <a:r>
              <a:rPr lang="zh-CN" altLang="en-US" sz="2400" dirty="0"/>
              <a:t>职业性有害因素种类较多，所引起的疾病各不相同，因而职业病并不仅限某一种疾病，而是许多疾病的总称。按照国际惯例，凡是经国家政府主管部门明文规定的职业病，称为法定职业病。法定职业病患者依法享有特定的补偿待遇。法定职业病划定范围的大小，世界各国</a:t>
            </a:r>
            <a:r>
              <a:rPr lang="zh-CN" altLang="en-US" sz="2400" dirty="0">
                <a:latin typeface="宋体" panose="02010600030101010101" pitchFamily="2" charset="-122"/>
              </a:rPr>
              <a:t>并不完全一致。各个国家主要依据本国经济条件、技术水平和对职业病的认识来确定。我国</a:t>
            </a:r>
            <a:r>
              <a:rPr lang="en-US" altLang="zh-CN" sz="2400" dirty="0">
                <a:latin typeface="宋体" panose="02010600030101010101" pitchFamily="2" charset="-122"/>
              </a:rPr>
              <a:t>1987</a:t>
            </a:r>
            <a:r>
              <a:rPr lang="zh-CN" altLang="en-US" sz="2400" dirty="0">
                <a:latin typeface="宋体" panose="02010600030101010101" pitchFamily="2" charset="-122"/>
              </a:rPr>
              <a:t>年修订的</a:t>
            </a:r>
            <a:r>
              <a:rPr lang="en-US" altLang="zh-CN" sz="2400" dirty="0">
                <a:latin typeface="宋体" panose="02010600030101010101" pitchFamily="2" charset="-122"/>
              </a:rPr>
              <a:t>&lt;&lt;</a:t>
            </a:r>
            <a:r>
              <a:rPr lang="zh-CN" altLang="en-US" sz="2400" dirty="0">
                <a:latin typeface="宋体" panose="02010600030101010101" pitchFamily="2" charset="-122"/>
              </a:rPr>
              <a:t>职业病范围和职业病患者处理办法</a:t>
            </a:r>
            <a:r>
              <a:rPr lang="en-US" altLang="zh-CN" sz="2400" dirty="0">
                <a:latin typeface="宋体" panose="02010600030101010101" pitchFamily="2" charset="-122"/>
              </a:rPr>
              <a:t>&gt;&gt;</a:t>
            </a:r>
            <a:r>
              <a:rPr lang="zh-CN" altLang="en-US" sz="2400" dirty="0">
                <a:latin typeface="宋体" panose="02010600030101010101" pitchFamily="2" charset="-122"/>
              </a:rPr>
              <a:t>规定，现行法定职业病名单分</a:t>
            </a:r>
            <a:r>
              <a:rPr lang="en-US" altLang="zh-CN" sz="2400" dirty="0">
                <a:latin typeface="宋体" panose="02010600030101010101" pitchFamily="2" charset="-122"/>
              </a:rPr>
              <a:t>9</a:t>
            </a:r>
            <a:r>
              <a:rPr lang="zh-CN" altLang="en-US" sz="2400" dirty="0">
                <a:latin typeface="宋体" panose="02010600030101010101" pitchFamily="2" charset="-122"/>
              </a:rPr>
              <a:t>类</a:t>
            </a:r>
            <a:r>
              <a:rPr lang="en-US" altLang="zh-CN" sz="2400" dirty="0">
                <a:latin typeface="宋体" panose="02010600030101010101" pitchFamily="2" charset="-122"/>
              </a:rPr>
              <a:t>102</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其中</a:t>
            </a:r>
            <a:r>
              <a:rPr lang="en-US" altLang="zh-CN" sz="2400" dirty="0">
                <a:latin typeface="宋体" panose="02010600030101010101" pitchFamily="2" charset="-122"/>
              </a:rPr>
              <a:t>,</a:t>
            </a:r>
            <a:r>
              <a:rPr lang="zh-CN" altLang="en-US" sz="2400" dirty="0">
                <a:latin typeface="宋体" panose="02010600030101010101" pitchFamily="2" charset="-122"/>
              </a:rPr>
              <a:t>职业中毒</a:t>
            </a:r>
            <a:r>
              <a:rPr lang="en-US" altLang="zh-CN" sz="2400" dirty="0">
                <a:latin typeface="宋体" panose="02010600030101010101" pitchFamily="2" charset="-122"/>
              </a:rPr>
              <a:t>51</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尘肺</a:t>
            </a:r>
            <a:r>
              <a:rPr lang="en-US" altLang="zh-CN" sz="2400" dirty="0">
                <a:latin typeface="宋体" panose="02010600030101010101" pitchFamily="2" charset="-122"/>
              </a:rPr>
              <a:t>12</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职业性物理因素疾病</a:t>
            </a:r>
            <a:r>
              <a:rPr lang="en-US" altLang="zh-CN" sz="2400" dirty="0">
                <a:latin typeface="宋体" panose="02010600030101010101" pitchFamily="2" charset="-122"/>
              </a:rPr>
              <a:t>9</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职业性传染病</a:t>
            </a:r>
            <a:r>
              <a:rPr lang="en-US" altLang="zh-CN" sz="2400" dirty="0">
                <a:latin typeface="宋体" panose="02010600030101010101" pitchFamily="2" charset="-122"/>
              </a:rPr>
              <a:t>3</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职业性皮肤病</a:t>
            </a:r>
            <a:r>
              <a:rPr lang="en-US" altLang="zh-CN" sz="2400" dirty="0">
                <a:latin typeface="宋体" panose="02010600030101010101" pitchFamily="2" charset="-122"/>
              </a:rPr>
              <a:t>7</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职业性眼病</a:t>
            </a:r>
            <a:r>
              <a:rPr lang="en-US" altLang="zh-CN" sz="2400" dirty="0">
                <a:latin typeface="宋体" panose="02010600030101010101" pitchFamily="2" charset="-122"/>
              </a:rPr>
              <a:t>3</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职业性耳鼻喉疾病</a:t>
            </a:r>
            <a:r>
              <a:rPr lang="en-US" altLang="zh-CN" sz="2400" dirty="0">
                <a:latin typeface="宋体" panose="02010600030101010101" pitchFamily="2" charset="-122"/>
              </a:rPr>
              <a:t>2</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职业性肿瘤</a:t>
            </a:r>
            <a:r>
              <a:rPr lang="en-US" altLang="zh-CN" sz="2400" dirty="0">
                <a:latin typeface="宋体" panose="02010600030101010101" pitchFamily="2" charset="-122"/>
              </a:rPr>
              <a:t>8</a:t>
            </a:r>
            <a:r>
              <a:rPr lang="zh-CN" altLang="en-US" sz="2400" dirty="0">
                <a:latin typeface="宋体" panose="02010600030101010101" pitchFamily="2" charset="-122"/>
              </a:rPr>
              <a:t>种</a:t>
            </a:r>
            <a:r>
              <a:rPr lang="en-US" altLang="zh-CN" sz="2400" dirty="0">
                <a:latin typeface="宋体" panose="02010600030101010101" pitchFamily="2" charset="-122"/>
              </a:rPr>
              <a:t>,</a:t>
            </a:r>
            <a:r>
              <a:rPr lang="zh-CN" altLang="en-US" sz="2400" dirty="0">
                <a:latin typeface="宋体" panose="02010600030101010101" pitchFamily="2" charset="-122"/>
              </a:rPr>
              <a:t>其他职业病</a:t>
            </a:r>
            <a:r>
              <a:rPr lang="en-US" altLang="zh-CN" sz="2400" dirty="0">
                <a:latin typeface="宋体" panose="02010600030101010101" pitchFamily="2" charset="-122"/>
              </a:rPr>
              <a:t>7</a:t>
            </a:r>
            <a:r>
              <a:rPr lang="zh-CN" altLang="en-US" sz="2400" dirty="0">
                <a:latin typeface="宋体" panose="02010600030101010101" pitchFamily="2" charset="-122"/>
              </a:rPr>
              <a:t>种。法定职业病的诊断权由国家认定的医疗卫生机构行使。</a:t>
            </a:r>
            <a:r>
              <a:rPr lang="zh-CN" altLang="en-US" sz="2400" dirty="0"/>
              <a:t>职业病是指企业、事业单位和个体经济组织的劳动者在职业活动中，因接触粉尘、放射性物质和其他有毒、有害物质等因素而引起的疾病。</a:t>
            </a:r>
            <a:br>
              <a:rPr lang="zh-CN" altLang="en-US" sz="2400" dirty="0"/>
            </a:br>
            <a:r>
              <a:rPr lang="zh-CN" altLang="en-US" sz="2400" dirty="0"/>
              <a:t>       医学上所称的职业病是泛指职业危害因素所引起的特定疾病。由于社会制度、经济条件和医疗技术水平不同，各国都规定了各自的职业病名单，即立法意义上的职业病。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1" name="Picture 5" descr="xin_54050602121221626346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666" y="404664"/>
            <a:ext cx="10801351" cy="568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767408" y="1340768"/>
            <a:ext cx="10973586" cy="3600400"/>
          </a:xfrm>
        </p:spPr>
        <p:txBody>
          <a:bodyPr>
            <a:normAutofit fontScale="90000"/>
          </a:bodyPr>
          <a:lstStyle/>
          <a:p>
            <a:pPr algn="l">
              <a:lnSpc>
                <a:spcPct val="150000"/>
              </a:lnSpc>
            </a:pPr>
            <a:r>
              <a:rPr lang="zh-CN" altLang="en-US" sz="3200" dirty="0">
                <a:solidFill>
                  <a:srgbClr val="FF3300"/>
                </a:solidFill>
              </a:rPr>
              <a:t>职业病发病规律与临床表现特点</a:t>
            </a:r>
            <a:r>
              <a:rPr lang="zh-CN" altLang="en-US" sz="2400" dirty="0"/>
              <a:t>    </a:t>
            </a:r>
            <a:br>
              <a:rPr lang="zh-CN" altLang="en-US" sz="2400" dirty="0"/>
            </a:br>
            <a:r>
              <a:rPr lang="zh-CN" altLang="en-US" sz="2400" dirty="0"/>
              <a:t>        职业病由生产中的各种职业性有害因素所致，故病因明确</a:t>
            </a:r>
            <a:r>
              <a:rPr lang="en-US" altLang="zh-CN" sz="2400" dirty="0"/>
              <a:t>.</a:t>
            </a:r>
            <a:r>
              <a:rPr lang="zh-CN" altLang="en-US" sz="2400" dirty="0"/>
              <a:t>危害因素通过各种方式接触，作用于人体到达目标器官（靶器官），在一定剂量（强度）范围，产生不同程度的危害。</a:t>
            </a:r>
            <a:br>
              <a:rPr lang="zh-CN" altLang="en-US" sz="2400" dirty="0"/>
            </a:br>
            <a:r>
              <a:rPr lang="zh-CN" altLang="en-US" sz="2400" dirty="0"/>
              <a:t>       不同的职业性有害因素，对人体健康的危害各不相同，因此职业病的临床表现十分复杂，可涉及全身各主要器官和系统。个体差异与职业病的发病及严重程度有一定关系，即在相同作业环境中，有的人发病，有的人不发病，有的人受害较重、有的人受害较轻。    </a:t>
            </a:r>
            <a:br>
              <a:rPr lang="zh-CN" altLang="en-US" sz="2400" dirty="0"/>
            </a:br>
            <a:r>
              <a:rPr lang="zh-CN" altLang="en-US" sz="2400" dirty="0"/>
              <a:t>       职业危害因素还是工作有关疾病的病因之一，如腰背痛、腕管综合征，颈肩腕综合征、但不是这类病的唯一病因</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3.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中联重科新VI">
      <a:dk1>
        <a:srgbClr val="000000"/>
      </a:dk1>
      <a:lt1>
        <a:sysClr val="window" lastClr="FFFFFF"/>
      </a:lt1>
      <a:dk2>
        <a:srgbClr val="383841"/>
      </a:dk2>
      <a:lt2>
        <a:srgbClr val="53565A"/>
      </a:lt2>
      <a:accent1>
        <a:srgbClr val="B6ADA5"/>
      </a:accent1>
      <a:accent2>
        <a:srgbClr val="AADB1E"/>
      </a:accent2>
      <a:accent3>
        <a:srgbClr val="FF0000"/>
      </a:accent3>
      <a:accent4>
        <a:srgbClr val="292929"/>
      </a:accent4>
      <a:accent5>
        <a:srgbClr val="4BACC6"/>
      </a:accent5>
      <a:accent6>
        <a:srgbClr val="F79646"/>
      </a:accent6>
      <a:hlink>
        <a:srgbClr val="0000FF"/>
      </a:hlink>
      <a:folHlink>
        <a:srgbClr val="800080"/>
      </a:folHlink>
    </a:clrScheme>
    <a:fontScheme name="中联重科标准字体">
      <a:majorFont>
        <a:latin typeface="Titillium Web"/>
        <a:ea typeface="方正兰亭准黑_GBK"/>
        <a:cs typeface=""/>
      </a:majorFont>
      <a:minorFont>
        <a:latin typeface="Titillium Web"/>
        <a:ea typeface="方正兰亭准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ACE39"/>
        </a:solidFill>
        <a:ln>
          <a:noFill/>
        </a:ln>
      </a:spPr>
      <a:bodyPr vert="horz" wrap="square" lIns="91440" tIns="45720" rIns="91440" bIns="45720" numCol="1" anchor="t" anchorCtr="0" compatLnSpc="1"/>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10964</Words>
  <Application>WPS 演示</Application>
  <PresentationFormat>宽屏</PresentationFormat>
  <Paragraphs>221</Paragraphs>
  <Slides>45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宋体</vt:lpstr>
      <vt:lpstr>Wingdings</vt:lpstr>
      <vt:lpstr>华文琥珀</vt:lpstr>
      <vt:lpstr>Titillium Web</vt:lpstr>
      <vt:lpstr>ksdb</vt:lpstr>
      <vt:lpstr>方正兰亭准黑_GBK</vt:lpstr>
      <vt:lpstr>黑体</vt:lpstr>
      <vt:lpstr>微软雅黑</vt:lpstr>
      <vt:lpstr>Arial Unicode MS</vt:lpstr>
      <vt:lpstr>Calibri</vt:lpstr>
      <vt:lpstr>楷体</vt:lpstr>
      <vt:lpstr>汉仪旗黑-85S</vt:lpstr>
      <vt:lpstr>Office 主题</vt:lpstr>
      <vt:lpstr>职业卫生知识</vt:lpstr>
      <vt:lpstr>PowerPoint 演示文稿</vt:lpstr>
      <vt:lpstr>目    录</vt:lpstr>
      <vt:lpstr>第一节  职业危害因素与职业病</vt:lpstr>
      <vt:lpstr>PowerPoint 演示文稿</vt:lpstr>
      <vt:lpstr>        目前，国家职业卫生工作遵循“为人民健康服务和为社会主义现代化建设服务”的“两为”方针，在业务管理上实行“预防为主，分类管理、防治结合，综合治理”原则。基本工作有三个层面，即：①职业性有害因素监测评价；②接触有害因素作业工人健康监护；③职业病患者诊断和治疗。</vt:lpstr>
      <vt:lpstr>       职业性有害因素种类较多，所引起的疾病各不相同，因而职业病并不仅限某一种疾病，而是许多疾病的总称。按照国际惯例，凡是经国家政府主管部门明文规定的职业病，称为法定职业病。法定职业病患者依法享有特定的补偿待遇。法定职业病划定范围的大小，世界各国并不完全一致。各个国家主要依据本国经济条件、技术水平和对职业病的认识来确定。我国1987年修订的&lt;&lt;职业病范围和职业病患者处理办法&gt;&gt;规定，现行法定职业病名单分9类102种,其中,职业中毒51种,尘肺12种,职业性物理因素疾病9种,职业性传染病3种,职业性皮肤病7种,职业性眼病3种,职业性耳鼻喉疾病2种,职业性肿瘤8种,其他职业病7种。法定职业病的诊断权由国家认定的医疗卫生机构行使。职业病是指企业、事业单位和个体经济组织的劳动者在职业活动中，因接触粉尘、放射性物质和其他有毒、有害物质等因素而引起的疾病。        医学上所称的职业病是泛指职业危害因素所引起的特定疾病。由于社会制度、经济条件和医疗技术水平不同，各国都规定了各自的职业病名单，即立法意义上的职业病。   </vt:lpstr>
      <vt:lpstr>PowerPoint 演示文稿</vt:lpstr>
      <vt:lpstr>职业病发病规律与临床表现特点             职业病由生产中的各种职业性有害因素所致，故病因明确.危害因素通过各种方式接触，作用于人体到达目标器官（靶器官），在一定剂量（强度）范围，产生不同程度的危害。        不同的职业性有害因素，对人体健康的危害各不相同，因此职业病的临床表现十分复杂，可涉及全身各主要器官和系统。个体差异与职业病的发病及严重程度有一定关系，即在相同作业环境中，有的人发病，有的人不发病，有的人受害较重、有的人受害较轻。            职业危害因素还是工作有关疾病的病因之一，如腰背痛、腕管综合征，颈肩腕综合征、但不是这类病的唯一病因</vt:lpstr>
      <vt:lpstr>PowerPoint 演示文稿</vt:lpstr>
      <vt:lpstr>二、职业病的预防</vt:lpstr>
      <vt:lpstr>PowerPoint 演示文稿</vt:lpstr>
      <vt:lpstr>落实三级预防的基本措施有： ①实施劳动卫生监督，包括预防性和经常性卫生监督，以及事故性处理。新建、扩建、改建工程项目的卫生防护设施“三同时”验收是其重要的内容； ②降低有害因素浓（强）度。常见的卫生技术措施有从工艺上改进、防止有害因素逸散，推广运用低毒，无毒的材料或技术，配置个人防护用品、通风防尘等； ③职业性健康筛检。已成为常规的措施有就业职业性体检，定期职业性体检和离退休职业性定检。         职业病报告管理。有卫生监督统计报告、重大职业中毒事故紧急报告等制度             职业病范围及职业病患者的处理办法。有职业病范围规定，统计报告管理体系，职业病患者待遇规定等项。  </vt:lpstr>
      <vt:lpstr>PowerPoint 演示文稿</vt:lpstr>
      <vt:lpstr>1.职业禁忌证             劳动者原有的疾病或潜在的病症，容易因接触职业性因素而加重，或发生职业病或“工作相关疾病”，因而不宜从事某种作业，这监测类别些机体异常功能状态或疾病称为职业禁忌证。如神经精神疾病患者不宜从事锰作业，患有慢性呼吸系统疾病者不能从事钒作业。             职工在参加工作（上岗）前应进行健康检查，以确定有无该工种的职业禁忌症，是否适合该工种工作。在工作岗位变动或长期病假复工前，也应进行健康筛检。从事某项工作后，每隔一定时间进行体检，与上岗前体检资料作比较，藉以评价有无职业危害的损伤。对有职业禁忌证的职工，应按规定不得上岗工作。对在岗职工，一旦发现职业禁忌证，应及时调离，改作其他工作。对已经治愈的职业禁忌证职工，则可从事原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劳动防护用品的种类、作用和使用要求</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dapengxiaojiang001</dc:creator>
  <cp:lastModifiedBy>little fairy</cp:lastModifiedBy>
  <cp:revision>274</cp:revision>
  <dcterms:created xsi:type="dcterms:W3CDTF">2015-04-07T06:44:00Z</dcterms:created>
  <dcterms:modified xsi:type="dcterms:W3CDTF">2023-11-07T05:29:44Z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73CE3CF577AE47C89345CE5583201DDC_13</vt:lpwstr>
  </property>
  <property fmtid="{D5CDD505-2E9C-101B-9397-08002B2CF9AE}" pid="3" name="KSOProductBuildVer">
    <vt:lpwstr>2052-12.1.0.15933</vt:lpwstr>
  </property>
</Properties>
</file>