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7" r:id="rId4"/>
  </p:sldMasterIdLst>
  <p:notesMasterIdLst>
    <p:notesMasterId r:id="rId6"/>
  </p:notesMasterIdLst>
  <p:handoutMasterIdLst>
    <p:handoutMasterId r:id="rId39"/>
  </p:handoutMasterIdLst>
  <p:sldIdLst>
    <p:sldId id="372" r:id="rId5"/>
    <p:sldId id="404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406" r:id="rId38"/>
  </p:sldIdLst>
  <p:sldSz cx="9144000" cy="5143500" type="screen16x9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465"/>
    <a:srgbClr val="B27061"/>
    <a:srgbClr val="AAA7A8"/>
    <a:srgbClr val="C7ACA7"/>
    <a:srgbClr val="C5947A"/>
    <a:srgbClr val="D5D0C6"/>
    <a:srgbClr val="CCC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1" autoAdjust="0"/>
  </p:normalViewPr>
  <p:slideViewPr>
    <p:cSldViewPr snapToGrid="0">
      <p:cViewPr varScale="1">
        <p:scale>
          <a:sx n="121" d="100"/>
          <a:sy n="121" d="100"/>
        </p:scale>
        <p:origin x="8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4" Type="http://schemas.openxmlformats.org/officeDocument/2006/relationships/tags" Target="tags/tag633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A65A2BE-482E-447F-B3EE-5D44DB5B1EA7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2.png"/><Relationship Id="rId2" Type="http://schemas.openxmlformats.org/officeDocument/2006/relationships/tags" Target="../tags/tag72.xm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2.png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2.png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2.png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2.png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image" Target="../media/image2.png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image" Target="../media/image2.png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image" Target="../media/image2.png"/><Relationship Id="rId16" Type="http://schemas.openxmlformats.org/officeDocument/2006/relationships/tags" Target="../tags/tag158.xml"/><Relationship Id="rId15" Type="http://schemas.openxmlformats.org/officeDocument/2006/relationships/tags" Target="../tags/tag157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image" Target="../media/image2.png"/><Relationship Id="rId2" Type="http://schemas.openxmlformats.org/officeDocument/2006/relationships/tags" Target="../tags/tag17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image" Target="../media/image2.png"/><Relationship Id="rId2" Type="http://schemas.openxmlformats.org/officeDocument/2006/relationships/tags" Target="../tags/tag178.xml"/><Relationship Id="rId17" Type="http://schemas.openxmlformats.org/officeDocument/2006/relationships/tags" Target="../tags/tag192.xml"/><Relationship Id="rId16" Type="http://schemas.openxmlformats.org/officeDocument/2006/relationships/tags" Target="../tags/tag191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image" Target="../media/image2.png"/><Relationship Id="rId2" Type="http://schemas.openxmlformats.org/officeDocument/2006/relationships/tags" Target="../tags/tag19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image" Target="../media/image2.png"/><Relationship Id="rId2" Type="http://schemas.openxmlformats.org/officeDocument/2006/relationships/tags" Target="../tags/tag21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22.xml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image" Target="../media/image2.png"/><Relationship Id="rId2" Type="http://schemas.openxmlformats.org/officeDocument/2006/relationships/tags" Target="../tags/tag21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image" Target="../media/image2.png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9" Type="http://schemas.openxmlformats.org/officeDocument/2006/relationships/image" Target="../media/image3.png"/><Relationship Id="rId18" Type="http://schemas.openxmlformats.org/officeDocument/2006/relationships/tags" Target="../tags/tag30.xml"/><Relationship Id="rId17" Type="http://schemas.openxmlformats.org/officeDocument/2006/relationships/tags" Target="../tags/tag29.xml"/><Relationship Id="rId16" Type="http://schemas.openxmlformats.org/officeDocument/2006/relationships/tags" Target="../tags/tag28.xml"/><Relationship Id="rId15" Type="http://schemas.openxmlformats.org/officeDocument/2006/relationships/tags" Target="../tags/tag27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image" Target="../media/image2.png"/><Relationship Id="rId2" Type="http://schemas.openxmlformats.org/officeDocument/2006/relationships/tags" Target="../tags/tag233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tags" Target="../tags/tag243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image" Target="../media/image2.png"/><Relationship Id="rId10" Type="http://schemas.openxmlformats.org/officeDocument/2006/relationships/tags" Target="../tags/tag246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image" Target="../media/image2.png"/><Relationship Id="rId16" Type="http://schemas.openxmlformats.org/officeDocument/2006/relationships/tags" Target="../tags/tag260.xml"/><Relationship Id="rId15" Type="http://schemas.openxmlformats.org/officeDocument/2006/relationships/tags" Target="../tags/tag259.xml"/><Relationship Id="rId14" Type="http://schemas.openxmlformats.org/officeDocument/2006/relationships/tags" Target="../tags/tag258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image" Target="../media/image2.png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tags" Target="../tags/tag276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image" Target="../media/image2.png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89.xml"/><Relationship Id="rId8" Type="http://schemas.openxmlformats.org/officeDocument/2006/relationships/tags" Target="../tags/tag288.xml"/><Relationship Id="rId7" Type="http://schemas.openxmlformats.org/officeDocument/2006/relationships/tags" Target="../tags/tag287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image" Target="../media/image2.png"/><Relationship Id="rId13" Type="http://schemas.openxmlformats.org/officeDocument/2006/relationships/tags" Target="../tags/tag293.xml"/><Relationship Id="rId12" Type="http://schemas.openxmlformats.org/officeDocument/2006/relationships/tags" Target="../tags/tag292.xml"/><Relationship Id="rId11" Type="http://schemas.openxmlformats.org/officeDocument/2006/relationships/tags" Target="../tags/tag291.xml"/><Relationship Id="rId10" Type="http://schemas.openxmlformats.org/officeDocument/2006/relationships/tags" Target="../tags/tag290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image" Target="../media/image2.png"/><Relationship Id="rId15" Type="http://schemas.openxmlformats.org/officeDocument/2006/relationships/tags" Target="../tags/tag306.xml"/><Relationship Id="rId14" Type="http://schemas.openxmlformats.org/officeDocument/2006/relationships/tags" Target="../tags/tag305.xml"/><Relationship Id="rId13" Type="http://schemas.openxmlformats.org/officeDocument/2006/relationships/tags" Target="../tags/tag304.xml"/><Relationship Id="rId12" Type="http://schemas.openxmlformats.org/officeDocument/2006/relationships/tags" Target="../tags/tag303.xml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tags" Target="../tags/tag311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" Type="http://schemas.openxmlformats.org/officeDocument/2006/relationships/tags" Target="../tags/tag307.xml"/><Relationship Id="rId2" Type="http://schemas.openxmlformats.org/officeDocument/2006/relationships/image" Target="../media/image2.png"/><Relationship Id="rId16" Type="http://schemas.openxmlformats.org/officeDocument/2006/relationships/tags" Target="../tags/tag320.xml"/><Relationship Id="rId15" Type="http://schemas.openxmlformats.org/officeDocument/2006/relationships/tags" Target="../tags/tag319.xml"/><Relationship Id="rId14" Type="http://schemas.openxmlformats.org/officeDocument/2006/relationships/tags" Target="../tags/tag318.xml"/><Relationship Id="rId13" Type="http://schemas.openxmlformats.org/officeDocument/2006/relationships/tags" Target="../tags/tag317.xml"/><Relationship Id="rId12" Type="http://schemas.openxmlformats.org/officeDocument/2006/relationships/tags" Target="../tags/tag316.xml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image" Target="../media/image2.png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2.png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ttp://photo-static-api.fotomore.com/creative/vcg/400/version23/VCG41157437487.jpg" descr="&amp;pky190_sjzg_VCG41157437487&amp;2&amp;src_toppic_insrchxs1&amp;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635" cy="5143500"/>
          </a:xfrm>
          <a:prstGeom prst="rect">
            <a:avLst/>
          </a:prstGeom>
        </p:spPr>
      </p:pic>
      <p:sp>
        <p:nvSpPr>
          <p:cNvPr id="8" name="任意多边形 11"/>
          <p:cNvSpPr/>
          <p:nvPr>
            <p:custDataLst>
              <p:tags r:id="rId3"/>
            </p:custDataLst>
          </p:nvPr>
        </p:nvSpPr>
        <p:spPr>
          <a:xfrm>
            <a:off x="-1" y="0"/>
            <a:ext cx="5572127" cy="5143500"/>
          </a:xfrm>
          <a:custGeom>
            <a:avLst/>
            <a:gdLst>
              <a:gd name="connsiteX0" fmla="*/ 0 w 4434682"/>
              <a:gd name="connsiteY0" fmla="*/ 0 h 5143500"/>
              <a:gd name="connsiteX1" fmla="*/ 3803902 w 4434682"/>
              <a:gd name="connsiteY1" fmla="*/ 0 h 5143500"/>
              <a:gd name="connsiteX2" fmla="*/ 3808855 w 4434682"/>
              <a:gd name="connsiteY2" fmla="*/ 9671 h 5143500"/>
              <a:gd name="connsiteX3" fmla="*/ 3808855 w 4434682"/>
              <a:gd name="connsiteY3" fmla="*/ 0 h 5143500"/>
              <a:gd name="connsiteX4" fmla="*/ 3897319 w 4434682"/>
              <a:gd name="connsiteY4" fmla="*/ 175211 h 5143500"/>
              <a:gd name="connsiteX5" fmla="*/ 4434682 w 4434682"/>
              <a:gd name="connsiteY5" fmla="*/ 2571750 h 5143500"/>
              <a:gd name="connsiteX6" fmla="*/ 3897319 w 4434682"/>
              <a:gd name="connsiteY6" fmla="*/ 4968288 h 5143500"/>
              <a:gd name="connsiteX7" fmla="*/ 3808855 w 4434682"/>
              <a:gd name="connsiteY7" fmla="*/ 5143499 h 5143500"/>
              <a:gd name="connsiteX8" fmla="*/ 3808855 w 4434682"/>
              <a:gd name="connsiteY8" fmla="*/ 5133830 h 5143500"/>
              <a:gd name="connsiteX9" fmla="*/ 3803902 w 4434682"/>
              <a:gd name="connsiteY9" fmla="*/ 5143500 h 5143500"/>
              <a:gd name="connsiteX10" fmla="*/ 0 w 4434682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4682" h="5143500">
                <a:moveTo>
                  <a:pt x="0" y="0"/>
                </a:moveTo>
                <a:lnTo>
                  <a:pt x="3803902" y="0"/>
                </a:lnTo>
                <a:lnTo>
                  <a:pt x="3808855" y="9671"/>
                </a:lnTo>
                <a:lnTo>
                  <a:pt x="3808855" y="0"/>
                </a:lnTo>
                <a:lnTo>
                  <a:pt x="3897319" y="175211"/>
                </a:lnTo>
                <a:cubicBezTo>
                  <a:pt x="4241694" y="900200"/>
                  <a:pt x="4434682" y="1713113"/>
                  <a:pt x="4434682" y="2571750"/>
                </a:cubicBezTo>
                <a:cubicBezTo>
                  <a:pt x="4434682" y="3430386"/>
                  <a:pt x="4241694" y="4243299"/>
                  <a:pt x="3897319" y="4968288"/>
                </a:cubicBezTo>
                <a:lnTo>
                  <a:pt x="3808855" y="5143499"/>
                </a:lnTo>
                <a:lnTo>
                  <a:pt x="3808855" y="5133830"/>
                </a:lnTo>
                <a:lnTo>
                  <a:pt x="3803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1369673" y="2530295"/>
            <a:ext cx="0" cy="1385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2743948" y="2530295"/>
            <a:ext cx="0" cy="1385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6"/>
            </p:custDataLst>
          </p:nvPr>
        </p:nvCxnSpPr>
        <p:spPr>
          <a:xfrm>
            <a:off x="4118224" y="2530295"/>
            <a:ext cx="0" cy="1385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0" y="1598528"/>
            <a:ext cx="5492836" cy="761747"/>
          </a:xfrm>
        </p:spPr>
        <p:txBody>
          <a:bodyPr anchor="b">
            <a:normAutofit/>
          </a:bodyPr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849500" y="1522800"/>
            <a:ext cx="5823900" cy="89910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90000"/>
              </a:lnSpc>
              <a:buNone/>
              <a:defRPr kumimoji="0" lang="zh-CN" altLang="en-US" sz="405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 hasCustomPrompt="1"/>
            <p:custDataLst>
              <p:tags r:id="rId8"/>
            </p:custDataLst>
          </p:nvPr>
        </p:nvSpPr>
        <p:spPr>
          <a:xfrm>
            <a:off x="1849041" y="2718900"/>
            <a:ext cx="5824538" cy="604800"/>
          </a:xfrm>
        </p:spPr>
        <p:txBody>
          <a:bodyPr>
            <a:normAutofit/>
          </a:bodyPr>
          <a:lstStyle>
            <a:lvl1pPr marL="0" indent="0" algn="ctr">
              <a:buNone/>
              <a:defRPr sz="2025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对象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4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椭圆 11"/>
            <p:cNvSpPr/>
            <p:nvPr userDrawn="1">
              <p:custDataLst>
                <p:tags r:id="rId5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椭圆 12"/>
            <p:cNvSpPr/>
            <p:nvPr userDrawn="1">
              <p:custDataLst>
                <p:tags r:id="rId6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0" name="椭圆 9"/>
            <p:cNvSpPr/>
            <p:nvPr userDrawn="1">
              <p:custDataLst>
                <p:tags r:id="rId4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H="1">
            <a:off x="287026" y="376238"/>
            <a:ext cx="683249" cy="204874"/>
            <a:chOff x="3581400" y="2640106"/>
            <a:chExt cx="3034554" cy="909918"/>
          </a:xfrm>
        </p:grpSpPr>
        <p:sp>
          <p:nvSpPr>
            <p:cNvPr id="14" name="椭圆 13"/>
            <p:cNvSpPr/>
            <p:nvPr userDrawn="1">
              <p:custDataLst>
                <p:tags r:id="rId8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椭圆 14"/>
            <p:cNvSpPr/>
            <p:nvPr userDrawn="1">
              <p:custDataLst>
                <p:tags r:id="rId9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6" name="椭圆 15"/>
            <p:cNvSpPr/>
            <p:nvPr userDrawn="1">
              <p:custDataLst>
                <p:tags r:id="rId10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2696875" y="4668859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4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椭圆 11"/>
            <p:cNvSpPr/>
            <p:nvPr userDrawn="1">
              <p:custDataLst>
                <p:tags r:id="rId5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椭圆 12"/>
            <p:cNvSpPr/>
            <p:nvPr userDrawn="1">
              <p:custDataLst>
                <p:tags r:id="rId6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>
            <a:off x="8097687" y="240463"/>
            <a:ext cx="683249" cy="204874"/>
            <a:chOff x="3581400" y="2640106"/>
            <a:chExt cx="3034554" cy="909918"/>
          </a:xfrm>
        </p:grpSpPr>
        <p:sp>
          <p:nvSpPr>
            <p:cNvPr id="12" name="椭圆 11"/>
            <p:cNvSpPr/>
            <p:nvPr userDrawn="1">
              <p:custDataLst>
                <p:tags r:id="rId5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椭圆 12"/>
            <p:cNvSpPr/>
            <p:nvPr userDrawn="1">
              <p:custDataLst>
                <p:tags r:id="rId6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4" name="椭圆 13"/>
            <p:cNvSpPr/>
            <p:nvPr userDrawn="1">
              <p:custDataLst>
                <p:tags r:id="rId7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0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4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" name="椭圆 12"/>
            <p:cNvSpPr/>
            <p:nvPr userDrawn="1">
              <p:custDataLst>
                <p:tags r:id="rId7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4"/>
            </p:custDataLst>
          </p:nvPr>
        </p:nvGrpSpPr>
        <p:grpSpPr>
          <a:xfrm>
            <a:off x="8097687" y="240463"/>
            <a:ext cx="683249" cy="204874"/>
            <a:chOff x="3581400" y="2640106"/>
            <a:chExt cx="3034554" cy="909918"/>
          </a:xfrm>
        </p:grpSpPr>
        <p:sp>
          <p:nvSpPr>
            <p:cNvPr id="14" name="椭圆 13"/>
            <p:cNvSpPr/>
            <p:nvPr userDrawn="1">
              <p:custDataLst>
                <p:tags r:id="rId5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椭圆 14"/>
            <p:cNvSpPr/>
            <p:nvPr userDrawn="1">
              <p:custDataLst>
                <p:tags r:id="rId6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6" name="椭圆 15"/>
            <p:cNvSpPr/>
            <p:nvPr userDrawn="1">
              <p:custDataLst>
                <p:tags r:id="rId7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287026" y="376238"/>
            <a:ext cx="683249" cy="204874"/>
            <a:chOff x="3581400" y="2640106"/>
            <a:chExt cx="3034554" cy="909918"/>
          </a:xfrm>
        </p:grpSpPr>
        <p:sp>
          <p:nvSpPr>
            <p:cNvPr id="14" name="椭圆 13"/>
            <p:cNvSpPr/>
            <p:nvPr userDrawn="1">
              <p:custDataLst>
                <p:tags r:id="rId4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6" name="椭圆 15"/>
            <p:cNvSpPr/>
            <p:nvPr userDrawn="1">
              <p:custDataLst>
                <p:tags r:id="rId6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8" name="组合 7"/>
          <p:cNvGrpSpPr/>
          <p:nvPr userDrawn="1">
            <p:custDataLst>
              <p:tags r:id="rId7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9" name="椭圆 8"/>
            <p:cNvSpPr/>
            <p:nvPr userDrawn="1">
              <p:custDataLst>
                <p:tags r:id="rId8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" name="椭圆 10"/>
            <p:cNvSpPr/>
            <p:nvPr userDrawn="1">
              <p:custDataLst>
                <p:tags r:id="rId9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" name="椭圆 11"/>
            <p:cNvSpPr/>
            <p:nvPr userDrawn="1">
              <p:custDataLst>
                <p:tags r:id="rId10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10" name="矩形 9"/>
          <p:cNvSpPr/>
          <p:nvPr userDrawn="1">
            <p:custDataLst>
              <p:tags r:id="rId11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33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ttp://photo-static-api.fotomore.com/creative/vcg/400/version23/VCG41157437487.jpg" descr="&amp;pky190_sjzg_VCG41157437487&amp;2&amp;src_toppic_insrchxs1&amp;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635" cy="5143500"/>
          </a:xfrm>
          <a:prstGeom prst="rect">
            <a:avLst/>
          </a:prstGeom>
        </p:spPr>
      </p:pic>
      <p:sp>
        <p:nvSpPr>
          <p:cNvPr id="8" name="任意多边形 11"/>
          <p:cNvSpPr/>
          <p:nvPr userDrawn="1">
            <p:custDataLst>
              <p:tags r:id="rId3"/>
            </p:custDataLst>
          </p:nvPr>
        </p:nvSpPr>
        <p:spPr>
          <a:xfrm>
            <a:off x="-1" y="0"/>
            <a:ext cx="5572127" cy="5143500"/>
          </a:xfrm>
          <a:custGeom>
            <a:avLst/>
            <a:gdLst>
              <a:gd name="connsiteX0" fmla="*/ 0 w 4434682"/>
              <a:gd name="connsiteY0" fmla="*/ 0 h 5143500"/>
              <a:gd name="connsiteX1" fmla="*/ 3803902 w 4434682"/>
              <a:gd name="connsiteY1" fmla="*/ 0 h 5143500"/>
              <a:gd name="connsiteX2" fmla="*/ 3808855 w 4434682"/>
              <a:gd name="connsiteY2" fmla="*/ 9671 h 5143500"/>
              <a:gd name="connsiteX3" fmla="*/ 3808855 w 4434682"/>
              <a:gd name="connsiteY3" fmla="*/ 0 h 5143500"/>
              <a:gd name="connsiteX4" fmla="*/ 3897319 w 4434682"/>
              <a:gd name="connsiteY4" fmla="*/ 175211 h 5143500"/>
              <a:gd name="connsiteX5" fmla="*/ 4434682 w 4434682"/>
              <a:gd name="connsiteY5" fmla="*/ 2571750 h 5143500"/>
              <a:gd name="connsiteX6" fmla="*/ 3897319 w 4434682"/>
              <a:gd name="connsiteY6" fmla="*/ 4968288 h 5143500"/>
              <a:gd name="connsiteX7" fmla="*/ 3808855 w 4434682"/>
              <a:gd name="connsiteY7" fmla="*/ 5143499 h 5143500"/>
              <a:gd name="connsiteX8" fmla="*/ 3808855 w 4434682"/>
              <a:gd name="connsiteY8" fmla="*/ 5133830 h 5143500"/>
              <a:gd name="connsiteX9" fmla="*/ 3803902 w 4434682"/>
              <a:gd name="connsiteY9" fmla="*/ 5143500 h 5143500"/>
              <a:gd name="connsiteX10" fmla="*/ 0 w 4434682"/>
              <a:gd name="connsiteY10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4682" h="5143500">
                <a:moveTo>
                  <a:pt x="0" y="0"/>
                </a:moveTo>
                <a:lnTo>
                  <a:pt x="3803902" y="0"/>
                </a:lnTo>
                <a:lnTo>
                  <a:pt x="3808855" y="9671"/>
                </a:lnTo>
                <a:lnTo>
                  <a:pt x="3808855" y="0"/>
                </a:lnTo>
                <a:lnTo>
                  <a:pt x="3897319" y="175211"/>
                </a:lnTo>
                <a:cubicBezTo>
                  <a:pt x="4241694" y="900200"/>
                  <a:pt x="4434682" y="1713113"/>
                  <a:pt x="4434682" y="2571750"/>
                </a:cubicBezTo>
                <a:cubicBezTo>
                  <a:pt x="4434682" y="3430386"/>
                  <a:pt x="4241694" y="4243299"/>
                  <a:pt x="3897319" y="4968288"/>
                </a:cubicBezTo>
                <a:lnTo>
                  <a:pt x="3808855" y="5143499"/>
                </a:lnTo>
                <a:lnTo>
                  <a:pt x="3808855" y="5133830"/>
                </a:lnTo>
                <a:lnTo>
                  <a:pt x="3803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accent1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0" y="1598528"/>
            <a:ext cx="5492836" cy="761747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2593595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3046967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3500338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3953710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>
            <p:custDataLst>
              <p:tags r:id="rId8"/>
            </p:custDataLst>
          </p:nvPr>
        </p:nvSpPr>
        <p:spPr>
          <a:xfrm>
            <a:off x="4407081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cs typeface="微软雅黑" panose="020B0503020204020204" charset="-122"/>
            </a:endParaRPr>
          </a:p>
        </p:txBody>
      </p:sp>
      <p:sp>
        <p:nvSpPr>
          <p:cNvPr id="13" name="矩形 12"/>
          <p:cNvSpPr/>
          <p:nvPr userDrawn="1">
            <p:custDataLst>
              <p:tags r:id="rId9"/>
            </p:custDataLst>
          </p:nvPr>
        </p:nvSpPr>
        <p:spPr>
          <a:xfrm>
            <a:off x="4860452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>
            <a:off x="5313824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 userDrawn="1">
            <p:custDataLst>
              <p:tags r:id="rId11"/>
            </p:custDataLst>
          </p:nvPr>
        </p:nvSpPr>
        <p:spPr>
          <a:xfrm>
            <a:off x="5767196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 userDrawn="1">
            <p:custDataLst>
              <p:tags r:id="rId12"/>
            </p:custDataLst>
          </p:nvPr>
        </p:nvSpPr>
        <p:spPr>
          <a:xfrm>
            <a:off x="6220567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1"/>
              </a:solidFill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628650" y="2205141"/>
            <a:ext cx="7886700" cy="955549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3888" y="3329399"/>
            <a:ext cx="7886700" cy="81153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9840" y="342900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5"/>
            </p:custDataLst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0"/>
          </a:p>
        </p:txBody>
      </p: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2593595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3046967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3500338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7"/>
            </p:custDataLst>
          </p:nvPr>
        </p:nvSpPr>
        <p:spPr>
          <a:xfrm>
            <a:off x="3953710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8"/>
            </p:custDataLst>
          </p:nvPr>
        </p:nvSpPr>
        <p:spPr>
          <a:xfrm>
            <a:off x="4407081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13" name="矩形 12"/>
          <p:cNvSpPr/>
          <p:nvPr userDrawn="1">
            <p:custDataLst>
              <p:tags r:id="rId9"/>
            </p:custDataLst>
          </p:nvPr>
        </p:nvSpPr>
        <p:spPr>
          <a:xfrm>
            <a:off x="4860452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>
            <a:off x="5313824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15" name="矩形 14"/>
          <p:cNvSpPr/>
          <p:nvPr userDrawn="1">
            <p:custDataLst>
              <p:tags r:id="rId11"/>
            </p:custDataLst>
          </p:nvPr>
        </p:nvSpPr>
        <p:spPr>
          <a:xfrm>
            <a:off x="5767196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16" name="矩形 15"/>
          <p:cNvSpPr/>
          <p:nvPr userDrawn="1">
            <p:custDataLst>
              <p:tags r:id="rId12"/>
            </p:custDataLst>
          </p:nvPr>
        </p:nvSpPr>
        <p:spPr>
          <a:xfrm>
            <a:off x="6220567" y="3186886"/>
            <a:ext cx="329840" cy="4011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628650" y="2205141"/>
            <a:ext cx="7886700" cy="955549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3888" y="3329399"/>
            <a:ext cx="7886700" cy="811531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849500" y="1522800"/>
            <a:ext cx="5823900" cy="899100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9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 hasCustomPrompt="1"/>
            <p:custDataLst>
              <p:tags r:id="rId8"/>
            </p:custDataLst>
          </p:nvPr>
        </p:nvSpPr>
        <p:spPr>
          <a:xfrm>
            <a:off x="1849041" y="2718900"/>
            <a:ext cx="5824538" cy="604800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对象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4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5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 userDrawn="1">
              <p:custDataLst>
                <p:tags r:id="rId6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19600" y="228150"/>
            <a:ext cx="8704800" cy="468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4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0" name="椭圆 9"/>
            <p:cNvSpPr/>
            <p:nvPr userDrawn="1">
              <p:custDataLst>
                <p:tags r:id="rId5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6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7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287026" y="376238"/>
            <a:ext cx="683249" cy="204874"/>
            <a:chOff x="3581400" y="2640106"/>
            <a:chExt cx="3034554" cy="909918"/>
          </a:xfrm>
        </p:grpSpPr>
        <p:sp>
          <p:nvSpPr>
            <p:cNvPr id="14" name="椭圆 13"/>
            <p:cNvSpPr/>
            <p:nvPr userDrawn="1">
              <p:custDataLst>
                <p:tags r:id="rId9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10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11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960835" y="1622700"/>
            <a:ext cx="7219950" cy="2583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6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cs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4"/>
            </p:custDataLst>
          </p:nvPr>
        </p:nvGrpSpPr>
        <p:grpSpPr>
          <a:xfrm>
            <a:off x="2696875" y="4668859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 userDrawn="1">
              <p:custDataLst>
                <p:tags r:id="rId7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/>
          <a:lstStyle>
            <a:lvl1pPr>
              <a:defRPr sz="27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440100" y="1323000"/>
            <a:ext cx="2967300" cy="3069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3825900" y="577454"/>
            <a:ext cx="4860000" cy="381595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cs typeface="微软雅黑" panose="020B0503020204020204" charset="-122"/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4"/>
            </p:custDataLst>
          </p:nvPr>
        </p:nvGrpSpPr>
        <p:grpSpPr>
          <a:xfrm>
            <a:off x="8097687" y="240463"/>
            <a:ext cx="683249" cy="204874"/>
            <a:chOff x="3581400" y="2640106"/>
            <a:chExt cx="3034554" cy="909918"/>
          </a:xfrm>
        </p:grpSpPr>
        <p:sp>
          <p:nvSpPr>
            <p:cNvPr id="12" name="椭圆 11"/>
            <p:cNvSpPr/>
            <p:nvPr userDrawn="1">
              <p:custDataLst>
                <p:tags r:id="rId5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 userDrawn="1">
              <p:custDataLst>
                <p:tags r:id="rId6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7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244700"/>
            <a:ext cx="8231981" cy="621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106000"/>
            <a:ext cx="8224200" cy="2573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cs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4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5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6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 userDrawn="1">
              <p:custDataLst>
                <p:tags r:id="rId7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453628" y="1260900"/>
            <a:ext cx="8243100" cy="2408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445500" y="3885300"/>
            <a:ext cx="8251200" cy="758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cs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4"/>
            </p:custDataLst>
          </p:nvPr>
        </p:nvGrpSpPr>
        <p:grpSpPr>
          <a:xfrm>
            <a:off x="8097687" y="240463"/>
            <a:ext cx="683249" cy="204874"/>
            <a:chOff x="3581400" y="2640106"/>
            <a:chExt cx="3034554" cy="909918"/>
          </a:xfrm>
        </p:grpSpPr>
        <p:sp>
          <p:nvSpPr>
            <p:cNvPr id="14" name="椭圆 13"/>
            <p:cNvSpPr/>
            <p:nvPr userDrawn="1">
              <p:custDataLst>
                <p:tags r:id="rId5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6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7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34700" y="178200"/>
            <a:ext cx="8278200" cy="33147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434700" y="1247400"/>
            <a:ext cx="40068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4681800" y="1247400"/>
            <a:ext cx="4025700" cy="217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429300" y="3612600"/>
            <a:ext cx="40068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4689900" y="3609900"/>
            <a:ext cx="4025700" cy="5859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3"/>
            </p:custDataLst>
          </p:nvPr>
        </p:nvGrpSpPr>
        <p:grpSpPr>
          <a:xfrm flipH="1">
            <a:off x="287026" y="376238"/>
            <a:ext cx="683249" cy="204874"/>
            <a:chOff x="3581400" y="2640106"/>
            <a:chExt cx="3034554" cy="909918"/>
          </a:xfrm>
        </p:grpSpPr>
        <p:sp>
          <p:nvSpPr>
            <p:cNvPr id="14" name="椭圆 13"/>
            <p:cNvSpPr/>
            <p:nvPr userDrawn="1">
              <p:custDataLst>
                <p:tags r:id="rId4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6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 userDrawn="1">
            <p:custDataLst>
              <p:tags r:id="rId7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9" name="椭圆 8"/>
            <p:cNvSpPr/>
            <p:nvPr userDrawn="1">
              <p:custDataLst>
                <p:tags r:id="rId8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 userDrawn="1">
              <p:custDataLst>
                <p:tags r:id="rId9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 userDrawn="1">
              <p:custDataLst>
                <p:tags r:id="rId10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11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cs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1141810" y="2897100"/>
            <a:ext cx="6858000" cy="1242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[获取资料咨询微信：ansyingsj1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4410" y="3824885"/>
            <a:ext cx="9272820" cy="6462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2"/>
          <p:cNvSpPr>
            <a:spLocks noChangeArrowheads="1"/>
          </p:cNvSpPr>
          <p:nvPr userDrawn="1"/>
        </p:nvSpPr>
        <p:spPr bwMode="auto">
          <a:xfrm flipV="1">
            <a:off x="-1585" y="1195"/>
            <a:ext cx="9144001" cy="626269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187451" y="627464"/>
            <a:ext cx="7956550" cy="119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2"/>
          <p:cNvSpPr>
            <a:spLocks noChangeArrowheads="1"/>
          </p:cNvSpPr>
          <p:nvPr userDrawn="1"/>
        </p:nvSpPr>
        <p:spPr bwMode="auto">
          <a:xfrm flipV="1">
            <a:off x="-1585" y="1195"/>
            <a:ext cx="9144001" cy="626269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zh-CN" sz="135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627534"/>
            <a:ext cx="9144000" cy="1118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2pPr>
              <a:defRPr sz="1800"/>
            </a:lvl2pPr>
            <a:lvl3pPr>
              <a:defRPr sz="15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90DD4-95FB-43E6-B685-923F2582D95E}" type="datetime1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D40FD-D813-45F8-8077-395BE2C3DB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308721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0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29840" y="342900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025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5"/>
            </p:custDataLst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../media/image3.png"/><Relationship Id="rId27" Type="http://schemas.openxmlformats.org/officeDocument/2006/relationships/tags" Target="../tags/tag165.xml"/><Relationship Id="rId26" Type="http://schemas.openxmlformats.org/officeDocument/2006/relationships/image" Target="../media/image4.jpeg"/><Relationship Id="rId25" Type="http://schemas.openxmlformats.org/officeDocument/2006/relationships/tags" Target="../tags/tag164.xml"/><Relationship Id="rId24" Type="http://schemas.openxmlformats.org/officeDocument/2006/relationships/tags" Target="../tags/tag163.xml"/><Relationship Id="rId23" Type="http://schemas.openxmlformats.org/officeDocument/2006/relationships/tags" Target="../tags/tag162.xml"/><Relationship Id="rId22" Type="http://schemas.openxmlformats.org/officeDocument/2006/relationships/tags" Target="../tags/tag161.xml"/><Relationship Id="rId21" Type="http://schemas.openxmlformats.org/officeDocument/2006/relationships/tags" Target="../tags/tag160.xml"/><Relationship Id="rId20" Type="http://schemas.openxmlformats.org/officeDocument/2006/relationships/tags" Target="../tags/tag159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7" Type="http://schemas.openxmlformats.org/officeDocument/2006/relationships/theme" Target="../theme/theme2.xml"/><Relationship Id="rId26" Type="http://schemas.openxmlformats.org/officeDocument/2006/relationships/image" Target="../media/image3.png"/><Relationship Id="rId25" Type="http://schemas.openxmlformats.org/officeDocument/2006/relationships/tags" Target="../tags/tag327.xml"/><Relationship Id="rId24" Type="http://schemas.openxmlformats.org/officeDocument/2006/relationships/tags" Target="../tags/tag326.xml"/><Relationship Id="rId23" Type="http://schemas.openxmlformats.org/officeDocument/2006/relationships/tags" Target="../tags/tag325.xml"/><Relationship Id="rId22" Type="http://schemas.openxmlformats.org/officeDocument/2006/relationships/tags" Target="../tags/tag324.xml"/><Relationship Id="rId21" Type="http://schemas.openxmlformats.org/officeDocument/2006/relationships/tags" Target="../tags/tag323.xml"/><Relationship Id="rId20" Type="http://schemas.openxmlformats.org/officeDocument/2006/relationships/tags" Target="../tags/tag322.xml"/><Relationship Id="rId2" Type="http://schemas.openxmlformats.org/officeDocument/2006/relationships/slideLayout" Target="../slideLayouts/slideLayout21.xml"/><Relationship Id="rId19" Type="http://schemas.openxmlformats.org/officeDocument/2006/relationships/tags" Target="../tags/tag321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tags" Target="../tags/tag331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lt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7150" y="4610735"/>
            <a:ext cx="3822065" cy="492125"/>
            <a:chOff x="752" y="373"/>
            <a:chExt cx="6019" cy="775"/>
          </a:xfrm>
        </p:grpSpPr>
        <p:pic>
          <p:nvPicPr>
            <p:cNvPr id="10" name="图片 9" descr="D:\桌面\微信图片_20191206162114.jpg微信图片_20191206162114"/>
            <p:cNvPicPr preferRelativeResize="0"/>
            <p:nvPr userDrawn="1"/>
          </p:nvPicPr>
          <p:blipFill>
            <a:blip r:embed="rId26"/>
            <a:srcRect l="-1003" t="-1342"/>
            <a:stretch>
              <a:fillRect/>
            </a:stretch>
          </p:blipFill>
          <p:spPr>
            <a:xfrm flipH="1">
              <a:off x="752" y="373"/>
              <a:ext cx="779" cy="775"/>
            </a:xfrm>
            <a:prstGeom prst="ellipse">
              <a:avLst/>
            </a:prstGeom>
            <a:blipFill rotWithShape="1">
              <a:blip r:embed="rId26"/>
              <a:stretch>
                <a:fillRect/>
              </a:stretch>
            </a:blipFill>
            <a:ln>
              <a:solidFill>
                <a:schemeClr val="bg1">
                  <a:lumMod val="85000"/>
                </a:schemeClr>
              </a:solidFill>
            </a:ln>
            <a:effectLst>
              <a:outerShdw blurRad="101600" sx="103000" sy="103000" algn="ctr" rotWithShape="0">
                <a:prstClr val="black">
                  <a:alpha val="45000"/>
                </a:prstClr>
              </a:outerShdw>
            </a:effectLst>
          </p:spPr>
        </p:pic>
        <p:sp>
          <p:nvSpPr>
            <p:cNvPr id="11" name="文本框 3"/>
            <p:cNvSpPr txBox="1"/>
            <p:nvPr userDrawn="1"/>
          </p:nvSpPr>
          <p:spPr>
            <a:xfrm>
              <a:off x="1531" y="471"/>
              <a:ext cx="52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lv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zh-CN" altLang="en-US" sz="2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微信订阅号：安环健资料库</a:t>
              </a:r>
              <a:endPara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虚尾箭头 15"/>
          <p:cNvSpPr/>
          <p:nvPr userDrawn="1"/>
        </p:nvSpPr>
        <p:spPr>
          <a:xfrm>
            <a:off x="257175" y="179044"/>
            <a:ext cx="414338" cy="371475"/>
          </a:xfrm>
          <a:prstGeom prst="stripedRightArrow">
            <a:avLst/>
          </a:prstGeom>
          <a:solidFill>
            <a:srgbClr val="3E6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0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tags" Target="../tags/tag443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4" Type="http://schemas.openxmlformats.org/officeDocument/2006/relationships/tags" Target="../tags/tag440.xml"/><Relationship Id="rId3" Type="http://schemas.openxmlformats.org/officeDocument/2006/relationships/tags" Target="../tags/tag439.xml"/><Relationship Id="rId2" Type="http://schemas.openxmlformats.org/officeDocument/2006/relationships/tags" Target="../tags/tag438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44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tags" Target="../tags/tag450.xml"/><Relationship Id="rId6" Type="http://schemas.openxmlformats.org/officeDocument/2006/relationships/tags" Target="../tags/tag449.xml"/><Relationship Id="rId5" Type="http://schemas.openxmlformats.org/officeDocument/2006/relationships/tags" Target="../tags/tag448.xml"/><Relationship Id="rId4" Type="http://schemas.openxmlformats.org/officeDocument/2006/relationships/tags" Target="../tags/tag447.xml"/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5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image" Target="../media/image16.jpeg"/><Relationship Id="rId7" Type="http://schemas.openxmlformats.org/officeDocument/2006/relationships/tags" Target="../tags/tag457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59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62.xml"/><Relationship Id="rId2" Type="http://schemas.openxmlformats.org/officeDocument/2006/relationships/tags" Target="../tags/tag461.xml"/><Relationship Id="rId1" Type="http://schemas.openxmlformats.org/officeDocument/2006/relationships/tags" Target="../tags/tag46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69.xml"/><Relationship Id="rId8" Type="http://schemas.openxmlformats.org/officeDocument/2006/relationships/tags" Target="../tags/tag468.xml"/><Relationship Id="rId7" Type="http://schemas.openxmlformats.org/officeDocument/2006/relationships/image" Target="../media/image17.jpeg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image" Target="../media/image18.jpeg"/><Relationship Id="rId7" Type="http://schemas.openxmlformats.org/officeDocument/2006/relationships/tags" Target="../tags/tag475.xml"/><Relationship Id="rId6" Type="http://schemas.openxmlformats.org/officeDocument/2006/relationships/tags" Target="../tags/tag474.xml"/><Relationship Id="rId5" Type="http://schemas.openxmlformats.org/officeDocument/2006/relationships/tags" Target="../tags/tag473.xml"/><Relationship Id="rId4" Type="http://schemas.openxmlformats.org/officeDocument/2006/relationships/tags" Target="../tags/tag472.xml"/><Relationship Id="rId3" Type="http://schemas.openxmlformats.org/officeDocument/2006/relationships/tags" Target="../tags/tag471.xml"/><Relationship Id="rId2" Type="http://schemas.openxmlformats.org/officeDocument/2006/relationships/tags" Target="../tags/tag470.xml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83.xml"/><Relationship Id="rId8" Type="http://schemas.openxmlformats.org/officeDocument/2006/relationships/image" Target="../media/image19.jpeg"/><Relationship Id="rId7" Type="http://schemas.openxmlformats.org/officeDocument/2006/relationships/tags" Target="../tags/tag482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tags" Target="../tags/tag478.xml"/><Relationship Id="rId2" Type="http://schemas.openxmlformats.org/officeDocument/2006/relationships/tags" Target="../tags/tag477.xml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jpeg"/><Relationship Id="rId8" Type="http://schemas.openxmlformats.org/officeDocument/2006/relationships/image" Target="../media/image20.jpeg"/><Relationship Id="rId7" Type="http://schemas.openxmlformats.org/officeDocument/2006/relationships/tags" Target="../tags/tag489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Relationship Id="rId3" Type="http://schemas.openxmlformats.org/officeDocument/2006/relationships/tags" Target="../tags/tag485.xml"/><Relationship Id="rId2" Type="http://schemas.openxmlformats.org/officeDocument/2006/relationships/tags" Target="../tags/tag484.xml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491.xml"/><Relationship Id="rId10" Type="http://schemas.openxmlformats.org/officeDocument/2006/relationships/tags" Target="../tags/tag490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tags" Target="../tags/tag494.xml"/><Relationship Id="rId3" Type="http://schemas.openxmlformats.org/officeDocument/2006/relationships/tags" Target="../tags/tag493.xml"/><Relationship Id="rId2" Type="http://schemas.openxmlformats.org/officeDocument/2006/relationships/tags" Target="../tags/tag492.xml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98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tags" Target="../tags/tag505.xml"/><Relationship Id="rId7" Type="http://schemas.openxmlformats.org/officeDocument/2006/relationships/tags" Target="../tags/tag504.xml"/><Relationship Id="rId6" Type="http://schemas.openxmlformats.org/officeDocument/2006/relationships/tags" Target="../tags/tag503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506.xml"/><Relationship Id="rId10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tags" Target="../tags/tag339.xml"/><Relationship Id="rId4" Type="http://schemas.openxmlformats.org/officeDocument/2006/relationships/image" Target="../media/image3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33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tags" Target="../tags/tag513.xml"/><Relationship Id="rId7" Type="http://schemas.openxmlformats.org/officeDocument/2006/relationships/tags" Target="../tags/tag512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4" Type="http://schemas.openxmlformats.org/officeDocument/2006/relationships/tags" Target="../tags/tag509.xml"/><Relationship Id="rId3" Type="http://schemas.openxmlformats.org/officeDocument/2006/relationships/tags" Target="../tags/tag508.xml"/><Relationship Id="rId2" Type="http://schemas.openxmlformats.org/officeDocument/2006/relationships/tags" Target="../tags/tag507.xml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514.xml"/><Relationship Id="rId10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21.xml"/><Relationship Id="rId8" Type="http://schemas.openxmlformats.org/officeDocument/2006/relationships/image" Target="../media/image28.jpeg"/><Relationship Id="rId7" Type="http://schemas.openxmlformats.org/officeDocument/2006/relationships/tags" Target="../tags/tag520.xml"/><Relationship Id="rId6" Type="http://schemas.openxmlformats.org/officeDocument/2006/relationships/tags" Target="../tags/tag519.xml"/><Relationship Id="rId5" Type="http://schemas.openxmlformats.org/officeDocument/2006/relationships/tags" Target="../tags/tag518.xml"/><Relationship Id="rId4" Type="http://schemas.openxmlformats.org/officeDocument/2006/relationships/tags" Target="../tags/tag517.xml"/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29.jpeg"/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tags" Target="../tags/tag524.xml"/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5" Type="http://schemas.openxmlformats.org/officeDocument/2006/relationships/notesSlide" Target="../notesSlides/notesSlide2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530.xml"/><Relationship Id="rId12" Type="http://schemas.openxmlformats.org/officeDocument/2006/relationships/tags" Target="../tags/tag529.xml"/><Relationship Id="rId11" Type="http://schemas.openxmlformats.org/officeDocument/2006/relationships/tags" Target="../tags/tag528.xml"/><Relationship Id="rId10" Type="http://schemas.openxmlformats.org/officeDocument/2006/relationships/image" Target="../media/image31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image" Target="../media/image32.jpeg"/><Relationship Id="rId6" Type="http://schemas.openxmlformats.org/officeDocument/2006/relationships/tags" Target="../tags/tag535.xml"/><Relationship Id="rId5" Type="http://schemas.openxmlformats.org/officeDocument/2006/relationships/tags" Target="../tags/tag534.xml"/><Relationship Id="rId4" Type="http://schemas.openxmlformats.org/officeDocument/2006/relationships/tags" Target="../tags/tag533.xml"/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33.jpeg"/><Relationship Id="rId7" Type="http://schemas.openxmlformats.org/officeDocument/2006/relationships/tags" Target="../tags/tag543.xml"/><Relationship Id="rId6" Type="http://schemas.openxmlformats.org/officeDocument/2006/relationships/tags" Target="../tags/tag542.xml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2" Type="http://schemas.openxmlformats.org/officeDocument/2006/relationships/notesSlide" Target="../notesSlides/notesSlide2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544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image" Target="../media/image35.jpeg"/><Relationship Id="rId7" Type="http://schemas.openxmlformats.org/officeDocument/2006/relationships/tags" Target="../tags/tag550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559.xml"/><Relationship Id="rId8" Type="http://schemas.openxmlformats.org/officeDocument/2006/relationships/tags" Target="../tags/tag558.xml"/><Relationship Id="rId7" Type="http://schemas.openxmlformats.org/officeDocument/2006/relationships/tags" Target="../tags/tag557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1" Type="http://schemas.openxmlformats.org/officeDocument/2006/relationships/notesSlide" Target="../notesSlides/notesSlide25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552.xml"/><Relationship Id="rId19" Type="http://schemas.openxmlformats.org/officeDocument/2006/relationships/tags" Target="../tags/tag565.xml"/><Relationship Id="rId18" Type="http://schemas.openxmlformats.org/officeDocument/2006/relationships/image" Target="../media/image39.jpeg"/><Relationship Id="rId17" Type="http://schemas.openxmlformats.org/officeDocument/2006/relationships/tags" Target="../tags/tag564.xml"/><Relationship Id="rId16" Type="http://schemas.openxmlformats.org/officeDocument/2006/relationships/tags" Target="../tags/tag563.xml"/><Relationship Id="rId15" Type="http://schemas.openxmlformats.org/officeDocument/2006/relationships/tags" Target="../tags/tag562.xml"/><Relationship Id="rId14" Type="http://schemas.openxmlformats.org/officeDocument/2006/relationships/tags" Target="../tags/tag561.xml"/><Relationship Id="rId13" Type="http://schemas.openxmlformats.org/officeDocument/2006/relationships/image" Target="../media/image38.jpeg"/><Relationship Id="rId12" Type="http://schemas.openxmlformats.org/officeDocument/2006/relationships/image" Target="../media/image37.jpeg"/><Relationship Id="rId11" Type="http://schemas.openxmlformats.org/officeDocument/2006/relationships/image" Target="../media/image36.jpeg"/><Relationship Id="rId10" Type="http://schemas.openxmlformats.org/officeDocument/2006/relationships/tags" Target="../tags/tag560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68.xml"/><Relationship Id="rId2" Type="http://schemas.openxmlformats.org/officeDocument/2006/relationships/tags" Target="../tags/tag567.xml"/><Relationship Id="rId1" Type="http://schemas.openxmlformats.org/officeDocument/2006/relationships/tags" Target="../tags/tag56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576.xml"/><Relationship Id="rId8" Type="http://schemas.openxmlformats.org/officeDocument/2006/relationships/tags" Target="../tags/tag575.xml"/><Relationship Id="rId7" Type="http://schemas.openxmlformats.org/officeDocument/2006/relationships/tags" Target="../tags/tag574.xml"/><Relationship Id="rId6" Type="http://schemas.openxmlformats.org/officeDocument/2006/relationships/tags" Target="../tags/tag573.xml"/><Relationship Id="rId5" Type="http://schemas.openxmlformats.org/officeDocument/2006/relationships/tags" Target="../tags/tag572.xml"/><Relationship Id="rId4" Type="http://schemas.openxmlformats.org/officeDocument/2006/relationships/tags" Target="../tags/tag571.xml"/><Relationship Id="rId3" Type="http://schemas.openxmlformats.org/officeDocument/2006/relationships/tags" Target="../tags/tag570.xml"/><Relationship Id="rId21" Type="http://schemas.openxmlformats.org/officeDocument/2006/relationships/notesSlide" Target="../notesSlides/notesSlide27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569.xml"/><Relationship Id="rId19" Type="http://schemas.openxmlformats.org/officeDocument/2006/relationships/tags" Target="../tags/tag586.xml"/><Relationship Id="rId18" Type="http://schemas.openxmlformats.org/officeDocument/2006/relationships/tags" Target="../tags/tag585.xml"/><Relationship Id="rId17" Type="http://schemas.openxmlformats.org/officeDocument/2006/relationships/tags" Target="../tags/tag584.xml"/><Relationship Id="rId16" Type="http://schemas.openxmlformats.org/officeDocument/2006/relationships/tags" Target="../tags/tag583.xml"/><Relationship Id="rId15" Type="http://schemas.openxmlformats.org/officeDocument/2006/relationships/tags" Target="../tags/tag582.xml"/><Relationship Id="rId14" Type="http://schemas.openxmlformats.org/officeDocument/2006/relationships/tags" Target="../tags/tag581.xml"/><Relationship Id="rId13" Type="http://schemas.openxmlformats.org/officeDocument/2006/relationships/tags" Target="../tags/tag580.xml"/><Relationship Id="rId12" Type="http://schemas.openxmlformats.org/officeDocument/2006/relationships/tags" Target="../tags/tag579.xml"/><Relationship Id="rId11" Type="http://schemas.openxmlformats.org/officeDocument/2006/relationships/tags" Target="../tags/tag578.xml"/><Relationship Id="rId10" Type="http://schemas.openxmlformats.org/officeDocument/2006/relationships/tags" Target="../tags/tag577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4" Type="http://schemas.openxmlformats.org/officeDocument/2006/relationships/tags" Target="../tags/tag589.xml"/><Relationship Id="rId3" Type="http://schemas.openxmlformats.org/officeDocument/2006/relationships/tags" Target="../tags/tag588.xml"/><Relationship Id="rId2" Type="http://schemas.openxmlformats.org/officeDocument/2006/relationships/tags" Target="../tags/tag587.xml"/><Relationship Id="rId16" Type="http://schemas.openxmlformats.org/officeDocument/2006/relationships/notesSlide" Target="../notesSlides/notesSlide28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599.xml"/><Relationship Id="rId13" Type="http://schemas.openxmlformats.org/officeDocument/2006/relationships/tags" Target="../tags/tag598.xml"/><Relationship Id="rId12" Type="http://schemas.openxmlformats.org/officeDocument/2006/relationships/tags" Target="../tags/tag597.xml"/><Relationship Id="rId11" Type="http://schemas.openxmlformats.org/officeDocument/2006/relationships/tags" Target="../tags/tag596.xml"/><Relationship Id="rId10" Type="http://schemas.openxmlformats.org/officeDocument/2006/relationships/tags" Target="../tags/tag59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40.xml"/><Relationship Id="rId19" Type="http://schemas.openxmlformats.org/officeDocument/2006/relationships/tags" Target="../tags/tag357.xml"/><Relationship Id="rId18" Type="http://schemas.openxmlformats.org/officeDocument/2006/relationships/tags" Target="../tags/tag356.xml"/><Relationship Id="rId17" Type="http://schemas.openxmlformats.org/officeDocument/2006/relationships/tags" Target="../tags/tag355.xml"/><Relationship Id="rId16" Type="http://schemas.openxmlformats.org/officeDocument/2006/relationships/tags" Target="../tags/tag354.xml"/><Relationship Id="rId15" Type="http://schemas.openxmlformats.org/officeDocument/2006/relationships/tags" Target="../tags/tag353.xml"/><Relationship Id="rId14" Type="http://schemas.openxmlformats.org/officeDocument/2006/relationships/tags" Target="../tags/tag352.xml"/><Relationship Id="rId13" Type="http://schemas.openxmlformats.org/officeDocument/2006/relationships/tags" Target="../tags/tag351.xml"/><Relationship Id="rId12" Type="http://schemas.openxmlformats.org/officeDocument/2006/relationships/tags" Target="../tags/tag350.xml"/><Relationship Id="rId11" Type="http://schemas.openxmlformats.org/officeDocument/2006/relationships/tags" Target="../tags/tag349.xml"/><Relationship Id="rId10" Type="http://schemas.openxmlformats.org/officeDocument/2006/relationships/tags" Target="../tags/tag348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06.xml"/><Relationship Id="rId7" Type="http://schemas.openxmlformats.org/officeDocument/2006/relationships/tags" Target="../tags/tag605.xml"/><Relationship Id="rId6" Type="http://schemas.openxmlformats.org/officeDocument/2006/relationships/tags" Target="../tags/tag604.xml"/><Relationship Id="rId5" Type="http://schemas.openxmlformats.org/officeDocument/2006/relationships/tags" Target="../tags/tag603.xml"/><Relationship Id="rId4" Type="http://schemas.openxmlformats.org/officeDocument/2006/relationships/tags" Target="../tags/tag602.xml"/><Relationship Id="rId3" Type="http://schemas.openxmlformats.org/officeDocument/2006/relationships/tags" Target="../tags/tag601.xml"/><Relationship Id="rId2" Type="http://schemas.openxmlformats.org/officeDocument/2006/relationships/tags" Target="../tags/tag600.xml"/><Relationship Id="rId10" Type="http://schemas.openxmlformats.org/officeDocument/2006/relationships/notesSlide" Target="../notesSlides/notesSlide29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09.xml"/><Relationship Id="rId2" Type="http://schemas.openxmlformats.org/officeDocument/2006/relationships/tags" Target="../tags/tag608.xml"/><Relationship Id="rId1" Type="http://schemas.openxmlformats.org/officeDocument/2006/relationships/tags" Target="../tags/tag607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615.xml"/><Relationship Id="rId8" Type="http://schemas.openxmlformats.org/officeDocument/2006/relationships/tags" Target="../tags/tag614.xml"/><Relationship Id="rId7" Type="http://schemas.openxmlformats.org/officeDocument/2006/relationships/image" Target="../media/image40.png"/><Relationship Id="rId6" Type="http://schemas.openxmlformats.org/officeDocument/2006/relationships/oleObject" Target="../embeddings/oleObject1.bin"/><Relationship Id="rId5" Type="http://schemas.openxmlformats.org/officeDocument/2006/relationships/tags" Target="../tags/tag613.xml"/><Relationship Id="rId4" Type="http://schemas.openxmlformats.org/officeDocument/2006/relationships/tags" Target="../tags/tag612.xml"/><Relationship Id="rId3" Type="http://schemas.openxmlformats.org/officeDocument/2006/relationships/tags" Target="../tags/tag611.xml"/><Relationship Id="rId24" Type="http://schemas.openxmlformats.org/officeDocument/2006/relationships/notesSlide" Target="../notesSlides/notesSlide31.xml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627.xml"/><Relationship Id="rId20" Type="http://schemas.openxmlformats.org/officeDocument/2006/relationships/tags" Target="../tags/tag626.xml"/><Relationship Id="rId2" Type="http://schemas.openxmlformats.org/officeDocument/2006/relationships/tags" Target="../tags/tag610.xml"/><Relationship Id="rId19" Type="http://schemas.openxmlformats.org/officeDocument/2006/relationships/tags" Target="../tags/tag625.xml"/><Relationship Id="rId18" Type="http://schemas.openxmlformats.org/officeDocument/2006/relationships/tags" Target="../tags/tag624.xml"/><Relationship Id="rId17" Type="http://schemas.openxmlformats.org/officeDocument/2006/relationships/tags" Target="../tags/tag623.xml"/><Relationship Id="rId16" Type="http://schemas.openxmlformats.org/officeDocument/2006/relationships/tags" Target="../tags/tag622.xml"/><Relationship Id="rId15" Type="http://schemas.openxmlformats.org/officeDocument/2006/relationships/tags" Target="../tags/tag621.xml"/><Relationship Id="rId14" Type="http://schemas.openxmlformats.org/officeDocument/2006/relationships/tags" Target="../tags/tag620.xml"/><Relationship Id="rId13" Type="http://schemas.openxmlformats.org/officeDocument/2006/relationships/tags" Target="../tags/tag619.xml"/><Relationship Id="rId12" Type="http://schemas.openxmlformats.org/officeDocument/2006/relationships/tags" Target="../tags/tag618.xml"/><Relationship Id="rId11" Type="http://schemas.openxmlformats.org/officeDocument/2006/relationships/tags" Target="../tags/tag617.xml"/><Relationship Id="rId10" Type="http://schemas.openxmlformats.org/officeDocument/2006/relationships/tags" Target="../tags/tag616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tags" Target="../tags/tag63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631.xml"/><Relationship Id="rId5" Type="http://schemas.openxmlformats.org/officeDocument/2006/relationships/image" Target="../media/image42.jpeg"/><Relationship Id="rId4" Type="http://schemas.openxmlformats.org/officeDocument/2006/relationships/tags" Target="../tags/tag630.xml"/><Relationship Id="rId3" Type="http://schemas.openxmlformats.org/officeDocument/2006/relationships/image" Target="../media/image41.jpeg"/><Relationship Id="rId2" Type="http://schemas.openxmlformats.org/officeDocument/2006/relationships/tags" Target="../tags/tag629.xml"/><Relationship Id="rId1" Type="http://schemas.openxmlformats.org/officeDocument/2006/relationships/tags" Target="../tags/tag62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65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72.xml"/><Relationship Id="rId8" Type="http://schemas.openxmlformats.org/officeDocument/2006/relationships/tags" Target="../tags/tag371.xml"/><Relationship Id="rId7" Type="http://schemas.openxmlformats.org/officeDocument/2006/relationships/image" Target="../media/image9.jpeg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75.xml"/><Relationship Id="rId11" Type="http://schemas.openxmlformats.org/officeDocument/2006/relationships/tags" Target="../tags/tag374.xml"/><Relationship Id="rId10" Type="http://schemas.openxmlformats.org/officeDocument/2006/relationships/tags" Target="../tags/tag373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image" Target="../media/image8.png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4" Type="http://schemas.openxmlformats.org/officeDocument/2006/relationships/notesSlide" Target="../notesSlides/notesSlide5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405.xml"/><Relationship Id="rId31" Type="http://schemas.openxmlformats.org/officeDocument/2006/relationships/tags" Target="../tags/tag404.xml"/><Relationship Id="rId30" Type="http://schemas.openxmlformats.org/officeDocument/2006/relationships/tags" Target="../tags/tag403.xml"/><Relationship Id="rId3" Type="http://schemas.openxmlformats.org/officeDocument/2006/relationships/tags" Target="../tags/tag377.xml"/><Relationship Id="rId29" Type="http://schemas.openxmlformats.org/officeDocument/2006/relationships/tags" Target="../tags/tag402.xml"/><Relationship Id="rId28" Type="http://schemas.openxmlformats.org/officeDocument/2006/relationships/tags" Target="../tags/tag401.xml"/><Relationship Id="rId27" Type="http://schemas.openxmlformats.org/officeDocument/2006/relationships/tags" Target="../tags/tag400.xml"/><Relationship Id="rId26" Type="http://schemas.openxmlformats.org/officeDocument/2006/relationships/tags" Target="../tags/tag399.xml"/><Relationship Id="rId25" Type="http://schemas.openxmlformats.org/officeDocument/2006/relationships/tags" Target="../tags/tag398.xml"/><Relationship Id="rId24" Type="http://schemas.openxmlformats.org/officeDocument/2006/relationships/tags" Target="../tags/tag397.xml"/><Relationship Id="rId23" Type="http://schemas.openxmlformats.org/officeDocument/2006/relationships/tags" Target="../tags/tag396.xml"/><Relationship Id="rId22" Type="http://schemas.openxmlformats.org/officeDocument/2006/relationships/tags" Target="../tags/tag395.xml"/><Relationship Id="rId21" Type="http://schemas.openxmlformats.org/officeDocument/2006/relationships/tags" Target="../tags/tag394.xml"/><Relationship Id="rId20" Type="http://schemas.openxmlformats.org/officeDocument/2006/relationships/tags" Target="../tags/tag393.xml"/><Relationship Id="rId2" Type="http://schemas.openxmlformats.org/officeDocument/2006/relationships/tags" Target="../tags/tag376.xml"/><Relationship Id="rId19" Type="http://schemas.openxmlformats.org/officeDocument/2006/relationships/tags" Target="../tags/tag392.xml"/><Relationship Id="rId18" Type="http://schemas.openxmlformats.org/officeDocument/2006/relationships/tags" Target="../tags/tag391.xml"/><Relationship Id="rId17" Type="http://schemas.openxmlformats.org/officeDocument/2006/relationships/tags" Target="../tags/tag390.xml"/><Relationship Id="rId16" Type="http://schemas.openxmlformats.org/officeDocument/2006/relationships/tags" Target="../tags/tag389.xml"/><Relationship Id="rId15" Type="http://schemas.openxmlformats.org/officeDocument/2006/relationships/tags" Target="../tags/tag388.xml"/><Relationship Id="rId14" Type="http://schemas.openxmlformats.org/officeDocument/2006/relationships/tags" Target="../tags/tag38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12.xml"/><Relationship Id="rId8" Type="http://schemas.openxmlformats.org/officeDocument/2006/relationships/tags" Target="../tags/tag411.xml"/><Relationship Id="rId7" Type="http://schemas.openxmlformats.org/officeDocument/2006/relationships/image" Target="../media/image10.jpeg"/><Relationship Id="rId6" Type="http://schemas.openxmlformats.org/officeDocument/2006/relationships/tags" Target="../tags/tag410.xml"/><Relationship Id="rId5" Type="http://schemas.openxmlformats.org/officeDocument/2006/relationships/tags" Target="../tags/tag409.xml"/><Relationship Id="rId4" Type="http://schemas.openxmlformats.org/officeDocument/2006/relationships/tags" Target="../tags/tag408.xml"/><Relationship Id="rId3" Type="http://schemas.openxmlformats.org/officeDocument/2006/relationships/tags" Target="../tags/tag407.xml"/><Relationship Id="rId26" Type="http://schemas.openxmlformats.org/officeDocument/2006/relationships/notesSlide" Target="../notesSlides/notesSlide6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427.xml"/><Relationship Id="rId23" Type="http://schemas.openxmlformats.org/officeDocument/2006/relationships/tags" Target="../tags/tag426.xml"/><Relationship Id="rId22" Type="http://schemas.openxmlformats.org/officeDocument/2006/relationships/tags" Target="../tags/tag425.xml"/><Relationship Id="rId21" Type="http://schemas.openxmlformats.org/officeDocument/2006/relationships/tags" Target="../tags/tag424.xml"/><Relationship Id="rId20" Type="http://schemas.openxmlformats.org/officeDocument/2006/relationships/tags" Target="../tags/tag423.xml"/><Relationship Id="rId2" Type="http://schemas.openxmlformats.org/officeDocument/2006/relationships/tags" Target="../tags/tag406.xml"/><Relationship Id="rId19" Type="http://schemas.openxmlformats.org/officeDocument/2006/relationships/tags" Target="../tags/tag422.xml"/><Relationship Id="rId18" Type="http://schemas.openxmlformats.org/officeDocument/2006/relationships/tags" Target="../tags/tag421.xml"/><Relationship Id="rId17" Type="http://schemas.openxmlformats.org/officeDocument/2006/relationships/tags" Target="../tags/tag420.xml"/><Relationship Id="rId16" Type="http://schemas.openxmlformats.org/officeDocument/2006/relationships/tags" Target="../tags/tag419.xml"/><Relationship Id="rId15" Type="http://schemas.openxmlformats.org/officeDocument/2006/relationships/tags" Target="../tags/tag418.xml"/><Relationship Id="rId14" Type="http://schemas.openxmlformats.org/officeDocument/2006/relationships/tags" Target="../tags/tag417.xml"/><Relationship Id="rId13" Type="http://schemas.openxmlformats.org/officeDocument/2006/relationships/tags" Target="../tags/tag416.xml"/><Relationship Id="rId12" Type="http://schemas.openxmlformats.org/officeDocument/2006/relationships/tags" Target="../tags/tag415.xml"/><Relationship Id="rId11" Type="http://schemas.openxmlformats.org/officeDocument/2006/relationships/tags" Target="../tags/tag414.xml"/><Relationship Id="rId10" Type="http://schemas.openxmlformats.org/officeDocument/2006/relationships/tags" Target="../tags/tag41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36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tags" Target="../tags/tag435.xml"/><Relationship Id="rId5" Type="http://schemas.openxmlformats.org/officeDocument/2006/relationships/tags" Target="../tags/tag434.xml"/><Relationship Id="rId4" Type="http://schemas.openxmlformats.org/officeDocument/2006/relationships/tags" Target="../tags/tag433.xml"/><Relationship Id="rId3" Type="http://schemas.openxmlformats.org/officeDocument/2006/relationships/tags" Target="../tags/tag432.xml"/><Relationship Id="rId2" Type="http://schemas.openxmlformats.org/officeDocument/2006/relationships/tags" Target="../tags/tag431.xml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3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371475"/>
            <a:ext cx="5493385" cy="2976880"/>
          </a:xfrm>
        </p:spPr>
        <p:txBody>
          <a:bodyPr>
            <a:noAutofit/>
          </a:bodyPr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SCBA自给式空气呼吸器的安全使用</a:t>
            </a:r>
            <a:r>
              <a:rPr lang="zh-CN" altLang="en-US" sz="4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br>
              <a:rPr lang="zh-CN" altLang="en-US" sz="4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4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952149" y="277024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1614649" y="370619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椭圆 5"/>
          <p:cNvSpPr/>
          <p:nvPr>
            <p:custDataLst>
              <p:tags r:id="rId4"/>
            </p:custDataLst>
          </p:nvPr>
        </p:nvSpPr>
        <p:spPr>
          <a:xfrm>
            <a:off x="2546985" y="370665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3479321" y="370619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flipV="1">
            <a:off x="1259840" y="2959100"/>
            <a:ext cx="6717030" cy="1550670"/>
          </a:xfrm>
          <a:prstGeom prst="round2SameRect">
            <a:avLst>
              <a:gd name="adj1" fmla="val 19819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58089" y="117131"/>
            <a:ext cx="16282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使用前检查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505585" y="3562985"/>
            <a:ext cx="62445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00000"/>
              </a:lnSpc>
            </a:pP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3、按压需气阀顶部的红色按钮（激活阀），稍微打开气瓶阀，放出少量气体后立即关闭气瓶阀，检测激活阀是否完好：压力值稳定无泄漏声；观测气压值:标准为&gt;220 </a:t>
            </a:r>
            <a:r>
              <a:rPr lang="en-US" altLang="zh-CN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bar（22 MPa）</a:t>
            </a: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以上。</a:t>
            </a:r>
            <a:endParaRPr lang="zh-CN" altLang="en-US" sz="16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16386" name="图片 114690" descr="DSC032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5585" y="1172845"/>
            <a:ext cx="3045460" cy="2336800"/>
          </a:xfrm>
          <a:prstGeom prst="round2SameRect">
            <a:avLst>
              <a:gd name="adj1" fmla="val 0"/>
              <a:gd name="adj2" fmla="val 9891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87" name="图片 114691" descr="DSC032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4080" y="1172845"/>
            <a:ext cx="3045460" cy="2336800"/>
          </a:xfrm>
          <a:prstGeom prst="round2SameRect">
            <a:avLst>
              <a:gd name="adj1" fmla="val 0"/>
              <a:gd name="adj2" fmla="val 1163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0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flipV="1">
            <a:off x="1259840" y="2959100"/>
            <a:ext cx="6717030" cy="1550670"/>
          </a:xfrm>
          <a:prstGeom prst="round2SameRect">
            <a:avLst>
              <a:gd name="adj1" fmla="val 19819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58089" y="117131"/>
            <a:ext cx="16282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使用前检查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1505585" y="3562985"/>
            <a:ext cx="63373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04875" eaLnBrk="1" hangingPunct="1">
              <a:lnSpc>
                <a:spcPct val="150000"/>
              </a:lnSpc>
            </a:pP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表中红色区域为警报区域，压力下降到</a:t>
            </a:r>
            <a:r>
              <a:rPr lang="en-US" altLang="zh-CN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5MPa</a:t>
            </a: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时，报警哨会发出声音</a:t>
            </a:r>
            <a:endParaRPr lang="zh-CN" altLang="en-US" sz="16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18436" name="图片 115714" descr="10"/>
          <p:cNvPicPr>
            <a:picLocks noChangeAspect="1"/>
          </p:cNvPicPr>
          <p:nvPr/>
        </p:nvPicPr>
        <p:blipFill>
          <a:blip r:embed="rId8"/>
          <a:srcRect t="5576"/>
          <a:stretch>
            <a:fillRect/>
          </a:stretch>
        </p:blipFill>
        <p:spPr>
          <a:xfrm>
            <a:off x="1553210" y="732155"/>
            <a:ext cx="2983865" cy="2763520"/>
          </a:xfrm>
          <a:prstGeom prst="round2SameRect">
            <a:avLst>
              <a:gd name="adj1" fmla="val 0"/>
              <a:gd name="adj2" fmla="val 9834"/>
            </a:avLst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8437" name="图片 115715" descr="11"/>
          <p:cNvPicPr>
            <a:picLocks noChangeAspect="1"/>
          </p:cNvPicPr>
          <p:nvPr/>
        </p:nvPicPr>
        <p:blipFill>
          <a:blip r:embed="rId9"/>
          <a:srcRect t="4643"/>
          <a:stretch>
            <a:fillRect/>
          </a:stretch>
        </p:blipFill>
        <p:spPr>
          <a:xfrm>
            <a:off x="4683125" y="732155"/>
            <a:ext cx="3001645" cy="2763520"/>
          </a:xfrm>
          <a:prstGeom prst="round2SameRect">
            <a:avLst>
              <a:gd name="adj1" fmla="val 0"/>
              <a:gd name="adj2" fmla="val 10340"/>
            </a:avLst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0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rot="16200000" flipV="1">
            <a:off x="4469130" y="997585"/>
            <a:ext cx="3395345" cy="3473450"/>
          </a:xfrm>
          <a:prstGeom prst="round2SameRect">
            <a:avLst>
              <a:gd name="adj1" fmla="val 900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58089" y="117131"/>
            <a:ext cx="16282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使用前检查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867910" y="1367790"/>
            <a:ext cx="2668270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500"/>
              </a:lnSpc>
            </a:pP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4、哨子报警装置测试：卸下面罩，关闭气瓶阀。用手掌盖住吸气阀出口，按压需气阀并慢慢抬起手掌，使系统排气（维持压力慢慢下降），当压力逐步下降到预定值</a:t>
            </a:r>
            <a:r>
              <a:rPr lang="en-US" altLang="zh-CN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50 bar（5MPa）</a:t>
            </a: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时发出报警哨声。</a:t>
            </a:r>
            <a:endParaRPr lang="zh-CN" altLang="en-US" sz="16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0482" name="图片 116738" descr="DSC032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585" y="1275715"/>
            <a:ext cx="3769995" cy="2839720"/>
          </a:xfrm>
          <a:prstGeom prst="roundRect">
            <a:avLst>
              <a:gd name="adj" fmla="val 11605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" name="圆角矩形 15"/>
          <p:cNvSpPr/>
          <p:nvPr>
            <p:custDataLst>
              <p:tags r:id="rId9"/>
            </p:custDataLst>
          </p:nvPr>
        </p:nvSpPr>
        <p:spPr>
          <a:xfrm>
            <a:off x="2075180" y="2238375"/>
            <a:ext cx="748030" cy="720000"/>
          </a:xfrm>
          <a:prstGeom prst="roundRect">
            <a:avLst/>
          </a:prstGeom>
          <a:noFill/>
          <a:ln w="38100">
            <a:solidFill>
              <a:srgbClr val="C5947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287145" y="1731645"/>
            <a:ext cx="544195" cy="0"/>
          </a:xfrm>
          <a:prstGeom prst="straightConnector1">
            <a:avLst/>
          </a:prstGeom>
          <a:ln w="38100">
            <a:solidFill>
              <a:srgbClr val="C5947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0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28650" y="2205141"/>
            <a:ext cx="7886700" cy="95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</a:rPr>
              <a:t>呼吸器的操作使用</a:t>
            </a:r>
            <a:endParaRPr lang="zh-CN" altLang="en-US" sz="4000">
              <a:solidFill>
                <a:schemeClr val="accent1"/>
              </a:solidFill>
            </a:endParaRPr>
          </a:p>
        </p:txBody>
      </p:sp>
      <p:sp>
        <p:nvSpPr>
          <p:cNvPr id="2" name="标题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776937" y="1050523"/>
            <a:ext cx="1590126" cy="12196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>
              <a:buNone/>
            </a:pPr>
            <a:r>
              <a:rPr lang="en-US" altLang="zh-CN" sz="4950" b="1">
                <a:solidFill>
                  <a:schemeClr val="accent1"/>
                </a:solidFill>
              </a:rPr>
              <a:t>02</a:t>
            </a:r>
            <a:endParaRPr lang="en-US" altLang="zh-CN" sz="4950" b="1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椭圆 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rot="16200000" flipV="1">
            <a:off x="4408170" y="997585"/>
            <a:ext cx="3395345" cy="3473450"/>
          </a:xfrm>
          <a:prstGeom prst="round2SameRect">
            <a:avLst>
              <a:gd name="adj1" fmla="val 900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56000" y="116840"/>
            <a:ext cx="2019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呼吸器的操作使用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4578" name="图片 118786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905" y="1239838"/>
            <a:ext cx="4121150" cy="2988945"/>
          </a:xfrm>
          <a:prstGeom prst="roundRect">
            <a:avLst>
              <a:gd name="adj" fmla="val 11344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579" name="矩形 118787"/>
          <p:cNvSpPr/>
          <p:nvPr>
            <p:custDataLst>
              <p:tags r:id="rId8"/>
            </p:custDataLst>
          </p:nvPr>
        </p:nvSpPr>
        <p:spPr>
          <a:xfrm>
            <a:off x="5198110" y="1986915"/>
            <a:ext cx="2120265" cy="11703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904875" eaLnBrk="1" hangingPunct="1">
              <a:lnSpc>
                <a:spcPct val="130000"/>
              </a:lnSpc>
            </a:pP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一、打开气瓶阀，观察呼吸器高压表的计数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椭圆 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rot="16200000" flipV="1">
            <a:off x="4408170" y="997585"/>
            <a:ext cx="3395345" cy="3473450"/>
          </a:xfrm>
          <a:prstGeom prst="round2SameRect">
            <a:avLst>
              <a:gd name="adj1" fmla="val 900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56000" y="116840"/>
            <a:ext cx="2019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呼吸器的操作使用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579" name="矩形 118787"/>
          <p:cNvSpPr/>
          <p:nvPr>
            <p:custDataLst>
              <p:tags r:id="rId7"/>
            </p:custDataLst>
          </p:nvPr>
        </p:nvSpPr>
        <p:spPr>
          <a:xfrm>
            <a:off x="5198110" y="1986915"/>
            <a:ext cx="2120265" cy="1337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904875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二、使气瓶底朝向自己，两手握住两侧把手。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6626" name="图片 119810" descr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0510" y="1254443"/>
            <a:ext cx="3390900" cy="2959735"/>
          </a:xfrm>
          <a:prstGeom prst="roundRect">
            <a:avLst>
              <a:gd name="adj" fmla="val 9161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9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椭圆 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rot="16200000" flipV="1">
            <a:off x="4669790" y="997585"/>
            <a:ext cx="2872105" cy="3473450"/>
          </a:xfrm>
          <a:prstGeom prst="round2SameRect">
            <a:avLst>
              <a:gd name="adj1" fmla="val 900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56000" y="116840"/>
            <a:ext cx="2019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呼吸器的操作使用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579" name="矩形 118787"/>
          <p:cNvSpPr/>
          <p:nvPr>
            <p:custDataLst>
              <p:tags r:id="rId7"/>
            </p:custDataLst>
          </p:nvPr>
        </p:nvSpPr>
        <p:spPr>
          <a:xfrm>
            <a:off x="4924425" y="2214245"/>
            <a:ext cx="2286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4875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三、将呼吸器举过头顶，使肩带落在肩上。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8674" name="图片 120834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865" y="753745"/>
            <a:ext cx="2909570" cy="3961130"/>
          </a:xfrm>
          <a:prstGeom prst="roundRect">
            <a:avLst>
              <a:gd name="adj" fmla="val 10126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9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6" name="同侧圆角矩形 5"/>
          <p:cNvSpPr/>
          <p:nvPr>
            <p:custDataLst>
              <p:tags r:id="rId6"/>
            </p:custDataLst>
          </p:nvPr>
        </p:nvSpPr>
        <p:spPr>
          <a:xfrm rot="16200000" flipV="1">
            <a:off x="3223260" y="-749935"/>
            <a:ext cx="2670175" cy="7145020"/>
          </a:xfrm>
          <a:prstGeom prst="round2SameRect">
            <a:avLst>
              <a:gd name="adj1" fmla="val 9005"/>
              <a:gd name="adj2" fmla="val 10358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56000" y="116840"/>
            <a:ext cx="2019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呼吸器的操作使用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579" name="矩形 118787"/>
          <p:cNvSpPr/>
          <p:nvPr>
            <p:custDataLst>
              <p:tags r:id="rId7"/>
            </p:custDataLst>
          </p:nvPr>
        </p:nvSpPr>
        <p:spPr>
          <a:xfrm>
            <a:off x="3843020" y="1928495"/>
            <a:ext cx="1373505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4875" eaLnBrk="1" hangingPunct="1">
              <a:lnSpc>
                <a:spcPct val="120000"/>
              </a:lnSpc>
            </a:pP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四、插好胸带扣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30722" name="图片 121858" descr="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130" y="1036955"/>
            <a:ext cx="2413000" cy="3578225"/>
          </a:xfrm>
          <a:prstGeom prst="roundRect">
            <a:avLst>
              <a:gd name="adj" fmla="val 10473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24" name="图片 121860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525" y="1036955"/>
            <a:ext cx="2574925" cy="3600450"/>
          </a:xfrm>
          <a:prstGeom prst="roundRect">
            <a:avLst>
              <a:gd name="adj" fmla="val 9272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725" name="矩形 121861"/>
          <p:cNvSpPr/>
          <p:nvPr>
            <p:custDataLst>
              <p:tags r:id="rId10"/>
            </p:custDataLst>
          </p:nvPr>
        </p:nvSpPr>
        <p:spPr>
          <a:xfrm>
            <a:off x="3843020" y="3057525"/>
            <a:ext cx="13735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4875" eaLnBrk="1" hangingPunct="1"/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拉紧肩带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6" name="同侧圆角矩形 5"/>
          <p:cNvSpPr/>
          <p:nvPr>
            <p:custDataLst>
              <p:tags r:id="rId6"/>
            </p:custDataLst>
          </p:nvPr>
        </p:nvSpPr>
        <p:spPr>
          <a:xfrm rot="16200000" flipV="1">
            <a:off x="4658995" y="685800"/>
            <a:ext cx="2670175" cy="4274185"/>
          </a:xfrm>
          <a:prstGeom prst="round2SameRect">
            <a:avLst>
              <a:gd name="adj1" fmla="val 9005"/>
              <a:gd name="adj2" fmla="val 10358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56000" y="116840"/>
            <a:ext cx="2019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呼吸器的操作使用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6398260" y="2161540"/>
            <a:ext cx="15582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04875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五、插好腰带，调整松紧至合适。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32770" name="图片 122882" descr="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8055" y="897890"/>
            <a:ext cx="2526030" cy="3743325"/>
          </a:xfrm>
          <a:prstGeom prst="roundRect">
            <a:avLst>
              <a:gd name="adj" fmla="val 11814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771" name="图片 122883" descr="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9505" y="897890"/>
            <a:ext cx="2657475" cy="3745230"/>
          </a:xfrm>
          <a:prstGeom prst="roundRect">
            <a:avLst>
              <a:gd name="adj" fmla="val 11565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0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6" name="同侧圆角矩形 5"/>
          <p:cNvSpPr/>
          <p:nvPr>
            <p:custDataLst>
              <p:tags r:id="rId6"/>
            </p:custDataLst>
          </p:nvPr>
        </p:nvSpPr>
        <p:spPr>
          <a:xfrm rot="16200000" flipV="1">
            <a:off x="4890135" y="737870"/>
            <a:ext cx="2670175" cy="4070350"/>
          </a:xfrm>
          <a:prstGeom prst="round2SameRect">
            <a:avLst>
              <a:gd name="adj1" fmla="val 9005"/>
              <a:gd name="adj2" fmla="val 10358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56000" y="116840"/>
            <a:ext cx="2019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呼吸器的操作使用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579" name="矩形 118787"/>
          <p:cNvSpPr/>
          <p:nvPr>
            <p:custDataLst>
              <p:tags r:id="rId7"/>
            </p:custDataLst>
          </p:nvPr>
        </p:nvSpPr>
        <p:spPr>
          <a:xfrm>
            <a:off x="6252210" y="1946275"/>
            <a:ext cx="17938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4875" eaLnBrk="1" hangingPunct="1"/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六、关闭供气阀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725" name="矩形 121861"/>
          <p:cNvSpPr/>
          <p:nvPr>
            <p:custDataLst>
              <p:tags r:id="rId8"/>
            </p:custDataLst>
          </p:nvPr>
        </p:nvSpPr>
        <p:spPr>
          <a:xfrm>
            <a:off x="6252210" y="2274570"/>
            <a:ext cx="1712595" cy="1091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904875" fontAlgn="auto">
              <a:lnSpc>
                <a:spcPts val="2600"/>
              </a:lnSpc>
            </a:pP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打开瓶阀半圈，待压力表稳定后然后关闭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34819" name="图片 123907" descr="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8915" y="1176655"/>
            <a:ext cx="2101850" cy="3188335"/>
          </a:xfrm>
          <a:prstGeom prst="round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818" name="图片 123906" descr="9"/>
          <p:cNvPicPr>
            <a:picLocks noChangeAspect="1"/>
          </p:cNvPicPr>
          <p:nvPr/>
        </p:nvPicPr>
        <p:blipFill>
          <a:blip r:embed="rId10"/>
          <a:srcRect r="8676"/>
          <a:stretch>
            <a:fillRect/>
          </a:stretch>
        </p:blipFill>
        <p:spPr>
          <a:xfrm>
            <a:off x="741045" y="1176655"/>
            <a:ext cx="3148330" cy="3188970"/>
          </a:xfrm>
          <a:prstGeom prst="roundRect">
            <a:avLst>
              <a:gd name="adj" fmla="val 845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857250"/>
            <a:ext cx="5698490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6" name="同侧圆角矩形 5"/>
          <p:cNvSpPr/>
          <p:nvPr>
            <p:custDataLst>
              <p:tags r:id="rId6"/>
            </p:custDataLst>
          </p:nvPr>
        </p:nvSpPr>
        <p:spPr>
          <a:xfrm rot="16200000" flipV="1">
            <a:off x="4813300" y="560070"/>
            <a:ext cx="2670175" cy="4288155"/>
          </a:xfrm>
          <a:prstGeom prst="round2SameRect">
            <a:avLst>
              <a:gd name="adj1" fmla="val 9005"/>
              <a:gd name="adj2" fmla="val 10358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56000" y="116840"/>
            <a:ext cx="2019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呼吸器的操作使用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579" name="矩形 118787"/>
          <p:cNvSpPr/>
          <p:nvPr>
            <p:custDataLst>
              <p:tags r:id="rId7"/>
            </p:custDataLst>
          </p:nvPr>
        </p:nvSpPr>
        <p:spPr>
          <a:xfrm>
            <a:off x="6252210" y="1564005"/>
            <a:ext cx="19202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defTabSz="904875" eaLnBrk="1" hangingPunct="1"/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七、检查报警压力，轻压供气阀红色按钮慢慢排气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0725" name="矩形 121861"/>
          <p:cNvSpPr/>
          <p:nvPr>
            <p:custDataLst>
              <p:tags r:id="rId8"/>
            </p:custDataLst>
          </p:nvPr>
        </p:nvSpPr>
        <p:spPr>
          <a:xfrm>
            <a:off x="6252210" y="2732405"/>
            <a:ext cx="19202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4875" eaLnBrk="1" hangingPunct="1"/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观察压力表，报警哨响时，指针必须在</a:t>
            </a:r>
            <a:r>
              <a:rPr lang="en-US" altLang="zh-CN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5—6MPa</a:t>
            </a: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之间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36866" name="图片 124930" descr="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735" y="1036955"/>
            <a:ext cx="2122170" cy="3303905"/>
          </a:xfrm>
          <a:prstGeom prst="roundRect">
            <a:avLst>
              <a:gd name="adj" fmla="val 13464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6869" name="图片 124933" descr="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4970" y="1036955"/>
            <a:ext cx="3218180" cy="3303270"/>
          </a:xfrm>
          <a:prstGeom prst="roundRect">
            <a:avLst>
              <a:gd name="adj" fmla="val 7447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rot="16200000" flipV="1">
            <a:off x="4144010" y="1308418"/>
            <a:ext cx="2892425" cy="2959100"/>
          </a:xfrm>
          <a:prstGeom prst="round2SameRect">
            <a:avLst>
              <a:gd name="adj1" fmla="val 900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58089" y="117131"/>
            <a:ext cx="16282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使用前检查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4561205" y="2118995"/>
            <a:ext cx="226060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904875" fontAlgn="auto">
              <a:lnSpc>
                <a:spcPct val="150000"/>
              </a:lnSpc>
            </a:pP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八、检查好报警性能后，打开气瓶阀，全部打开然后回半圈。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38914" name="图片 125954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3080" y="843915"/>
            <a:ext cx="2586355" cy="3888105"/>
          </a:xfrm>
          <a:prstGeom prst="roundRect">
            <a:avLst>
              <a:gd name="adj" fmla="val 12987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9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flipV="1">
            <a:off x="699770" y="2578100"/>
            <a:ext cx="7687945" cy="1757045"/>
          </a:xfrm>
          <a:prstGeom prst="round2SameRect">
            <a:avLst>
              <a:gd name="adj1" fmla="val 19819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58089" y="117131"/>
            <a:ext cx="16282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使用前检查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854710" y="3136265"/>
            <a:ext cx="2386965" cy="1050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04875" eaLnBrk="1" hangingPunct="1">
              <a:lnSpc>
                <a:spcPct val="130000"/>
              </a:lnSpc>
            </a:pP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九、将颈带挂在脖子上，套上面罩，使下颌放入面罩的下颌承口中</a:t>
            </a:r>
            <a:endParaRPr lang="zh-CN" altLang="en-US" sz="16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0962" name="图片 126978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710" y="1322705"/>
            <a:ext cx="2386330" cy="1734820"/>
          </a:xfrm>
          <a:prstGeom prst="round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3" name="图片 126979" descr="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3435" y="1322705"/>
            <a:ext cx="2386330" cy="1734185"/>
          </a:xfrm>
          <a:prstGeom prst="round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6" name="图片 126982" descr="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1525" y="1322705"/>
            <a:ext cx="2386330" cy="1733550"/>
          </a:xfrm>
          <a:prstGeom prst="round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9" name="矩形 126985"/>
          <p:cNvSpPr/>
          <p:nvPr>
            <p:custDataLst>
              <p:tags r:id="rId11"/>
            </p:custDataLst>
          </p:nvPr>
        </p:nvSpPr>
        <p:spPr>
          <a:xfrm>
            <a:off x="3353435" y="3136265"/>
            <a:ext cx="2498725" cy="1050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4875" eaLnBrk="1" hangingPunct="1">
              <a:lnSpc>
                <a:spcPct val="130000"/>
              </a:lnSpc>
            </a:pP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分别拉紧下面、中间、上部头带至合适松紧。注意拉紧方向应向后</a:t>
            </a:r>
            <a:endParaRPr lang="zh-CN" altLang="en-US" sz="16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0967" name="矩形 126983"/>
          <p:cNvSpPr/>
          <p:nvPr>
            <p:custDataLst>
              <p:tags r:id="rId12"/>
            </p:custDataLst>
          </p:nvPr>
        </p:nvSpPr>
        <p:spPr>
          <a:xfrm>
            <a:off x="5876925" y="3136265"/>
            <a:ext cx="2405380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4875" eaLnBrk="1" hangingPunct="1">
              <a:lnSpc>
                <a:spcPct val="130000"/>
              </a:lnSpc>
            </a:pP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拉上头带，使头带中心处于头顶中心位置。</a:t>
            </a:r>
            <a:endParaRPr lang="zh-CN" altLang="en-US" sz="16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13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椭圆 5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5" name="同侧圆角矩形 14"/>
          <p:cNvSpPr/>
          <p:nvPr>
            <p:custDataLst>
              <p:tags r:id="rId6"/>
            </p:custDataLst>
          </p:nvPr>
        </p:nvSpPr>
        <p:spPr>
          <a:xfrm rot="16200000" flipV="1">
            <a:off x="4840605" y="737235"/>
            <a:ext cx="2533650" cy="3992880"/>
          </a:xfrm>
          <a:prstGeom prst="round2SameRect">
            <a:avLst>
              <a:gd name="adj1" fmla="val 900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89985" y="116840"/>
            <a:ext cx="1831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检查佩戴气密性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3010" name="图片 128002" descr="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185" y="1036955"/>
            <a:ext cx="3456305" cy="3438525"/>
          </a:xfrm>
          <a:prstGeom prst="roundRect">
            <a:avLst>
              <a:gd name="adj" fmla="val 7571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869180" y="1788795"/>
            <a:ext cx="2992120" cy="1889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904875" fontAlgn="auto">
              <a:lnSpc>
                <a:spcPct val="130000"/>
              </a:lnSpc>
            </a:pPr>
            <a:r>
              <a:rPr lang="en-US" altLang="zh-CN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、用手心将面罩的进气口堵住，深吸一口气，如感到面罩有向脸部吸紧的现象，且面罩内无任何气流流动，说明面罩和脸部是密封的。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椭圆 5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5" name="同侧圆角矩形 14"/>
          <p:cNvSpPr/>
          <p:nvPr>
            <p:custDataLst>
              <p:tags r:id="rId6"/>
            </p:custDataLst>
          </p:nvPr>
        </p:nvSpPr>
        <p:spPr>
          <a:xfrm rot="16200000" flipV="1">
            <a:off x="5636895" y="904875"/>
            <a:ext cx="2312670" cy="3533140"/>
          </a:xfrm>
          <a:prstGeom prst="round2SameRect">
            <a:avLst>
              <a:gd name="adj1" fmla="val 900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89985" y="116840"/>
            <a:ext cx="1831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检查佩戴气密性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5712460" y="1547495"/>
            <a:ext cx="2604135" cy="222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904875" fontAlgn="auto">
              <a:lnSpc>
                <a:spcPct val="110000"/>
              </a:lnSpc>
            </a:pPr>
            <a:r>
              <a:rPr lang="en-US" altLang="zh-CN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、深吸一口气，将供气阀打开。将供气阀的出气口对准面罩进气口插入，听到轻轻一声咔响表示已经连接好。呼吸几次，无感觉不适，就可以进入工作场所。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45058" name="图片 129026" descr="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365" y="1256030"/>
            <a:ext cx="3222625" cy="2774950"/>
          </a:xfrm>
          <a:prstGeom prst="roundRect">
            <a:avLst>
              <a:gd name="adj" fmla="val 9816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5059" name="图片 129027" descr="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115" y="1256030"/>
            <a:ext cx="1657350" cy="2764790"/>
          </a:xfrm>
          <a:prstGeom prst="roundRect">
            <a:avLst>
              <a:gd name="adj" fmla="val 1475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0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椭圆 5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5" name="同侧圆角矩形 14"/>
          <p:cNvSpPr/>
          <p:nvPr>
            <p:custDataLst>
              <p:tags r:id="rId6"/>
            </p:custDataLst>
          </p:nvPr>
        </p:nvSpPr>
        <p:spPr>
          <a:xfrm rot="16200000" flipV="1">
            <a:off x="5134610" y="1189990"/>
            <a:ext cx="1945640" cy="3992880"/>
          </a:xfrm>
          <a:prstGeom prst="round2SameRect">
            <a:avLst>
              <a:gd name="adj1" fmla="val 900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89985" y="116840"/>
            <a:ext cx="1831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检查佩戴气密性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631690" y="2423795"/>
            <a:ext cx="3229610" cy="1419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04875" eaLnBrk="1" hangingPunct="1">
              <a:lnSpc>
                <a:spcPct val="120000"/>
              </a:lnSpc>
            </a:pPr>
            <a:r>
              <a:rPr lang="zh-CN" altLang="en-US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脱开供气阀：吸口气屏住呼吸，关闭供气阀，一手握住阀体，另一手握住供气阀手轮旋转一角度，拉动供气阀脱离面罩。</a:t>
            </a:r>
            <a:endParaRPr lang="zh-CN" altLang="en-US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7106" name="图片 130050" descr="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185" y="771525"/>
            <a:ext cx="3109595" cy="3960495"/>
          </a:xfrm>
          <a:prstGeom prst="roundRect">
            <a:avLst>
              <a:gd name="adj" fmla="val 10537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7107" name="矩形 130051"/>
          <p:cNvSpPr/>
          <p:nvPr/>
        </p:nvSpPr>
        <p:spPr>
          <a:xfrm>
            <a:off x="4623435" y="1389380"/>
            <a:ext cx="299085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04875" eaLnBrk="1" hangingPunct="1"/>
            <a:r>
              <a:rPr lang="zh-CN" altLang="en-US" sz="2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卸下空气呼吸器：</a:t>
            </a:r>
            <a:endParaRPr lang="zh-CN" altLang="en-US" sz="2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defTabSz="904875" eaLnBrk="1" hangingPunct="1"/>
            <a:r>
              <a:rPr lang="zh-CN" altLang="en-US" sz="20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必须确认回到安全场所！</a:t>
            </a:r>
            <a:endParaRPr lang="zh-CN" altLang="en-US" sz="20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5" name="椭圆 14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7" name="椭圆 16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6" name="íṧ1iḍè"/>
          <p:cNvSpPr/>
          <p:nvPr>
            <p:custDataLst>
              <p:tags r:id="rId6"/>
            </p:custDataLst>
          </p:nvPr>
        </p:nvSpPr>
        <p:spPr>
          <a:xfrm>
            <a:off x="0" y="3093720"/>
            <a:ext cx="9144000" cy="2054225"/>
          </a:xfrm>
          <a:prstGeom prst="rect">
            <a:avLst/>
          </a:prstGeom>
          <a:solidFill>
            <a:srgbClr val="C7ACA7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圆角矩形 25"/>
          <p:cNvSpPr/>
          <p:nvPr>
            <p:custDataLst>
              <p:tags r:id="rId7"/>
            </p:custDataLst>
          </p:nvPr>
        </p:nvSpPr>
        <p:spPr>
          <a:xfrm>
            <a:off x="6786245" y="2028825"/>
            <a:ext cx="1828800" cy="2225675"/>
          </a:xfrm>
          <a:prstGeom prst="roundRect">
            <a:avLst>
              <a:gd name="adj" fmla="val 9618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圆角矩形 26"/>
          <p:cNvSpPr/>
          <p:nvPr>
            <p:custDataLst>
              <p:tags r:id="rId8"/>
            </p:custDataLst>
          </p:nvPr>
        </p:nvSpPr>
        <p:spPr>
          <a:xfrm>
            <a:off x="4699000" y="2028825"/>
            <a:ext cx="1828800" cy="2225675"/>
          </a:xfrm>
          <a:prstGeom prst="roundRect">
            <a:avLst>
              <a:gd name="adj" fmla="val 9618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圆角矩形 24"/>
          <p:cNvSpPr/>
          <p:nvPr>
            <p:custDataLst>
              <p:tags r:id="rId9"/>
            </p:custDataLst>
          </p:nvPr>
        </p:nvSpPr>
        <p:spPr>
          <a:xfrm>
            <a:off x="2602865" y="2028825"/>
            <a:ext cx="1828800" cy="2225675"/>
          </a:xfrm>
          <a:prstGeom prst="roundRect">
            <a:avLst>
              <a:gd name="adj" fmla="val 9618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圆角矩形 23"/>
          <p:cNvSpPr/>
          <p:nvPr>
            <p:custDataLst>
              <p:tags r:id="rId10"/>
            </p:custDataLst>
          </p:nvPr>
        </p:nvSpPr>
        <p:spPr>
          <a:xfrm>
            <a:off x="515620" y="2028825"/>
            <a:ext cx="1828800" cy="2225675"/>
          </a:xfrm>
          <a:prstGeom prst="roundRect">
            <a:avLst>
              <a:gd name="adj" fmla="val 9618"/>
            </a:avLst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89985" y="116840"/>
            <a:ext cx="1831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检查佩戴气密性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9156" name="图片 131076" descr="22"/>
          <p:cNvPicPr/>
          <p:nvPr/>
        </p:nvPicPr>
        <p:blipFill>
          <a:blip r:embed="rId11"/>
          <a:stretch>
            <a:fillRect/>
          </a:stretch>
        </p:blipFill>
        <p:spPr>
          <a:xfrm>
            <a:off x="2796995" y="1297940"/>
            <a:ext cx="1439545" cy="1440000"/>
          </a:xfrm>
          <a:prstGeom prst="ellipse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9157" name="图片 131077" descr="23"/>
          <p:cNvPicPr/>
          <p:nvPr/>
        </p:nvPicPr>
        <p:blipFill>
          <a:blip r:embed="rId12"/>
          <a:stretch>
            <a:fillRect/>
          </a:stretch>
        </p:blipFill>
        <p:spPr>
          <a:xfrm>
            <a:off x="4893130" y="1297940"/>
            <a:ext cx="1439545" cy="1440000"/>
          </a:xfrm>
          <a:prstGeom prst="ellipse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9158" name="图片 131078" descr="24"/>
          <p:cNvPicPr/>
          <p:nvPr/>
        </p:nvPicPr>
        <p:blipFill>
          <a:blip r:embed="rId13"/>
          <a:stretch>
            <a:fillRect/>
          </a:stretch>
        </p:blipFill>
        <p:spPr>
          <a:xfrm>
            <a:off x="6989265" y="1297940"/>
            <a:ext cx="1439545" cy="1440000"/>
          </a:xfrm>
          <a:prstGeom prst="ellipse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515620" y="2812415"/>
            <a:ext cx="18281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、拨动头带上的带扣使头带松开，抓住进气口脱开面罩。</a:t>
            </a:r>
            <a:endParaRPr lang="zh-CN" altLang="en-US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2629535" y="2812415"/>
            <a:ext cx="17589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、脱开腰带扣、脱开胸带扣，脱开肩带，卸下呼吸器。</a:t>
            </a:r>
            <a:endParaRPr lang="zh-CN" altLang="en-US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4772025" y="2812415"/>
            <a:ext cx="1668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、关闭气瓶。</a:t>
            </a:r>
            <a:endParaRPr lang="zh-CN" altLang="en-US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7"/>
            </p:custDataLst>
          </p:nvPr>
        </p:nvSpPr>
        <p:spPr>
          <a:xfrm>
            <a:off x="6928485" y="2812415"/>
            <a:ext cx="17106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04875" eaLnBrk="1" hangingPunct="1"/>
            <a:r>
              <a:rPr lang="en-US" altLang="zh-CN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en-US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、将系统内余气排尽。</a:t>
            </a:r>
            <a:endParaRPr lang="zh-CN" altLang="en-US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49154" name="图片 131074" descr="21"/>
          <p:cNvPicPr/>
          <p:nvPr/>
        </p:nvPicPr>
        <p:blipFill>
          <a:blip r:embed="rId18"/>
          <a:stretch>
            <a:fillRect/>
          </a:stretch>
        </p:blipFill>
        <p:spPr>
          <a:xfrm>
            <a:off x="700405" y="1297940"/>
            <a:ext cx="1440000" cy="1440000"/>
          </a:xfrm>
          <a:prstGeom prst="ellipse">
            <a:avLst/>
          </a:prstGeom>
          <a:solidFill>
            <a:srgbClr val="000000"/>
          </a:solidFill>
          <a:ln w="9525">
            <a:noFill/>
          </a:ln>
        </p:spPr>
      </p:pic>
    </p:spTree>
    <p:custDataLst>
      <p:tags r:id="rId19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28650" y="2205141"/>
            <a:ext cx="7886700" cy="95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</a:rPr>
              <a:t>使用时注意事项</a:t>
            </a:r>
            <a:endParaRPr lang="zh-CN" altLang="en-US" sz="4000">
              <a:solidFill>
                <a:schemeClr val="accent1"/>
              </a:solidFill>
            </a:endParaRPr>
          </a:p>
        </p:txBody>
      </p:sp>
      <p:sp>
        <p:nvSpPr>
          <p:cNvPr id="6" name="标题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776937" y="1050523"/>
            <a:ext cx="1590126" cy="12196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>
              <a:buNone/>
            </a:pPr>
            <a:r>
              <a:rPr lang="en-US" altLang="zh-CN" sz="4950" b="1">
                <a:solidFill>
                  <a:schemeClr val="accent1"/>
                </a:solidFill>
              </a:rPr>
              <a:t>03</a:t>
            </a:r>
            <a:endParaRPr lang="en-US" altLang="zh-CN" sz="4950" b="1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6" name="椭圆 5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7" name="íş1ïḋe"/>
          <p:cNvSpPr/>
          <p:nvPr>
            <p:custDataLst>
              <p:tags r:id="rId6"/>
            </p:custDataLst>
          </p:nvPr>
        </p:nvSpPr>
        <p:spPr>
          <a:xfrm>
            <a:off x="0" y="1769745"/>
            <a:ext cx="9144000" cy="3373755"/>
          </a:xfrm>
          <a:prstGeom prst="rect">
            <a:avLst/>
          </a:prstGeom>
          <a:solidFill>
            <a:schemeClr val="dk1">
              <a:lumMod val="50000"/>
              <a:lumOff val="50000"/>
            </a:schemeClr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îš1íḓé"/>
          <p:cNvSpPr/>
          <p:nvPr>
            <p:custDataLst>
              <p:tags r:id="rId7"/>
            </p:custDataLst>
          </p:nvPr>
        </p:nvSpPr>
        <p:spPr>
          <a:xfrm>
            <a:off x="500380" y="1769745"/>
            <a:ext cx="8143875" cy="2962275"/>
          </a:xfrm>
          <a:prstGeom prst="rect">
            <a:avLst/>
          </a:prstGeom>
          <a:solidFill>
            <a:schemeClr val="l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8"/>
            </p:custDataLst>
          </p:nvPr>
        </p:nvCxnSpPr>
        <p:spPr>
          <a:xfrm>
            <a:off x="1946910" y="2662555"/>
            <a:ext cx="6440805" cy="0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689985" y="116840"/>
            <a:ext cx="1831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使用时注意事项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9"/>
            </p:custDataLst>
          </p:nvPr>
        </p:nvSpPr>
        <p:spPr>
          <a:xfrm>
            <a:off x="2136140" y="3744595"/>
            <a:ext cx="62509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3、观察压力表的读数有无变化。这一步是检验管路的气密性  ，正式使用前要确保管路无泄露。 </a:t>
            </a:r>
            <a:endParaRPr lang="zh-CN" altLang="en-US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3" name="iṡḻîḑè"/>
          <p:cNvSpPr/>
          <p:nvPr>
            <p:custDataLst>
              <p:tags r:id="rId10"/>
            </p:custDataLst>
          </p:nvPr>
        </p:nvSpPr>
        <p:spPr>
          <a:xfrm>
            <a:off x="1084580" y="1876425"/>
            <a:ext cx="784225" cy="786130"/>
          </a:xfrm>
          <a:prstGeom prst="ellipse">
            <a:avLst/>
          </a:prstGeom>
          <a:solidFill>
            <a:schemeClr val="accen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îṧ1îḋé"/>
          <p:cNvSpPr/>
          <p:nvPr>
            <p:custDataLst>
              <p:tags r:id="rId11"/>
            </p:custDataLst>
          </p:nvPr>
        </p:nvSpPr>
        <p:spPr>
          <a:xfrm>
            <a:off x="1308100" y="2092325"/>
            <a:ext cx="337185" cy="354330"/>
          </a:xfrm>
          <a:custGeom>
            <a:avLst/>
            <a:gdLst>
              <a:gd name="T0" fmla="*/ 4199 w 4494"/>
              <a:gd name="T1" fmla="*/ 3838 h 4712"/>
              <a:gd name="T2" fmla="*/ 3932 w 4494"/>
              <a:gd name="T3" fmla="*/ 2881 h 4712"/>
              <a:gd name="T4" fmla="*/ 2447 w 4494"/>
              <a:gd name="T5" fmla="*/ 2438 h 4712"/>
              <a:gd name="T6" fmla="*/ 3263 w 4494"/>
              <a:gd name="T7" fmla="*/ 2440 h 4712"/>
              <a:gd name="T8" fmla="*/ 3263 w 4494"/>
              <a:gd name="T9" fmla="*/ 897 h 4712"/>
              <a:gd name="T10" fmla="*/ 2194 w 4494"/>
              <a:gd name="T11" fmla="*/ 0 h 4712"/>
              <a:gd name="T12" fmla="*/ 460 w 4494"/>
              <a:gd name="T13" fmla="*/ 1619 h 4712"/>
              <a:gd name="T14" fmla="*/ 2047 w 4494"/>
              <a:gd name="T15" fmla="*/ 2438 h 4712"/>
              <a:gd name="T16" fmla="*/ 562 w 4494"/>
              <a:gd name="T17" fmla="*/ 2881 h 4712"/>
              <a:gd name="T18" fmla="*/ 296 w 4494"/>
              <a:gd name="T19" fmla="*/ 3838 h 4712"/>
              <a:gd name="T20" fmla="*/ 0 w 4494"/>
              <a:gd name="T21" fmla="*/ 3971 h 4712"/>
              <a:gd name="T22" fmla="*/ 134 w 4494"/>
              <a:gd name="T23" fmla="*/ 4712 h 4712"/>
              <a:gd name="T24" fmla="*/ 991 w 4494"/>
              <a:gd name="T25" fmla="*/ 4579 h 4712"/>
              <a:gd name="T26" fmla="*/ 858 w 4494"/>
              <a:gd name="T27" fmla="*/ 3838 h 4712"/>
              <a:gd name="T28" fmla="*/ 696 w 4494"/>
              <a:gd name="T29" fmla="*/ 3281 h 4712"/>
              <a:gd name="T30" fmla="*/ 2047 w 4494"/>
              <a:gd name="T31" fmla="*/ 3838 h 4712"/>
              <a:gd name="T32" fmla="*/ 1752 w 4494"/>
              <a:gd name="T33" fmla="*/ 3971 h 4712"/>
              <a:gd name="T34" fmla="*/ 1885 w 4494"/>
              <a:gd name="T35" fmla="*/ 4712 h 4712"/>
              <a:gd name="T36" fmla="*/ 2742 w 4494"/>
              <a:gd name="T37" fmla="*/ 4579 h 4712"/>
              <a:gd name="T38" fmla="*/ 2609 w 4494"/>
              <a:gd name="T39" fmla="*/ 3838 h 4712"/>
              <a:gd name="T40" fmla="*/ 2447 w 4494"/>
              <a:gd name="T41" fmla="*/ 3281 h 4712"/>
              <a:gd name="T42" fmla="*/ 3799 w 4494"/>
              <a:gd name="T43" fmla="*/ 3838 h 4712"/>
              <a:gd name="T44" fmla="*/ 3503 w 4494"/>
              <a:gd name="T45" fmla="*/ 3971 h 4712"/>
              <a:gd name="T46" fmla="*/ 3637 w 4494"/>
              <a:gd name="T47" fmla="*/ 4712 h 4712"/>
              <a:gd name="T48" fmla="*/ 4494 w 4494"/>
              <a:gd name="T49" fmla="*/ 4579 h 4712"/>
              <a:gd name="T50" fmla="*/ 4360 w 4494"/>
              <a:gd name="T51" fmla="*/ 3838 h 4712"/>
              <a:gd name="T52" fmla="*/ 1278 w 4494"/>
              <a:gd name="T53" fmla="*/ 1201 h 4712"/>
              <a:gd name="T54" fmla="*/ 1288 w 4494"/>
              <a:gd name="T55" fmla="*/ 1201 h 4712"/>
              <a:gd name="T56" fmla="*/ 1311 w 4494"/>
              <a:gd name="T57" fmla="*/ 1202 h 4712"/>
              <a:gd name="T58" fmla="*/ 2194 w 4494"/>
              <a:gd name="T59" fmla="*/ 400 h 4712"/>
              <a:gd name="T60" fmla="*/ 2858 w 4494"/>
              <a:gd name="T61" fmla="*/ 1073 h 4712"/>
              <a:gd name="T62" fmla="*/ 2915 w 4494"/>
              <a:gd name="T63" fmla="*/ 1252 h 4712"/>
              <a:gd name="T64" fmla="*/ 3148 w 4494"/>
              <a:gd name="T65" fmla="*/ 1315 h 4712"/>
              <a:gd name="T66" fmla="*/ 3634 w 4494"/>
              <a:gd name="T67" fmla="*/ 1668 h 4712"/>
              <a:gd name="T68" fmla="*/ 2832 w 4494"/>
              <a:gd name="T69" fmla="*/ 2039 h 4712"/>
              <a:gd name="T70" fmla="*/ 1278 w 4494"/>
              <a:gd name="T71" fmla="*/ 2038 h 4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94" h="4712">
                <a:moveTo>
                  <a:pt x="4360" y="3838"/>
                </a:moveTo>
                <a:lnTo>
                  <a:pt x="4199" y="3838"/>
                </a:lnTo>
                <a:lnTo>
                  <a:pt x="4199" y="3148"/>
                </a:lnTo>
                <a:cubicBezTo>
                  <a:pt x="4199" y="3001"/>
                  <a:pt x="4079" y="2881"/>
                  <a:pt x="3932" y="2881"/>
                </a:cubicBezTo>
                <a:lnTo>
                  <a:pt x="2447" y="2881"/>
                </a:lnTo>
                <a:lnTo>
                  <a:pt x="2447" y="2438"/>
                </a:lnTo>
                <a:cubicBezTo>
                  <a:pt x="2520" y="2438"/>
                  <a:pt x="2675" y="2438"/>
                  <a:pt x="2831" y="2439"/>
                </a:cubicBezTo>
                <a:cubicBezTo>
                  <a:pt x="3043" y="2439"/>
                  <a:pt x="3256" y="2440"/>
                  <a:pt x="3263" y="2440"/>
                </a:cubicBezTo>
                <a:cubicBezTo>
                  <a:pt x="3688" y="2440"/>
                  <a:pt x="4034" y="2094"/>
                  <a:pt x="4034" y="1668"/>
                </a:cubicBezTo>
                <a:cubicBezTo>
                  <a:pt x="4034" y="1243"/>
                  <a:pt x="3688" y="897"/>
                  <a:pt x="3263" y="897"/>
                </a:cubicBezTo>
                <a:cubicBezTo>
                  <a:pt x="3257" y="897"/>
                  <a:pt x="3251" y="897"/>
                  <a:pt x="3245" y="897"/>
                </a:cubicBezTo>
                <a:cubicBezTo>
                  <a:pt x="3165" y="389"/>
                  <a:pt x="2724" y="0"/>
                  <a:pt x="2194" y="0"/>
                </a:cubicBezTo>
                <a:cubicBezTo>
                  <a:pt x="1698" y="0"/>
                  <a:pt x="1276" y="339"/>
                  <a:pt x="1161" y="809"/>
                </a:cubicBezTo>
                <a:cubicBezTo>
                  <a:pt x="765" y="866"/>
                  <a:pt x="460" y="1208"/>
                  <a:pt x="460" y="1619"/>
                </a:cubicBezTo>
                <a:cubicBezTo>
                  <a:pt x="460" y="2071"/>
                  <a:pt x="827" y="2438"/>
                  <a:pt x="1278" y="2438"/>
                </a:cubicBezTo>
                <a:lnTo>
                  <a:pt x="2047" y="2438"/>
                </a:lnTo>
                <a:lnTo>
                  <a:pt x="2047" y="2881"/>
                </a:lnTo>
                <a:lnTo>
                  <a:pt x="562" y="2881"/>
                </a:lnTo>
                <a:cubicBezTo>
                  <a:pt x="415" y="2881"/>
                  <a:pt x="296" y="3001"/>
                  <a:pt x="296" y="3148"/>
                </a:cubicBezTo>
                <a:lnTo>
                  <a:pt x="296" y="3838"/>
                </a:lnTo>
                <a:lnTo>
                  <a:pt x="134" y="3838"/>
                </a:lnTo>
                <a:cubicBezTo>
                  <a:pt x="60" y="3838"/>
                  <a:pt x="0" y="3897"/>
                  <a:pt x="0" y="3971"/>
                </a:cubicBezTo>
                <a:lnTo>
                  <a:pt x="0" y="4579"/>
                </a:lnTo>
                <a:cubicBezTo>
                  <a:pt x="0" y="4652"/>
                  <a:pt x="60" y="4712"/>
                  <a:pt x="134" y="4712"/>
                </a:cubicBezTo>
                <a:lnTo>
                  <a:pt x="858" y="4712"/>
                </a:lnTo>
                <a:cubicBezTo>
                  <a:pt x="931" y="4712"/>
                  <a:pt x="991" y="4652"/>
                  <a:pt x="991" y="4579"/>
                </a:cubicBezTo>
                <a:lnTo>
                  <a:pt x="991" y="3971"/>
                </a:lnTo>
                <a:cubicBezTo>
                  <a:pt x="991" y="3897"/>
                  <a:pt x="931" y="3838"/>
                  <a:pt x="858" y="3838"/>
                </a:cubicBezTo>
                <a:lnTo>
                  <a:pt x="696" y="3838"/>
                </a:lnTo>
                <a:lnTo>
                  <a:pt x="696" y="3281"/>
                </a:lnTo>
                <a:lnTo>
                  <a:pt x="2047" y="3281"/>
                </a:lnTo>
                <a:lnTo>
                  <a:pt x="2047" y="3838"/>
                </a:lnTo>
                <a:lnTo>
                  <a:pt x="1885" y="3838"/>
                </a:lnTo>
                <a:cubicBezTo>
                  <a:pt x="1812" y="3838"/>
                  <a:pt x="1752" y="3897"/>
                  <a:pt x="1752" y="3971"/>
                </a:cubicBezTo>
                <a:lnTo>
                  <a:pt x="1752" y="4579"/>
                </a:lnTo>
                <a:cubicBezTo>
                  <a:pt x="1752" y="4652"/>
                  <a:pt x="1812" y="4712"/>
                  <a:pt x="1885" y="4712"/>
                </a:cubicBezTo>
                <a:lnTo>
                  <a:pt x="2609" y="4712"/>
                </a:lnTo>
                <a:cubicBezTo>
                  <a:pt x="2682" y="4712"/>
                  <a:pt x="2742" y="4652"/>
                  <a:pt x="2742" y="4579"/>
                </a:cubicBezTo>
                <a:lnTo>
                  <a:pt x="2742" y="3971"/>
                </a:lnTo>
                <a:cubicBezTo>
                  <a:pt x="2742" y="3897"/>
                  <a:pt x="2682" y="3838"/>
                  <a:pt x="2609" y="3838"/>
                </a:cubicBezTo>
                <a:lnTo>
                  <a:pt x="2447" y="3838"/>
                </a:lnTo>
                <a:lnTo>
                  <a:pt x="2447" y="3281"/>
                </a:lnTo>
                <a:lnTo>
                  <a:pt x="3799" y="3281"/>
                </a:lnTo>
                <a:lnTo>
                  <a:pt x="3799" y="3838"/>
                </a:lnTo>
                <a:lnTo>
                  <a:pt x="3637" y="3838"/>
                </a:lnTo>
                <a:cubicBezTo>
                  <a:pt x="3563" y="3838"/>
                  <a:pt x="3503" y="3897"/>
                  <a:pt x="3503" y="3971"/>
                </a:cubicBezTo>
                <a:lnTo>
                  <a:pt x="3503" y="4579"/>
                </a:lnTo>
                <a:cubicBezTo>
                  <a:pt x="3503" y="4652"/>
                  <a:pt x="3563" y="4712"/>
                  <a:pt x="3637" y="4712"/>
                </a:cubicBezTo>
                <a:lnTo>
                  <a:pt x="4360" y="4712"/>
                </a:lnTo>
                <a:cubicBezTo>
                  <a:pt x="4434" y="4712"/>
                  <a:pt x="4494" y="4652"/>
                  <a:pt x="4494" y="4579"/>
                </a:cubicBezTo>
                <a:lnTo>
                  <a:pt x="4494" y="3971"/>
                </a:lnTo>
                <a:cubicBezTo>
                  <a:pt x="4494" y="3897"/>
                  <a:pt x="4434" y="3838"/>
                  <a:pt x="4360" y="3838"/>
                </a:cubicBezTo>
                <a:close/>
                <a:moveTo>
                  <a:pt x="860" y="1619"/>
                </a:moveTo>
                <a:cubicBezTo>
                  <a:pt x="860" y="1389"/>
                  <a:pt x="1048" y="1201"/>
                  <a:pt x="1278" y="1201"/>
                </a:cubicBezTo>
                <a:lnTo>
                  <a:pt x="1283" y="1201"/>
                </a:lnTo>
                <a:cubicBezTo>
                  <a:pt x="1284" y="1201"/>
                  <a:pt x="1286" y="1201"/>
                  <a:pt x="1288" y="1201"/>
                </a:cubicBezTo>
                <a:cubicBezTo>
                  <a:pt x="1288" y="1201"/>
                  <a:pt x="1289" y="1201"/>
                  <a:pt x="1290" y="1201"/>
                </a:cubicBezTo>
                <a:cubicBezTo>
                  <a:pt x="1297" y="1202"/>
                  <a:pt x="1304" y="1202"/>
                  <a:pt x="1311" y="1202"/>
                </a:cubicBezTo>
                <a:cubicBezTo>
                  <a:pt x="1408" y="1202"/>
                  <a:pt x="1519" y="1136"/>
                  <a:pt x="1534" y="992"/>
                </a:cubicBezTo>
                <a:cubicBezTo>
                  <a:pt x="1571" y="654"/>
                  <a:pt x="1854" y="400"/>
                  <a:pt x="2194" y="400"/>
                </a:cubicBezTo>
                <a:cubicBezTo>
                  <a:pt x="2560" y="400"/>
                  <a:pt x="2858" y="698"/>
                  <a:pt x="2858" y="1064"/>
                </a:cubicBezTo>
                <a:lnTo>
                  <a:pt x="2858" y="1073"/>
                </a:lnTo>
                <a:cubicBezTo>
                  <a:pt x="2858" y="1074"/>
                  <a:pt x="2858" y="1076"/>
                  <a:pt x="2858" y="1078"/>
                </a:cubicBezTo>
                <a:cubicBezTo>
                  <a:pt x="2853" y="1144"/>
                  <a:pt x="2873" y="1205"/>
                  <a:pt x="2915" y="1252"/>
                </a:cubicBezTo>
                <a:cubicBezTo>
                  <a:pt x="2957" y="1299"/>
                  <a:pt x="3017" y="1325"/>
                  <a:pt x="3080" y="1325"/>
                </a:cubicBezTo>
                <a:cubicBezTo>
                  <a:pt x="3103" y="1325"/>
                  <a:pt x="3126" y="1322"/>
                  <a:pt x="3148" y="1315"/>
                </a:cubicBezTo>
                <a:cubicBezTo>
                  <a:pt x="3185" y="1303"/>
                  <a:pt x="3224" y="1297"/>
                  <a:pt x="3263" y="1297"/>
                </a:cubicBezTo>
                <a:cubicBezTo>
                  <a:pt x="3468" y="1297"/>
                  <a:pt x="3634" y="1463"/>
                  <a:pt x="3634" y="1668"/>
                </a:cubicBezTo>
                <a:cubicBezTo>
                  <a:pt x="3634" y="1873"/>
                  <a:pt x="3468" y="2040"/>
                  <a:pt x="3263" y="2040"/>
                </a:cubicBezTo>
                <a:cubicBezTo>
                  <a:pt x="3255" y="2040"/>
                  <a:pt x="3043" y="2039"/>
                  <a:pt x="2832" y="2039"/>
                </a:cubicBezTo>
                <a:cubicBezTo>
                  <a:pt x="2621" y="2038"/>
                  <a:pt x="2411" y="2038"/>
                  <a:pt x="2405" y="2038"/>
                </a:cubicBezTo>
                <a:lnTo>
                  <a:pt x="1278" y="2038"/>
                </a:lnTo>
                <a:cubicBezTo>
                  <a:pt x="1048" y="2038"/>
                  <a:pt x="860" y="1850"/>
                  <a:pt x="860" y="1619"/>
                </a:cubicBezTo>
                <a:close/>
              </a:path>
            </a:pathLst>
          </a:custGeom>
          <a:solidFill>
            <a:schemeClr val="l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" name="îṥļiḍe"/>
          <p:cNvSpPr/>
          <p:nvPr>
            <p:custDataLst>
              <p:tags r:id="rId12"/>
            </p:custDataLst>
          </p:nvPr>
        </p:nvSpPr>
        <p:spPr>
          <a:xfrm>
            <a:off x="1084580" y="2806700"/>
            <a:ext cx="784225" cy="786130"/>
          </a:xfrm>
          <a:prstGeom prst="ellipse">
            <a:avLst/>
          </a:prstGeom>
          <a:solidFill>
            <a:schemeClr val="accent2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7" name="îṣḻïḑe"/>
          <p:cNvSpPr/>
          <p:nvPr>
            <p:custDataLst>
              <p:tags r:id="rId13"/>
            </p:custDataLst>
          </p:nvPr>
        </p:nvSpPr>
        <p:spPr>
          <a:xfrm>
            <a:off x="1299845" y="3027045"/>
            <a:ext cx="353060" cy="345440"/>
          </a:xfrm>
          <a:custGeom>
            <a:avLst/>
            <a:gdLst>
              <a:gd name="connsiteX0" fmla="*/ 156242 w 548675"/>
              <a:gd name="connsiteY0" fmla="*/ 232482 h 535553"/>
              <a:gd name="connsiteX1" fmla="*/ 214187 w 548675"/>
              <a:gd name="connsiteY1" fmla="*/ 256837 h 535553"/>
              <a:gd name="connsiteX2" fmla="*/ 168993 w 548675"/>
              <a:gd name="connsiteY2" fmla="*/ 300709 h 535553"/>
              <a:gd name="connsiteX3" fmla="*/ 127674 w 548675"/>
              <a:gd name="connsiteY3" fmla="*/ 312322 h 535553"/>
              <a:gd name="connsiteX4" fmla="*/ 81189 w 548675"/>
              <a:gd name="connsiteY4" fmla="*/ 357485 h 535553"/>
              <a:gd name="connsiteX5" fmla="*/ 81189 w 548675"/>
              <a:gd name="connsiteY5" fmla="*/ 414260 h 535553"/>
              <a:gd name="connsiteX6" fmla="*/ 123800 w 548675"/>
              <a:gd name="connsiteY6" fmla="*/ 456842 h 535553"/>
              <a:gd name="connsiteX7" fmla="*/ 180615 w 548675"/>
              <a:gd name="connsiteY7" fmla="*/ 456842 h 535553"/>
              <a:gd name="connsiteX8" fmla="*/ 227099 w 548675"/>
              <a:gd name="connsiteY8" fmla="*/ 411680 h 535553"/>
              <a:gd name="connsiteX9" fmla="*/ 240012 w 548675"/>
              <a:gd name="connsiteY9" fmla="*/ 370388 h 535553"/>
              <a:gd name="connsiteX10" fmla="*/ 285205 w 548675"/>
              <a:gd name="connsiteY10" fmla="*/ 326516 h 535553"/>
              <a:gd name="connsiteX11" fmla="*/ 285205 w 548675"/>
              <a:gd name="connsiteY11" fmla="*/ 440068 h 535553"/>
              <a:gd name="connsiteX12" fmla="*/ 210313 w 548675"/>
              <a:gd name="connsiteY12" fmla="*/ 512327 h 535553"/>
              <a:gd name="connsiteX13" fmla="*/ 95392 w 548675"/>
              <a:gd name="connsiteY13" fmla="*/ 512327 h 535553"/>
              <a:gd name="connsiteX14" fmla="*/ 23083 w 548675"/>
              <a:gd name="connsiteY14" fmla="*/ 441358 h 535553"/>
              <a:gd name="connsiteX15" fmla="*/ 24374 w 548675"/>
              <a:gd name="connsiteY15" fmla="*/ 329097 h 535553"/>
              <a:gd name="connsiteX16" fmla="*/ 99266 w 548675"/>
              <a:gd name="connsiteY16" fmla="*/ 255547 h 535553"/>
              <a:gd name="connsiteX17" fmla="*/ 156242 w 548675"/>
              <a:gd name="connsiteY17" fmla="*/ 232482 h 535553"/>
              <a:gd name="connsiteX18" fmla="*/ 339490 w 548675"/>
              <a:gd name="connsiteY18" fmla="*/ 176395 h 535553"/>
              <a:gd name="connsiteX19" fmla="*/ 358873 w 548675"/>
              <a:gd name="connsiteY19" fmla="*/ 184615 h 535553"/>
              <a:gd name="connsiteX20" fmla="*/ 358873 w 548675"/>
              <a:gd name="connsiteY20" fmla="*/ 223297 h 535553"/>
              <a:gd name="connsiteX21" fmla="*/ 229652 w 548675"/>
              <a:gd name="connsiteY21" fmla="*/ 349656 h 535553"/>
              <a:gd name="connsiteX22" fmla="*/ 192178 w 548675"/>
              <a:gd name="connsiteY22" fmla="*/ 349656 h 535553"/>
              <a:gd name="connsiteX23" fmla="*/ 192178 w 548675"/>
              <a:gd name="connsiteY23" fmla="*/ 312264 h 535553"/>
              <a:gd name="connsiteX24" fmla="*/ 320107 w 548675"/>
              <a:gd name="connsiteY24" fmla="*/ 184615 h 535553"/>
              <a:gd name="connsiteX25" fmla="*/ 339490 w 548675"/>
              <a:gd name="connsiteY25" fmla="*/ 176395 h 535553"/>
              <a:gd name="connsiteX26" fmla="*/ 399515 w 548675"/>
              <a:gd name="connsiteY26" fmla="*/ 2 h 535553"/>
              <a:gd name="connsiteX27" fmla="*/ 455692 w 548675"/>
              <a:gd name="connsiteY27" fmla="*/ 23378 h 535553"/>
              <a:gd name="connsiteX28" fmla="*/ 525430 w 548675"/>
              <a:gd name="connsiteY28" fmla="*/ 93022 h 535553"/>
              <a:gd name="connsiteX29" fmla="*/ 525430 w 548675"/>
              <a:gd name="connsiteY29" fmla="*/ 202648 h 535553"/>
              <a:gd name="connsiteX30" fmla="*/ 447943 w 548675"/>
              <a:gd name="connsiteY30" fmla="*/ 278741 h 535553"/>
              <a:gd name="connsiteX31" fmla="*/ 334297 w 548675"/>
              <a:gd name="connsiteY31" fmla="*/ 278741 h 535553"/>
              <a:gd name="connsiteX32" fmla="*/ 378206 w 548675"/>
              <a:gd name="connsiteY32" fmla="*/ 236180 h 535553"/>
              <a:gd name="connsiteX33" fmla="*/ 419532 w 548675"/>
              <a:gd name="connsiteY33" fmla="*/ 223283 h 535553"/>
              <a:gd name="connsiteX34" fmla="*/ 468606 w 548675"/>
              <a:gd name="connsiteY34" fmla="*/ 175564 h 535553"/>
              <a:gd name="connsiteX35" fmla="*/ 469898 w 548675"/>
              <a:gd name="connsiteY35" fmla="*/ 120106 h 535553"/>
              <a:gd name="connsiteX36" fmla="*/ 427280 w 548675"/>
              <a:gd name="connsiteY36" fmla="*/ 78836 h 535553"/>
              <a:gd name="connsiteX37" fmla="*/ 370457 w 548675"/>
              <a:gd name="connsiteY37" fmla="*/ 77546 h 535553"/>
              <a:gd name="connsiteX38" fmla="*/ 321383 w 548675"/>
              <a:gd name="connsiteY38" fmla="*/ 126555 h 535553"/>
              <a:gd name="connsiteX39" fmla="*/ 308468 w 548675"/>
              <a:gd name="connsiteY39" fmla="*/ 166536 h 535553"/>
              <a:gd name="connsiteX40" fmla="*/ 264559 w 548675"/>
              <a:gd name="connsiteY40" fmla="*/ 209097 h 535553"/>
              <a:gd name="connsiteX41" fmla="*/ 264559 w 548675"/>
              <a:gd name="connsiteY41" fmla="*/ 98181 h 535553"/>
              <a:gd name="connsiteX42" fmla="*/ 343337 w 548675"/>
              <a:gd name="connsiteY42" fmla="*/ 22088 h 535553"/>
              <a:gd name="connsiteX43" fmla="*/ 399515 w 548675"/>
              <a:gd name="connsiteY43" fmla="*/ 2 h 53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8675" h="535553">
                <a:moveTo>
                  <a:pt x="156242" y="232482"/>
                </a:moveTo>
                <a:cubicBezTo>
                  <a:pt x="177064" y="232643"/>
                  <a:pt x="198046" y="240708"/>
                  <a:pt x="214187" y="256837"/>
                </a:cubicBezTo>
                <a:lnTo>
                  <a:pt x="168993" y="300709"/>
                </a:lnTo>
                <a:cubicBezTo>
                  <a:pt x="154790" y="295548"/>
                  <a:pt x="139295" y="301999"/>
                  <a:pt x="127674" y="312322"/>
                </a:cubicBezTo>
                <a:lnTo>
                  <a:pt x="81189" y="357485"/>
                </a:lnTo>
                <a:cubicBezTo>
                  <a:pt x="65694" y="372969"/>
                  <a:pt x="65694" y="398776"/>
                  <a:pt x="81189" y="414260"/>
                </a:cubicBezTo>
                <a:lnTo>
                  <a:pt x="123800" y="456842"/>
                </a:lnTo>
                <a:cubicBezTo>
                  <a:pt x="139295" y="472326"/>
                  <a:pt x="165120" y="472326"/>
                  <a:pt x="180615" y="456842"/>
                </a:cubicBezTo>
                <a:lnTo>
                  <a:pt x="227099" y="411680"/>
                </a:lnTo>
                <a:cubicBezTo>
                  <a:pt x="238720" y="401357"/>
                  <a:pt x="243885" y="383292"/>
                  <a:pt x="240012" y="370388"/>
                </a:cubicBezTo>
                <a:lnTo>
                  <a:pt x="285205" y="326516"/>
                </a:lnTo>
                <a:cubicBezTo>
                  <a:pt x="316195" y="358775"/>
                  <a:pt x="316195" y="409099"/>
                  <a:pt x="285205" y="440068"/>
                </a:cubicBezTo>
                <a:lnTo>
                  <a:pt x="210313" y="512327"/>
                </a:lnTo>
                <a:cubicBezTo>
                  <a:pt x="178032" y="543296"/>
                  <a:pt x="126382" y="543296"/>
                  <a:pt x="95392" y="512327"/>
                </a:cubicBezTo>
                <a:lnTo>
                  <a:pt x="23083" y="441358"/>
                </a:lnTo>
                <a:cubicBezTo>
                  <a:pt x="-7907" y="410389"/>
                  <a:pt x="-7907" y="360065"/>
                  <a:pt x="24374" y="329097"/>
                </a:cubicBezTo>
                <a:lnTo>
                  <a:pt x="99266" y="255547"/>
                </a:lnTo>
                <a:cubicBezTo>
                  <a:pt x="114761" y="240063"/>
                  <a:pt x="135421" y="232320"/>
                  <a:pt x="156242" y="232482"/>
                </a:cubicBezTo>
                <a:close/>
                <a:moveTo>
                  <a:pt x="339490" y="176395"/>
                </a:moveTo>
                <a:cubicBezTo>
                  <a:pt x="346597" y="176557"/>
                  <a:pt x="353704" y="179458"/>
                  <a:pt x="358873" y="184615"/>
                </a:cubicBezTo>
                <a:cubicBezTo>
                  <a:pt x="369211" y="194930"/>
                  <a:pt x="369211" y="211692"/>
                  <a:pt x="358873" y="223297"/>
                </a:cubicBezTo>
                <a:lnTo>
                  <a:pt x="229652" y="349656"/>
                </a:lnTo>
                <a:cubicBezTo>
                  <a:pt x="219314" y="361260"/>
                  <a:pt x="202516" y="361260"/>
                  <a:pt x="192178" y="349656"/>
                </a:cubicBezTo>
                <a:cubicBezTo>
                  <a:pt x="180548" y="339341"/>
                  <a:pt x="180548" y="322579"/>
                  <a:pt x="192178" y="312264"/>
                </a:cubicBezTo>
                <a:lnTo>
                  <a:pt x="320107" y="184615"/>
                </a:lnTo>
                <a:cubicBezTo>
                  <a:pt x="325276" y="178813"/>
                  <a:pt x="332383" y="176234"/>
                  <a:pt x="339490" y="176395"/>
                </a:cubicBezTo>
                <a:close/>
                <a:moveTo>
                  <a:pt x="399515" y="2"/>
                </a:moveTo>
                <a:cubicBezTo>
                  <a:pt x="419855" y="163"/>
                  <a:pt x="440195" y="7902"/>
                  <a:pt x="455692" y="23378"/>
                </a:cubicBezTo>
                <a:lnTo>
                  <a:pt x="525430" y="93022"/>
                </a:lnTo>
                <a:cubicBezTo>
                  <a:pt x="556424" y="122686"/>
                  <a:pt x="556424" y="172985"/>
                  <a:pt x="525430" y="202648"/>
                </a:cubicBezTo>
                <a:lnTo>
                  <a:pt x="447943" y="278741"/>
                </a:lnTo>
                <a:cubicBezTo>
                  <a:pt x="416949" y="309694"/>
                  <a:pt x="365291" y="309694"/>
                  <a:pt x="334297" y="278741"/>
                </a:cubicBezTo>
                <a:lnTo>
                  <a:pt x="378206" y="236180"/>
                </a:lnTo>
                <a:cubicBezTo>
                  <a:pt x="392412" y="238760"/>
                  <a:pt x="409200" y="233601"/>
                  <a:pt x="419532" y="223283"/>
                </a:cubicBezTo>
                <a:lnTo>
                  <a:pt x="468606" y="175564"/>
                </a:lnTo>
                <a:cubicBezTo>
                  <a:pt x="484104" y="160087"/>
                  <a:pt x="485395" y="135583"/>
                  <a:pt x="469898" y="120106"/>
                </a:cubicBezTo>
                <a:lnTo>
                  <a:pt x="427280" y="78836"/>
                </a:lnTo>
                <a:cubicBezTo>
                  <a:pt x="411783" y="63359"/>
                  <a:pt x="385954" y="63359"/>
                  <a:pt x="370457" y="77546"/>
                </a:cubicBezTo>
                <a:lnTo>
                  <a:pt x="321383" y="126555"/>
                </a:lnTo>
                <a:cubicBezTo>
                  <a:pt x="309760" y="136873"/>
                  <a:pt x="304594" y="152349"/>
                  <a:pt x="308468" y="166536"/>
                </a:cubicBezTo>
                <a:lnTo>
                  <a:pt x="264559" y="209097"/>
                </a:lnTo>
                <a:cubicBezTo>
                  <a:pt x="233565" y="178143"/>
                  <a:pt x="233565" y="129134"/>
                  <a:pt x="264559" y="98181"/>
                </a:cubicBezTo>
                <a:lnTo>
                  <a:pt x="343337" y="22088"/>
                </a:lnTo>
                <a:cubicBezTo>
                  <a:pt x="358834" y="7257"/>
                  <a:pt x="379174" y="-159"/>
                  <a:pt x="399515" y="2"/>
                </a:cubicBezTo>
                <a:close/>
              </a:path>
            </a:pathLst>
          </a:custGeom>
          <a:solidFill>
            <a:schemeClr val="l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iṡḻîḑè"/>
          <p:cNvSpPr/>
          <p:nvPr>
            <p:custDataLst>
              <p:tags r:id="rId14"/>
            </p:custDataLst>
          </p:nvPr>
        </p:nvSpPr>
        <p:spPr>
          <a:xfrm>
            <a:off x="1084580" y="3736340"/>
            <a:ext cx="784225" cy="786130"/>
          </a:xfrm>
          <a:prstGeom prst="ellipse">
            <a:avLst/>
          </a:prstGeom>
          <a:solidFill>
            <a:schemeClr val="accen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îṧ1îḋé"/>
          <p:cNvSpPr/>
          <p:nvPr>
            <p:custDataLst>
              <p:tags r:id="rId15"/>
            </p:custDataLst>
          </p:nvPr>
        </p:nvSpPr>
        <p:spPr>
          <a:xfrm>
            <a:off x="1308100" y="3952240"/>
            <a:ext cx="337185" cy="354330"/>
          </a:xfrm>
          <a:custGeom>
            <a:avLst/>
            <a:gdLst>
              <a:gd name="T0" fmla="*/ 4199 w 4494"/>
              <a:gd name="T1" fmla="*/ 3838 h 4712"/>
              <a:gd name="T2" fmla="*/ 3932 w 4494"/>
              <a:gd name="T3" fmla="*/ 2881 h 4712"/>
              <a:gd name="T4" fmla="*/ 2447 w 4494"/>
              <a:gd name="T5" fmla="*/ 2438 h 4712"/>
              <a:gd name="T6" fmla="*/ 3263 w 4494"/>
              <a:gd name="T7" fmla="*/ 2440 h 4712"/>
              <a:gd name="T8" fmla="*/ 3263 w 4494"/>
              <a:gd name="T9" fmla="*/ 897 h 4712"/>
              <a:gd name="T10" fmla="*/ 2194 w 4494"/>
              <a:gd name="T11" fmla="*/ 0 h 4712"/>
              <a:gd name="T12" fmla="*/ 460 w 4494"/>
              <a:gd name="T13" fmla="*/ 1619 h 4712"/>
              <a:gd name="T14" fmla="*/ 2047 w 4494"/>
              <a:gd name="T15" fmla="*/ 2438 h 4712"/>
              <a:gd name="T16" fmla="*/ 562 w 4494"/>
              <a:gd name="T17" fmla="*/ 2881 h 4712"/>
              <a:gd name="T18" fmla="*/ 296 w 4494"/>
              <a:gd name="T19" fmla="*/ 3838 h 4712"/>
              <a:gd name="T20" fmla="*/ 0 w 4494"/>
              <a:gd name="T21" fmla="*/ 3971 h 4712"/>
              <a:gd name="T22" fmla="*/ 134 w 4494"/>
              <a:gd name="T23" fmla="*/ 4712 h 4712"/>
              <a:gd name="T24" fmla="*/ 991 w 4494"/>
              <a:gd name="T25" fmla="*/ 4579 h 4712"/>
              <a:gd name="T26" fmla="*/ 858 w 4494"/>
              <a:gd name="T27" fmla="*/ 3838 h 4712"/>
              <a:gd name="T28" fmla="*/ 696 w 4494"/>
              <a:gd name="T29" fmla="*/ 3281 h 4712"/>
              <a:gd name="T30" fmla="*/ 2047 w 4494"/>
              <a:gd name="T31" fmla="*/ 3838 h 4712"/>
              <a:gd name="T32" fmla="*/ 1752 w 4494"/>
              <a:gd name="T33" fmla="*/ 3971 h 4712"/>
              <a:gd name="T34" fmla="*/ 1885 w 4494"/>
              <a:gd name="T35" fmla="*/ 4712 h 4712"/>
              <a:gd name="T36" fmla="*/ 2742 w 4494"/>
              <a:gd name="T37" fmla="*/ 4579 h 4712"/>
              <a:gd name="T38" fmla="*/ 2609 w 4494"/>
              <a:gd name="T39" fmla="*/ 3838 h 4712"/>
              <a:gd name="T40" fmla="*/ 2447 w 4494"/>
              <a:gd name="T41" fmla="*/ 3281 h 4712"/>
              <a:gd name="T42" fmla="*/ 3799 w 4494"/>
              <a:gd name="T43" fmla="*/ 3838 h 4712"/>
              <a:gd name="T44" fmla="*/ 3503 w 4494"/>
              <a:gd name="T45" fmla="*/ 3971 h 4712"/>
              <a:gd name="T46" fmla="*/ 3637 w 4494"/>
              <a:gd name="T47" fmla="*/ 4712 h 4712"/>
              <a:gd name="T48" fmla="*/ 4494 w 4494"/>
              <a:gd name="T49" fmla="*/ 4579 h 4712"/>
              <a:gd name="T50" fmla="*/ 4360 w 4494"/>
              <a:gd name="T51" fmla="*/ 3838 h 4712"/>
              <a:gd name="T52" fmla="*/ 1278 w 4494"/>
              <a:gd name="T53" fmla="*/ 1201 h 4712"/>
              <a:gd name="T54" fmla="*/ 1288 w 4494"/>
              <a:gd name="T55" fmla="*/ 1201 h 4712"/>
              <a:gd name="T56" fmla="*/ 1311 w 4494"/>
              <a:gd name="T57" fmla="*/ 1202 h 4712"/>
              <a:gd name="T58" fmla="*/ 2194 w 4494"/>
              <a:gd name="T59" fmla="*/ 400 h 4712"/>
              <a:gd name="T60" fmla="*/ 2858 w 4494"/>
              <a:gd name="T61" fmla="*/ 1073 h 4712"/>
              <a:gd name="T62" fmla="*/ 2915 w 4494"/>
              <a:gd name="T63" fmla="*/ 1252 h 4712"/>
              <a:gd name="T64" fmla="*/ 3148 w 4494"/>
              <a:gd name="T65" fmla="*/ 1315 h 4712"/>
              <a:gd name="T66" fmla="*/ 3634 w 4494"/>
              <a:gd name="T67" fmla="*/ 1668 h 4712"/>
              <a:gd name="T68" fmla="*/ 2832 w 4494"/>
              <a:gd name="T69" fmla="*/ 2039 h 4712"/>
              <a:gd name="T70" fmla="*/ 1278 w 4494"/>
              <a:gd name="T71" fmla="*/ 2038 h 4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94" h="4712">
                <a:moveTo>
                  <a:pt x="4360" y="3838"/>
                </a:moveTo>
                <a:lnTo>
                  <a:pt x="4199" y="3838"/>
                </a:lnTo>
                <a:lnTo>
                  <a:pt x="4199" y="3148"/>
                </a:lnTo>
                <a:cubicBezTo>
                  <a:pt x="4199" y="3001"/>
                  <a:pt x="4079" y="2881"/>
                  <a:pt x="3932" y="2881"/>
                </a:cubicBezTo>
                <a:lnTo>
                  <a:pt x="2447" y="2881"/>
                </a:lnTo>
                <a:lnTo>
                  <a:pt x="2447" y="2438"/>
                </a:lnTo>
                <a:cubicBezTo>
                  <a:pt x="2520" y="2438"/>
                  <a:pt x="2675" y="2438"/>
                  <a:pt x="2831" y="2439"/>
                </a:cubicBezTo>
                <a:cubicBezTo>
                  <a:pt x="3043" y="2439"/>
                  <a:pt x="3256" y="2440"/>
                  <a:pt x="3263" y="2440"/>
                </a:cubicBezTo>
                <a:cubicBezTo>
                  <a:pt x="3688" y="2440"/>
                  <a:pt x="4034" y="2094"/>
                  <a:pt x="4034" y="1668"/>
                </a:cubicBezTo>
                <a:cubicBezTo>
                  <a:pt x="4034" y="1243"/>
                  <a:pt x="3688" y="897"/>
                  <a:pt x="3263" y="897"/>
                </a:cubicBezTo>
                <a:cubicBezTo>
                  <a:pt x="3257" y="897"/>
                  <a:pt x="3251" y="897"/>
                  <a:pt x="3245" y="897"/>
                </a:cubicBezTo>
                <a:cubicBezTo>
                  <a:pt x="3165" y="389"/>
                  <a:pt x="2724" y="0"/>
                  <a:pt x="2194" y="0"/>
                </a:cubicBezTo>
                <a:cubicBezTo>
                  <a:pt x="1698" y="0"/>
                  <a:pt x="1276" y="339"/>
                  <a:pt x="1161" y="809"/>
                </a:cubicBezTo>
                <a:cubicBezTo>
                  <a:pt x="765" y="866"/>
                  <a:pt x="460" y="1208"/>
                  <a:pt x="460" y="1619"/>
                </a:cubicBezTo>
                <a:cubicBezTo>
                  <a:pt x="460" y="2071"/>
                  <a:pt x="827" y="2438"/>
                  <a:pt x="1278" y="2438"/>
                </a:cubicBezTo>
                <a:lnTo>
                  <a:pt x="2047" y="2438"/>
                </a:lnTo>
                <a:lnTo>
                  <a:pt x="2047" y="2881"/>
                </a:lnTo>
                <a:lnTo>
                  <a:pt x="562" y="2881"/>
                </a:lnTo>
                <a:cubicBezTo>
                  <a:pt x="415" y="2881"/>
                  <a:pt x="296" y="3001"/>
                  <a:pt x="296" y="3148"/>
                </a:cubicBezTo>
                <a:lnTo>
                  <a:pt x="296" y="3838"/>
                </a:lnTo>
                <a:lnTo>
                  <a:pt x="134" y="3838"/>
                </a:lnTo>
                <a:cubicBezTo>
                  <a:pt x="60" y="3838"/>
                  <a:pt x="0" y="3897"/>
                  <a:pt x="0" y="3971"/>
                </a:cubicBezTo>
                <a:lnTo>
                  <a:pt x="0" y="4579"/>
                </a:lnTo>
                <a:cubicBezTo>
                  <a:pt x="0" y="4652"/>
                  <a:pt x="60" y="4712"/>
                  <a:pt x="134" y="4712"/>
                </a:cubicBezTo>
                <a:lnTo>
                  <a:pt x="858" y="4712"/>
                </a:lnTo>
                <a:cubicBezTo>
                  <a:pt x="931" y="4712"/>
                  <a:pt x="991" y="4652"/>
                  <a:pt x="991" y="4579"/>
                </a:cubicBezTo>
                <a:lnTo>
                  <a:pt x="991" y="3971"/>
                </a:lnTo>
                <a:cubicBezTo>
                  <a:pt x="991" y="3897"/>
                  <a:pt x="931" y="3838"/>
                  <a:pt x="858" y="3838"/>
                </a:cubicBezTo>
                <a:lnTo>
                  <a:pt x="696" y="3838"/>
                </a:lnTo>
                <a:lnTo>
                  <a:pt x="696" y="3281"/>
                </a:lnTo>
                <a:lnTo>
                  <a:pt x="2047" y="3281"/>
                </a:lnTo>
                <a:lnTo>
                  <a:pt x="2047" y="3838"/>
                </a:lnTo>
                <a:lnTo>
                  <a:pt x="1885" y="3838"/>
                </a:lnTo>
                <a:cubicBezTo>
                  <a:pt x="1812" y="3838"/>
                  <a:pt x="1752" y="3897"/>
                  <a:pt x="1752" y="3971"/>
                </a:cubicBezTo>
                <a:lnTo>
                  <a:pt x="1752" y="4579"/>
                </a:lnTo>
                <a:cubicBezTo>
                  <a:pt x="1752" y="4652"/>
                  <a:pt x="1812" y="4712"/>
                  <a:pt x="1885" y="4712"/>
                </a:cubicBezTo>
                <a:lnTo>
                  <a:pt x="2609" y="4712"/>
                </a:lnTo>
                <a:cubicBezTo>
                  <a:pt x="2682" y="4712"/>
                  <a:pt x="2742" y="4652"/>
                  <a:pt x="2742" y="4579"/>
                </a:cubicBezTo>
                <a:lnTo>
                  <a:pt x="2742" y="3971"/>
                </a:lnTo>
                <a:cubicBezTo>
                  <a:pt x="2742" y="3897"/>
                  <a:pt x="2682" y="3838"/>
                  <a:pt x="2609" y="3838"/>
                </a:cubicBezTo>
                <a:lnTo>
                  <a:pt x="2447" y="3838"/>
                </a:lnTo>
                <a:lnTo>
                  <a:pt x="2447" y="3281"/>
                </a:lnTo>
                <a:lnTo>
                  <a:pt x="3799" y="3281"/>
                </a:lnTo>
                <a:lnTo>
                  <a:pt x="3799" y="3838"/>
                </a:lnTo>
                <a:lnTo>
                  <a:pt x="3637" y="3838"/>
                </a:lnTo>
                <a:cubicBezTo>
                  <a:pt x="3563" y="3838"/>
                  <a:pt x="3503" y="3897"/>
                  <a:pt x="3503" y="3971"/>
                </a:cubicBezTo>
                <a:lnTo>
                  <a:pt x="3503" y="4579"/>
                </a:lnTo>
                <a:cubicBezTo>
                  <a:pt x="3503" y="4652"/>
                  <a:pt x="3563" y="4712"/>
                  <a:pt x="3637" y="4712"/>
                </a:cubicBezTo>
                <a:lnTo>
                  <a:pt x="4360" y="4712"/>
                </a:lnTo>
                <a:cubicBezTo>
                  <a:pt x="4434" y="4712"/>
                  <a:pt x="4494" y="4652"/>
                  <a:pt x="4494" y="4579"/>
                </a:cubicBezTo>
                <a:lnTo>
                  <a:pt x="4494" y="3971"/>
                </a:lnTo>
                <a:cubicBezTo>
                  <a:pt x="4494" y="3897"/>
                  <a:pt x="4434" y="3838"/>
                  <a:pt x="4360" y="3838"/>
                </a:cubicBezTo>
                <a:close/>
                <a:moveTo>
                  <a:pt x="860" y="1619"/>
                </a:moveTo>
                <a:cubicBezTo>
                  <a:pt x="860" y="1389"/>
                  <a:pt x="1048" y="1201"/>
                  <a:pt x="1278" y="1201"/>
                </a:cubicBezTo>
                <a:lnTo>
                  <a:pt x="1283" y="1201"/>
                </a:lnTo>
                <a:cubicBezTo>
                  <a:pt x="1284" y="1201"/>
                  <a:pt x="1286" y="1201"/>
                  <a:pt x="1288" y="1201"/>
                </a:cubicBezTo>
                <a:cubicBezTo>
                  <a:pt x="1288" y="1201"/>
                  <a:pt x="1289" y="1201"/>
                  <a:pt x="1290" y="1201"/>
                </a:cubicBezTo>
                <a:cubicBezTo>
                  <a:pt x="1297" y="1202"/>
                  <a:pt x="1304" y="1202"/>
                  <a:pt x="1311" y="1202"/>
                </a:cubicBezTo>
                <a:cubicBezTo>
                  <a:pt x="1408" y="1202"/>
                  <a:pt x="1519" y="1136"/>
                  <a:pt x="1534" y="992"/>
                </a:cubicBezTo>
                <a:cubicBezTo>
                  <a:pt x="1571" y="654"/>
                  <a:pt x="1854" y="400"/>
                  <a:pt x="2194" y="400"/>
                </a:cubicBezTo>
                <a:cubicBezTo>
                  <a:pt x="2560" y="400"/>
                  <a:pt x="2858" y="698"/>
                  <a:pt x="2858" y="1064"/>
                </a:cubicBezTo>
                <a:lnTo>
                  <a:pt x="2858" y="1073"/>
                </a:lnTo>
                <a:cubicBezTo>
                  <a:pt x="2858" y="1074"/>
                  <a:pt x="2858" y="1076"/>
                  <a:pt x="2858" y="1078"/>
                </a:cubicBezTo>
                <a:cubicBezTo>
                  <a:pt x="2853" y="1144"/>
                  <a:pt x="2873" y="1205"/>
                  <a:pt x="2915" y="1252"/>
                </a:cubicBezTo>
                <a:cubicBezTo>
                  <a:pt x="2957" y="1299"/>
                  <a:pt x="3017" y="1325"/>
                  <a:pt x="3080" y="1325"/>
                </a:cubicBezTo>
                <a:cubicBezTo>
                  <a:pt x="3103" y="1325"/>
                  <a:pt x="3126" y="1322"/>
                  <a:pt x="3148" y="1315"/>
                </a:cubicBezTo>
                <a:cubicBezTo>
                  <a:pt x="3185" y="1303"/>
                  <a:pt x="3224" y="1297"/>
                  <a:pt x="3263" y="1297"/>
                </a:cubicBezTo>
                <a:cubicBezTo>
                  <a:pt x="3468" y="1297"/>
                  <a:pt x="3634" y="1463"/>
                  <a:pt x="3634" y="1668"/>
                </a:cubicBezTo>
                <a:cubicBezTo>
                  <a:pt x="3634" y="1873"/>
                  <a:pt x="3468" y="2040"/>
                  <a:pt x="3263" y="2040"/>
                </a:cubicBezTo>
                <a:cubicBezTo>
                  <a:pt x="3255" y="2040"/>
                  <a:pt x="3043" y="2039"/>
                  <a:pt x="2832" y="2039"/>
                </a:cubicBezTo>
                <a:cubicBezTo>
                  <a:pt x="2621" y="2038"/>
                  <a:pt x="2411" y="2038"/>
                  <a:pt x="2405" y="2038"/>
                </a:cubicBezTo>
                <a:lnTo>
                  <a:pt x="1278" y="2038"/>
                </a:lnTo>
                <a:cubicBezTo>
                  <a:pt x="1048" y="2038"/>
                  <a:pt x="860" y="1850"/>
                  <a:pt x="860" y="1619"/>
                </a:cubicBezTo>
                <a:close/>
              </a:path>
            </a:pathLst>
          </a:custGeom>
          <a:solidFill>
            <a:schemeClr val="l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16"/>
            </p:custDataLst>
          </p:nvPr>
        </p:nvCxnSpPr>
        <p:spPr>
          <a:xfrm>
            <a:off x="1946910" y="3629660"/>
            <a:ext cx="6440805" cy="0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>
            <p:custDataLst>
              <p:tags r:id="rId17"/>
            </p:custDataLst>
          </p:nvPr>
        </p:nvSpPr>
        <p:spPr>
          <a:xfrm>
            <a:off x="2136140" y="2077720"/>
            <a:ext cx="478409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1、使用者应经过专业培训，合格后方能佩戴使用。</a:t>
            </a:r>
            <a:endParaRPr lang="zh-CN" altLang="en-US" sz="1600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18"/>
            </p:custDataLst>
          </p:nvPr>
        </p:nvSpPr>
        <p:spPr>
          <a:xfrm>
            <a:off x="2136140" y="2693035"/>
            <a:ext cx="62509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2、使用中应经常观察压力表压力，当空气气瓶压力接近100 </a:t>
            </a:r>
            <a:r>
              <a:rPr lang="en-US" altLang="zh-CN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bar（10 MPa）</a:t>
            </a:r>
            <a:r>
              <a:rPr lang="zh-CN" altLang="en-US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或听到报警声时，应立即撤离危险区域（一定要留有足够自己撤离危险区域的气量）。</a:t>
            </a:r>
            <a:endParaRPr lang="zh-CN" altLang="en-US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19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6" name="椭圆 5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7" name="íş1ïḋe"/>
          <p:cNvSpPr/>
          <p:nvPr>
            <p:custDataLst>
              <p:tags r:id="rId6"/>
            </p:custDataLst>
          </p:nvPr>
        </p:nvSpPr>
        <p:spPr>
          <a:xfrm>
            <a:off x="0" y="1769745"/>
            <a:ext cx="9144000" cy="3373755"/>
          </a:xfrm>
          <a:prstGeom prst="rect">
            <a:avLst/>
          </a:prstGeom>
          <a:solidFill>
            <a:schemeClr val="dk1">
              <a:lumMod val="50000"/>
              <a:lumOff val="50000"/>
            </a:schemeClr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îš1íḓé"/>
          <p:cNvSpPr/>
          <p:nvPr>
            <p:custDataLst>
              <p:tags r:id="rId7"/>
            </p:custDataLst>
          </p:nvPr>
        </p:nvSpPr>
        <p:spPr>
          <a:xfrm>
            <a:off x="500380" y="1769745"/>
            <a:ext cx="8143875" cy="2962275"/>
          </a:xfrm>
          <a:prstGeom prst="rect">
            <a:avLst/>
          </a:prstGeom>
          <a:solidFill>
            <a:schemeClr val="l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8"/>
            </p:custDataLst>
          </p:nvPr>
        </p:nvCxnSpPr>
        <p:spPr>
          <a:xfrm>
            <a:off x="1946910" y="3313430"/>
            <a:ext cx="6440805" cy="0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689985" y="116840"/>
            <a:ext cx="1831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使用时注意事项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" name="iṡḻîḑè"/>
          <p:cNvSpPr/>
          <p:nvPr>
            <p:custDataLst>
              <p:tags r:id="rId9"/>
            </p:custDataLst>
          </p:nvPr>
        </p:nvSpPr>
        <p:spPr>
          <a:xfrm>
            <a:off x="1084580" y="1876425"/>
            <a:ext cx="784225" cy="786130"/>
          </a:xfrm>
          <a:prstGeom prst="ellipse">
            <a:avLst/>
          </a:prstGeom>
          <a:solidFill>
            <a:schemeClr val="accen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îṧ1îḋé"/>
          <p:cNvSpPr/>
          <p:nvPr>
            <p:custDataLst>
              <p:tags r:id="rId10"/>
            </p:custDataLst>
          </p:nvPr>
        </p:nvSpPr>
        <p:spPr>
          <a:xfrm>
            <a:off x="1308100" y="2092325"/>
            <a:ext cx="337185" cy="354330"/>
          </a:xfrm>
          <a:custGeom>
            <a:avLst/>
            <a:gdLst>
              <a:gd name="T0" fmla="*/ 4199 w 4494"/>
              <a:gd name="T1" fmla="*/ 3838 h 4712"/>
              <a:gd name="T2" fmla="*/ 3932 w 4494"/>
              <a:gd name="T3" fmla="*/ 2881 h 4712"/>
              <a:gd name="T4" fmla="*/ 2447 w 4494"/>
              <a:gd name="T5" fmla="*/ 2438 h 4712"/>
              <a:gd name="T6" fmla="*/ 3263 w 4494"/>
              <a:gd name="T7" fmla="*/ 2440 h 4712"/>
              <a:gd name="T8" fmla="*/ 3263 w 4494"/>
              <a:gd name="T9" fmla="*/ 897 h 4712"/>
              <a:gd name="T10" fmla="*/ 2194 w 4494"/>
              <a:gd name="T11" fmla="*/ 0 h 4712"/>
              <a:gd name="T12" fmla="*/ 460 w 4494"/>
              <a:gd name="T13" fmla="*/ 1619 h 4712"/>
              <a:gd name="T14" fmla="*/ 2047 w 4494"/>
              <a:gd name="T15" fmla="*/ 2438 h 4712"/>
              <a:gd name="T16" fmla="*/ 562 w 4494"/>
              <a:gd name="T17" fmla="*/ 2881 h 4712"/>
              <a:gd name="T18" fmla="*/ 296 w 4494"/>
              <a:gd name="T19" fmla="*/ 3838 h 4712"/>
              <a:gd name="T20" fmla="*/ 0 w 4494"/>
              <a:gd name="T21" fmla="*/ 3971 h 4712"/>
              <a:gd name="T22" fmla="*/ 134 w 4494"/>
              <a:gd name="T23" fmla="*/ 4712 h 4712"/>
              <a:gd name="T24" fmla="*/ 991 w 4494"/>
              <a:gd name="T25" fmla="*/ 4579 h 4712"/>
              <a:gd name="T26" fmla="*/ 858 w 4494"/>
              <a:gd name="T27" fmla="*/ 3838 h 4712"/>
              <a:gd name="T28" fmla="*/ 696 w 4494"/>
              <a:gd name="T29" fmla="*/ 3281 h 4712"/>
              <a:gd name="T30" fmla="*/ 2047 w 4494"/>
              <a:gd name="T31" fmla="*/ 3838 h 4712"/>
              <a:gd name="T32" fmla="*/ 1752 w 4494"/>
              <a:gd name="T33" fmla="*/ 3971 h 4712"/>
              <a:gd name="T34" fmla="*/ 1885 w 4494"/>
              <a:gd name="T35" fmla="*/ 4712 h 4712"/>
              <a:gd name="T36" fmla="*/ 2742 w 4494"/>
              <a:gd name="T37" fmla="*/ 4579 h 4712"/>
              <a:gd name="T38" fmla="*/ 2609 w 4494"/>
              <a:gd name="T39" fmla="*/ 3838 h 4712"/>
              <a:gd name="T40" fmla="*/ 2447 w 4494"/>
              <a:gd name="T41" fmla="*/ 3281 h 4712"/>
              <a:gd name="T42" fmla="*/ 3799 w 4494"/>
              <a:gd name="T43" fmla="*/ 3838 h 4712"/>
              <a:gd name="T44" fmla="*/ 3503 w 4494"/>
              <a:gd name="T45" fmla="*/ 3971 h 4712"/>
              <a:gd name="T46" fmla="*/ 3637 w 4494"/>
              <a:gd name="T47" fmla="*/ 4712 h 4712"/>
              <a:gd name="T48" fmla="*/ 4494 w 4494"/>
              <a:gd name="T49" fmla="*/ 4579 h 4712"/>
              <a:gd name="T50" fmla="*/ 4360 w 4494"/>
              <a:gd name="T51" fmla="*/ 3838 h 4712"/>
              <a:gd name="T52" fmla="*/ 1278 w 4494"/>
              <a:gd name="T53" fmla="*/ 1201 h 4712"/>
              <a:gd name="T54" fmla="*/ 1288 w 4494"/>
              <a:gd name="T55" fmla="*/ 1201 h 4712"/>
              <a:gd name="T56" fmla="*/ 1311 w 4494"/>
              <a:gd name="T57" fmla="*/ 1202 h 4712"/>
              <a:gd name="T58" fmla="*/ 2194 w 4494"/>
              <a:gd name="T59" fmla="*/ 400 h 4712"/>
              <a:gd name="T60" fmla="*/ 2858 w 4494"/>
              <a:gd name="T61" fmla="*/ 1073 h 4712"/>
              <a:gd name="T62" fmla="*/ 2915 w 4494"/>
              <a:gd name="T63" fmla="*/ 1252 h 4712"/>
              <a:gd name="T64" fmla="*/ 3148 w 4494"/>
              <a:gd name="T65" fmla="*/ 1315 h 4712"/>
              <a:gd name="T66" fmla="*/ 3634 w 4494"/>
              <a:gd name="T67" fmla="*/ 1668 h 4712"/>
              <a:gd name="T68" fmla="*/ 2832 w 4494"/>
              <a:gd name="T69" fmla="*/ 2039 h 4712"/>
              <a:gd name="T70" fmla="*/ 1278 w 4494"/>
              <a:gd name="T71" fmla="*/ 2038 h 4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94" h="4712">
                <a:moveTo>
                  <a:pt x="4360" y="3838"/>
                </a:moveTo>
                <a:lnTo>
                  <a:pt x="4199" y="3838"/>
                </a:lnTo>
                <a:lnTo>
                  <a:pt x="4199" y="3148"/>
                </a:lnTo>
                <a:cubicBezTo>
                  <a:pt x="4199" y="3001"/>
                  <a:pt x="4079" y="2881"/>
                  <a:pt x="3932" y="2881"/>
                </a:cubicBezTo>
                <a:lnTo>
                  <a:pt x="2447" y="2881"/>
                </a:lnTo>
                <a:lnTo>
                  <a:pt x="2447" y="2438"/>
                </a:lnTo>
                <a:cubicBezTo>
                  <a:pt x="2520" y="2438"/>
                  <a:pt x="2675" y="2438"/>
                  <a:pt x="2831" y="2439"/>
                </a:cubicBezTo>
                <a:cubicBezTo>
                  <a:pt x="3043" y="2439"/>
                  <a:pt x="3256" y="2440"/>
                  <a:pt x="3263" y="2440"/>
                </a:cubicBezTo>
                <a:cubicBezTo>
                  <a:pt x="3688" y="2440"/>
                  <a:pt x="4034" y="2094"/>
                  <a:pt x="4034" y="1668"/>
                </a:cubicBezTo>
                <a:cubicBezTo>
                  <a:pt x="4034" y="1243"/>
                  <a:pt x="3688" y="897"/>
                  <a:pt x="3263" y="897"/>
                </a:cubicBezTo>
                <a:cubicBezTo>
                  <a:pt x="3257" y="897"/>
                  <a:pt x="3251" y="897"/>
                  <a:pt x="3245" y="897"/>
                </a:cubicBezTo>
                <a:cubicBezTo>
                  <a:pt x="3165" y="389"/>
                  <a:pt x="2724" y="0"/>
                  <a:pt x="2194" y="0"/>
                </a:cubicBezTo>
                <a:cubicBezTo>
                  <a:pt x="1698" y="0"/>
                  <a:pt x="1276" y="339"/>
                  <a:pt x="1161" y="809"/>
                </a:cubicBezTo>
                <a:cubicBezTo>
                  <a:pt x="765" y="866"/>
                  <a:pt x="460" y="1208"/>
                  <a:pt x="460" y="1619"/>
                </a:cubicBezTo>
                <a:cubicBezTo>
                  <a:pt x="460" y="2071"/>
                  <a:pt x="827" y="2438"/>
                  <a:pt x="1278" y="2438"/>
                </a:cubicBezTo>
                <a:lnTo>
                  <a:pt x="2047" y="2438"/>
                </a:lnTo>
                <a:lnTo>
                  <a:pt x="2047" y="2881"/>
                </a:lnTo>
                <a:lnTo>
                  <a:pt x="562" y="2881"/>
                </a:lnTo>
                <a:cubicBezTo>
                  <a:pt x="415" y="2881"/>
                  <a:pt x="296" y="3001"/>
                  <a:pt x="296" y="3148"/>
                </a:cubicBezTo>
                <a:lnTo>
                  <a:pt x="296" y="3838"/>
                </a:lnTo>
                <a:lnTo>
                  <a:pt x="134" y="3838"/>
                </a:lnTo>
                <a:cubicBezTo>
                  <a:pt x="60" y="3838"/>
                  <a:pt x="0" y="3897"/>
                  <a:pt x="0" y="3971"/>
                </a:cubicBezTo>
                <a:lnTo>
                  <a:pt x="0" y="4579"/>
                </a:lnTo>
                <a:cubicBezTo>
                  <a:pt x="0" y="4652"/>
                  <a:pt x="60" y="4712"/>
                  <a:pt x="134" y="4712"/>
                </a:cubicBezTo>
                <a:lnTo>
                  <a:pt x="858" y="4712"/>
                </a:lnTo>
                <a:cubicBezTo>
                  <a:pt x="931" y="4712"/>
                  <a:pt x="991" y="4652"/>
                  <a:pt x="991" y="4579"/>
                </a:cubicBezTo>
                <a:lnTo>
                  <a:pt x="991" y="3971"/>
                </a:lnTo>
                <a:cubicBezTo>
                  <a:pt x="991" y="3897"/>
                  <a:pt x="931" y="3838"/>
                  <a:pt x="858" y="3838"/>
                </a:cubicBezTo>
                <a:lnTo>
                  <a:pt x="696" y="3838"/>
                </a:lnTo>
                <a:lnTo>
                  <a:pt x="696" y="3281"/>
                </a:lnTo>
                <a:lnTo>
                  <a:pt x="2047" y="3281"/>
                </a:lnTo>
                <a:lnTo>
                  <a:pt x="2047" y="3838"/>
                </a:lnTo>
                <a:lnTo>
                  <a:pt x="1885" y="3838"/>
                </a:lnTo>
                <a:cubicBezTo>
                  <a:pt x="1812" y="3838"/>
                  <a:pt x="1752" y="3897"/>
                  <a:pt x="1752" y="3971"/>
                </a:cubicBezTo>
                <a:lnTo>
                  <a:pt x="1752" y="4579"/>
                </a:lnTo>
                <a:cubicBezTo>
                  <a:pt x="1752" y="4652"/>
                  <a:pt x="1812" y="4712"/>
                  <a:pt x="1885" y="4712"/>
                </a:cubicBezTo>
                <a:lnTo>
                  <a:pt x="2609" y="4712"/>
                </a:lnTo>
                <a:cubicBezTo>
                  <a:pt x="2682" y="4712"/>
                  <a:pt x="2742" y="4652"/>
                  <a:pt x="2742" y="4579"/>
                </a:cubicBezTo>
                <a:lnTo>
                  <a:pt x="2742" y="3971"/>
                </a:lnTo>
                <a:cubicBezTo>
                  <a:pt x="2742" y="3897"/>
                  <a:pt x="2682" y="3838"/>
                  <a:pt x="2609" y="3838"/>
                </a:cubicBezTo>
                <a:lnTo>
                  <a:pt x="2447" y="3838"/>
                </a:lnTo>
                <a:lnTo>
                  <a:pt x="2447" y="3281"/>
                </a:lnTo>
                <a:lnTo>
                  <a:pt x="3799" y="3281"/>
                </a:lnTo>
                <a:lnTo>
                  <a:pt x="3799" y="3838"/>
                </a:lnTo>
                <a:lnTo>
                  <a:pt x="3637" y="3838"/>
                </a:lnTo>
                <a:cubicBezTo>
                  <a:pt x="3563" y="3838"/>
                  <a:pt x="3503" y="3897"/>
                  <a:pt x="3503" y="3971"/>
                </a:cubicBezTo>
                <a:lnTo>
                  <a:pt x="3503" y="4579"/>
                </a:lnTo>
                <a:cubicBezTo>
                  <a:pt x="3503" y="4652"/>
                  <a:pt x="3563" y="4712"/>
                  <a:pt x="3637" y="4712"/>
                </a:cubicBezTo>
                <a:lnTo>
                  <a:pt x="4360" y="4712"/>
                </a:lnTo>
                <a:cubicBezTo>
                  <a:pt x="4434" y="4712"/>
                  <a:pt x="4494" y="4652"/>
                  <a:pt x="4494" y="4579"/>
                </a:cubicBezTo>
                <a:lnTo>
                  <a:pt x="4494" y="3971"/>
                </a:lnTo>
                <a:cubicBezTo>
                  <a:pt x="4494" y="3897"/>
                  <a:pt x="4434" y="3838"/>
                  <a:pt x="4360" y="3838"/>
                </a:cubicBezTo>
                <a:close/>
                <a:moveTo>
                  <a:pt x="860" y="1619"/>
                </a:moveTo>
                <a:cubicBezTo>
                  <a:pt x="860" y="1389"/>
                  <a:pt x="1048" y="1201"/>
                  <a:pt x="1278" y="1201"/>
                </a:cubicBezTo>
                <a:lnTo>
                  <a:pt x="1283" y="1201"/>
                </a:lnTo>
                <a:cubicBezTo>
                  <a:pt x="1284" y="1201"/>
                  <a:pt x="1286" y="1201"/>
                  <a:pt x="1288" y="1201"/>
                </a:cubicBezTo>
                <a:cubicBezTo>
                  <a:pt x="1288" y="1201"/>
                  <a:pt x="1289" y="1201"/>
                  <a:pt x="1290" y="1201"/>
                </a:cubicBezTo>
                <a:cubicBezTo>
                  <a:pt x="1297" y="1202"/>
                  <a:pt x="1304" y="1202"/>
                  <a:pt x="1311" y="1202"/>
                </a:cubicBezTo>
                <a:cubicBezTo>
                  <a:pt x="1408" y="1202"/>
                  <a:pt x="1519" y="1136"/>
                  <a:pt x="1534" y="992"/>
                </a:cubicBezTo>
                <a:cubicBezTo>
                  <a:pt x="1571" y="654"/>
                  <a:pt x="1854" y="400"/>
                  <a:pt x="2194" y="400"/>
                </a:cubicBezTo>
                <a:cubicBezTo>
                  <a:pt x="2560" y="400"/>
                  <a:pt x="2858" y="698"/>
                  <a:pt x="2858" y="1064"/>
                </a:cubicBezTo>
                <a:lnTo>
                  <a:pt x="2858" y="1073"/>
                </a:lnTo>
                <a:cubicBezTo>
                  <a:pt x="2858" y="1074"/>
                  <a:pt x="2858" y="1076"/>
                  <a:pt x="2858" y="1078"/>
                </a:cubicBezTo>
                <a:cubicBezTo>
                  <a:pt x="2853" y="1144"/>
                  <a:pt x="2873" y="1205"/>
                  <a:pt x="2915" y="1252"/>
                </a:cubicBezTo>
                <a:cubicBezTo>
                  <a:pt x="2957" y="1299"/>
                  <a:pt x="3017" y="1325"/>
                  <a:pt x="3080" y="1325"/>
                </a:cubicBezTo>
                <a:cubicBezTo>
                  <a:pt x="3103" y="1325"/>
                  <a:pt x="3126" y="1322"/>
                  <a:pt x="3148" y="1315"/>
                </a:cubicBezTo>
                <a:cubicBezTo>
                  <a:pt x="3185" y="1303"/>
                  <a:pt x="3224" y="1297"/>
                  <a:pt x="3263" y="1297"/>
                </a:cubicBezTo>
                <a:cubicBezTo>
                  <a:pt x="3468" y="1297"/>
                  <a:pt x="3634" y="1463"/>
                  <a:pt x="3634" y="1668"/>
                </a:cubicBezTo>
                <a:cubicBezTo>
                  <a:pt x="3634" y="1873"/>
                  <a:pt x="3468" y="2040"/>
                  <a:pt x="3263" y="2040"/>
                </a:cubicBezTo>
                <a:cubicBezTo>
                  <a:pt x="3255" y="2040"/>
                  <a:pt x="3043" y="2039"/>
                  <a:pt x="2832" y="2039"/>
                </a:cubicBezTo>
                <a:cubicBezTo>
                  <a:pt x="2621" y="2038"/>
                  <a:pt x="2411" y="2038"/>
                  <a:pt x="2405" y="2038"/>
                </a:cubicBezTo>
                <a:lnTo>
                  <a:pt x="1278" y="2038"/>
                </a:lnTo>
                <a:cubicBezTo>
                  <a:pt x="1048" y="2038"/>
                  <a:pt x="860" y="1850"/>
                  <a:pt x="860" y="1619"/>
                </a:cubicBezTo>
                <a:close/>
              </a:path>
            </a:pathLst>
          </a:custGeom>
          <a:solidFill>
            <a:schemeClr val="l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8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6" name="îṥļiḍe"/>
          <p:cNvSpPr/>
          <p:nvPr>
            <p:custDataLst>
              <p:tags r:id="rId11"/>
            </p:custDataLst>
          </p:nvPr>
        </p:nvSpPr>
        <p:spPr>
          <a:xfrm>
            <a:off x="1084580" y="3394075"/>
            <a:ext cx="784225" cy="786130"/>
          </a:xfrm>
          <a:prstGeom prst="ellipse">
            <a:avLst/>
          </a:prstGeom>
          <a:solidFill>
            <a:schemeClr val="accent2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7" name="îṣḻïḑe"/>
          <p:cNvSpPr/>
          <p:nvPr>
            <p:custDataLst>
              <p:tags r:id="rId12"/>
            </p:custDataLst>
          </p:nvPr>
        </p:nvSpPr>
        <p:spPr>
          <a:xfrm>
            <a:off x="1299845" y="3614420"/>
            <a:ext cx="353060" cy="345440"/>
          </a:xfrm>
          <a:custGeom>
            <a:avLst/>
            <a:gdLst>
              <a:gd name="connsiteX0" fmla="*/ 156242 w 548675"/>
              <a:gd name="connsiteY0" fmla="*/ 232482 h 535553"/>
              <a:gd name="connsiteX1" fmla="*/ 214187 w 548675"/>
              <a:gd name="connsiteY1" fmla="*/ 256837 h 535553"/>
              <a:gd name="connsiteX2" fmla="*/ 168993 w 548675"/>
              <a:gd name="connsiteY2" fmla="*/ 300709 h 535553"/>
              <a:gd name="connsiteX3" fmla="*/ 127674 w 548675"/>
              <a:gd name="connsiteY3" fmla="*/ 312322 h 535553"/>
              <a:gd name="connsiteX4" fmla="*/ 81189 w 548675"/>
              <a:gd name="connsiteY4" fmla="*/ 357485 h 535553"/>
              <a:gd name="connsiteX5" fmla="*/ 81189 w 548675"/>
              <a:gd name="connsiteY5" fmla="*/ 414260 h 535553"/>
              <a:gd name="connsiteX6" fmla="*/ 123800 w 548675"/>
              <a:gd name="connsiteY6" fmla="*/ 456842 h 535553"/>
              <a:gd name="connsiteX7" fmla="*/ 180615 w 548675"/>
              <a:gd name="connsiteY7" fmla="*/ 456842 h 535553"/>
              <a:gd name="connsiteX8" fmla="*/ 227099 w 548675"/>
              <a:gd name="connsiteY8" fmla="*/ 411680 h 535553"/>
              <a:gd name="connsiteX9" fmla="*/ 240012 w 548675"/>
              <a:gd name="connsiteY9" fmla="*/ 370388 h 535553"/>
              <a:gd name="connsiteX10" fmla="*/ 285205 w 548675"/>
              <a:gd name="connsiteY10" fmla="*/ 326516 h 535553"/>
              <a:gd name="connsiteX11" fmla="*/ 285205 w 548675"/>
              <a:gd name="connsiteY11" fmla="*/ 440068 h 535553"/>
              <a:gd name="connsiteX12" fmla="*/ 210313 w 548675"/>
              <a:gd name="connsiteY12" fmla="*/ 512327 h 535553"/>
              <a:gd name="connsiteX13" fmla="*/ 95392 w 548675"/>
              <a:gd name="connsiteY13" fmla="*/ 512327 h 535553"/>
              <a:gd name="connsiteX14" fmla="*/ 23083 w 548675"/>
              <a:gd name="connsiteY14" fmla="*/ 441358 h 535553"/>
              <a:gd name="connsiteX15" fmla="*/ 24374 w 548675"/>
              <a:gd name="connsiteY15" fmla="*/ 329097 h 535553"/>
              <a:gd name="connsiteX16" fmla="*/ 99266 w 548675"/>
              <a:gd name="connsiteY16" fmla="*/ 255547 h 535553"/>
              <a:gd name="connsiteX17" fmla="*/ 156242 w 548675"/>
              <a:gd name="connsiteY17" fmla="*/ 232482 h 535553"/>
              <a:gd name="connsiteX18" fmla="*/ 339490 w 548675"/>
              <a:gd name="connsiteY18" fmla="*/ 176395 h 535553"/>
              <a:gd name="connsiteX19" fmla="*/ 358873 w 548675"/>
              <a:gd name="connsiteY19" fmla="*/ 184615 h 535553"/>
              <a:gd name="connsiteX20" fmla="*/ 358873 w 548675"/>
              <a:gd name="connsiteY20" fmla="*/ 223297 h 535553"/>
              <a:gd name="connsiteX21" fmla="*/ 229652 w 548675"/>
              <a:gd name="connsiteY21" fmla="*/ 349656 h 535553"/>
              <a:gd name="connsiteX22" fmla="*/ 192178 w 548675"/>
              <a:gd name="connsiteY22" fmla="*/ 349656 h 535553"/>
              <a:gd name="connsiteX23" fmla="*/ 192178 w 548675"/>
              <a:gd name="connsiteY23" fmla="*/ 312264 h 535553"/>
              <a:gd name="connsiteX24" fmla="*/ 320107 w 548675"/>
              <a:gd name="connsiteY24" fmla="*/ 184615 h 535553"/>
              <a:gd name="connsiteX25" fmla="*/ 339490 w 548675"/>
              <a:gd name="connsiteY25" fmla="*/ 176395 h 535553"/>
              <a:gd name="connsiteX26" fmla="*/ 399515 w 548675"/>
              <a:gd name="connsiteY26" fmla="*/ 2 h 535553"/>
              <a:gd name="connsiteX27" fmla="*/ 455692 w 548675"/>
              <a:gd name="connsiteY27" fmla="*/ 23378 h 535553"/>
              <a:gd name="connsiteX28" fmla="*/ 525430 w 548675"/>
              <a:gd name="connsiteY28" fmla="*/ 93022 h 535553"/>
              <a:gd name="connsiteX29" fmla="*/ 525430 w 548675"/>
              <a:gd name="connsiteY29" fmla="*/ 202648 h 535553"/>
              <a:gd name="connsiteX30" fmla="*/ 447943 w 548675"/>
              <a:gd name="connsiteY30" fmla="*/ 278741 h 535553"/>
              <a:gd name="connsiteX31" fmla="*/ 334297 w 548675"/>
              <a:gd name="connsiteY31" fmla="*/ 278741 h 535553"/>
              <a:gd name="connsiteX32" fmla="*/ 378206 w 548675"/>
              <a:gd name="connsiteY32" fmla="*/ 236180 h 535553"/>
              <a:gd name="connsiteX33" fmla="*/ 419532 w 548675"/>
              <a:gd name="connsiteY33" fmla="*/ 223283 h 535553"/>
              <a:gd name="connsiteX34" fmla="*/ 468606 w 548675"/>
              <a:gd name="connsiteY34" fmla="*/ 175564 h 535553"/>
              <a:gd name="connsiteX35" fmla="*/ 469898 w 548675"/>
              <a:gd name="connsiteY35" fmla="*/ 120106 h 535553"/>
              <a:gd name="connsiteX36" fmla="*/ 427280 w 548675"/>
              <a:gd name="connsiteY36" fmla="*/ 78836 h 535553"/>
              <a:gd name="connsiteX37" fmla="*/ 370457 w 548675"/>
              <a:gd name="connsiteY37" fmla="*/ 77546 h 535553"/>
              <a:gd name="connsiteX38" fmla="*/ 321383 w 548675"/>
              <a:gd name="connsiteY38" fmla="*/ 126555 h 535553"/>
              <a:gd name="connsiteX39" fmla="*/ 308468 w 548675"/>
              <a:gd name="connsiteY39" fmla="*/ 166536 h 535553"/>
              <a:gd name="connsiteX40" fmla="*/ 264559 w 548675"/>
              <a:gd name="connsiteY40" fmla="*/ 209097 h 535553"/>
              <a:gd name="connsiteX41" fmla="*/ 264559 w 548675"/>
              <a:gd name="connsiteY41" fmla="*/ 98181 h 535553"/>
              <a:gd name="connsiteX42" fmla="*/ 343337 w 548675"/>
              <a:gd name="connsiteY42" fmla="*/ 22088 h 535553"/>
              <a:gd name="connsiteX43" fmla="*/ 399515 w 548675"/>
              <a:gd name="connsiteY43" fmla="*/ 2 h 53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8675" h="535553">
                <a:moveTo>
                  <a:pt x="156242" y="232482"/>
                </a:moveTo>
                <a:cubicBezTo>
                  <a:pt x="177064" y="232643"/>
                  <a:pt x="198046" y="240708"/>
                  <a:pt x="214187" y="256837"/>
                </a:cubicBezTo>
                <a:lnTo>
                  <a:pt x="168993" y="300709"/>
                </a:lnTo>
                <a:cubicBezTo>
                  <a:pt x="154790" y="295548"/>
                  <a:pt x="139295" y="301999"/>
                  <a:pt x="127674" y="312322"/>
                </a:cubicBezTo>
                <a:lnTo>
                  <a:pt x="81189" y="357485"/>
                </a:lnTo>
                <a:cubicBezTo>
                  <a:pt x="65694" y="372969"/>
                  <a:pt x="65694" y="398776"/>
                  <a:pt x="81189" y="414260"/>
                </a:cubicBezTo>
                <a:lnTo>
                  <a:pt x="123800" y="456842"/>
                </a:lnTo>
                <a:cubicBezTo>
                  <a:pt x="139295" y="472326"/>
                  <a:pt x="165120" y="472326"/>
                  <a:pt x="180615" y="456842"/>
                </a:cubicBezTo>
                <a:lnTo>
                  <a:pt x="227099" y="411680"/>
                </a:lnTo>
                <a:cubicBezTo>
                  <a:pt x="238720" y="401357"/>
                  <a:pt x="243885" y="383292"/>
                  <a:pt x="240012" y="370388"/>
                </a:cubicBezTo>
                <a:lnTo>
                  <a:pt x="285205" y="326516"/>
                </a:lnTo>
                <a:cubicBezTo>
                  <a:pt x="316195" y="358775"/>
                  <a:pt x="316195" y="409099"/>
                  <a:pt x="285205" y="440068"/>
                </a:cubicBezTo>
                <a:lnTo>
                  <a:pt x="210313" y="512327"/>
                </a:lnTo>
                <a:cubicBezTo>
                  <a:pt x="178032" y="543296"/>
                  <a:pt x="126382" y="543296"/>
                  <a:pt x="95392" y="512327"/>
                </a:cubicBezTo>
                <a:lnTo>
                  <a:pt x="23083" y="441358"/>
                </a:lnTo>
                <a:cubicBezTo>
                  <a:pt x="-7907" y="410389"/>
                  <a:pt x="-7907" y="360065"/>
                  <a:pt x="24374" y="329097"/>
                </a:cubicBezTo>
                <a:lnTo>
                  <a:pt x="99266" y="255547"/>
                </a:lnTo>
                <a:cubicBezTo>
                  <a:pt x="114761" y="240063"/>
                  <a:pt x="135421" y="232320"/>
                  <a:pt x="156242" y="232482"/>
                </a:cubicBezTo>
                <a:close/>
                <a:moveTo>
                  <a:pt x="339490" y="176395"/>
                </a:moveTo>
                <a:cubicBezTo>
                  <a:pt x="346597" y="176557"/>
                  <a:pt x="353704" y="179458"/>
                  <a:pt x="358873" y="184615"/>
                </a:cubicBezTo>
                <a:cubicBezTo>
                  <a:pt x="369211" y="194930"/>
                  <a:pt x="369211" y="211692"/>
                  <a:pt x="358873" y="223297"/>
                </a:cubicBezTo>
                <a:lnTo>
                  <a:pt x="229652" y="349656"/>
                </a:lnTo>
                <a:cubicBezTo>
                  <a:pt x="219314" y="361260"/>
                  <a:pt x="202516" y="361260"/>
                  <a:pt x="192178" y="349656"/>
                </a:cubicBezTo>
                <a:cubicBezTo>
                  <a:pt x="180548" y="339341"/>
                  <a:pt x="180548" y="322579"/>
                  <a:pt x="192178" y="312264"/>
                </a:cubicBezTo>
                <a:lnTo>
                  <a:pt x="320107" y="184615"/>
                </a:lnTo>
                <a:cubicBezTo>
                  <a:pt x="325276" y="178813"/>
                  <a:pt x="332383" y="176234"/>
                  <a:pt x="339490" y="176395"/>
                </a:cubicBezTo>
                <a:close/>
                <a:moveTo>
                  <a:pt x="399515" y="2"/>
                </a:moveTo>
                <a:cubicBezTo>
                  <a:pt x="419855" y="163"/>
                  <a:pt x="440195" y="7902"/>
                  <a:pt x="455692" y="23378"/>
                </a:cubicBezTo>
                <a:lnTo>
                  <a:pt x="525430" y="93022"/>
                </a:lnTo>
                <a:cubicBezTo>
                  <a:pt x="556424" y="122686"/>
                  <a:pt x="556424" y="172985"/>
                  <a:pt x="525430" y="202648"/>
                </a:cubicBezTo>
                <a:lnTo>
                  <a:pt x="447943" y="278741"/>
                </a:lnTo>
                <a:cubicBezTo>
                  <a:pt x="416949" y="309694"/>
                  <a:pt x="365291" y="309694"/>
                  <a:pt x="334297" y="278741"/>
                </a:cubicBezTo>
                <a:lnTo>
                  <a:pt x="378206" y="236180"/>
                </a:lnTo>
                <a:cubicBezTo>
                  <a:pt x="392412" y="238760"/>
                  <a:pt x="409200" y="233601"/>
                  <a:pt x="419532" y="223283"/>
                </a:cubicBezTo>
                <a:lnTo>
                  <a:pt x="468606" y="175564"/>
                </a:lnTo>
                <a:cubicBezTo>
                  <a:pt x="484104" y="160087"/>
                  <a:pt x="485395" y="135583"/>
                  <a:pt x="469898" y="120106"/>
                </a:cubicBezTo>
                <a:lnTo>
                  <a:pt x="427280" y="78836"/>
                </a:lnTo>
                <a:cubicBezTo>
                  <a:pt x="411783" y="63359"/>
                  <a:pt x="385954" y="63359"/>
                  <a:pt x="370457" y="77546"/>
                </a:cubicBezTo>
                <a:lnTo>
                  <a:pt x="321383" y="126555"/>
                </a:lnTo>
                <a:cubicBezTo>
                  <a:pt x="309760" y="136873"/>
                  <a:pt x="304594" y="152349"/>
                  <a:pt x="308468" y="166536"/>
                </a:cubicBezTo>
                <a:lnTo>
                  <a:pt x="264559" y="209097"/>
                </a:lnTo>
                <a:cubicBezTo>
                  <a:pt x="233565" y="178143"/>
                  <a:pt x="233565" y="129134"/>
                  <a:pt x="264559" y="98181"/>
                </a:cubicBezTo>
                <a:lnTo>
                  <a:pt x="343337" y="22088"/>
                </a:lnTo>
                <a:cubicBezTo>
                  <a:pt x="358834" y="7257"/>
                  <a:pt x="379174" y="-159"/>
                  <a:pt x="399515" y="2"/>
                </a:cubicBezTo>
                <a:close/>
              </a:path>
            </a:pathLst>
          </a:custGeom>
          <a:solidFill>
            <a:schemeClr val="lt1"/>
          </a:solidFill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136140" y="2001520"/>
            <a:ext cx="6250305" cy="1052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ts val="25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4、轻轻按动供气阀上的黄色按钮，观察压力的变化，注意压   力变化不要太快，当压力到达</a:t>
            </a:r>
            <a:r>
              <a:rPr lang="en-US" altLang="zh-CN" sz="1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55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巴附近时，报警哨必须报警 ，以上检测没问题方可进行下一步。报警后气瓶中的空气只能使用</a:t>
            </a:r>
            <a:r>
              <a:rPr lang="en-US" altLang="zh-CN" sz="1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6~8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分钟。</a:t>
            </a:r>
            <a:r>
              <a:rPr lang="zh-CN" altLang="en-US" sz="16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endParaRPr lang="zh-CN" altLang="en-US" sz="16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>
            <p:custDataLst>
              <p:tags r:id="rId13"/>
            </p:custDataLst>
          </p:nvPr>
        </p:nvSpPr>
        <p:spPr>
          <a:xfrm>
            <a:off x="2136140" y="3454400"/>
            <a:ext cx="62509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altLang="zh-CN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、在危险区域或未到达安全区域时，不能卸下设备（取下面罩） </a:t>
            </a:r>
            <a:endParaRPr lang="zh-CN" altLang="en-US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" name="椭圆 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956685" y="382879"/>
            <a:ext cx="1230630" cy="875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30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 录</a:t>
            </a:r>
            <a:endParaRPr lang="zh-CN" altLang="en-US" sz="330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r>
              <a:rPr lang="en-US" altLang="zh-CN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CONTECTS</a:t>
            </a:r>
            <a:endParaRPr lang="en-US" altLang="zh-CN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" name="圆角矩形 58"/>
          <p:cNvSpPr/>
          <p:nvPr>
            <p:custDataLst>
              <p:tags r:id="rId6"/>
            </p:custDataLst>
          </p:nvPr>
        </p:nvSpPr>
        <p:spPr>
          <a:xfrm>
            <a:off x="1652905" y="1943735"/>
            <a:ext cx="447675" cy="447675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563370" y="1948180"/>
            <a:ext cx="626110" cy="45879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chemeClr val="l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100" b="1">
              <a:solidFill>
                <a:schemeClr val="l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2213134" y="1974215"/>
            <a:ext cx="192071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lt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使用前检查</a:t>
            </a:r>
            <a:endParaRPr lang="zh-CN" altLang="en-US" sz="2100" b="1">
              <a:solidFill>
                <a:schemeClr val="lt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2212975" y="3086735"/>
            <a:ext cx="223710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lt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使用时注意事项</a:t>
            </a:r>
            <a:endParaRPr lang="zh-CN" altLang="en-US" sz="2100" b="1">
              <a:solidFill>
                <a:schemeClr val="lt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0"/>
            </p:custDataLst>
          </p:nvPr>
        </p:nvSpPr>
        <p:spPr>
          <a:xfrm>
            <a:off x="5491480" y="1974215"/>
            <a:ext cx="291401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lt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呼吸器的操作使用</a:t>
            </a:r>
            <a:endParaRPr lang="zh-CN" altLang="en-US" sz="2100" b="1">
              <a:solidFill>
                <a:schemeClr val="lt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11"/>
            </p:custDataLst>
          </p:nvPr>
        </p:nvSpPr>
        <p:spPr>
          <a:xfrm>
            <a:off x="5491480" y="3086735"/>
            <a:ext cx="291465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chemeClr val="lt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使用后的检查、维护</a:t>
            </a:r>
            <a:endParaRPr lang="zh-CN" altLang="en-US" sz="2100" b="1">
              <a:solidFill>
                <a:schemeClr val="lt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12"/>
            </p:custDataLst>
          </p:nvPr>
        </p:nvSpPr>
        <p:spPr>
          <a:xfrm>
            <a:off x="4440555" y="397642"/>
            <a:ext cx="4889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lt2">
                    <a:lumMod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·</a:t>
            </a:r>
            <a:endParaRPr lang="en-US" altLang="zh-CN" sz="2400" b="1">
              <a:solidFill>
                <a:schemeClr val="lt2">
                  <a:lumMod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圆角矩形 63"/>
          <p:cNvSpPr/>
          <p:nvPr>
            <p:custDataLst>
              <p:tags r:id="rId13"/>
            </p:custDataLst>
          </p:nvPr>
        </p:nvSpPr>
        <p:spPr>
          <a:xfrm>
            <a:off x="4899660" y="1953260"/>
            <a:ext cx="447675" cy="447675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文本框 64"/>
          <p:cNvSpPr txBox="1"/>
          <p:nvPr>
            <p:custDataLst>
              <p:tags r:id="rId14"/>
            </p:custDataLst>
          </p:nvPr>
        </p:nvSpPr>
        <p:spPr>
          <a:xfrm>
            <a:off x="4810760" y="1957705"/>
            <a:ext cx="626110" cy="45879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chemeClr val="l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100" b="1">
              <a:solidFill>
                <a:schemeClr val="l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圆角矩形 66"/>
          <p:cNvSpPr/>
          <p:nvPr>
            <p:custDataLst>
              <p:tags r:id="rId15"/>
            </p:custDataLst>
          </p:nvPr>
        </p:nvSpPr>
        <p:spPr>
          <a:xfrm>
            <a:off x="1652905" y="3081020"/>
            <a:ext cx="447675" cy="447675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文本框 67"/>
          <p:cNvSpPr txBox="1"/>
          <p:nvPr>
            <p:custDataLst>
              <p:tags r:id="rId16"/>
            </p:custDataLst>
          </p:nvPr>
        </p:nvSpPr>
        <p:spPr>
          <a:xfrm>
            <a:off x="1563370" y="3085465"/>
            <a:ext cx="626110" cy="45879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chemeClr val="l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100" b="1">
              <a:solidFill>
                <a:schemeClr val="l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圆角矩形 69"/>
          <p:cNvSpPr/>
          <p:nvPr>
            <p:custDataLst>
              <p:tags r:id="rId17"/>
            </p:custDataLst>
          </p:nvPr>
        </p:nvSpPr>
        <p:spPr>
          <a:xfrm>
            <a:off x="4899660" y="3097530"/>
            <a:ext cx="447675" cy="447675"/>
          </a:xfrm>
          <a:prstGeom prst="round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1" name="文本框 70"/>
          <p:cNvSpPr txBox="1"/>
          <p:nvPr>
            <p:custDataLst>
              <p:tags r:id="rId18"/>
            </p:custDataLst>
          </p:nvPr>
        </p:nvSpPr>
        <p:spPr>
          <a:xfrm>
            <a:off x="4810760" y="3101975"/>
            <a:ext cx="626110" cy="45879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100" b="1">
                <a:solidFill>
                  <a:schemeClr val="l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100" b="1">
              <a:solidFill>
                <a:schemeClr val="l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9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5" name="椭圆 14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7" name="椭圆 16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689985" y="116840"/>
            <a:ext cx="1831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使用时注意事项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140322" name="内容占位符 140321"/>
          <p:cNvGraphicFramePr>
            <a:graphicFrameLocks noGrp="1"/>
          </p:cNvGraphicFramePr>
          <p:nvPr>
            <p:ph idx="4294967295"/>
            <p:custDataLst>
              <p:tags r:id="rId6"/>
            </p:custDataLst>
          </p:nvPr>
        </p:nvGraphicFramePr>
        <p:xfrm>
          <a:off x="676275" y="1236345"/>
          <a:ext cx="3491865" cy="2991485"/>
        </p:xfrm>
        <a:graphic>
          <a:graphicData uri="http://schemas.openxmlformats.org/drawingml/2006/table">
            <a:tbl>
              <a:tblPr/>
              <a:tblGrid>
                <a:gridCol w="1753235"/>
                <a:gridCol w="1738630"/>
              </a:tblGrid>
              <a:tr h="448945"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de-DE" sz="1400" b="1" dirty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劳动类型</a:t>
                      </a:r>
                      <a:endParaRPr lang="zh-CN" altLang="de-DE" sz="1400" b="1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94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de-DE" sz="1400" b="1" dirty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耗气量（升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de-DE" sz="1400" b="1" dirty="0">
                          <a:solidFill>
                            <a:schemeClr val="bg1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Arial" panose="020B0604020202020204" pitchFamily="34" charset="0"/>
                        </a:rPr>
                        <a:t>分钟）</a:t>
                      </a:r>
                      <a:endParaRPr lang="zh-CN" altLang="de-DE" sz="1400" b="1" dirty="0">
                        <a:solidFill>
                          <a:schemeClr val="bg1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947A"/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de-DE" sz="1400" dirty="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休息</a:t>
                      </a:r>
                      <a:endParaRPr lang="zh-CN" altLang="de-DE" sz="1400" dirty="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10~15</a:t>
                      </a:r>
                      <a:endParaRPr lang="en-US" altLang="zh-CN" sz="140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de-DE" sz="1400" dirty="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轻度活动</a:t>
                      </a:r>
                      <a:endParaRPr lang="zh-CN" altLang="de-DE" sz="1400" dirty="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15~20</a:t>
                      </a:r>
                      <a:endParaRPr lang="en-US" altLang="zh-CN" sz="140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de-DE" sz="1400" dirty="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轻度工作</a:t>
                      </a:r>
                      <a:endParaRPr lang="zh-CN" altLang="de-DE" sz="1400" dirty="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20~30</a:t>
                      </a:r>
                      <a:endParaRPr lang="en-US" altLang="zh-CN" sz="140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7980"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de-DE" sz="1400" dirty="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中强度工作</a:t>
                      </a:r>
                      <a:endParaRPr lang="zh-CN" altLang="de-DE" sz="1400" dirty="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30~40</a:t>
                      </a:r>
                      <a:endParaRPr lang="en-US" altLang="zh-CN" sz="140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885"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de-DE" sz="1400" dirty="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高强度工作</a:t>
                      </a:r>
                      <a:endParaRPr lang="zh-CN" altLang="de-DE" sz="1400" dirty="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35~55</a:t>
                      </a:r>
                      <a:endParaRPr lang="en-US" altLang="zh-CN" sz="140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de-DE" sz="1400" dirty="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长时间工作</a:t>
                      </a:r>
                      <a:endParaRPr lang="zh-CN" altLang="de-DE" sz="1400" dirty="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50~80</a:t>
                      </a:r>
                      <a:endParaRPr lang="en-US" altLang="zh-CN" sz="140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8945"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de-DE" sz="1400" dirty="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剧烈活动（几分钟）</a:t>
                      </a:r>
                      <a:endParaRPr lang="zh-CN" altLang="de-DE" sz="1400" dirty="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400">
                          <a:solidFill>
                            <a:srgbClr val="B27061"/>
                          </a:solidFill>
                          <a:latin typeface="黑体" panose="02010609060101010101" charset="-122"/>
                          <a:ea typeface="黑体" panose="02010609060101010101" charset="-122"/>
                          <a:sym typeface="Arial" panose="020B0604020202020204" pitchFamily="34" charset="0"/>
                        </a:rPr>
                        <a:t>100</a:t>
                      </a:r>
                      <a:endParaRPr lang="en-US" altLang="zh-CN" sz="1400">
                        <a:solidFill>
                          <a:srgbClr val="B27061"/>
                        </a:solidFill>
                        <a:latin typeface="黑体" panose="02010609060101010101" charset="-122"/>
                        <a:ea typeface="黑体" panose="02010609060101010101" charset="-122"/>
                        <a:sym typeface="Arial" panose="020B0604020202020204" pitchFamily="34" charset="0"/>
                      </a:endParaRPr>
                    </a:p>
                  </a:txBody>
                  <a:tcPr marL="72000" marR="720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280" name="矩形 140320"/>
          <p:cNvSpPr/>
          <p:nvPr>
            <p:custDataLst>
              <p:tags r:id="rId7"/>
            </p:custDataLst>
          </p:nvPr>
        </p:nvSpPr>
        <p:spPr>
          <a:xfrm>
            <a:off x="4230370" y="1175703"/>
            <a:ext cx="4157345" cy="3169285"/>
          </a:xfrm>
          <a:prstGeom prst="rect">
            <a:avLst/>
          </a:prstGeom>
          <a:noFill/>
          <a:ln w="12700">
            <a:noFill/>
          </a:ln>
        </p:spPr>
        <p:txBody>
          <a:bodyPr wrap="square" lIns="72000" rIns="72000" anchor="ctr">
            <a:spAutoFit/>
          </a:bodyPr>
          <a:lstStyle/>
          <a:p>
            <a:pPr algn="just"/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供气时间取决于气瓶中压缩空气的量和使用者的耗气量，耗气量取决于一个劳动者的工作方式。</a:t>
            </a:r>
            <a:endParaRPr lang="zh-CN" altLang="de-DE" sz="14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/>
            <a:endParaRPr lang="zh-CN" altLang="de-DE" sz="8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/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理论使用时间为</a:t>
            </a:r>
            <a:endParaRPr lang="zh-CN" altLang="de-DE" sz="14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/>
            <a:endParaRPr lang="zh-CN" altLang="de-DE" sz="8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/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可呼吸的空气量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(</a:t>
            </a:r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升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)/</a:t>
            </a:r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耗气量（升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分钟）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×</a:t>
            </a:r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安全系数</a:t>
            </a:r>
            <a:endParaRPr lang="zh-CN" altLang="de-DE" sz="14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/>
            <a:endParaRPr lang="zh-CN" altLang="de-DE" sz="8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/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考虑到空气的纯度和消耗，需加一个安全系数，系数设为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0.9</a:t>
            </a:r>
            <a:endParaRPr lang="de-DE" altLang="zh-CN" sz="14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/>
            <a:endParaRPr lang="de-DE" altLang="zh-CN" sz="8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/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例如</a:t>
            </a:r>
            <a:endParaRPr lang="zh-CN" altLang="de-DE" sz="14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algn="just"/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一个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300</a:t>
            </a:r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巴工作压力的气瓶，体积为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6.8L</a:t>
            </a:r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，则其可呼吸的空气量为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300×6.8=2040L</a:t>
            </a:r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，使用者进行中强度工作时，则其耗氧量为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，理论使用时间为</a:t>
            </a:r>
            <a:r>
              <a:rPr lang="de-DE" altLang="zh-CN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2040/40×0.9=46</a:t>
            </a:r>
            <a:r>
              <a:rPr lang="zh-CN" altLang="de-DE" sz="1400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分钟</a:t>
            </a:r>
            <a:endParaRPr lang="zh-CN" altLang="de-DE" sz="1400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3250" name="矩形 140290"/>
          <p:cNvSpPr/>
          <p:nvPr/>
        </p:nvSpPr>
        <p:spPr>
          <a:xfrm>
            <a:off x="1226185" y="772795"/>
            <a:ext cx="2202815" cy="36830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2000" rIns="72000" anchor="ctr">
            <a:spAutoFit/>
          </a:bodyPr>
          <a:lstStyle/>
          <a:p>
            <a:r>
              <a:rPr lang="zh-CN" altLang="de-DE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佩戴时间的计算</a:t>
            </a:r>
            <a:endParaRPr lang="zh-CN" altLang="de-DE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28650" y="2205141"/>
            <a:ext cx="7886700" cy="95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>
                <a:solidFill>
                  <a:schemeClr val="accent1"/>
                </a:solidFill>
              </a:rPr>
              <a:t>使用后的检查、维护</a:t>
            </a:r>
            <a:endParaRPr lang="zh-CN" altLang="en-US" sz="4000">
              <a:solidFill>
                <a:schemeClr val="accent1"/>
              </a:solidFill>
            </a:endParaRPr>
          </a:p>
        </p:txBody>
      </p:sp>
      <p:sp>
        <p:nvSpPr>
          <p:cNvPr id="2" name="标题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776937" y="1050523"/>
            <a:ext cx="1590126" cy="12196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>
              <a:buNone/>
            </a:pPr>
            <a:r>
              <a:rPr lang="en-US" altLang="zh-CN" sz="4950" b="1">
                <a:solidFill>
                  <a:schemeClr val="accent1"/>
                </a:solidFill>
              </a:rPr>
              <a:t>04</a:t>
            </a:r>
            <a:endParaRPr lang="en-US" altLang="zh-CN" sz="4950" b="1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5" name="椭圆 14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1" name="椭圆 20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2" name="椭圆 21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aphicFrame>
        <p:nvGraphicFramePr>
          <p:cNvPr id="55298" name="内容占位符 134146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072515"/>
          <a:ext cx="4180840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6" imgW="6096000" imgH="4572000" progId="MSPhotoEd.3">
                  <p:embed/>
                </p:oleObj>
              </mc:Choice>
              <mc:Fallback>
                <p:oleObj name="" r:id="rId6" imgW="6096000" imgH="4572000" progId="MSPhotoEd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>
                      <a:xfrm>
                        <a:off x="0" y="1072515"/>
                        <a:ext cx="4180840" cy="33305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3441065" y="116840"/>
            <a:ext cx="2275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使用后的检查、维护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íŝļíḓê"/>
          <p:cNvSpPr/>
          <p:nvPr>
            <p:custDataLst>
              <p:tags r:id="rId8"/>
            </p:custDataLst>
          </p:nvPr>
        </p:nvSpPr>
        <p:spPr bwMode="auto">
          <a:xfrm>
            <a:off x="4703445" y="1348105"/>
            <a:ext cx="497840" cy="497840"/>
          </a:xfrm>
          <a:prstGeom prst="diamond">
            <a:avLst/>
          </a:prstGeom>
          <a:solidFill>
            <a:srgbClr val="B27061"/>
          </a:solidFill>
          <a:ln w="9525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 fontScale="4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20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işļîḋè"/>
          <p:cNvSpPr/>
          <p:nvPr>
            <p:custDataLst>
              <p:tags r:id="rId9"/>
            </p:custDataLst>
          </p:nvPr>
        </p:nvSpPr>
        <p:spPr bwMode="auto">
          <a:xfrm>
            <a:off x="4703445" y="1918335"/>
            <a:ext cx="497840" cy="497840"/>
          </a:xfrm>
          <a:prstGeom prst="diamond">
            <a:avLst/>
          </a:prstGeom>
          <a:solidFill>
            <a:schemeClr val="dk1">
              <a:lumMod val="50000"/>
              <a:lumOff val="50000"/>
              <a:alpha val="90000"/>
            </a:schemeClr>
          </a:solidFill>
          <a:ln w="9525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 fontScale="4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20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iṧḻîḑê"/>
          <p:cNvSpPr/>
          <p:nvPr>
            <p:custDataLst>
              <p:tags r:id="rId10"/>
            </p:custDataLst>
          </p:nvPr>
        </p:nvSpPr>
        <p:spPr bwMode="auto">
          <a:xfrm>
            <a:off x="4703445" y="2488565"/>
            <a:ext cx="497840" cy="497840"/>
          </a:xfrm>
          <a:prstGeom prst="diamond">
            <a:avLst/>
          </a:prstGeom>
          <a:solidFill>
            <a:srgbClr val="C5947A"/>
          </a:solidFill>
          <a:ln w="9525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 fontScale="4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20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îŝlîḓê"/>
          <p:cNvSpPr/>
          <p:nvPr>
            <p:custDataLst>
              <p:tags r:id="rId11"/>
            </p:custDataLst>
          </p:nvPr>
        </p:nvSpPr>
        <p:spPr bwMode="auto">
          <a:xfrm>
            <a:off x="4703445" y="3058795"/>
            <a:ext cx="497840" cy="497840"/>
          </a:xfrm>
          <a:prstGeom prst="diamond">
            <a:avLst/>
          </a:prstGeom>
          <a:solidFill>
            <a:schemeClr val="dk1">
              <a:lumMod val="50000"/>
              <a:lumOff val="50000"/>
              <a:alpha val="90000"/>
            </a:schemeClr>
          </a:solidFill>
          <a:ln w="9525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 fontScale="4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altLang="zh-CN" sz="20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íŝḻîďe"/>
          <p:cNvSpPr/>
          <p:nvPr>
            <p:custDataLst>
              <p:tags r:id="rId12"/>
            </p:custDataLst>
          </p:nvPr>
        </p:nvSpPr>
        <p:spPr bwMode="auto">
          <a:xfrm>
            <a:off x="4703445" y="3629025"/>
            <a:ext cx="497840" cy="497840"/>
          </a:xfrm>
          <a:prstGeom prst="diamond">
            <a:avLst/>
          </a:prstGeom>
          <a:solidFill>
            <a:schemeClr val="accent1">
              <a:alpha val="90000"/>
            </a:schemeClr>
          </a:solidFill>
          <a:ln w="9525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 fontScale="47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en-US" altLang="zh-CN" sz="20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1" name="直接连接符 50"/>
          <p:cNvCxnSpPr/>
          <p:nvPr>
            <p:custDataLst>
              <p:tags r:id="rId13"/>
            </p:custDataLst>
          </p:nvPr>
        </p:nvCxnSpPr>
        <p:spPr>
          <a:xfrm>
            <a:off x="5384800" y="1866900"/>
            <a:ext cx="3193415" cy="0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14"/>
            </p:custDataLst>
          </p:nvPr>
        </p:nvCxnSpPr>
        <p:spPr>
          <a:xfrm>
            <a:off x="5384800" y="2447290"/>
            <a:ext cx="3193415" cy="0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15"/>
            </p:custDataLst>
          </p:nvPr>
        </p:nvCxnSpPr>
        <p:spPr>
          <a:xfrm>
            <a:off x="5384800" y="3027680"/>
            <a:ext cx="3193415" cy="0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16"/>
            </p:custDataLst>
          </p:nvPr>
        </p:nvCxnSpPr>
        <p:spPr>
          <a:xfrm>
            <a:off x="5384800" y="3608070"/>
            <a:ext cx="3193415" cy="0"/>
          </a:xfrm>
          <a:prstGeom prst="line">
            <a:avLst/>
          </a:prstGeom>
          <a:ln w="3175" cap="rnd">
            <a:solidFill>
              <a:schemeClr val="l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5384800" y="1247775"/>
            <a:ext cx="32461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关闭气瓶阀，按压需气阀的按钮，使系统排气（卸压）。</a:t>
            </a:r>
            <a:endParaRPr lang="zh-CN" altLang="en-US" sz="1600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8"/>
            </p:custDataLst>
          </p:nvPr>
        </p:nvSpPr>
        <p:spPr>
          <a:xfrm>
            <a:off x="5384800" y="1876425"/>
            <a:ext cx="3246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对面罩及设备进行保洁，同时应对面罩进行消毒。</a:t>
            </a:r>
            <a:endParaRPr lang="zh-CN" altLang="en-US" sz="1600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84800" y="2454275"/>
            <a:ext cx="32467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1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如气压&lt;220 </a:t>
            </a:r>
            <a:r>
              <a:rPr lang="en-US" altLang="zh-CN" sz="1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bar</a:t>
            </a:r>
            <a:r>
              <a:rPr lang="zh-CN" altLang="en-US" sz="16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立即通知区域进行更换。</a:t>
            </a:r>
            <a:endParaRPr lang="zh-CN" altLang="en-US" sz="16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9"/>
            </p:custDataLst>
          </p:nvPr>
        </p:nvSpPr>
        <p:spPr>
          <a:xfrm>
            <a:off x="5384800" y="3123565"/>
            <a:ext cx="263652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不使用时放在专用包袋内。</a:t>
            </a:r>
            <a:endParaRPr lang="zh-CN" altLang="en-US" sz="1600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5384800" y="3655695"/>
            <a:ext cx="294195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CN" altLang="en-US" sz="1600" b="1" dirty="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放置在通风、干燥地方，避免阳光直晒。</a:t>
            </a:r>
            <a:endParaRPr lang="zh-CN" altLang="en-US" sz="1600" b="1" dirty="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21"/>
    </p:custData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91200" y="3111500"/>
            <a:ext cx="303784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83275" y="3373755"/>
            <a:ext cx="106553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21963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05066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椭圆 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50" name="ïšḻiḍè"/>
          <p:cNvSpPr/>
          <p:nvPr>
            <p:custDataLst>
              <p:tags r:id="rId6"/>
            </p:custDataLst>
          </p:nvPr>
        </p:nvSpPr>
        <p:spPr bwMode="auto">
          <a:xfrm>
            <a:off x="2625090" y="465455"/>
            <a:ext cx="4765675" cy="3533775"/>
          </a:xfrm>
          <a:custGeom>
            <a:avLst/>
            <a:gdLst>
              <a:gd name="T0" fmla="*/ 3350 w 3350"/>
              <a:gd name="T1" fmla="*/ 403 h 2484"/>
              <a:gd name="T2" fmla="*/ 2949 w 3350"/>
              <a:gd name="T3" fmla="*/ 357 h 2484"/>
              <a:gd name="T4" fmla="*/ 2949 w 3350"/>
              <a:gd name="T5" fmla="*/ 357 h 2484"/>
              <a:gd name="T6" fmla="*/ 275 w 3350"/>
              <a:gd name="T7" fmla="*/ 0 h 2484"/>
              <a:gd name="T8" fmla="*/ 218 w 3350"/>
              <a:gd name="T9" fmla="*/ 391 h 2484"/>
              <a:gd name="T10" fmla="*/ 218 w 3350"/>
              <a:gd name="T11" fmla="*/ 391 h 2484"/>
              <a:gd name="T12" fmla="*/ 45 w 3350"/>
              <a:gd name="T13" fmla="*/ 1679 h 2484"/>
              <a:gd name="T14" fmla="*/ 45 w 3350"/>
              <a:gd name="T15" fmla="*/ 1679 h 2484"/>
              <a:gd name="T16" fmla="*/ 0 w 3350"/>
              <a:gd name="T17" fmla="*/ 2082 h 2484"/>
              <a:gd name="T18" fmla="*/ 390 w 3350"/>
              <a:gd name="T19" fmla="*/ 2128 h 2484"/>
              <a:gd name="T20" fmla="*/ 390 w 3350"/>
              <a:gd name="T21" fmla="*/ 2128 h 2484"/>
              <a:gd name="T22" fmla="*/ 2673 w 3350"/>
              <a:gd name="T23" fmla="*/ 2438 h 2484"/>
              <a:gd name="T24" fmla="*/ 2673 w 3350"/>
              <a:gd name="T25" fmla="*/ 2438 h 2484"/>
              <a:gd name="T26" fmla="*/ 3063 w 3350"/>
              <a:gd name="T27" fmla="*/ 2484 h 2484"/>
              <a:gd name="T28" fmla="*/ 3121 w 3350"/>
              <a:gd name="T29" fmla="*/ 2093 h 2484"/>
              <a:gd name="T30" fmla="*/ 3121 w 3350"/>
              <a:gd name="T31" fmla="*/ 2093 h 2484"/>
              <a:gd name="T32" fmla="*/ 3350 w 3350"/>
              <a:gd name="T33" fmla="*/ 403 h 2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50" h="2484">
                <a:moveTo>
                  <a:pt x="3350" y="403"/>
                </a:moveTo>
                <a:lnTo>
                  <a:pt x="2949" y="357"/>
                </a:lnTo>
                <a:lnTo>
                  <a:pt x="2949" y="357"/>
                </a:lnTo>
                <a:lnTo>
                  <a:pt x="275" y="0"/>
                </a:lnTo>
                <a:lnTo>
                  <a:pt x="218" y="391"/>
                </a:lnTo>
                <a:lnTo>
                  <a:pt x="218" y="391"/>
                </a:lnTo>
                <a:lnTo>
                  <a:pt x="45" y="1679"/>
                </a:lnTo>
                <a:lnTo>
                  <a:pt x="45" y="1679"/>
                </a:lnTo>
                <a:lnTo>
                  <a:pt x="0" y="2082"/>
                </a:lnTo>
                <a:lnTo>
                  <a:pt x="390" y="2128"/>
                </a:lnTo>
                <a:lnTo>
                  <a:pt x="390" y="2128"/>
                </a:lnTo>
                <a:lnTo>
                  <a:pt x="2673" y="2438"/>
                </a:lnTo>
                <a:lnTo>
                  <a:pt x="2673" y="2438"/>
                </a:lnTo>
                <a:lnTo>
                  <a:pt x="3063" y="2484"/>
                </a:lnTo>
                <a:lnTo>
                  <a:pt x="3121" y="2093"/>
                </a:lnTo>
                <a:lnTo>
                  <a:pt x="3121" y="2093"/>
                </a:lnTo>
                <a:lnTo>
                  <a:pt x="3350" y="403"/>
                </a:lnTo>
                <a:close/>
              </a:path>
            </a:pathLst>
          </a:custGeom>
          <a:solidFill>
            <a:srgbClr val="C594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1" name="iS1ídé"/>
          <p:cNvSpPr/>
          <p:nvPr>
            <p:custDataLst>
              <p:tags r:id="rId7"/>
            </p:custDataLst>
          </p:nvPr>
        </p:nvSpPr>
        <p:spPr bwMode="auto">
          <a:xfrm>
            <a:off x="2477135" y="793115"/>
            <a:ext cx="4603115" cy="3288665"/>
          </a:xfrm>
          <a:custGeom>
            <a:avLst/>
            <a:gdLst>
              <a:gd name="T0" fmla="*/ 3236 w 3236"/>
              <a:gd name="T1" fmla="*/ 219 h 2312"/>
              <a:gd name="T2" fmla="*/ 2835 w 3236"/>
              <a:gd name="T3" fmla="*/ 196 h 2312"/>
              <a:gd name="T4" fmla="*/ 2835 w 3236"/>
              <a:gd name="T5" fmla="*/ 196 h 2312"/>
              <a:gd name="T6" fmla="*/ 149 w 3236"/>
              <a:gd name="T7" fmla="*/ 0 h 2312"/>
              <a:gd name="T8" fmla="*/ 115 w 3236"/>
              <a:gd name="T9" fmla="*/ 403 h 2312"/>
              <a:gd name="T10" fmla="*/ 115 w 3236"/>
              <a:gd name="T11" fmla="*/ 403 h 2312"/>
              <a:gd name="T12" fmla="*/ 23 w 3236"/>
              <a:gd name="T13" fmla="*/ 1691 h 2312"/>
              <a:gd name="T14" fmla="*/ 23 w 3236"/>
              <a:gd name="T15" fmla="*/ 1691 h 2312"/>
              <a:gd name="T16" fmla="*/ 0 w 3236"/>
              <a:gd name="T17" fmla="*/ 2093 h 2312"/>
              <a:gd name="T18" fmla="*/ 402 w 3236"/>
              <a:gd name="T19" fmla="*/ 2116 h 2312"/>
              <a:gd name="T20" fmla="*/ 402 w 3236"/>
              <a:gd name="T21" fmla="*/ 2116 h 2312"/>
              <a:gd name="T22" fmla="*/ 2685 w 3236"/>
              <a:gd name="T23" fmla="*/ 2289 h 2312"/>
              <a:gd name="T24" fmla="*/ 2685 w 3236"/>
              <a:gd name="T25" fmla="*/ 2289 h 2312"/>
              <a:gd name="T26" fmla="*/ 3087 w 3236"/>
              <a:gd name="T27" fmla="*/ 2312 h 2312"/>
              <a:gd name="T28" fmla="*/ 3121 w 3236"/>
              <a:gd name="T29" fmla="*/ 1909 h 2312"/>
              <a:gd name="T30" fmla="*/ 3121 w 3236"/>
              <a:gd name="T31" fmla="*/ 1909 h 2312"/>
              <a:gd name="T32" fmla="*/ 3236 w 3236"/>
              <a:gd name="T33" fmla="*/ 219 h 2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36" h="2312">
                <a:moveTo>
                  <a:pt x="3236" y="219"/>
                </a:moveTo>
                <a:lnTo>
                  <a:pt x="2835" y="196"/>
                </a:lnTo>
                <a:lnTo>
                  <a:pt x="2835" y="196"/>
                </a:lnTo>
                <a:lnTo>
                  <a:pt x="149" y="0"/>
                </a:lnTo>
                <a:lnTo>
                  <a:pt x="115" y="403"/>
                </a:lnTo>
                <a:lnTo>
                  <a:pt x="115" y="403"/>
                </a:lnTo>
                <a:lnTo>
                  <a:pt x="23" y="1691"/>
                </a:lnTo>
                <a:lnTo>
                  <a:pt x="23" y="1691"/>
                </a:lnTo>
                <a:lnTo>
                  <a:pt x="0" y="2093"/>
                </a:lnTo>
                <a:lnTo>
                  <a:pt x="402" y="2116"/>
                </a:lnTo>
                <a:lnTo>
                  <a:pt x="402" y="2116"/>
                </a:lnTo>
                <a:lnTo>
                  <a:pt x="2685" y="2289"/>
                </a:lnTo>
                <a:lnTo>
                  <a:pt x="2685" y="2289"/>
                </a:lnTo>
                <a:lnTo>
                  <a:pt x="3087" y="2312"/>
                </a:lnTo>
                <a:lnTo>
                  <a:pt x="3121" y="1909"/>
                </a:lnTo>
                <a:lnTo>
                  <a:pt x="3121" y="1909"/>
                </a:lnTo>
                <a:lnTo>
                  <a:pt x="3236" y="219"/>
                </a:lnTo>
                <a:close/>
              </a:path>
            </a:pathLst>
          </a:custGeom>
          <a:solidFill>
            <a:srgbClr val="B094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2" name="iṩ1ïḑè"/>
          <p:cNvSpPr/>
          <p:nvPr>
            <p:custDataLst>
              <p:tags r:id="rId8"/>
            </p:custDataLst>
          </p:nvPr>
        </p:nvSpPr>
        <p:spPr bwMode="auto">
          <a:xfrm>
            <a:off x="2346325" y="1185545"/>
            <a:ext cx="4408805" cy="2994660"/>
          </a:xfrm>
          <a:prstGeom prst="rect">
            <a:avLst/>
          </a:prstGeom>
          <a:solidFill>
            <a:srgbClr val="C7AC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150" name="图片 109574" descr="1"/>
          <p:cNvPicPr>
            <a:picLocks noChangeAspect="1"/>
          </p:cNvPicPr>
          <p:nvPr/>
        </p:nvPicPr>
        <p:blipFill>
          <a:blip r:embed="rId9">
            <a:lum bright="14001" contrast="-3999"/>
          </a:blip>
          <a:stretch>
            <a:fillRect/>
          </a:stretch>
        </p:blipFill>
        <p:spPr>
          <a:xfrm>
            <a:off x="2665095" y="1406525"/>
            <a:ext cx="3771265" cy="259207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</p:pic>
      <p:sp>
        <p:nvSpPr>
          <p:cNvPr id="109571" name="矩形 109570"/>
          <p:cNvSpPr/>
          <p:nvPr/>
        </p:nvSpPr>
        <p:spPr>
          <a:xfrm>
            <a:off x="3041015" y="4315460"/>
            <a:ext cx="3253740" cy="398780"/>
          </a:xfrm>
          <a:prstGeom prst="rect">
            <a:avLst/>
          </a:prstGeom>
          <a:noFill/>
          <a:ln w="12700">
            <a:noFill/>
          </a:ln>
        </p:spPr>
        <p:txBody>
          <a:bodyPr wrap="square" lIns="72000" rIns="72000">
            <a:spAutoFit/>
          </a:bodyPr>
          <a:lstStyle/>
          <a:p>
            <a:pPr marL="0" marR="0" lvl="0" indent="0" algn="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SCBA (</a:t>
            </a: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自给式空气呼吸器</a:t>
            </a:r>
            <a:r>
              <a:rPr kumimoji="0" lang="en-US" altLang="zh-CN" sz="2000" b="1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) </a:t>
            </a:r>
            <a:endParaRPr kumimoji="0" lang="en-US" altLang="zh-CN" sz="2000" b="1" i="0" u="none" strike="noStrike" kern="1200" cap="none" spc="0" normalizeH="0" baseline="0" noProof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4" name="椭圆 13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6" name="椭圆 1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803650" y="1385570"/>
            <a:ext cx="20243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b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SCBA</a:t>
            </a:r>
            <a:r>
              <a:rPr lang="zh-CN" altLang="en-US" b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的应用场合：</a:t>
            </a:r>
            <a:endParaRPr lang="zh-CN" altLang="en-US" b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03650" y="1772285"/>
            <a:ext cx="472757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just" defTabSz="9144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Tx/>
              <a:buNone/>
              <a:defRPr/>
            </a:pPr>
            <a:r>
              <a:rPr lang="zh-CN" altLang="en-US" b="1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主要应用于火灾、毒气泄漏、挥发性液体泄漏、密闭空间等产生有害气体或氧气含量低的区域。目的：提供正常呼吸所需要的空气。由于工作者所呼吸的空气来自气瓶，所以能与周围有毒、有害气体进行隔离。</a:t>
            </a:r>
            <a:endParaRPr lang="zh-CN" altLang="en-US" b="1">
              <a:solidFill>
                <a:srgbClr val="000000"/>
              </a:solidFill>
              <a:effectLst/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ïSḷiďé"/>
          <p:cNvSpPr/>
          <p:nvPr>
            <p:custDataLst>
              <p:tags r:id="rId6"/>
            </p:custDataLst>
          </p:nvPr>
        </p:nvSpPr>
        <p:spPr>
          <a:xfrm>
            <a:off x="1277620" y="1821815"/>
            <a:ext cx="1805305" cy="1805305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 w="3175">
            <a:noFill/>
            <a:prstDash val="sys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íṩḻîdé"/>
          <p:cNvSpPr/>
          <p:nvPr>
            <p:custDataLst>
              <p:tags r:id="rId8"/>
            </p:custDataLst>
          </p:nvPr>
        </p:nvSpPr>
        <p:spPr bwMode="auto">
          <a:xfrm>
            <a:off x="686435" y="1397000"/>
            <a:ext cx="845820" cy="2655570"/>
          </a:xfrm>
          <a:custGeom>
            <a:avLst/>
            <a:gdLst>
              <a:gd name="T0" fmla="*/ 40 w 334"/>
              <a:gd name="T1" fmla="*/ 541 h 1083"/>
              <a:gd name="T2" fmla="*/ 334 w 334"/>
              <a:gd name="T3" fmla="*/ 45 h 1083"/>
              <a:gd name="T4" fmla="*/ 334 w 334"/>
              <a:gd name="T5" fmla="*/ 0 h 1083"/>
              <a:gd name="T6" fmla="*/ 0 w 334"/>
              <a:gd name="T7" fmla="*/ 541 h 1083"/>
              <a:gd name="T8" fmla="*/ 334 w 334"/>
              <a:gd name="T9" fmla="*/ 1083 h 1083"/>
              <a:gd name="T10" fmla="*/ 334 w 334"/>
              <a:gd name="T11" fmla="*/ 1038 h 1083"/>
              <a:gd name="T12" fmla="*/ 40 w 334"/>
              <a:gd name="T13" fmla="*/ 541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" h="1083">
                <a:moveTo>
                  <a:pt x="40" y="541"/>
                </a:moveTo>
                <a:cubicBezTo>
                  <a:pt x="40" y="328"/>
                  <a:pt x="159" y="141"/>
                  <a:pt x="334" y="45"/>
                </a:cubicBezTo>
                <a:cubicBezTo>
                  <a:pt x="334" y="0"/>
                  <a:pt x="334" y="0"/>
                  <a:pt x="334" y="0"/>
                </a:cubicBezTo>
                <a:cubicBezTo>
                  <a:pt x="136" y="100"/>
                  <a:pt x="0" y="305"/>
                  <a:pt x="0" y="541"/>
                </a:cubicBezTo>
                <a:cubicBezTo>
                  <a:pt x="0" y="778"/>
                  <a:pt x="136" y="983"/>
                  <a:pt x="334" y="1083"/>
                </a:cubicBezTo>
                <a:cubicBezTo>
                  <a:pt x="334" y="1038"/>
                  <a:pt x="334" y="1038"/>
                  <a:pt x="334" y="1038"/>
                </a:cubicBezTo>
                <a:cubicBezTo>
                  <a:pt x="159" y="941"/>
                  <a:pt x="40" y="755"/>
                  <a:pt x="40" y="541"/>
                </a:cubicBezTo>
                <a:close/>
              </a:path>
            </a:pathLst>
          </a:custGeom>
          <a:solidFill>
            <a:srgbClr val="B094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iṧḷíďê"/>
          <p:cNvSpPr/>
          <p:nvPr>
            <p:custDataLst>
              <p:tags r:id="rId9"/>
            </p:custDataLst>
          </p:nvPr>
        </p:nvSpPr>
        <p:spPr bwMode="auto">
          <a:xfrm>
            <a:off x="2827655" y="1397000"/>
            <a:ext cx="845820" cy="2655570"/>
          </a:xfrm>
          <a:custGeom>
            <a:avLst/>
            <a:gdLst>
              <a:gd name="T0" fmla="*/ 344 w 344"/>
              <a:gd name="T1" fmla="*/ 547 h 1094"/>
              <a:gd name="T2" fmla="*/ 0 w 344"/>
              <a:gd name="T3" fmla="*/ 0 h 1094"/>
              <a:gd name="T4" fmla="*/ 0 w 344"/>
              <a:gd name="T5" fmla="*/ 45 h 1094"/>
              <a:gd name="T6" fmla="*/ 304 w 344"/>
              <a:gd name="T7" fmla="*/ 547 h 1094"/>
              <a:gd name="T8" fmla="*/ 0 w 344"/>
              <a:gd name="T9" fmla="*/ 1050 h 1094"/>
              <a:gd name="T10" fmla="*/ 0 w 344"/>
              <a:gd name="T11" fmla="*/ 1094 h 1094"/>
              <a:gd name="T12" fmla="*/ 344 w 344"/>
              <a:gd name="T13" fmla="*/ 547 h 1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4" h="1094">
                <a:moveTo>
                  <a:pt x="344" y="547"/>
                </a:moveTo>
                <a:cubicBezTo>
                  <a:pt x="344" y="307"/>
                  <a:pt x="203" y="99"/>
                  <a:pt x="0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181" y="140"/>
                  <a:pt x="304" y="330"/>
                  <a:pt x="304" y="547"/>
                </a:cubicBezTo>
                <a:cubicBezTo>
                  <a:pt x="304" y="765"/>
                  <a:pt x="181" y="955"/>
                  <a:pt x="0" y="1050"/>
                </a:cubicBezTo>
                <a:cubicBezTo>
                  <a:pt x="0" y="1094"/>
                  <a:pt x="0" y="1094"/>
                  <a:pt x="0" y="1094"/>
                </a:cubicBezTo>
                <a:cubicBezTo>
                  <a:pt x="203" y="996"/>
                  <a:pt x="344" y="788"/>
                  <a:pt x="344" y="547"/>
                </a:cubicBezTo>
                <a:close/>
              </a:path>
            </a:pathLst>
          </a:custGeom>
          <a:solidFill>
            <a:srgbClr val="B094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ïṧľîḑè"/>
          <p:cNvSpPr/>
          <p:nvPr>
            <p:custDataLst>
              <p:tags r:id="rId10"/>
            </p:custDataLst>
          </p:nvPr>
        </p:nvSpPr>
        <p:spPr bwMode="auto">
          <a:xfrm>
            <a:off x="1775460" y="3666490"/>
            <a:ext cx="808990" cy="528955"/>
          </a:xfrm>
          <a:custGeom>
            <a:avLst/>
            <a:gdLst>
              <a:gd name="T0" fmla="*/ 0 w 329"/>
              <a:gd name="T1" fmla="*/ 69 h 218"/>
              <a:gd name="T2" fmla="*/ 68 w 329"/>
              <a:gd name="T3" fmla="*/ 0 h 218"/>
              <a:gd name="T4" fmla="*/ 140 w 329"/>
              <a:gd name="T5" fmla="*/ 78 h 218"/>
              <a:gd name="T6" fmla="*/ 33 w 329"/>
              <a:gd name="T7" fmla="*/ 218 h 218"/>
              <a:gd name="T8" fmla="*/ 26 w 329"/>
              <a:gd name="T9" fmla="*/ 203 h 218"/>
              <a:gd name="T10" fmla="*/ 103 w 329"/>
              <a:gd name="T11" fmla="*/ 125 h 218"/>
              <a:gd name="T12" fmla="*/ 64 w 329"/>
              <a:gd name="T13" fmla="*/ 139 h 218"/>
              <a:gd name="T14" fmla="*/ 0 w 329"/>
              <a:gd name="T15" fmla="*/ 69 h 218"/>
              <a:gd name="T16" fmla="*/ 189 w 329"/>
              <a:gd name="T17" fmla="*/ 69 h 218"/>
              <a:gd name="T18" fmla="*/ 257 w 329"/>
              <a:gd name="T19" fmla="*/ 0 h 218"/>
              <a:gd name="T20" fmla="*/ 329 w 329"/>
              <a:gd name="T21" fmla="*/ 78 h 218"/>
              <a:gd name="T22" fmla="*/ 222 w 329"/>
              <a:gd name="T23" fmla="*/ 218 h 218"/>
              <a:gd name="T24" fmla="*/ 215 w 329"/>
              <a:gd name="T25" fmla="*/ 203 h 218"/>
              <a:gd name="T26" fmla="*/ 292 w 329"/>
              <a:gd name="T27" fmla="*/ 125 h 218"/>
              <a:gd name="T28" fmla="*/ 253 w 329"/>
              <a:gd name="T29" fmla="*/ 139 h 218"/>
              <a:gd name="T30" fmla="*/ 189 w 329"/>
              <a:gd name="T31" fmla="*/ 6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9" h="218">
                <a:moveTo>
                  <a:pt x="0" y="69"/>
                </a:moveTo>
                <a:cubicBezTo>
                  <a:pt x="0" y="24"/>
                  <a:pt x="40" y="0"/>
                  <a:pt x="68" y="0"/>
                </a:cubicBezTo>
                <a:cubicBezTo>
                  <a:pt x="96" y="0"/>
                  <a:pt x="140" y="28"/>
                  <a:pt x="140" y="78"/>
                </a:cubicBezTo>
                <a:cubicBezTo>
                  <a:pt x="140" y="156"/>
                  <a:pt x="78" y="212"/>
                  <a:pt x="33" y="218"/>
                </a:cubicBezTo>
                <a:cubicBezTo>
                  <a:pt x="30" y="212"/>
                  <a:pt x="26" y="203"/>
                  <a:pt x="26" y="203"/>
                </a:cubicBezTo>
                <a:cubicBezTo>
                  <a:pt x="46" y="196"/>
                  <a:pt x="100" y="158"/>
                  <a:pt x="103" y="125"/>
                </a:cubicBezTo>
                <a:cubicBezTo>
                  <a:pt x="88" y="134"/>
                  <a:pt x="81" y="139"/>
                  <a:pt x="64" y="139"/>
                </a:cubicBezTo>
                <a:cubicBezTo>
                  <a:pt x="26" y="139"/>
                  <a:pt x="0" y="104"/>
                  <a:pt x="0" y="69"/>
                </a:cubicBezTo>
                <a:close/>
                <a:moveTo>
                  <a:pt x="189" y="69"/>
                </a:moveTo>
                <a:cubicBezTo>
                  <a:pt x="189" y="24"/>
                  <a:pt x="229" y="0"/>
                  <a:pt x="257" y="0"/>
                </a:cubicBezTo>
                <a:cubicBezTo>
                  <a:pt x="285" y="0"/>
                  <a:pt x="329" y="28"/>
                  <a:pt x="329" y="78"/>
                </a:cubicBezTo>
                <a:cubicBezTo>
                  <a:pt x="329" y="156"/>
                  <a:pt x="267" y="212"/>
                  <a:pt x="222" y="218"/>
                </a:cubicBezTo>
                <a:cubicBezTo>
                  <a:pt x="219" y="212"/>
                  <a:pt x="215" y="203"/>
                  <a:pt x="215" y="203"/>
                </a:cubicBezTo>
                <a:cubicBezTo>
                  <a:pt x="235" y="196"/>
                  <a:pt x="289" y="158"/>
                  <a:pt x="292" y="125"/>
                </a:cubicBezTo>
                <a:cubicBezTo>
                  <a:pt x="277" y="134"/>
                  <a:pt x="270" y="139"/>
                  <a:pt x="253" y="139"/>
                </a:cubicBezTo>
                <a:cubicBezTo>
                  <a:pt x="215" y="139"/>
                  <a:pt x="189" y="104"/>
                  <a:pt x="189" y="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ïš1íḋè"/>
          <p:cNvSpPr/>
          <p:nvPr>
            <p:custDataLst>
              <p:tags r:id="rId11"/>
            </p:custDataLst>
          </p:nvPr>
        </p:nvSpPr>
        <p:spPr bwMode="auto">
          <a:xfrm>
            <a:off x="1775460" y="1254125"/>
            <a:ext cx="808990" cy="528955"/>
          </a:xfrm>
          <a:custGeom>
            <a:avLst/>
            <a:gdLst>
              <a:gd name="T0" fmla="*/ 329 w 329"/>
              <a:gd name="T1" fmla="*/ 149 h 218"/>
              <a:gd name="T2" fmla="*/ 260 w 329"/>
              <a:gd name="T3" fmla="*/ 218 h 218"/>
              <a:gd name="T4" fmla="*/ 189 w 329"/>
              <a:gd name="T5" fmla="*/ 140 h 218"/>
              <a:gd name="T6" fmla="*/ 295 w 329"/>
              <a:gd name="T7" fmla="*/ 0 h 218"/>
              <a:gd name="T8" fmla="*/ 302 w 329"/>
              <a:gd name="T9" fmla="*/ 15 h 218"/>
              <a:gd name="T10" fmla="*/ 225 w 329"/>
              <a:gd name="T11" fmla="*/ 93 h 218"/>
              <a:gd name="T12" fmla="*/ 265 w 329"/>
              <a:gd name="T13" fmla="*/ 79 h 218"/>
              <a:gd name="T14" fmla="*/ 329 w 329"/>
              <a:gd name="T15" fmla="*/ 149 h 218"/>
              <a:gd name="T16" fmla="*/ 140 w 329"/>
              <a:gd name="T17" fmla="*/ 149 h 218"/>
              <a:gd name="T18" fmla="*/ 71 w 329"/>
              <a:gd name="T19" fmla="*/ 218 h 218"/>
              <a:gd name="T20" fmla="*/ 0 w 329"/>
              <a:gd name="T21" fmla="*/ 140 h 218"/>
              <a:gd name="T22" fmla="*/ 106 w 329"/>
              <a:gd name="T23" fmla="*/ 0 h 218"/>
              <a:gd name="T24" fmla="*/ 113 w 329"/>
              <a:gd name="T25" fmla="*/ 15 h 218"/>
              <a:gd name="T26" fmla="*/ 36 w 329"/>
              <a:gd name="T27" fmla="*/ 93 h 218"/>
              <a:gd name="T28" fmla="*/ 76 w 329"/>
              <a:gd name="T29" fmla="*/ 79 h 218"/>
              <a:gd name="T30" fmla="*/ 140 w 329"/>
              <a:gd name="T31" fmla="*/ 14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9" h="218">
                <a:moveTo>
                  <a:pt x="329" y="149"/>
                </a:moveTo>
                <a:cubicBezTo>
                  <a:pt x="329" y="194"/>
                  <a:pt x="288" y="218"/>
                  <a:pt x="260" y="218"/>
                </a:cubicBezTo>
                <a:cubicBezTo>
                  <a:pt x="232" y="218"/>
                  <a:pt x="189" y="190"/>
                  <a:pt x="189" y="140"/>
                </a:cubicBezTo>
                <a:cubicBezTo>
                  <a:pt x="189" y="62"/>
                  <a:pt x="251" y="6"/>
                  <a:pt x="295" y="0"/>
                </a:cubicBezTo>
                <a:cubicBezTo>
                  <a:pt x="298" y="6"/>
                  <a:pt x="302" y="15"/>
                  <a:pt x="302" y="15"/>
                </a:cubicBezTo>
                <a:cubicBezTo>
                  <a:pt x="283" y="22"/>
                  <a:pt x="228" y="60"/>
                  <a:pt x="225" y="93"/>
                </a:cubicBezTo>
                <a:cubicBezTo>
                  <a:pt x="240" y="84"/>
                  <a:pt x="247" y="79"/>
                  <a:pt x="265" y="79"/>
                </a:cubicBezTo>
                <a:cubicBezTo>
                  <a:pt x="302" y="79"/>
                  <a:pt x="329" y="114"/>
                  <a:pt x="329" y="149"/>
                </a:cubicBezTo>
                <a:close/>
                <a:moveTo>
                  <a:pt x="140" y="149"/>
                </a:moveTo>
                <a:cubicBezTo>
                  <a:pt x="140" y="194"/>
                  <a:pt x="99" y="218"/>
                  <a:pt x="71" y="218"/>
                </a:cubicBezTo>
                <a:cubicBezTo>
                  <a:pt x="43" y="218"/>
                  <a:pt x="0" y="190"/>
                  <a:pt x="0" y="140"/>
                </a:cubicBezTo>
                <a:cubicBezTo>
                  <a:pt x="0" y="62"/>
                  <a:pt x="62" y="6"/>
                  <a:pt x="106" y="0"/>
                </a:cubicBezTo>
                <a:cubicBezTo>
                  <a:pt x="109" y="6"/>
                  <a:pt x="113" y="15"/>
                  <a:pt x="113" y="15"/>
                </a:cubicBezTo>
                <a:cubicBezTo>
                  <a:pt x="94" y="22"/>
                  <a:pt x="39" y="60"/>
                  <a:pt x="36" y="93"/>
                </a:cubicBezTo>
                <a:cubicBezTo>
                  <a:pt x="51" y="84"/>
                  <a:pt x="58" y="79"/>
                  <a:pt x="76" y="79"/>
                </a:cubicBezTo>
                <a:cubicBezTo>
                  <a:pt x="113" y="79"/>
                  <a:pt x="140" y="114"/>
                  <a:pt x="140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椭圆 5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7" name="椭圆 16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flipV="1">
            <a:off x="2919730" y="3995420"/>
            <a:ext cx="4941570" cy="585470"/>
          </a:xfrm>
          <a:prstGeom prst="round2SameRect">
            <a:avLst>
              <a:gd name="adj1" fmla="val 3763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150" name="图片 109574" descr="1"/>
          <p:cNvPicPr>
            <a:picLocks noChangeAspect="1"/>
          </p:cNvPicPr>
          <p:nvPr/>
        </p:nvPicPr>
        <p:blipFill>
          <a:blip r:embed="rId7">
            <a:lum bright="14001" contrast="-3999"/>
          </a:blip>
          <a:stretch>
            <a:fillRect/>
          </a:stretch>
        </p:blipFill>
        <p:spPr>
          <a:xfrm>
            <a:off x="3105785" y="1979295"/>
            <a:ext cx="4546600" cy="2411095"/>
          </a:xfrm>
          <a:prstGeom prst="round2SameRect">
            <a:avLst>
              <a:gd name="adj1" fmla="val 0"/>
              <a:gd name="adj2" fmla="val 10139"/>
            </a:avLst>
          </a:prstGeom>
          <a:noFill/>
          <a:ln w="9525">
            <a:noFill/>
          </a:ln>
        </p:spPr>
      </p:pic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1226185" y="2055495"/>
            <a:ext cx="1224915" cy="24250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04875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1—</a:t>
            </a:r>
            <a:r>
              <a:rPr lang="zh-CN" altLang="en-US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背板        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2—</a:t>
            </a:r>
            <a:r>
              <a:rPr lang="zh-CN" altLang="en-US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背带         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3—</a:t>
            </a:r>
            <a:r>
              <a:rPr lang="zh-CN" altLang="en-US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减压器       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4—</a:t>
            </a:r>
            <a:r>
              <a:rPr lang="zh-CN" altLang="en-US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高压管</a:t>
            </a:r>
            <a:endParaRPr lang="zh-CN" altLang="en-US" b="1" dirty="0">
              <a:solidFill>
                <a:schemeClr val="lt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904875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5—</a:t>
            </a:r>
            <a:r>
              <a:rPr lang="zh-CN" altLang="en-US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低压管      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6—</a:t>
            </a:r>
            <a:r>
              <a:rPr lang="zh-CN" altLang="en-US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供气阀       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7—</a:t>
            </a:r>
            <a:r>
              <a:rPr lang="zh-CN" altLang="en-US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压力表</a:t>
            </a:r>
            <a:endParaRPr lang="zh-CN" altLang="en-US" b="1" dirty="0">
              <a:solidFill>
                <a:schemeClr val="lt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244" name="矩形 111620"/>
          <p:cNvSpPr/>
          <p:nvPr>
            <p:custDataLst>
              <p:tags r:id="rId9"/>
            </p:custDataLst>
          </p:nvPr>
        </p:nvSpPr>
        <p:spPr>
          <a:xfrm>
            <a:off x="1226185" y="1274445"/>
            <a:ext cx="746569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04875" eaLnBrk="1" hangingPunct="1"/>
            <a:r>
              <a:rPr lang="zh-CN" altLang="en-US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空气呼吸器一般可分为气瓶、呼吸器具（背架组件）、面罩三大部分</a:t>
            </a:r>
            <a:endParaRPr lang="zh-CN" altLang="en-US" b="1" dirty="0">
              <a:solidFill>
                <a:schemeClr val="lt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45510" y="116840"/>
            <a:ext cx="2252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空气呼吸器的组成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10"/>
            </p:custDataLst>
          </p:nvPr>
        </p:nvSpPr>
        <p:spPr>
          <a:xfrm>
            <a:off x="5885815" y="3128010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5909945" y="3139440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1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 flipH="1">
            <a:off x="5699125" y="3321050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>
            <p:custDataLst>
              <p:tags r:id="rId13"/>
            </p:custDataLst>
          </p:nvPr>
        </p:nvSpPr>
        <p:spPr>
          <a:xfrm>
            <a:off x="6666230" y="2959100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6690360" y="2970530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4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15"/>
            </p:custDataLst>
          </p:nvPr>
        </p:nvCxnSpPr>
        <p:spPr>
          <a:xfrm flipH="1">
            <a:off x="6479540" y="3152140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>
            <p:custDataLst>
              <p:tags r:id="rId16"/>
            </p:custDataLst>
          </p:nvPr>
        </p:nvSpPr>
        <p:spPr>
          <a:xfrm>
            <a:off x="7086600" y="3192780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7"/>
            </p:custDataLst>
          </p:nvPr>
        </p:nvSpPr>
        <p:spPr>
          <a:xfrm>
            <a:off x="7110730" y="3204210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7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8"/>
            </p:custDataLst>
          </p:nvPr>
        </p:nvCxnSpPr>
        <p:spPr>
          <a:xfrm flipH="1">
            <a:off x="6819900" y="3385820"/>
            <a:ext cx="252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>
            <p:custDataLst>
              <p:tags r:id="rId19"/>
            </p:custDataLst>
          </p:nvPr>
        </p:nvSpPr>
        <p:spPr>
          <a:xfrm>
            <a:off x="4361180" y="3296285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0"/>
            </p:custDataLst>
          </p:nvPr>
        </p:nvSpPr>
        <p:spPr>
          <a:xfrm>
            <a:off x="4385310" y="3307715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2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21"/>
            </p:custDataLst>
          </p:nvPr>
        </p:nvCxnSpPr>
        <p:spPr>
          <a:xfrm>
            <a:off x="4712335" y="3517900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>
            <p:custDataLst>
              <p:tags r:id="rId22"/>
            </p:custDataLst>
          </p:nvPr>
        </p:nvSpPr>
        <p:spPr>
          <a:xfrm>
            <a:off x="4621530" y="3876675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3"/>
            </p:custDataLst>
          </p:nvPr>
        </p:nvSpPr>
        <p:spPr>
          <a:xfrm>
            <a:off x="4645660" y="3888105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3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24"/>
            </p:custDataLst>
          </p:nvPr>
        </p:nvCxnSpPr>
        <p:spPr>
          <a:xfrm>
            <a:off x="4972685" y="4098290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>
            <p:custDataLst>
              <p:tags r:id="rId25"/>
            </p:custDataLst>
          </p:nvPr>
        </p:nvSpPr>
        <p:spPr>
          <a:xfrm>
            <a:off x="2748280" y="3296285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26"/>
            </p:custDataLst>
          </p:nvPr>
        </p:nvSpPr>
        <p:spPr>
          <a:xfrm>
            <a:off x="2772410" y="3307715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6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27"/>
            </p:custDataLst>
          </p:nvPr>
        </p:nvCxnSpPr>
        <p:spPr>
          <a:xfrm>
            <a:off x="3099435" y="3517900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>
            <p:custDataLst>
              <p:tags r:id="rId28"/>
            </p:custDataLst>
          </p:nvPr>
        </p:nvSpPr>
        <p:spPr>
          <a:xfrm>
            <a:off x="3255010" y="3633470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9"/>
            </p:custDataLst>
          </p:nvPr>
        </p:nvSpPr>
        <p:spPr>
          <a:xfrm>
            <a:off x="3279140" y="3644900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5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42" name="直接连接符 41"/>
          <p:cNvCxnSpPr/>
          <p:nvPr>
            <p:custDataLst>
              <p:tags r:id="rId30"/>
            </p:custDataLst>
          </p:nvPr>
        </p:nvCxnSpPr>
        <p:spPr>
          <a:xfrm>
            <a:off x="3606165" y="3828415"/>
            <a:ext cx="179705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31"/>
            </p:custDataLst>
          </p:nvPr>
        </p:nvCxnSpPr>
        <p:spPr>
          <a:xfrm rot="5400000" flipV="1">
            <a:off x="3693160" y="3728720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" name="椭圆 5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flipV="1">
            <a:off x="1226185" y="3743325"/>
            <a:ext cx="3996000" cy="585470"/>
          </a:xfrm>
          <a:prstGeom prst="round2SameRect">
            <a:avLst>
              <a:gd name="adj1" fmla="val 37635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290" name="图片 112642" descr="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600" y="1158240"/>
            <a:ext cx="3519170" cy="2956560"/>
          </a:xfrm>
          <a:prstGeom prst="round2SameRect">
            <a:avLst>
              <a:gd name="adj1" fmla="val 0"/>
              <a:gd name="adj2" fmla="val 10627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" name="椭圆 39"/>
          <p:cNvSpPr/>
          <p:nvPr>
            <p:custDataLst>
              <p:tags r:id="rId8"/>
            </p:custDataLst>
          </p:nvPr>
        </p:nvSpPr>
        <p:spPr>
          <a:xfrm>
            <a:off x="3639820" y="2571115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3663950" y="2582545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5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2296" name="矩形 112648"/>
          <p:cNvSpPr/>
          <p:nvPr>
            <p:custDataLst>
              <p:tags r:id="rId10"/>
            </p:custDataLst>
          </p:nvPr>
        </p:nvSpPr>
        <p:spPr>
          <a:xfrm>
            <a:off x="5629275" y="1743393"/>
            <a:ext cx="2460625" cy="1925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904875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—</a:t>
            </a: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报警哨</a:t>
            </a:r>
            <a:endParaRPr lang="en-US" altLang="zh-CN" sz="1800" b="1" dirty="0">
              <a:solidFill>
                <a:schemeClr val="lt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904875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—</a:t>
            </a: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安全压力阀</a:t>
            </a:r>
            <a:endParaRPr lang="en-US" altLang="zh-CN" sz="1800" b="1" dirty="0">
              <a:solidFill>
                <a:schemeClr val="lt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904875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—</a:t>
            </a: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气瓶接口</a:t>
            </a:r>
            <a:endParaRPr lang="en-US" altLang="zh-CN" sz="1800" b="1" dirty="0">
              <a:solidFill>
                <a:schemeClr val="lt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904875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—</a:t>
            </a: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O型密封圈</a:t>
            </a:r>
            <a:endParaRPr lang="en-US" altLang="zh-CN" sz="1800" b="1" dirty="0">
              <a:solidFill>
                <a:schemeClr val="lt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904875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  <a:r>
              <a:rPr lang="en-US" altLang="zh-CN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—</a:t>
            </a:r>
            <a:r>
              <a:rPr lang="en-US" altLang="zh-CN" sz="1800" b="1" dirty="0">
                <a:solidFill>
                  <a:schemeClr val="lt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手轮</a:t>
            </a:r>
            <a:endParaRPr lang="en-US" altLang="zh-CN" sz="1800" b="1" dirty="0">
              <a:solidFill>
                <a:schemeClr val="lt2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11"/>
            </p:custDataLst>
          </p:nvPr>
        </p:nvSpPr>
        <p:spPr>
          <a:xfrm>
            <a:off x="4535170" y="1920875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4559300" y="1932305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1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3"/>
            </p:custDataLst>
          </p:nvPr>
        </p:nvCxnSpPr>
        <p:spPr>
          <a:xfrm flipH="1">
            <a:off x="4348480" y="2113915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14"/>
            </p:custDataLst>
          </p:nvPr>
        </p:nvSpPr>
        <p:spPr>
          <a:xfrm>
            <a:off x="2546985" y="2115820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2571115" y="2127250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4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6"/>
            </p:custDataLst>
          </p:nvPr>
        </p:nvCxnSpPr>
        <p:spPr>
          <a:xfrm flipH="1">
            <a:off x="3457575" y="2751455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>
            <p:custDataLst>
              <p:tags r:id="rId17"/>
            </p:custDataLst>
          </p:nvPr>
        </p:nvSpPr>
        <p:spPr>
          <a:xfrm>
            <a:off x="3465195" y="2012315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8"/>
            </p:custDataLst>
          </p:nvPr>
        </p:nvSpPr>
        <p:spPr>
          <a:xfrm>
            <a:off x="3489325" y="2023745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3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19"/>
            </p:custDataLst>
          </p:nvPr>
        </p:nvCxnSpPr>
        <p:spPr>
          <a:xfrm>
            <a:off x="2895600" y="2302510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20"/>
            </p:custDataLst>
          </p:nvPr>
        </p:nvCxnSpPr>
        <p:spPr>
          <a:xfrm flipH="1">
            <a:off x="3296285" y="2197100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>
            <p:custDataLst>
              <p:tags r:id="rId21"/>
            </p:custDataLst>
          </p:nvPr>
        </p:nvSpPr>
        <p:spPr>
          <a:xfrm>
            <a:off x="4093210" y="2291080"/>
            <a:ext cx="360045" cy="360045"/>
          </a:xfrm>
          <a:prstGeom prst="ellipse">
            <a:avLst/>
          </a:prstGeom>
          <a:solidFill>
            <a:srgbClr val="C5947A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22"/>
            </p:custDataLst>
          </p:nvPr>
        </p:nvSpPr>
        <p:spPr>
          <a:xfrm>
            <a:off x="4117340" y="2302510"/>
            <a:ext cx="2311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2</a:t>
            </a:r>
            <a:endParaRPr lang="en-US" altLang="zh-CN" sz="16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49" name="直接连接符 48"/>
          <p:cNvCxnSpPr/>
          <p:nvPr>
            <p:custDataLst>
              <p:tags r:id="rId23"/>
            </p:custDataLst>
          </p:nvPr>
        </p:nvCxnSpPr>
        <p:spPr>
          <a:xfrm flipH="1">
            <a:off x="3906520" y="2497455"/>
            <a:ext cx="180000" cy="0"/>
          </a:xfrm>
          <a:prstGeom prst="line">
            <a:avLst/>
          </a:prstGeom>
          <a:ln w="12700">
            <a:solidFill>
              <a:schemeClr val="lt1"/>
            </a:solidFill>
            <a:prstDash val="lg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4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28650" y="2205141"/>
            <a:ext cx="7886700" cy="955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900">
                <a:solidFill>
                  <a:schemeClr val="accent1"/>
                </a:solidFill>
              </a:rPr>
              <a:t>使用前检查</a:t>
            </a:r>
            <a:endParaRPr lang="zh-CN" altLang="en-US" sz="4900">
              <a:solidFill>
                <a:schemeClr val="accent1"/>
              </a:solidFill>
            </a:endParaRPr>
          </a:p>
        </p:txBody>
      </p:sp>
      <p:sp>
        <p:nvSpPr>
          <p:cNvPr id="2" name="标题 6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776937" y="1050523"/>
            <a:ext cx="1590126" cy="121963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>
              <a:buNone/>
            </a:pPr>
            <a:r>
              <a:rPr lang="en-US" altLang="zh-CN" sz="6600" b="1">
                <a:solidFill>
                  <a:schemeClr val="accent1"/>
                </a:solidFill>
              </a:rPr>
              <a:t>01</a:t>
            </a:r>
            <a:endParaRPr lang="en-US" altLang="zh-CN" sz="6600" b="1">
              <a:solidFill>
                <a:schemeClr val="accent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8097687" y="4644164"/>
            <a:ext cx="683249" cy="204874"/>
            <a:chOff x="3581400" y="2640106"/>
            <a:chExt cx="3034554" cy="909918"/>
          </a:xfrm>
        </p:grpSpPr>
        <p:sp>
          <p:nvSpPr>
            <p:cNvPr id="11" name="椭圆 10"/>
            <p:cNvSpPr/>
            <p:nvPr userDrawn="1">
              <p:custDataLst>
                <p:tags r:id="rId3"/>
              </p:custDataLst>
            </p:nvPr>
          </p:nvSpPr>
          <p:spPr>
            <a:xfrm>
              <a:off x="3581400" y="2640106"/>
              <a:ext cx="909918" cy="9099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" name="椭圆 2"/>
            <p:cNvSpPr/>
            <p:nvPr userDrawn="1">
              <p:custDataLst>
                <p:tags r:id="rId4"/>
              </p:custDataLst>
            </p:nvPr>
          </p:nvSpPr>
          <p:spPr>
            <a:xfrm>
              <a:off x="4643718" y="2640106"/>
              <a:ext cx="909918" cy="9099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" name="椭圆 14"/>
            <p:cNvSpPr/>
            <p:nvPr userDrawn="1">
              <p:custDataLst>
                <p:tags r:id="rId5"/>
              </p:custDataLst>
            </p:nvPr>
          </p:nvSpPr>
          <p:spPr>
            <a:xfrm>
              <a:off x="5706036" y="2640106"/>
              <a:ext cx="909918" cy="9099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" name="同侧圆角矩形 45"/>
          <p:cNvSpPr/>
          <p:nvPr>
            <p:custDataLst>
              <p:tags r:id="rId6"/>
            </p:custDataLst>
          </p:nvPr>
        </p:nvSpPr>
        <p:spPr>
          <a:xfrm flipV="1">
            <a:off x="1259840" y="2959100"/>
            <a:ext cx="6717030" cy="1550670"/>
          </a:xfrm>
          <a:prstGeom prst="round2SameRect">
            <a:avLst>
              <a:gd name="adj1" fmla="val 19819"/>
              <a:gd name="adj2" fmla="val 0"/>
            </a:avLst>
          </a:prstGeom>
          <a:solidFill>
            <a:srgbClr val="C59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58089" y="117131"/>
            <a:ext cx="16282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使用前检查</a:t>
            </a:r>
            <a:endParaRPr lang="zh-CN" altLang="en-US" b="1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339" name="图片 113667" descr="DSC032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8915" y="949325"/>
            <a:ext cx="2887980" cy="2692400"/>
          </a:xfrm>
          <a:prstGeom prst="round2SameRect">
            <a:avLst>
              <a:gd name="adj1" fmla="val 0"/>
              <a:gd name="adj2" fmla="val 10487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340" name="图片 113668" descr="DSC032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9300" y="949325"/>
            <a:ext cx="3197860" cy="2674620"/>
          </a:xfrm>
          <a:prstGeom prst="round2SameRect">
            <a:avLst>
              <a:gd name="adj1" fmla="val 0"/>
              <a:gd name="adj2" fmla="val 10452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1419860" y="3784600"/>
            <a:ext cx="63373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</a:pP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1、目视检查减压阀的阀口及</a:t>
            </a:r>
            <a:r>
              <a:rPr lang="en-US" altLang="zh-CN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O</a:t>
            </a: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形圈、面罩、肩带、腰带完好无损。</a:t>
            </a:r>
            <a:endParaRPr lang="zh-CN" altLang="en-US" sz="16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fontAlgn="auto">
              <a:spcBef>
                <a:spcPts val="0"/>
              </a:spcBef>
            </a:pPr>
            <a:r>
              <a:rPr lang="zh-CN" altLang="en-US" sz="1600" b="1" dirty="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2、空气瓶固定牢靠，检查各连接完好</a:t>
            </a:r>
            <a:endParaRPr lang="zh-CN" altLang="en-US" sz="1600" b="1" dirty="0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1609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1609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91_1"/>
  <p:tag name="KSO_WM_TEMPLATE_CATEGORY" val="custom"/>
  <p:tag name="KSO_WM_TEMPLATE_INDEX" val="20181609"/>
  <p:tag name="KSO_WM_TEMPLATE_SUBCATEGORY" val="0"/>
  <p:tag name="KSO_WM_TEMPLATE_THUMBS_INDEX" val="1、4、5、6、12、13、18、19"/>
  <p:tag name="KSO_WM_TEMPLATE_MASTER_TYPE" val="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2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1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1609"/>
</p:tagLst>
</file>

<file path=ppt/tags/tag32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1609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91_1"/>
  <p:tag name="KSO_WM_TEMPLATE_CATEGORY" val="custom"/>
  <p:tag name="KSO_WM_TEMPLATE_INDEX" val="20181609"/>
  <p:tag name="KSO_WM_TEMPLATE_SUBCATEGORY" val="0"/>
  <p:tag name="KSO_WM_TEMPLATE_THUMBS_INDEX" val="1、4、5、6、12、13、18、19"/>
  <p:tag name="KSO_WM_TEMPLATE_MASTER_TYPE" val="1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332.xml><?xml version="1.0" encoding="utf-8"?>
<p:tagLst xmlns:p="http://schemas.openxmlformats.org/presentationml/2006/main">
  <p:tag name="KSO_WM_UNIT_ISCONTENTSTITLE" val="0"/>
  <p:tag name="KSO_WM_UNIT_PRESET_TEXT" val="教育教学说课公开课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1609_1*a*1"/>
  <p:tag name="KSO_WM_TEMPLATE_CATEGORY" val="custom"/>
  <p:tag name="KSO_WM_TEMPLATE_INDEX" val="20181609"/>
  <p:tag name="KSO_WM_UNIT_LAYERLEVEL" val="1"/>
  <p:tag name="KSO_WM_TAG_VERSION" val="1.0"/>
  <p:tag name="KSO_WM_BEAUTIFY_FLAG" val="#wm#"/>
  <p:tag name="KSO_WM_UNIT_ISNUMDGMTITLE" val="0"/>
</p:tagLst>
</file>

<file path=ppt/tags/tag333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33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335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33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337.xml><?xml version="1.0" encoding="utf-8"?>
<p:tagLst xmlns:p="http://schemas.openxmlformats.org/presentationml/2006/main">
  <p:tag name="KSO_WM_TAG_VERSION" val="1.0"/>
  <p:tag name="KSO_WM_SLIDE_ITEM_CNT" val="0"/>
  <p:tag name="KSO_WM_SLIDE_LAYOUT" val="a_b_f_k"/>
  <p:tag name="KSO_WM_SLIDE_LAYOUT_CNT" val="1_1_2_1"/>
  <p:tag name="KSO_WM_SLIDE_TYPE" val="title"/>
  <p:tag name="KSO_WM_BEAUTIFY_FLAG" val="#wm#"/>
  <p:tag name="KSO_WM_COMBINE_RELATE_SLIDE_ID" val="background20180991_1"/>
  <p:tag name="KSO_WM_TEMPLATE_CATEGORY" val="custom"/>
  <p:tag name="KSO_WM_TEMPLATE_INDEX" val="20181609"/>
  <p:tag name="KSO_WM_SLIDE_ID" val="custom20181609_1"/>
  <p:tag name="KSO_WM_SLIDE_INDEX" val="1"/>
  <p:tag name="KSO_WM_TEMPLATE_SUBCATEGORY" val="0"/>
  <p:tag name="KSO_WM_TEMPLATE_THUMBS_INDEX" val="1、4、5、6、12、13、18、19"/>
  <p:tag name="KSO_WM_SLIDE_SUBTYPE" val="pureTxt"/>
  <p:tag name="KSO_WM_TEMPLATE_MASTER_TYPE" val="1"/>
  <p:tag name="KSO_WM_TEMPLATE_COLOR_TYPE" val="1"/>
  <p:tag name="KSO_WM_SPECIAL_SOURCE" val="bdnull"/>
</p:tagLst>
</file>

<file path=ppt/tags/tag3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9.xml><?xml version="1.0" encoding="utf-8"?>
<p:tagLst xmlns:p="http://schemas.openxmlformats.org/presentationml/2006/main">
  <p:tag name="KSO_WM_SPECIAL_SOURCE" val="bdnull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3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46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347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348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349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TEXT_FILL_FORE_SCHEMECOLOR_INDEX_BRIGHTNESS" val="0"/>
  <p:tag name="KSO_WM_UNIT_TEXT_FILL_FORE_SCHEMECOLOR_INDEX" val="16"/>
  <p:tag name="KSO_WM_UNIT_TEXT_FILL_TYPE" val="1"/>
</p:tagLst>
</file>

<file path=ppt/tags/tag35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5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5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57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5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35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3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5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3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3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81.xml><?xml version="1.0" encoding="utf-8"?>
<p:tagLst xmlns:p="http://schemas.openxmlformats.org/presentationml/2006/main">
  <p:tag name="KSO_WM_UNIT_TEXT_FILL_FORE_SCHEMECOLOR_INDEX_BRIGHTNESS" val="-0.5"/>
  <p:tag name="KSO_WM_UNIT_TEXT_FILL_FORE_SCHEMECOLOR_INDEX" val="16"/>
  <p:tag name="KSO_WM_UNIT_TEXT_FILL_TYPE" val="1"/>
</p:tagLst>
</file>

<file path=ppt/tags/tag382.xml><?xml version="1.0" encoding="utf-8"?>
<p:tagLst xmlns:p="http://schemas.openxmlformats.org/presentationml/2006/main">
  <p:tag name="KSO_WM_UNIT_TEXT_FILL_FORE_SCHEMECOLOR_INDEX_BRIGHTNESS" val="-0.5"/>
  <p:tag name="KSO_WM_UNIT_TEXT_FILL_FORE_SCHEMECOLOR_INDEX" val="16"/>
  <p:tag name="KSO_WM_UNIT_TEXT_FILL_TYPE" val="1"/>
</p:tagLst>
</file>

<file path=ppt/tags/tag383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85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386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88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389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91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392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94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395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97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398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401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03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404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405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11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13.xml><?xml version="1.0" encoding="utf-8"?>
<p:tagLst xmlns:p="http://schemas.openxmlformats.org/presentationml/2006/main">
  <p:tag name="KSO_WM_UNIT_TEXT_FILL_FORE_SCHEMECOLOR_INDEX_BRIGHTNESS" val="-0.5"/>
  <p:tag name="KSO_WM_UNIT_TEXT_FILL_FORE_SCHEMECOLOR_INDEX" val="16"/>
  <p:tag name="KSO_WM_UNIT_TEXT_FILL_TYPE" val="1"/>
</p:tagLst>
</file>

<file path=ppt/tags/tag414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16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417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19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22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423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424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26.xml><?xml version="1.0" encoding="utf-8"?>
<p:tagLst xmlns:p="http://schemas.openxmlformats.org/presentationml/2006/main">
  <p:tag name="KSO_WM_UNIT_LINE_FORE_SCHEMECOLOR_INDEX_BRIGHTNESS" val="0"/>
  <p:tag name="KSO_WM_UNIT_LINE_FORE_SCHEMECOLOR_INDEX" val="14"/>
  <p:tag name="KSO_WM_UNIT_LINE_FILL_TYPE" val="2"/>
</p:tagLst>
</file>

<file path=ppt/tags/tag427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28.xml><?xml version="1.0" encoding="utf-8"?>
<p:tagLst xmlns:p="http://schemas.openxmlformats.org/presentationml/2006/main">
  <p:tag name="KSO_WM_TEMPLATE_CATEGORY" val="custom"/>
  <p:tag name="KSO_WM_TEMPLATE_INDEX" val="20181609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1609_12*a*1"/>
  <p:tag name="KSO_WM_UNIT_PRESET_TEXT" val="LOREM IPSUM"/>
  <p:tag name="KSO_WM_UNIT_NOCLEAR" val="0"/>
  <p:tag name="KSO_WM_UNIT_DIAGRAM_ISNUMVISUAL" val="0"/>
  <p:tag name="KSO_WM_UNIT_DIAGRAM_ISREFERUNIT" val="0"/>
  <p:tag name="KSO_WM_UNIT_ISNUMDGMTITLE" val="0"/>
</p:tagLst>
</file>

<file path=ppt/tags/tag429.xml><?xml version="1.0" encoding="utf-8"?>
<p:tagLst xmlns:p="http://schemas.openxmlformats.org/presentationml/2006/main">
  <p:tag name="KSO_WM_TEMPLATE_CATEGORY" val="custom"/>
  <p:tag name="KSO_WM_TEMPLATE_INDEX" val="20181609"/>
  <p:tag name="KSO_WM_UNIT_TYPE" val="e"/>
  <p:tag name="KSO_WM_UNIT_INDEX" val="1"/>
  <p:tag name="KSO_WM_UNIT_LAYERLEVEL" val="1"/>
  <p:tag name="KSO_WM_UNIT_VALUE" val="1"/>
  <p:tag name="KSO_WM_UNIT_ISCONTENTSTITLE" val="0"/>
  <p:tag name="KSO_WM_UNIT_HIGHLIGHT" val="0"/>
  <p:tag name="KSO_WM_UNIT_COMPATIBLE" val="1"/>
  <p:tag name="KSO_WM_BEAUTIFY_FLAG" val="#wm#"/>
  <p:tag name="KSO_WM_TAG_VERSION" val="1.0"/>
  <p:tag name="KSO_WM_UNIT_ID" val="custom20181609_12*e*1"/>
  <p:tag name="KSO_WM_UNIT_PRESET_TEXT" val="0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TAG_VERSION" val="1.0"/>
  <p:tag name="KSO_WM_SLIDE_ITEM_CNT" val="0"/>
  <p:tag name="KSO_WM_SLIDE_LAYOUT" val="a_e_f"/>
  <p:tag name="KSO_WM_SLIDE_LAYOUT_CNT" val="1_1_1"/>
  <p:tag name="KSO_WM_SLIDE_TYPE" val="sectionTitle"/>
  <p:tag name="KSO_WM_BEAUTIFY_FLAG" val="#wm#"/>
  <p:tag name="KSO_WM_COMBINE_RELATE_SLIDE_ID" val="background20180991_6"/>
  <p:tag name="KSO_WM_TEMPLATE_CATEGORY" val="custom"/>
  <p:tag name="KSO_WM_TEMPLATE_INDEX" val="20181609"/>
  <p:tag name="KSO_WM_SLIDE_ID" val="custom20181609_12"/>
  <p:tag name="KSO_WM_SLIDE_INDEX" val="12"/>
  <p:tag name="KSO_WM_TEMPLATE_SUBCATEGORY" val="0"/>
  <p:tag name="KSO_WM_SLIDE_SUBTYPE" val="pureTxt"/>
  <p:tag name="KSO_WM_TEMPLATE_MASTER_TYPE" val="1"/>
  <p:tag name="KSO_WM_TEMPLATE_COLOR_TYPE" val="1"/>
  <p:tag name="KSO_WM_SPECIAL_SOURCE" val="bdnull"/>
</p:tagLst>
</file>

<file path=ppt/tags/tag4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3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3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37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3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4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44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4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4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4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51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5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5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5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5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59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TEMPLATE_CATEGORY" val="custom"/>
  <p:tag name="KSO_WM_TEMPLATE_INDEX" val="20181609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1609_12*a*1"/>
  <p:tag name="KSO_WM_UNIT_PRESET_TEXT" val="LOREM IPSUM"/>
  <p:tag name="KSO_WM_UNIT_NOCLEAR" val="0"/>
  <p:tag name="KSO_WM_UNIT_DIAGRAM_ISNUMVISUAL" val="0"/>
  <p:tag name="KSO_WM_UNIT_DIAGRAM_ISREFERUNIT" val="0"/>
  <p:tag name="KSO_WM_UNIT_ISNUMDGMTITLE" val="0"/>
</p:tagLst>
</file>

<file path=ppt/tags/tag461.xml><?xml version="1.0" encoding="utf-8"?>
<p:tagLst xmlns:p="http://schemas.openxmlformats.org/presentationml/2006/main">
  <p:tag name="KSO_WM_TEMPLATE_CATEGORY" val="custom"/>
  <p:tag name="KSO_WM_TEMPLATE_INDEX" val="20181609"/>
  <p:tag name="KSO_WM_UNIT_TYPE" val="e"/>
  <p:tag name="KSO_WM_UNIT_INDEX" val="1"/>
  <p:tag name="KSO_WM_UNIT_LAYERLEVEL" val="1"/>
  <p:tag name="KSO_WM_UNIT_VALUE" val="1"/>
  <p:tag name="KSO_WM_UNIT_ISCONTENTSTITLE" val="0"/>
  <p:tag name="KSO_WM_UNIT_HIGHLIGHT" val="0"/>
  <p:tag name="KSO_WM_UNIT_COMPATIBLE" val="1"/>
  <p:tag name="KSO_WM_BEAUTIFY_FLAG" val="#wm#"/>
  <p:tag name="KSO_WM_TAG_VERSION" val="1.0"/>
  <p:tag name="KSO_WM_UNIT_ID" val="custom20181609_12*e*1"/>
  <p:tag name="KSO_WM_UNIT_PRESET_TEXT" val="0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462.xml><?xml version="1.0" encoding="utf-8"?>
<p:tagLst xmlns:p="http://schemas.openxmlformats.org/presentationml/2006/main">
  <p:tag name="KSO_WM_TAG_VERSION" val="1.0"/>
  <p:tag name="KSO_WM_SLIDE_ITEM_CNT" val="0"/>
  <p:tag name="KSO_WM_SLIDE_LAYOUT" val="a_e_f"/>
  <p:tag name="KSO_WM_SLIDE_LAYOUT_CNT" val="1_1_1"/>
  <p:tag name="KSO_WM_SLIDE_TYPE" val="sectionTitle"/>
  <p:tag name="KSO_WM_BEAUTIFY_FLAG" val="#wm#"/>
  <p:tag name="KSO_WM_COMBINE_RELATE_SLIDE_ID" val="background20180991_6"/>
  <p:tag name="KSO_WM_TEMPLATE_CATEGORY" val="custom"/>
  <p:tag name="KSO_WM_TEMPLATE_INDEX" val="20181609"/>
  <p:tag name="KSO_WM_SLIDE_ID" val="custom20181609_12"/>
  <p:tag name="KSO_WM_SLIDE_INDEX" val="12"/>
  <p:tag name="KSO_WM_TEMPLATE_SUBCATEGORY" val="0"/>
  <p:tag name="KSO_WM_SLIDE_SUBTYPE" val="pureTxt"/>
  <p:tag name="KSO_WM_TEMPLATE_MASTER_TYPE" val="1"/>
  <p:tag name="KSO_WM_TEMPLATE_COLOR_TYPE" val="1"/>
  <p:tag name="KSO_WM_SPECIAL_SOURCE" val="bdnull"/>
</p:tagLst>
</file>

<file path=ppt/tags/tag46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6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6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69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7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76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7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8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83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8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91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4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9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98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4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0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0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06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50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1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1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14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5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1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21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52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2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2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2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5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3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3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37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53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3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4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44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54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4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1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5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5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566.xml><?xml version="1.0" encoding="utf-8"?>
<p:tagLst xmlns:p="http://schemas.openxmlformats.org/presentationml/2006/main">
  <p:tag name="KSO_WM_TEMPLATE_CATEGORY" val="custom"/>
  <p:tag name="KSO_WM_TEMPLATE_INDEX" val="20181609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1609_12*a*1"/>
  <p:tag name="KSO_WM_UNIT_PRESET_TEXT" val="LOREM IPSUM"/>
  <p:tag name="KSO_WM_UNIT_NOCLEAR" val="0"/>
  <p:tag name="KSO_WM_UNIT_DIAGRAM_ISNUMVISUAL" val="0"/>
  <p:tag name="KSO_WM_UNIT_DIAGRAM_ISREFERUNIT" val="0"/>
  <p:tag name="KSO_WM_UNIT_ISNUMDGMTITLE" val="0"/>
</p:tagLst>
</file>

<file path=ppt/tags/tag567.xml><?xml version="1.0" encoding="utf-8"?>
<p:tagLst xmlns:p="http://schemas.openxmlformats.org/presentationml/2006/main">
  <p:tag name="KSO_WM_TEMPLATE_CATEGORY" val="custom"/>
  <p:tag name="KSO_WM_TEMPLATE_INDEX" val="20181609"/>
  <p:tag name="KSO_WM_UNIT_TYPE" val="e"/>
  <p:tag name="KSO_WM_UNIT_INDEX" val="1"/>
  <p:tag name="KSO_WM_UNIT_LAYERLEVEL" val="1"/>
  <p:tag name="KSO_WM_UNIT_VALUE" val="1"/>
  <p:tag name="KSO_WM_UNIT_ISCONTENTSTITLE" val="0"/>
  <p:tag name="KSO_WM_UNIT_HIGHLIGHT" val="0"/>
  <p:tag name="KSO_WM_UNIT_COMPATIBLE" val="1"/>
  <p:tag name="KSO_WM_BEAUTIFY_FLAG" val="#wm#"/>
  <p:tag name="KSO_WM_TAG_VERSION" val="1.0"/>
  <p:tag name="KSO_WM_UNIT_ID" val="custom20181609_12*e*1"/>
  <p:tag name="KSO_WM_UNIT_PRESET_TEXT" val="0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568.xml><?xml version="1.0" encoding="utf-8"?>
<p:tagLst xmlns:p="http://schemas.openxmlformats.org/presentationml/2006/main">
  <p:tag name="KSO_WM_TAG_VERSION" val="1.0"/>
  <p:tag name="KSO_WM_SLIDE_ITEM_CNT" val="0"/>
  <p:tag name="KSO_WM_SLIDE_LAYOUT" val="a_e_f"/>
  <p:tag name="KSO_WM_SLIDE_LAYOUT_CNT" val="1_1_1"/>
  <p:tag name="KSO_WM_SLIDE_TYPE" val="sectionTitle"/>
  <p:tag name="KSO_WM_BEAUTIFY_FLAG" val="#wm#"/>
  <p:tag name="KSO_WM_COMBINE_RELATE_SLIDE_ID" val="background20180991_6"/>
  <p:tag name="KSO_WM_TEMPLATE_CATEGORY" val="custom"/>
  <p:tag name="KSO_WM_TEMPLATE_INDEX" val="20181609"/>
  <p:tag name="KSO_WM_SLIDE_ID" val="custom20181609_12"/>
  <p:tag name="KSO_WM_SLIDE_INDEX" val="12"/>
  <p:tag name="KSO_WM_TEMPLATE_SUBCATEGORY" val="0"/>
  <p:tag name="KSO_WM_SLIDE_SUBTYPE" val="pureTxt"/>
  <p:tag name="KSO_WM_TEMPLATE_MASTER_TYPE" val="1"/>
  <p:tag name="KSO_WM_TEMPLATE_COLOR_TYPE" val="1"/>
  <p:tag name="KSO_WM_SPECIAL_SOURCE" val="bdnull"/>
</p:tagLst>
</file>

<file path=ppt/tags/tag56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3.xml><?xml version="1.0" encoding="utf-8"?>
<p:tagLst xmlns:p="http://schemas.openxmlformats.org/presentationml/2006/main"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5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5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3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5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58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58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1.xml><?xml version="1.0" encoding="utf-8"?>
<p:tagLst xmlns:p="http://schemas.openxmlformats.org/presentationml/2006/main"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3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59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9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6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4.xml><?xml version="1.0" encoding="utf-8"?>
<p:tagLst xmlns:p="http://schemas.openxmlformats.org/presentationml/2006/main">
  <p:tag name="KSO_WM_UNIT_TABLE_BEAUTIFY" val="smartTable{23282497-4820-45a1-83f7-94cff82043bd}"/>
</p:tagLst>
</file>

<file path=ppt/tags/tag6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06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607.xml><?xml version="1.0" encoding="utf-8"?>
<p:tagLst xmlns:p="http://schemas.openxmlformats.org/presentationml/2006/main">
  <p:tag name="KSO_WM_TEMPLATE_CATEGORY" val="custom"/>
  <p:tag name="KSO_WM_TEMPLATE_INDEX" val="20181609"/>
  <p:tag name="KSO_WM_UNIT_TYPE" val="a"/>
  <p:tag name="KSO_WM_UNIT_INDEX" val="1"/>
  <p:tag name="KSO_WM_UNIT_LAYERLEVEL" val="1"/>
  <p:tag name="KSO_WM_UNIT_VALUE" val="12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1609_12*a*1"/>
  <p:tag name="KSO_WM_UNIT_PRESET_TEXT" val="LOREM IPSUM"/>
  <p:tag name="KSO_WM_UNIT_NOCLEAR" val="0"/>
  <p:tag name="KSO_WM_UNIT_DIAGRAM_ISNUMVISUAL" val="0"/>
  <p:tag name="KSO_WM_UNIT_DIAGRAM_ISREFERUNIT" val="0"/>
  <p:tag name="KSO_WM_UNIT_ISNUMDGMTITLE" val="0"/>
</p:tagLst>
</file>

<file path=ppt/tags/tag608.xml><?xml version="1.0" encoding="utf-8"?>
<p:tagLst xmlns:p="http://schemas.openxmlformats.org/presentationml/2006/main">
  <p:tag name="KSO_WM_TEMPLATE_CATEGORY" val="custom"/>
  <p:tag name="KSO_WM_TEMPLATE_INDEX" val="20181609"/>
  <p:tag name="KSO_WM_UNIT_TYPE" val="e"/>
  <p:tag name="KSO_WM_UNIT_INDEX" val="1"/>
  <p:tag name="KSO_WM_UNIT_LAYERLEVEL" val="1"/>
  <p:tag name="KSO_WM_UNIT_VALUE" val="1"/>
  <p:tag name="KSO_WM_UNIT_ISCONTENTSTITLE" val="0"/>
  <p:tag name="KSO_WM_UNIT_HIGHLIGHT" val="0"/>
  <p:tag name="KSO_WM_UNIT_COMPATIBLE" val="1"/>
  <p:tag name="KSO_WM_BEAUTIFY_FLAG" val="#wm#"/>
  <p:tag name="KSO_WM_TAG_VERSION" val="1.0"/>
  <p:tag name="KSO_WM_UNIT_ID" val="custom20181609_12*e*1"/>
  <p:tag name="KSO_WM_UNIT_PRESET_TEXT" val="01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609.xml><?xml version="1.0" encoding="utf-8"?>
<p:tagLst xmlns:p="http://schemas.openxmlformats.org/presentationml/2006/main">
  <p:tag name="KSO_WM_TAG_VERSION" val="1.0"/>
  <p:tag name="KSO_WM_SLIDE_ITEM_CNT" val="0"/>
  <p:tag name="KSO_WM_SLIDE_LAYOUT" val="a_e_f"/>
  <p:tag name="KSO_WM_SLIDE_LAYOUT_CNT" val="1_1_1"/>
  <p:tag name="KSO_WM_SLIDE_TYPE" val="sectionTitle"/>
  <p:tag name="KSO_WM_BEAUTIFY_FLAG" val="#wm#"/>
  <p:tag name="KSO_WM_COMBINE_RELATE_SLIDE_ID" val="background20180991_6"/>
  <p:tag name="KSO_WM_TEMPLATE_CATEGORY" val="custom"/>
  <p:tag name="KSO_WM_TEMPLATE_INDEX" val="20181609"/>
  <p:tag name="KSO_WM_SLIDE_ID" val="custom20181609_12"/>
  <p:tag name="KSO_WM_SLIDE_INDEX" val="12"/>
  <p:tag name="KSO_WM_TEMPLATE_SUBCATEGORY" val="0"/>
  <p:tag name="KSO_WM_SLIDE_SUBTYPE" val="pureTxt"/>
  <p:tag name="KSO_WM_TEMPLATE_MASTER_TYPE" val="1"/>
  <p:tag name="KSO_WM_TEMPLATE_COLOR_TYPE" val="1"/>
  <p:tag name="KSO_WM_SPECIAL_SOURCE" val="bdnull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  <p:tag name="KSO_WM_UNIT_TYPE" val="i"/>
</p:tagLst>
</file>

<file path=ppt/tags/tag6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15.xml><?xml version="1.0" encoding="utf-8"?>
<p:tagLst xmlns:p="http://schemas.openxmlformats.org/presentationml/2006/main"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1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17.xml><?xml version="1.0" encoding="utf-8"?>
<p:tagLst xmlns:p="http://schemas.openxmlformats.org/presentationml/2006/main"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1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19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621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622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</p:tagLst>
</file>

<file path=ppt/tags/tag6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7.xml><?xml version="1.0" encoding="utf-8"?>
<p:tagLst xmlns:p="http://schemas.openxmlformats.org/presentationml/2006/main">
  <p:tag name="KSO_WM_SLIDE_BK_DARK_LIGHT" val=""/>
  <p:tag name="KSO_WM_SLIDE_BACKGROUND_TYPE" val="general"/>
  <p:tag name="KSO_WM_SPECIAL_SOURCE" val="bdnull"/>
</p:tagLst>
</file>

<file path=ppt/tags/tag62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62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63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63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633.xml><?xml version="1.0" encoding="utf-8"?>
<p:tagLst xmlns:p="http://schemas.openxmlformats.org/presentationml/2006/main">
  <p:tag name="KSO_DOCER_TEMPLATE_OPEN_ONCE_MARK" val="1"/>
  <p:tag name="COMMONDATA" val="eyJoZGlkIjoiNDY1MmY4MTY3YzFkZTg4NGM1MWI4N2I1NTA1MWI4MWEifQ==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21444c82-bc97-4261-bb96-dc9de9d681e4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20181609">
      <a:dk1>
        <a:srgbClr val="000000"/>
      </a:dk1>
      <a:lt1>
        <a:srgbClr val="FFFFFF"/>
      </a:lt1>
      <a:dk2>
        <a:srgbClr val="FFFFFF"/>
      </a:dk2>
      <a:lt2>
        <a:srgbClr val="F3F3F3"/>
      </a:lt2>
      <a:accent1>
        <a:srgbClr val="AB423D"/>
      </a:accent1>
      <a:accent2>
        <a:srgbClr val="C16F63"/>
      </a:accent2>
      <a:accent3>
        <a:srgbClr val="CA8479"/>
      </a:accent3>
      <a:accent4>
        <a:srgbClr val="D39990"/>
      </a:accent4>
      <a:accent5>
        <a:srgbClr val="DAAFA7"/>
      </a:accent5>
      <a:accent6>
        <a:srgbClr val="E0C4BF"/>
      </a:accent6>
      <a:hlink>
        <a:srgbClr val="08A5EF"/>
      </a:hlink>
      <a:folHlink>
        <a:srgbClr val="977B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20181609">
      <a:dk1>
        <a:srgbClr val="000000"/>
      </a:dk1>
      <a:lt1>
        <a:srgbClr val="FFFFFF"/>
      </a:lt1>
      <a:dk2>
        <a:srgbClr val="FFFFFF"/>
      </a:dk2>
      <a:lt2>
        <a:srgbClr val="F3F3F3"/>
      </a:lt2>
      <a:accent1>
        <a:srgbClr val="AB423D"/>
      </a:accent1>
      <a:accent2>
        <a:srgbClr val="C16F63"/>
      </a:accent2>
      <a:accent3>
        <a:srgbClr val="CA8479"/>
      </a:accent3>
      <a:accent4>
        <a:srgbClr val="D39990"/>
      </a:accent4>
      <a:accent5>
        <a:srgbClr val="DAAFA7"/>
      </a:accent5>
      <a:accent6>
        <a:srgbClr val="E0C4BF"/>
      </a:accent6>
      <a:hlink>
        <a:srgbClr val="08A5EF"/>
      </a:hlink>
      <a:folHlink>
        <a:srgbClr val="977B2D"/>
      </a:folHlink>
    </a:clrScheme>
    <a:fontScheme name="Arial">
      <a:majorFont>
        <a:latin typeface="微软雅黑"/>
        <a:ea typeface=""/>
        <a:cs typeface=""/>
        <a:font script="Jpan" typeface="ＭＳ Ｐゴシック"/>
        <a:font script="Hang" typeface="굴림"/>
        <a:font script="Hans" typeface="微软雅黑"/>
        <a:font script="Hant" typeface="微軟正黑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굴림"/>
        <a:font script="Hans" typeface="微软雅黑"/>
        <a:font script="Hant" typeface="微軟正黑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公众号：安环健资料库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2324</Words>
  <Application>WPS 演示</Application>
  <PresentationFormat>全屏显示(16:9)</PresentationFormat>
  <Paragraphs>285</Paragraphs>
  <Slides>33</Slides>
  <Notes>32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楷体</vt:lpstr>
      <vt:lpstr>2_Office 主题​​</vt:lpstr>
      <vt:lpstr>1_Office 主题​​</vt:lpstr>
      <vt:lpstr>1_公众号：安环健资料库</vt:lpstr>
      <vt:lpstr>MSPhotoEd.3</vt:lpstr>
      <vt:lpstr>SCBA自给式空气呼吸器的安全使用  好好做安全 一定有人因你而安全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SCBA自给式空气呼吸器的安全使用  好好做安全 一定有人因你而安全</dc:title>
  <dc:creator/>
  <cp:lastModifiedBy>little fairy</cp:lastModifiedBy>
  <cp:revision>5</cp:revision>
  <dcterms:created xsi:type="dcterms:W3CDTF">2022-02-28T11:54:00Z</dcterms:created>
  <dcterms:modified xsi:type="dcterms:W3CDTF">2023-11-06T06:28:05Z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2052-12.1.0.15398</vt:lpwstr>
  </property>
  <property fmtid="{D5CDD505-2E9C-101B-9397-08002B2CF9AE}" pid="3" name="ICV">
    <vt:lpwstr>8956D53A4B3F4421980CF15C1C6D4756_13</vt:lpwstr>
  </property>
</Properties>
</file>