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9" r:id="rId6"/>
  </p:sldMasterIdLst>
  <p:notesMasterIdLst>
    <p:notesMasterId r:id="rId8"/>
  </p:notesMasterIdLst>
  <p:sldIdLst>
    <p:sldId id="258" r:id="rId7"/>
    <p:sldId id="434" r:id="rId9"/>
    <p:sldId id="257" r:id="rId10"/>
    <p:sldId id="280" r:id="rId11"/>
    <p:sldId id="266" r:id="rId12"/>
    <p:sldId id="275" r:id="rId13"/>
    <p:sldId id="276" r:id="rId14"/>
    <p:sldId id="401" r:id="rId15"/>
    <p:sldId id="321" r:id="rId16"/>
    <p:sldId id="352" r:id="rId17"/>
    <p:sldId id="403" r:id="rId18"/>
    <p:sldId id="404" r:id="rId19"/>
    <p:sldId id="322" r:id="rId20"/>
    <p:sldId id="282" r:id="rId21"/>
    <p:sldId id="285" r:id="rId22"/>
    <p:sldId id="287" r:id="rId23"/>
    <p:sldId id="288" r:id="rId24"/>
    <p:sldId id="294" r:id="rId25"/>
    <p:sldId id="300" r:id="rId26"/>
    <p:sldId id="405" r:id="rId27"/>
    <p:sldId id="406" r:id="rId28"/>
    <p:sldId id="407" r:id="rId29"/>
    <p:sldId id="408" r:id="rId30"/>
    <p:sldId id="295" r:id="rId31"/>
    <p:sldId id="291" r:id="rId32"/>
    <p:sldId id="297" r:id="rId33"/>
    <p:sldId id="301" r:id="rId34"/>
    <p:sldId id="302" r:id="rId35"/>
    <p:sldId id="307" r:id="rId36"/>
    <p:sldId id="305" r:id="rId37"/>
    <p:sldId id="306" r:id="rId38"/>
    <p:sldId id="308" r:id="rId39"/>
    <p:sldId id="304" r:id="rId40"/>
    <p:sldId id="303" r:id="rId41"/>
    <p:sldId id="310" r:id="rId42"/>
    <p:sldId id="312" r:id="rId43"/>
    <p:sldId id="311" r:id="rId44"/>
    <p:sldId id="314" r:id="rId45"/>
    <p:sldId id="309" r:id="rId46"/>
    <p:sldId id="264" r:id="rId47"/>
  </p:sldIdLst>
  <p:sldSz cx="9144000" cy="5143500" type="screen16x9"/>
  <p:notesSz cx="6858000" cy="9144000"/>
  <p:custDataLst>
    <p:tags r:id="rId5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074" userDrawn="1">
          <p15:clr>
            <a:srgbClr val="A4A3A4"/>
          </p15:clr>
        </p15:guide>
        <p15:guide id="3" pos="31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B269"/>
    <a:srgbClr val="2A3141"/>
    <a:srgbClr val="D9C189"/>
    <a:srgbClr val="595E6C"/>
    <a:srgbClr val="C4993C"/>
    <a:srgbClr val="2F5597"/>
    <a:srgbClr val="DCC38A"/>
    <a:srgbClr val="EAF9F4"/>
    <a:srgbClr val="FF8F09"/>
    <a:srgbClr val="6F8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11" autoAdjust="0"/>
  </p:normalViewPr>
  <p:slideViewPr>
    <p:cSldViewPr snapToGrid="0" showGuides="1">
      <p:cViewPr varScale="1">
        <p:scale>
          <a:sx n="85" d="100"/>
          <a:sy n="85" d="100"/>
        </p:scale>
        <p:origin x="-960" y="-96"/>
      </p:cViewPr>
      <p:guideLst>
        <p:guide orient="horz" pos="3240"/>
        <p:guide pos="2074"/>
        <p:guide pos="317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2" Type="http://schemas.openxmlformats.org/officeDocument/2006/relationships/tags" Target="tags/tag161.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1A781-C231-4E1F-A834-3F43D35557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4A8FD-7239-4403-9F1E-58B6DB677F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sym typeface="+mn-ea"/>
              </a:rPr>
              <a:t> </a:t>
            </a:r>
            <a:endParaRPr lang="zh-CN" altLang="en-US" dirty="0">
              <a:sym typeface="+mn-ea"/>
            </a:endParaRPr>
          </a:p>
          <a:p>
            <a:endParaRPr lang="zh-CN" altLang="en-US" dirty="0"/>
          </a:p>
        </p:txBody>
      </p:sp>
      <p:sp>
        <p:nvSpPr>
          <p:cNvPr id="4" name="灯片编号占位符 3"/>
          <p:cNvSpPr>
            <a:spLocks noGrp="1"/>
          </p:cNvSpPr>
          <p:nvPr>
            <p:ph type="sldNum" sz="quarter" idx="10"/>
          </p:nvPr>
        </p:nvSpPr>
        <p:spPr/>
        <p:txBody>
          <a:bodyPr/>
          <a:lstStyle/>
          <a:p>
            <a:fld id="{C194A8FD-7239-4403-9F1E-58B6DB677F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69219"/>
            <a:ext cx="7886700" cy="3263504"/>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69219"/>
            <a:ext cx="78867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69219"/>
            <a:ext cx="78867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69219"/>
            <a:ext cx="7886700" cy="3263504"/>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158C7144-0530-4022-840B-7584CB6B4892}"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158C7144-0530-4022-840B-7584CB6B489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787664-6639-427B-A716-25D276B80511}"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ABB90D-1CDA-4F1A-ABAF-016A0712231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342900"/>
            <a:ext cx="8229600" cy="10287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485900"/>
            <a:ext cx="8229600" cy="291465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Char char="n"/>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Rectangle 2"/>
          <p:cNvSpPr>
            <a:spLocks noGrp="1" noChangeArrowheads="1"/>
          </p:cNvSpPr>
          <p:nvPr>
            <p:ph type="ftr" sz="quarter" idx="3"/>
          </p:nvPr>
        </p:nvSpPr>
        <p:spPr>
          <a:xfrm>
            <a:off x="3124200" y="4686300"/>
            <a:ext cx="2895600" cy="3429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3"/>
          <p:cNvSpPr>
            <a:spLocks noGrp="1" noChangeArrowheads="1"/>
          </p:cNvSpPr>
          <p:nvPr>
            <p:ph type="sldNum" sz="quarter" idx="4"/>
          </p:nvPr>
        </p:nvSpPr>
        <p:spPr>
          <a:xfrm>
            <a:off x="6553200" y="4686300"/>
            <a:ext cx="2133600" cy="3429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3DB054E-E23D-45E5-B7F1-668CEAA8DC45}"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16"/>
          <p:cNvSpPr>
            <a:spLocks noGrp="1" noChangeArrowheads="1"/>
          </p:cNvSpPr>
          <p:nvPr>
            <p:ph type="dt" sz="half" idx="2"/>
          </p:nvPr>
        </p:nvSpPr>
        <p:spPr>
          <a:xfrm>
            <a:off x="457200" y="4683919"/>
            <a:ext cx="2133600" cy="35718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342900"/>
            <a:ext cx="8229600" cy="10287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485900"/>
            <a:ext cx="4038600" cy="291465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485900"/>
            <a:ext cx="4038600" cy="14001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000375"/>
            <a:ext cx="4038600" cy="140017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2"/>
          <p:cNvSpPr>
            <a:spLocks noGrp="1" noChangeArrowheads="1"/>
          </p:cNvSpPr>
          <p:nvPr>
            <p:ph type="ftr" sz="quarter" idx="13"/>
          </p:nvPr>
        </p:nvSpPr>
        <p:spPr>
          <a:xfrm>
            <a:off x="3124200" y="4686300"/>
            <a:ext cx="2895600" cy="3429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3"/>
          <p:cNvSpPr>
            <a:spLocks noGrp="1" noChangeArrowheads="1"/>
          </p:cNvSpPr>
          <p:nvPr>
            <p:ph type="sldNum" sz="quarter" idx="4"/>
          </p:nvPr>
        </p:nvSpPr>
        <p:spPr>
          <a:xfrm>
            <a:off x="6553200" y="4686300"/>
            <a:ext cx="2133600" cy="34290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1F7569E-2D71-45DC-936E-FA0CAE688791}"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16"/>
          <p:cNvSpPr>
            <a:spLocks noGrp="1" noChangeArrowheads="1"/>
          </p:cNvSpPr>
          <p:nvPr>
            <p:ph type="dt" sz="half" idx="12"/>
          </p:nvPr>
        </p:nvSpPr>
        <p:spPr>
          <a:xfrm>
            <a:off x="457200" y="4683919"/>
            <a:ext cx="2133600" cy="357188"/>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42875"/>
            <a:ext cx="928211" cy="46910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0C12FA5-B462-4D5F-B967-F668CAF829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F0C12FA5-B462-4D5F-B967-F668CAF82930}"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A833BF9-21D5-43C6-B1A6-76243E56916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7" Type="http://schemas.openxmlformats.org/officeDocument/2006/relationships/theme" Target="../theme/theme4.xml"/><Relationship Id="rId16" Type="http://schemas.openxmlformats.org/officeDocument/2006/relationships/image" Target="../media/image1.png"/><Relationship Id="rId15" Type="http://schemas.openxmlformats.org/officeDocument/2006/relationships/tags" Target="../tags/tag9.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2" Type="http://schemas.openxmlformats.org/officeDocument/2006/relationships/theme" Target="../theme/theme5.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等腰三角形 6"/>
          <p:cNvSpPr/>
          <p:nvPr userDrawn="1"/>
        </p:nvSpPr>
        <p:spPr>
          <a:xfrm rot="5400000">
            <a:off x="-256032" y="969121"/>
            <a:ext cx="3712466" cy="3200400"/>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userDrawn="1"/>
        </p:nvGrpSpPr>
        <p:grpSpPr>
          <a:xfrm>
            <a:off x="382148" y="456823"/>
            <a:ext cx="2596125" cy="1610459"/>
            <a:chOff x="104660" y="209257"/>
            <a:chExt cx="4081637" cy="2531969"/>
          </a:xfrm>
        </p:grpSpPr>
        <p:sp>
          <p:nvSpPr>
            <p:cNvPr id="9" name="等腰三角形 8"/>
            <p:cNvSpPr/>
            <p:nvPr/>
          </p:nvSpPr>
          <p:spPr>
            <a:xfrm rot="12597622">
              <a:off x="3062065" y="1772061"/>
              <a:ext cx="1124232" cy="969165"/>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nvSpPr>
          <p:spPr>
            <a:xfrm rot="12597622">
              <a:off x="104660" y="209257"/>
              <a:ext cx="1631812" cy="1406735"/>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600000" flipV="1">
              <a:off x="1223240" y="413482"/>
              <a:ext cx="2465988" cy="2125852"/>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2" name="椭圆 11"/>
          <p:cNvSpPr/>
          <p:nvPr userDrawn="1"/>
        </p:nvSpPr>
        <p:spPr>
          <a:xfrm>
            <a:off x="996278" y="3019426"/>
            <a:ext cx="1083587" cy="1083587"/>
          </a:xfrm>
          <a:prstGeom prst="ellipse">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Freeform 5"/>
          <p:cNvSpPr>
            <a:spLocks noEditPoints="1"/>
          </p:cNvSpPr>
          <p:nvPr userDrawn="1"/>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grpSp>
        <p:nvGrpSpPr>
          <p:cNvPr id="14" name="组合 13"/>
          <p:cNvGrpSpPr/>
          <p:nvPr userDrawn="1"/>
        </p:nvGrpSpPr>
        <p:grpSpPr>
          <a:xfrm rot="19716143">
            <a:off x="7752679" y="94919"/>
            <a:ext cx="1766678" cy="479119"/>
            <a:chOff x="10006460" y="117731"/>
            <a:chExt cx="2506642" cy="679795"/>
          </a:xfrm>
        </p:grpSpPr>
        <p:sp>
          <p:nvSpPr>
            <p:cNvPr id="15" name="等腰三角形 14"/>
            <p:cNvSpPr/>
            <p:nvPr/>
          </p:nvSpPr>
          <p:spPr>
            <a:xfrm rot="10828337">
              <a:off x="11724545" y="117737"/>
              <a:ext cx="788557" cy="679789"/>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等腰三角形 15"/>
            <p:cNvSpPr/>
            <p:nvPr/>
          </p:nvSpPr>
          <p:spPr>
            <a:xfrm rot="10828337">
              <a:off x="10865503" y="117731"/>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等腰三角形 16"/>
            <p:cNvSpPr/>
            <p:nvPr/>
          </p:nvSpPr>
          <p:spPr>
            <a:xfrm rot="10830715" flipV="1">
              <a:off x="11301762" y="117941"/>
              <a:ext cx="773689" cy="666974"/>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等腰三角形 17"/>
            <p:cNvSpPr/>
            <p:nvPr/>
          </p:nvSpPr>
          <p:spPr>
            <a:xfrm rot="10830715" flipV="1">
              <a:off x="10442719" y="117941"/>
              <a:ext cx="773689" cy="666974"/>
            </a:xfrm>
            <a:prstGeom prst="triangle">
              <a:avLst/>
            </a:prstGeom>
            <a:solidFill>
              <a:srgbClr val="2A314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等腰三角形 18"/>
            <p:cNvSpPr/>
            <p:nvPr/>
          </p:nvSpPr>
          <p:spPr>
            <a:xfrm rot="10828337">
              <a:off x="10006460" y="117732"/>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等腰三角形 6"/>
          <p:cNvSpPr/>
          <p:nvPr userDrawn="1"/>
        </p:nvSpPr>
        <p:spPr>
          <a:xfrm rot="5400000">
            <a:off x="-256032" y="969121"/>
            <a:ext cx="3712466" cy="3200400"/>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userDrawn="1"/>
        </p:nvGrpSpPr>
        <p:grpSpPr>
          <a:xfrm>
            <a:off x="382148" y="456823"/>
            <a:ext cx="2596125" cy="1610459"/>
            <a:chOff x="104660" y="209257"/>
            <a:chExt cx="4081637" cy="2531969"/>
          </a:xfrm>
        </p:grpSpPr>
        <p:sp>
          <p:nvSpPr>
            <p:cNvPr id="9" name="等腰三角形 8"/>
            <p:cNvSpPr/>
            <p:nvPr/>
          </p:nvSpPr>
          <p:spPr>
            <a:xfrm rot="12597622">
              <a:off x="3062065" y="1772061"/>
              <a:ext cx="1124232" cy="969165"/>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nvSpPr>
          <p:spPr>
            <a:xfrm rot="12597622">
              <a:off x="104660" y="209257"/>
              <a:ext cx="1631812" cy="1406735"/>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600000" flipV="1">
              <a:off x="1223240" y="413482"/>
              <a:ext cx="2465988" cy="2125852"/>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3" name="Freeform 5"/>
          <p:cNvSpPr>
            <a:spLocks noEditPoints="1"/>
          </p:cNvSpPr>
          <p:nvPr userDrawn="1"/>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grpSp>
        <p:nvGrpSpPr>
          <p:cNvPr id="14" name="组合 13"/>
          <p:cNvGrpSpPr/>
          <p:nvPr userDrawn="1"/>
        </p:nvGrpSpPr>
        <p:grpSpPr>
          <a:xfrm rot="19716143">
            <a:off x="7752679" y="94919"/>
            <a:ext cx="1766678" cy="479119"/>
            <a:chOff x="10006460" y="117731"/>
            <a:chExt cx="2506642" cy="679795"/>
          </a:xfrm>
        </p:grpSpPr>
        <p:sp>
          <p:nvSpPr>
            <p:cNvPr id="15" name="等腰三角形 14"/>
            <p:cNvSpPr/>
            <p:nvPr/>
          </p:nvSpPr>
          <p:spPr>
            <a:xfrm rot="10828337">
              <a:off x="11724545" y="117737"/>
              <a:ext cx="788557" cy="679789"/>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等腰三角形 15"/>
            <p:cNvSpPr/>
            <p:nvPr/>
          </p:nvSpPr>
          <p:spPr>
            <a:xfrm rot="10828337">
              <a:off x="10865503" y="117731"/>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等腰三角形 16"/>
            <p:cNvSpPr/>
            <p:nvPr/>
          </p:nvSpPr>
          <p:spPr>
            <a:xfrm rot="10830715" flipV="1">
              <a:off x="11301762" y="117941"/>
              <a:ext cx="773689" cy="666974"/>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等腰三角形 17"/>
            <p:cNvSpPr/>
            <p:nvPr/>
          </p:nvSpPr>
          <p:spPr>
            <a:xfrm rot="10830715" flipV="1">
              <a:off x="10442719" y="117941"/>
              <a:ext cx="773689" cy="666974"/>
            </a:xfrm>
            <a:prstGeom prst="triangle">
              <a:avLst/>
            </a:prstGeom>
            <a:solidFill>
              <a:srgbClr val="2A314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等腰三角形 18"/>
            <p:cNvSpPr/>
            <p:nvPr/>
          </p:nvSpPr>
          <p:spPr>
            <a:xfrm rot="10828337">
              <a:off x="10006460" y="117732"/>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ABB90D-1CDA-4F1A-ABAF-016A07122314}" type="slidenum">
              <a:rPr lang="zh-CN" altLang="en-US" smtClean="0"/>
            </a:fld>
            <a:endParaRPr lang="zh-CN" altLang="en-US"/>
          </a:p>
        </p:txBody>
      </p:sp>
      <p:sp>
        <p:nvSpPr>
          <p:cNvPr id="7" name="等腰三角形 6"/>
          <p:cNvSpPr/>
          <p:nvPr userDrawn="1"/>
        </p:nvSpPr>
        <p:spPr>
          <a:xfrm rot="5400000">
            <a:off x="-256032" y="969121"/>
            <a:ext cx="3712466" cy="3200400"/>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userDrawn="1"/>
        </p:nvGrpSpPr>
        <p:grpSpPr>
          <a:xfrm>
            <a:off x="382148" y="456823"/>
            <a:ext cx="2596125" cy="1610459"/>
            <a:chOff x="104660" y="209257"/>
            <a:chExt cx="4081637" cy="2531969"/>
          </a:xfrm>
        </p:grpSpPr>
        <p:sp>
          <p:nvSpPr>
            <p:cNvPr id="9" name="等腰三角形 8"/>
            <p:cNvSpPr/>
            <p:nvPr/>
          </p:nvSpPr>
          <p:spPr>
            <a:xfrm rot="12597622">
              <a:off x="3062065" y="1772061"/>
              <a:ext cx="1124232" cy="969165"/>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nvSpPr>
          <p:spPr>
            <a:xfrm rot="12597622">
              <a:off x="104660" y="209257"/>
              <a:ext cx="1631812" cy="1406735"/>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600000" flipV="1">
              <a:off x="1223240" y="413482"/>
              <a:ext cx="2465988" cy="2125852"/>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2" name="Freeform 5"/>
          <p:cNvSpPr>
            <a:spLocks noEditPoints="1"/>
          </p:cNvSpPr>
          <p:nvPr userDrawn="1"/>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grpSp>
        <p:nvGrpSpPr>
          <p:cNvPr id="13" name="组合 12"/>
          <p:cNvGrpSpPr/>
          <p:nvPr userDrawn="1"/>
        </p:nvGrpSpPr>
        <p:grpSpPr>
          <a:xfrm rot="19716143">
            <a:off x="7752679" y="94919"/>
            <a:ext cx="1766678" cy="479119"/>
            <a:chOff x="10006460" y="117731"/>
            <a:chExt cx="2506642" cy="679795"/>
          </a:xfrm>
        </p:grpSpPr>
        <p:sp>
          <p:nvSpPr>
            <p:cNvPr id="14" name="等腰三角形 13"/>
            <p:cNvSpPr/>
            <p:nvPr/>
          </p:nvSpPr>
          <p:spPr>
            <a:xfrm rot="10828337">
              <a:off x="11724545" y="117737"/>
              <a:ext cx="788557" cy="679789"/>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等腰三角形 14"/>
            <p:cNvSpPr/>
            <p:nvPr/>
          </p:nvSpPr>
          <p:spPr>
            <a:xfrm rot="10828337">
              <a:off x="10865503" y="117731"/>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等腰三角形 15"/>
            <p:cNvSpPr/>
            <p:nvPr/>
          </p:nvSpPr>
          <p:spPr>
            <a:xfrm rot="10830715" flipV="1">
              <a:off x="11301762" y="117941"/>
              <a:ext cx="773689" cy="666974"/>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等腰三角形 16"/>
            <p:cNvSpPr/>
            <p:nvPr/>
          </p:nvSpPr>
          <p:spPr>
            <a:xfrm rot="10830715" flipV="1">
              <a:off x="10442719" y="117941"/>
              <a:ext cx="773689" cy="666974"/>
            </a:xfrm>
            <a:prstGeom prst="triangle">
              <a:avLst/>
            </a:prstGeom>
            <a:solidFill>
              <a:srgbClr val="2A314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等腰三角形 17"/>
            <p:cNvSpPr/>
            <p:nvPr/>
          </p:nvSpPr>
          <p:spPr>
            <a:xfrm rot="10828337">
              <a:off x="10006460" y="117732"/>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pic>
        <p:nvPicPr>
          <p:cNvPr id="19" name="图片 18"/>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A62141-7696-4424-8670-559B61716C97}"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ABB90D-1CDA-4F1A-ABAF-016A07122314}" type="slidenum">
              <a:rPr lang="zh-CN" altLang="en-US" smtClean="0"/>
            </a:fld>
            <a:endParaRPr lang="zh-CN" altLang="en-US"/>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
        <p:nvSpPr>
          <p:cNvPr id="7" name="等腰三角形 6"/>
          <p:cNvSpPr/>
          <p:nvPr userDrawn="1"/>
        </p:nvSpPr>
        <p:spPr>
          <a:xfrm rot="5400000">
            <a:off x="-256032" y="969121"/>
            <a:ext cx="3712466" cy="3200400"/>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userDrawn="1"/>
        </p:nvGrpSpPr>
        <p:grpSpPr>
          <a:xfrm>
            <a:off x="382148" y="456823"/>
            <a:ext cx="2596125" cy="1610459"/>
            <a:chOff x="104660" y="209257"/>
            <a:chExt cx="4081637" cy="2531969"/>
          </a:xfrm>
        </p:grpSpPr>
        <p:sp>
          <p:nvSpPr>
            <p:cNvPr id="9" name="等腰三角形 8"/>
            <p:cNvSpPr/>
            <p:nvPr/>
          </p:nvSpPr>
          <p:spPr>
            <a:xfrm rot="12597622">
              <a:off x="3062065" y="1772061"/>
              <a:ext cx="1124232" cy="969165"/>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nvSpPr>
          <p:spPr>
            <a:xfrm rot="12597622">
              <a:off x="104660" y="209257"/>
              <a:ext cx="1631812" cy="1406735"/>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600000" flipV="1">
              <a:off x="1223240" y="413482"/>
              <a:ext cx="2465988" cy="2125852"/>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2" name="椭圆 11"/>
          <p:cNvSpPr/>
          <p:nvPr userDrawn="1"/>
        </p:nvSpPr>
        <p:spPr>
          <a:xfrm>
            <a:off x="996278" y="3019426"/>
            <a:ext cx="1083587" cy="1083587"/>
          </a:xfrm>
          <a:prstGeom prst="ellipse">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Freeform 5"/>
          <p:cNvSpPr>
            <a:spLocks noEditPoints="1"/>
          </p:cNvSpPr>
          <p:nvPr userDrawn="1"/>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grpSp>
        <p:nvGrpSpPr>
          <p:cNvPr id="14" name="组合 13"/>
          <p:cNvGrpSpPr/>
          <p:nvPr userDrawn="1"/>
        </p:nvGrpSpPr>
        <p:grpSpPr>
          <a:xfrm rot="19716143">
            <a:off x="7752679" y="94919"/>
            <a:ext cx="1766678" cy="479119"/>
            <a:chOff x="10006460" y="117731"/>
            <a:chExt cx="2506642" cy="679795"/>
          </a:xfrm>
        </p:grpSpPr>
        <p:sp>
          <p:nvSpPr>
            <p:cNvPr id="15" name="等腰三角形 14"/>
            <p:cNvSpPr/>
            <p:nvPr/>
          </p:nvSpPr>
          <p:spPr>
            <a:xfrm rot="10828337">
              <a:off x="11724545" y="117737"/>
              <a:ext cx="788557" cy="679789"/>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等腰三角形 15"/>
            <p:cNvSpPr/>
            <p:nvPr/>
          </p:nvSpPr>
          <p:spPr>
            <a:xfrm rot="10828337">
              <a:off x="10865503" y="117731"/>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等腰三角形 16"/>
            <p:cNvSpPr/>
            <p:nvPr/>
          </p:nvSpPr>
          <p:spPr>
            <a:xfrm rot="10830715" flipV="1">
              <a:off x="11301762" y="117941"/>
              <a:ext cx="773689" cy="666974"/>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等腰三角形 17"/>
            <p:cNvSpPr/>
            <p:nvPr/>
          </p:nvSpPr>
          <p:spPr>
            <a:xfrm rot="10830715" flipV="1">
              <a:off x="10442719" y="117941"/>
              <a:ext cx="773689" cy="666974"/>
            </a:xfrm>
            <a:prstGeom prst="triangle">
              <a:avLst/>
            </a:prstGeom>
            <a:solidFill>
              <a:srgbClr val="2A314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等腰三角形 18"/>
            <p:cNvSpPr/>
            <p:nvPr/>
          </p:nvSpPr>
          <p:spPr>
            <a:xfrm rot="10828337">
              <a:off x="10006460" y="117732"/>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9.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6" Type="http://schemas.openxmlformats.org/officeDocument/2006/relationships/notesSlide" Target="../notesSlides/notesSlide3.xml"/><Relationship Id="rId15" Type="http://schemas.openxmlformats.org/officeDocument/2006/relationships/slideLayout" Target="../slideLayouts/slideLayout34.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4.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8" Type="http://schemas.openxmlformats.org/officeDocument/2006/relationships/notesSlide" Target="../notesSlides/notesSlide5.xml"/><Relationship Id="rId17" Type="http://schemas.openxmlformats.org/officeDocument/2006/relationships/slideLayout" Target="../slideLayouts/slideLayout34.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4.xml"/><Relationship Id="rId2" Type="http://schemas.openxmlformats.org/officeDocument/2006/relationships/image" Target="../media/image16.pn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4.xml"/><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8" Type="http://schemas.openxmlformats.org/officeDocument/2006/relationships/notesSlide" Target="../notesSlides/notesSlide9.xml"/><Relationship Id="rId17" Type="http://schemas.openxmlformats.org/officeDocument/2006/relationships/slideLayout" Target="../slideLayouts/slideLayout34.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8" Type="http://schemas.openxmlformats.org/officeDocument/2006/relationships/notesSlide" Target="../notesSlides/notesSlide10.xml"/><Relationship Id="rId27" Type="http://schemas.openxmlformats.org/officeDocument/2006/relationships/slideLayout" Target="../slideLayouts/slideLayout34.xml"/><Relationship Id="rId26" Type="http://schemas.openxmlformats.org/officeDocument/2006/relationships/tags" Target="../tags/tag111.xml"/><Relationship Id="rId25" Type="http://schemas.openxmlformats.org/officeDocument/2006/relationships/tags" Target="../tags/tag110.xml"/><Relationship Id="rId24" Type="http://schemas.openxmlformats.org/officeDocument/2006/relationships/tags" Target="../tags/tag109.xml"/><Relationship Id="rId23" Type="http://schemas.openxmlformats.org/officeDocument/2006/relationships/tags" Target="../tags/tag108.xml"/><Relationship Id="rId22" Type="http://schemas.openxmlformats.org/officeDocument/2006/relationships/tags" Target="../tags/tag107.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tags" Target="../tags/tag87.xml"/><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23.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0" Type="http://schemas.openxmlformats.org/officeDocument/2006/relationships/notesSlide" Target="../notesSlides/notesSlide11.xml"/><Relationship Id="rId3" Type="http://schemas.openxmlformats.org/officeDocument/2006/relationships/tags" Target="../tags/tag114.xml"/><Relationship Id="rId29" Type="http://schemas.openxmlformats.org/officeDocument/2006/relationships/slideLayout" Target="../slideLayouts/slideLayout34.xml"/><Relationship Id="rId28" Type="http://schemas.openxmlformats.org/officeDocument/2006/relationships/tags" Target="../tags/tag139.xml"/><Relationship Id="rId27" Type="http://schemas.openxmlformats.org/officeDocument/2006/relationships/tags" Target="../tags/tag138.xml"/><Relationship Id="rId26" Type="http://schemas.openxmlformats.org/officeDocument/2006/relationships/tags" Target="../tags/tag137.xml"/><Relationship Id="rId25" Type="http://schemas.openxmlformats.org/officeDocument/2006/relationships/tags" Target="../tags/tag136.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tags" Target="../tags/tag113.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4.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3" Type="http://schemas.openxmlformats.org/officeDocument/2006/relationships/notesSlide" Target="../notesSlides/notesSlide14.xml"/><Relationship Id="rId12" Type="http://schemas.openxmlformats.org/officeDocument/2006/relationships/slideLayout" Target="../slideLayouts/slideLayout34.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tags" Target="../tags/tag1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image" Target="../media/image1.png"/><Relationship Id="rId2" Type="http://schemas.openxmlformats.org/officeDocument/2006/relationships/tags" Target="../tags/tag16.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image" Target="../media/image22.jpeg"/><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hyperlink" Target="http://www.bofety.com/" TargetMode="External"/><Relationship Id="rId3" Type="http://schemas.openxmlformats.org/officeDocument/2006/relationships/tags" Target="../tags/tag154.xml"/><Relationship Id="rId2" Type="http://schemas.openxmlformats.org/officeDocument/2006/relationships/tags" Target="../tags/tag153.xml"/><Relationship Id="rId14" Type="http://schemas.openxmlformats.org/officeDocument/2006/relationships/notesSlide" Target="../notesSlides/notesSlide16.xml"/><Relationship Id="rId13" Type="http://schemas.openxmlformats.org/officeDocument/2006/relationships/slideLayout" Target="../slideLayouts/slideLayout29.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image" Target="../media/image23.jpeg"/><Relationship Id="rId1" Type="http://schemas.openxmlformats.org/officeDocument/2006/relationships/tags" Target="../tags/tag1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9" Type="http://schemas.openxmlformats.org/officeDocument/2006/relationships/slideLayout" Target="../slideLayouts/slideLayout34.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119755" y="1652905"/>
            <a:ext cx="5752465" cy="860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0" b="1" spc="450" dirty="0">
                <a:solidFill>
                  <a:srgbClr val="2A3141"/>
                </a:solidFill>
                <a:latin typeface="微软雅黑" panose="020B0503020204020204" pitchFamily="34" charset="-122"/>
                <a:ea typeface="微软雅黑" panose="020B0503020204020204" pitchFamily="34" charset="-122"/>
              </a:rPr>
              <a:t>防触电及安全用电</a:t>
            </a:r>
            <a:endParaRPr lang="zh-CN" altLang="en-US" sz="5000" b="1" spc="450" dirty="0">
              <a:solidFill>
                <a:srgbClr val="2A3141"/>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886609" y="29842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549109" y="39201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15" b="1">
                <a:solidFill>
                  <a:schemeClr val="dk1">
                    <a:lumMod val="85000"/>
                    <a:lumOff val="15000"/>
                  </a:schemeClr>
                </a:solidFill>
              </a:rPr>
              <a:t>全面</a:t>
            </a:r>
            <a:endParaRPr lang="zh-CN" altLang="en-US" sz="1015" b="1">
              <a:solidFill>
                <a:schemeClr val="dk1">
                  <a:lumMod val="85000"/>
                  <a:lumOff val="15000"/>
                </a:schemeClr>
              </a:solidFill>
            </a:endParaRPr>
          </a:p>
        </p:txBody>
      </p:sp>
      <p:sp>
        <p:nvSpPr>
          <p:cNvPr id="9" name="椭圆 8"/>
          <p:cNvSpPr/>
          <p:nvPr>
            <p:custDataLst>
              <p:tags r:id="rId3"/>
            </p:custDataLst>
          </p:nvPr>
        </p:nvSpPr>
        <p:spPr>
          <a:xfrm>
            <a:off x="6481445" y="39206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15" b="1">
                <a:solidFill>
                  <a:schemeClr val="dk1">
                    <a:lumMod val="85000"/>
                    <a:lumOff val="15000"/>
                  </a:schemeClr>
                </a:solidFill>
              </a:rPr>
              <a:t>专业</a:t>
            </a:r>
            <a:endParaRPr lang="zh-CN" altLang="en-US" sz="1015" b="1">
              <a:solidFill>
                <a:schemeClr val="dk1">
                  <a:lumMod val="85000"/>
                  <a:lumOff val="15000"/>
                </a:schemeClr>
              </a:solidFill>
            </a:endParaRPr>
          </a:p>
        </p:txBody>
      </p:sp>
      <p:sp>
        <p:nvSpPr>
          <p:cNvPr id="10" name="椭圆 9"/>
          <p:cNvSpPr/>
          <p:nvPr>
            <p:custDataLst>
              <p:tags r:id="rId4"/>
            </p:custDataLst>
          </p:nvPr>
        </p:nvSpPr>
        <p:spPr>
          <a:xfrm>
            <a:off x="7413781" y="39201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015" b="1">
                <a:solidFill>
                  <a:schemeClr val="dk1">
                    <a:lumMod val="85000"/>
                    <a:lumOff val="15000"/>
                  </a:schemeClr>
                </a:solidFill>
              </a:rPr>
              <a:t>实用</a:t>
            </a:r>
            <a:endParaRPr lang="zh-CN" altLang="en-US" sz="1015"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0604"/>
            <a:ext cx="1325880" cy="575945"/>
          </a:xfrm>
          <a:prstGeom prst="rect">
            <a:avLst/>
          </a:prstGeom>
        </p:spPr>
        <p:txBody>
          <a:bodyPr wrap="none">
            <a:spAutoFit/>
          </a:bodyPr>
          <a:lstStyle/>
          <a:p>
            <a:pPr>
              <a:lnSpc>
                <a:spcPct val="175000"/>
              </a:lnSpc>
            </a:pPr>
            <a:r>
              <a:rPr lang="zh-CN" altLang="en-US" sz="1800" b="1">
                <a:solidFill>
                  <a:schemeClr val="bg1"/>
                </a:solidFill>
                <a:latin typeface="微软雅黑" panose="020B0503020204020204" pitchFamily="34" charset="-122"/>
                <a:ea typeface="微软雅黑" panose="020B0503020204020204" pitchFamily="34" charset="-122"/>
              </a:rPr>
              <a:t>触电的方式</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7" name="组合 56"/>
          <p:cNvGrpSpPr/>
          <p:nvPr/>
        </p:nvGrpSpPr>
        <p:grpSpPr>
          <a:xfrm>
            <a:off x="788353" y="1024890"/>
            <a:ext cx="7567295" cy="3440430"/>
            <a:chOff x="572" y="1614"/>
            <a:chExt cx="11917" cy="5418"/>
          </a:xfrm>
        </p:grpSpPr>
        <p:sp>
          <p:nvSpPr>
            <p:cNvPr id="2" name="圆角矩形 1"/>
            <p:cNvSpPr/>
            <p:nvPr>
              <p:custDataLst>
                <p:tags r:id="rId1"/>
              </p:custDataLst>
            </p:nvPr>
          </p:nvSpPr>
          <p:spPr>
            <a:xfrm>
              <a:off x="1317" y="1614"/>
              <a:ext cx="4105" cy="672"/>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olidFill>
                  <a:sysClr val="window" lastClr="FFFFFF"/>
                </a:solidFill>
                <a:sym typeface="Arial" panose="020B0604020202020204" pitchFamily="34" charset="0"/>
              </a:endParaRPr>
            </a:p>
          </p:txBody>
        </p:sp>
        <p:sp>
          <p:nvSpPr>
            <p:cNvPr id="3" name="任意多边形 2"/>
            <p:cNvSpPr/>
            <p:nvPr>
              <p:custDataLst>
                <p:tags r:id="rId2"/>
              </p:custDataLst>
            </p:nvPr>
          </p:nvSpPr>
          <p:spPr>
            <a:xfrm>
              <a:off x="1318" y="1614"/>
              <a:ext cx="2219" cy="672"/>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3069B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a:bodyPr>
            <a:lstStyle/>
            <a:p>
              <a:pPr algn="ctr"/>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单相触电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KSO_Shape"/>
            <p:cNvSpPr/>
            <p:nvPr>
              <p:custDataLst>
                <p:tags r:id="rId3"/>
              </p:custDataLst>
            </p:nvPr>
          </p:nvSpPr>
          <p:spPr>
            <a:xfrm>
              <a:off x="572" y="1668"/>
              <a:ext cx="662" cy="565"/>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rgbClr val="D2B269"/>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ysClr val="window" lastClr="FFFFFF"/>
                </a:solidFill>
                <a:sym typeface="Arial" panose="020B0604020202020204" pitchFamily="34" charset="0"/>
              </a:endParaRPr>
            </a:p>
          </p:txBody>
        </p:sp>
        <p:sp>
          <p:nvSpPr>
            <p:cNvPr id="46" name="矩形 45"/>
            <p:cNvSpPr/>
            <p:nvPr/>
          </p:nvSpPr>
          <p:spPr>
            <a:xfrm>
              <a:off x="1200" y="2413"/>
              <a:ext cx="4535" cy="1961"/>
            </a:xfrm>
            <a:prstGeom prst="rect">
              <a:avLst/>
            </a:prstGeom>
          </p:spPr>
          <p:txBody>
            <a:bodyPr wrap="square">
              <a:spAutoFit/>
            </a:bodyPr>
            <a:lstStyle/>
            <a:p>
              <a:pPr algn="just" fontAlgn="auto">
                <a:lnSpc>
                  <a:spcPct val="150000"/>
                </a:lnSpc>
              </a:pPr>
              <a:r>
                <a:rPr lang="zh-CN" altLang="en-US" sz="1200">
                  <a:latin typeface="微软雅黑" panose="020B0503020204020204" pitchFamily="34" charset="-122"/>
                  <a:ea typeface="微软雅黑" panose="020B0503020204020204" pitchFamily="34" charset="-122"/>
                </a:rPr>
                <a:t>单相触电是指当人体接触带电设备或线路中的某一相导体时，一相电流通过人体经大地回到中性点，这种触电形式称为</a:t>
              </a:r>
              <a:r>
                <a:rPr lang="zh-CN" altLang="en-US" sz="1400" b="1">
                  <a:solidFill>
                    <a:srgbClr val="C4993C"/>
                  </a:solidFill>
                  <a:latin typeface="微软雅黑" panose="020B0503020204020204" pitchFamily="34" charset="-122"/>
                  <a:ea typeface="微软雅黑" panose="020B0503020204020204" pitchFamily="34" charset="-122"/>
                </a:rPr>
                <a:t>单相触电</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10" name="圆角矩形 9"/>
            <p:cNvSpPr/>
            <p:nvPr>
              <p:custDataLst>
                <p:tags r:id="rId4"/>
              </p:custDataLst>
            </p:nvPr>
          </p:nvSpPr>
          <p:spPr>
            <a:xfrm>
              <a:off x="8018" y="1614"/>
              <a:ext cx="4105" cy="672"/>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olidFill>
                  <a:sysClr val="window" lastClr="FFFFFF"/>
                </a:solidFill>
                <a:sym typeface="Arial" panose="020B0604020202020204" pitchFamily="34" charset="0"/>
              </a:endParaRPr>
            </a:p>
          </p:txBody>
        </p:sp>
        <p:sp>
          <p:nvSpPr>
            <p:cNvPr id="11" name="任意多边形 10"/>
            <p:cNvSpPr/>
            <p:nvPr>
              <p:custDataLst>
                <p:tags r:id="rId5"/>
              </p:custDataLst>
            </p:nvPr>
          </p:nvSpPr>
          <p:spPr>
            <a:xfrm>
              <a:off x="8018" y="1614"/>
              <a:ext cx="2586" cy="672"/>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A314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144145" rtlCol="0" anchor="ctr">
              <a:normAutofit/>
            </a:bodyPr>
            <a:lstStyle/>
            <a:p>
              <a:pPr algn="l"/>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双相触电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KSO_Shape"/>
            <p:cNvSpPr/>
            <p:nvPr>
              <p:custDataLst>
                <p:tags r:id="rId6"/>
              </p:custDataLst>
            </p:nvPr>
          </p:nvSpPr>
          <p:spPr bwMode="auto">
            <a:xfrm>
              <a:off x="7299" y="1711"/>
              <a:ext cx="576" cy="576"/>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rgbClr val="D2B269"/>
            </a:solidFill>
            <a:ln>
              <a:noFill/>
            </a:ln>
          </p:spPr>
          <p:txBody>
            <a:bodyPr anchor="ctr">
              <a:normAutofit/>
            </a:bodyPr>
            <a:lstStyle/>
            <a:p>
              <a:endParaRPr lang="zh-CN" altLang="en-US" sz="1350">
                <a:solidFill>
                  <a:sysClr val="window" lastClr="FFFFFF"/>
                </a:solidFill>
                <a:sym typeface="Arial" panose="020B0604020202020204" pitchFamily="34" charset="0"/>
              </a:endParaRPr>
            </a:p>
          </p:txBody>
        </p:sp>
        <p:sp>
          <p:nvSpPr>
            <p:cNvPr id="48" name="矩形 47"/>
            <p:cNvSpPr/>
            <p:nvPr/>
          </p:nvSpPr>
          <p:spPr>
            <a:xfrm>
              <a:off x="7955" y="2413"/>
              <a:ext cx="4535" cy="1961"/>
            </a:xfrm>
            <a:prstGeom prst="rect">
              <a:avLst/>
            </a:prstGeom>
          </p:spPr>
          <p:txBody>
            <a:bodyPr wrap="square">
              <a:spAutoFit/>
            </a:bodyPr>
            <a:lstStyle/>
            <a:p>
              <a:pPr lvl="0" algn="just">
                <a:lnSpc>
                  <a:spcPct val="150000"/>
                </a:lnSpc>
              </a:pPr>
              <a:r>
                <a:rPr lang="zh-CN" altLang="en-US" sz="1400" b="1">
                  <a:solidFill>
                    <a:srgbClr val="C4993C"/>
                  </a:solidFill>
                  <a:latin typeface="微软雅黑" panose="020B0503020204020204" pitchFamily="34" charset="-122"/>
                  <a:ea typeface="微软雅黑" panose="020B0503020204020204" pitchFamily="34" charset="-122"/>
                  <a:sym typeface="+mn-ea"/>
                </a:rPr>
                <a:t>双相触电</a:t>
              </a:r>
              <a:r>
                <a:rPr lang="zh-CN" altLang="en-US" sz="1200">
                  <a:latin typeface="微软雅黑" panose="020B0503020204020204" pitchFamily="34" charset="-122"/>
                  <a:ea typeface="微软雅黑" panose="020B0503020204020204" pitchFamily="34" charset="-122"/>
                  <a:sym typeface="+mn-ea"/>
                </a:rPr>
                <a:t>是指人体的不同部位分别接触到同一电源的两根不同相位的相线，电流从一根相线经人体流到另一根相线的触电现象。</a:t>
              </a:r>
              <a:endParaRPr lang="zh-CN" altLang="en-US" sz="1200">
                <a:latin typeface="微软雅黑" panose="020B0503020204020204" pitchFamily="34" charset="-122"/>
                <a:ea typeface="微软雅黑" panose="020B0503020204020204" pitchFamily="34" charset="-122"/>
                <a:sym typeface="+mn-ea"/>
              </a:endParaRPr>
            </a:p>
          </p:txBody>
        </p:sp>
        <p:sp>
          <p:nvSpPr>
            <p:cNvPr id="22" name="圆角矩形 21"/>
            <p:cNvSpPr/>
            <p:nvPr>
              <p:custDataLst>
                <p:tags r:id="rId7"/>
              </p:custDataLst>
            </p:nvPr>
          </p:nvSpPr>
          <p:spPr>
            <a:xfrm>
              <a:off x="1317" y="4621"/>
              <a:ext cx="4105" cy="672"/>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olidFill>
                  <a:sysClr val="window" lastClr="FFFFFF"/>
                </a:solidFill>
                <a:sym typeface="Arial" panose="020B0604020202020204" pitchFamily="34" charset="0"/>
              </a:endParaRPr>
            </a:p>
          </p:txBody>
        </p:sp>
        <p:sp>
          <p:nvSpPr>
            <p:cNvPr id="23" name="任意多边形 22"/>
            <p:cNvSpPr/>
            <p:nvPr>
              <p:custDataLst>
                <p:tags r:id="rId8"/>
              </p:custDataLst>
            </p:nvPr>
          </p:nvSpPr>
          <p:spPr>
            <a:xfrm>
              <a:off x="1317" y="4621"/>
              <a:ext cx="2586" cy="672"/>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A314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144145" rtlCol="0" anchor="ctr">
              <a:normAutofit/>
            </a:bodyPr>
            <a:lstStyle/>
            <a:p>
              <a:pPr algn="l"/>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高压跨步触电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KSO_Shape"/>
            <p:cNvSpPr/>
            <p:nvPr>
              <p:custDataLst>
                <p:tags r:id="rId9"/>
              </p:custDataLst>
            </p:nvPr>
          </p:nvSpPr>
          <p:spPr>
            <a:xfrm>
              <a:off x="572" y="4717"/>
              <a:ext cx="662" cy="576"/>
            </a:xfrm>
            <a:custGeom>
              <a:avLst/>
              <a:gdLst>
                <a:gd name="connsiteX0" fmla="*/ 216021 w 432042"/>
                <a:gd name="connsiteY0" fmla="*/ 221820 h 375762"/>
                <a:gd name="connsiteX1" fmla="*/ 292992 w 432042"/>
                <a:gd name="connsiteY1" fmla="*/ 298791 h 375762"/>
                <a:gd name="connsiteX2" fmla="*/ 216021 w 432042"/>
                <a:gd name="connsiteY2" fmla="*/ 375762 h 375762"/>
                <a:gd name="connsiteX3" fmla="*/ 139050 w 432042"/>
                <a:gd name="connsiteY3" fmla="*/ 298791 h 375762"/>
                <a:gd name="connsiteX4" fmla="*/ 216021 w 432042"/>
                <a:gd name="connsiteY4" fmla="*/ 221820 h 375762"/>
                <a:gd name="connsiteX5" fmla="*/ 216021 w 432042"/>
                <a:gd name="connsiteY5" fmla="*/ 109336 h 375762"/>
                <a:gd name="connsiteX6" fmla="*/ 368029 w 432042"/>
                <a:gd name="connsiteY6" fmla="*/ 177084 h 375762"/>
                <a:gd name="connsiteX7" fmla="*/ 336422 w 432042"/>
                <a:gd name="connsiteY7" fmla="*/ 221820 h 375762"/>
                <a:gd name="connsiteX8" fmla="*/ 216021 w 432042"/>
                <a:gd name="connsiteY8" fmla="*/ 162428 h 375762"/>
                <a:gd name="connsiteX9" fmla="*/ 95620 w 432042"/>
                <a:gd name="connsiteY9" fmla="*/ 221820 h 375762"/>
                <a:gd name="connsiteX10" fmla="*/ 64014 w 432042"/>
                <a:gd name="connsiteY10" fmla="*/ 177084 h 375762"/>
                <a:gd name="connsiteX11" fmla="*/ 216021 w 432042"/>
                <a:gd name="connsiteY11" fmla="*/ 109336 h 375762"/>
                <a:gd name="connsiteX12" fmla="*/ 216021 w 432042"/>
                <a:gd name="connsiteY12" fmla="*/ 0 h 375762"/>
                <a:gd name="connsiteX13" fmla="*/ 432042 w 432042"/>
                <a:gd name="connsiteY13" fmla="*/ 86479 h 375762"/>
                <a:gd name="connsiteX14" fmla="*/ 399808 w 432042"/>
                <a:gd name="connsiteY14" fmla="*/ 132103 h 375762"/>
                <a:gd name="connsiteX15" fmla="*/ 216021 w 432042"/>
                <a:gd name="connsiteY15" fmla="*/ 55952 h 375762"/>
                <a:gd name="connsiteX16" fmla="*/ 32234 w 432042"/>
                <a:gd name="connsiteY16" fmla="*/ 132103 h 375762"/>
                <a:gd name="connsiteX17" fmla="*/ 0 w 432042"/>
                <a:gd name="connsiteY17" fmla="*/ 86480 h 375762"/>
                <a:gd name="connsiteX18" fmla="*/ 216021 w 432042"/>
                <a:gd name="connsiteY18" fmla="*/ 0 h 3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2" h="37576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rgbClr val="D2B269"/>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eaLnBrk="1" hangingPunct="1">
                <a:spcBef>
                  <a:spcPts val="0"/>
                </a:spcBef>
                <a:spcAft>
                  <a:spcPts val="0"/>
                </a:spcAft>
                <a:defRPr/>
              </a:pPr>
              <a:endParaRPr lang="zh-CN" altLang="en-US" sz="1350">
                <a:solidFill>
                  <a:sysClr val="window" lastClr="FFFFFF"/>
                </a:solidFill>
                <a:sym typeface="Arial" panose="020B0604020202020204" pitchFamily="34" charset="0"/>
              </a:endParaRPr>
            </a:p>
          </p:txBody>
        </p:sp>
        <p:sp>
          <p:nvSpPr>
            <p:cNvPr id="49" name="矩形 48"/>
            <p:cNvSpPr/>
            <p:nvPr/>
          </p:nvSpPr>
          <p:spPr>
            <a:xfrm>
              <a:off x="1200" y="5508"/>
              <a:ext cx="4535" cy="1525"/>
            </a:xfrm>
            <a:prstGeom prst="rect">
              <a:avLst/>
            </a:prstGeom>
          </p:spPr>
          <p:txBody>
            <a:bodyPr wrap="square">
              <a:spAutoFit/>
            </a:bodyPr>
            <a:lstStyle/>
            <a:p>
              <a:pPr lvl="0" algn="just">
                <a:lnSpc>
                  <a:spcPct val="150000"/>
                </a:lnSpc>
              </a:pPr>
              <a:r>
                <a:rPr lang="zh-CN" altLang="en-US" sz="1200">
                  <a:latin typeface="微软雅黑" panose="020B0503020204020204" pitchFamily="34" charset="-122"/>
                  <a:ea typeface="微软雅黑" panose="020B0503020204020204" pitchFamily="34" charset="-122"/>
                  <a:sym typeface="+mn-ea"/>
                </a:rPr>
                <a:t>如果人或牲畜站在距离高压电线落地点8～10米以内。就可能发生触电事故，这种触电叫做</a:t>
              </a:r>
              <a:r>
                <a:rPr lang="zh-CN" altLang="en-US" sz="1400" b="1">
                  <a:solidFill>
                    <a:srgbClr val="C4993C"/>
                  </a:solidFill>
                  <a:latin typeface="微软雅黑" panose="020B0503020204020204" pitchFamily="34" charset="-122"/>
                  <a:ea typeface="微软雅黑" panose="020B0503020204020204" pitchFamily="34" charset="-122"/>
                  <a:sym typeface="+mn-ea"/>
                </a:rPr>
                <a:t>跨步电压触电</a:t>
              </a:r>
              <a:r>
                <a:rPr lang="zh-CN" altLang="en-US" sz="1200">
                  <a:latin typeface="微软雅黑" panose="020B0503020204020204" pitchFamily="34" charset="-122"/>
                  <a:ea typeface="微软雅黑" panose="020B0503020204020204" pitchFamily="34" charset="-122"/>
                  <a:sym typeface="+mn-ea"/>
                </a:rPr>
                <a:t>。</a:t>
              </a:r>
              <a:endParaRPr lang="zh-CN" altLang="en-US" sz="1200">
                <a:latin typeface="微软雅黑" panose="020B0503020204020204" pitchFamily="34" charset="-122"/>
                <a:ea typeface="微软雅黑" panose="020B0503020204020204" pitchFamily="34" charset="-122"/>
                <a:sym typeface="+mn-ea"/>
              </a:endParaRPr>
            </a:p>
          </p:txBody>
        </p:sp>
        <p:sp>
          <p:nvSpPr>
            <p:cNvPr id="24" name="圆角矩形 23"/>
            <p:cNvSpPr/>
            <p:nvPr>
              <p:custDataLst>
                <p:tags r:id="rId10"/>
              </p:custDataLst>
            </p:nvPr>
          </p:nvSpPr>
          <p:spPr>
            <a:xfrm>
              <a:off x="7932" y="4621"/>
              <a:ext cx="4249" cy="672"/>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olidFill>
                  <a:sysClr val="window" lastClr="FFFFFF"/>
                </a:solidFill>
                <a:sym typeface="Arial" panose="020B0604020202020204" pitchFamily="34" charset="0"/>
              </a:endParaRPr>
            </a:p>
          </p:txBody>
        </p:sp>
        <p:sp>
          <p:nvSpPr>
            <p:cNvPr id="25" name="任意多边形 24"/>
            <p:cNvSpPr/>
            <p:nvPr>
              <p:custDataLst>
                <p:tags r:id="rId11"/>
              </p:custDataLst>
            </p:nvPr>
          </p:nvSpPr>
          <p:spPr>
            <a:xfrm>
              <a:off x="7932" y="4621"/>
              <a:ext cx="2586" cy="672"/>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A314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144145" rtlCol="0" anchor="ctr">
              <a:normAutofit/>
            </a:bodyPr>
            <a:lstStyle/>
            <a:p>
              <a:pPr algn="l"/>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高压电弧触电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KSO_Shape"/>
            <p:cNvSpPr/>
            <p:nvPr>
              <p:custDataLst>
                <p:tags r:id="rId12"/>
              </p:custDataLst>
            </p:nvPr>
          </p:nvSpPr>
          <p:spPr bwMode="auto">
            <a:xfrm>
              <a:off x="7299" y="4681"/>
              <a:ext cx="404" cy="612"/>
            </a:xfrm>
            <a:custGeom>
              <a:avLst/>
              <a:gdLst>
                <a:gd name="T0" fmla="*/ 2147483646 w 4113"/>
                <a:gd name="T1" fmla="*/ 85372087 h 6240"/>
                <a:gd name="T2" fmla="*/ 2147483646 w 4113"/>
                <a:gd name="T3" fmla="*/ 967426774 h 6240"/>
                <a:gd name="T4" fmla="*/ 2147483646 w 4113"/>
                <a:gd name="T5" fmla="*/ 2147483646 h 6240"/>
                <a:gd name="T6" fmla="*/ 2147483646 w 4113"/>
                <a:gd name="T7" fmla="*/ 2147483646 h 6240"/>
                <a:gd name="T8" fmla="*/ 2147483646 w 4113"/>
                <a:gd name="T9" fmla="*/ 2147483646 h 6240"/>
                <a:gd name="T10" fmla="*/ 2147483646 w 4113"/>
                <a:gd name="T11" fmla="*/ 2147483646 h 6240"/>
                <a:gd name="T12" fmla="*/ 2147483646 w 4113"/>
                <a:gd name="T13" fmla="*/ 2147483646 h 6240"/>
                <a:gd name="T14" fmla="*/ 2147483646 w 4113"/>
                <a:gd name="T15" fmla="*/ 2147483646 h 6240"/>
                <a:gd name="T16" fmla="*/ 2147483646 w 4113"/>
                <a:gd name="T17" fmla="*/ 2147483646 h 6240"/>
                <a:gd name="T18" fmla="*/ 2147483646 w 4113"/>
                <a:gd name="T19" fmla="*/ 2147483646 h 6240"/>
                <a:gd name="T20" fmla="*/ 2147483646 w 4113"/>
                <a:gd name="T21" fmla="*/ 2147483646 h 6240"/>
                <a:gd name="T22" fmla="*/ 2147483646 w 4113"/>
                <a:gd name="T23" fmla="*/ 2147483646 h 6240"/>
                <a:gd name="T24" fmla="*/ 2147483646 w 4113"/>
                <a:gd name="T25" fmla="*/ 2147483646 h 6240"/>
                <a:gd name="T26" fmla="*/ 2147483646 w 4113"/>
                <a:gd name="T27" fmla="*/ 2147483646 h 6240"/>
                <a:gd name="T28" fmla="*/ 2147483646 w 4113"/>
                <a:gd name="T29" fmla="*/ 2147483646 h 6240"/>
                <a:gd name="T30" fmla="*/ 2147483646 w 4113"/>
                <a:gd name="T31" fmla="*/ 2147483646 h 6240"/>
                <a:gd name="T32" fmla="*/ 2147483646 w 4113"/>
                <a:gd name="T33" fmla="*/ 2147483646 h 6240"/>
                <a:gd name="T34" fmla="*/ 2147483646 w 4113"/>
                <a:gd name="T35" fmla="*/ 2147483646 h 6240"/>
                <a:gd name="T36" fmla="*/ 1256100170 w 4113"/>
                <a:gd name="T37" fmla="*/ 2147483646 h 6240"/>
                <a:gd name="T38" fmla="*/ 171286262 w 4113"/>
                <a:gd name="T39" fmla="*/ 2147483646 h 6240"/>
                <a:gd name="T40" fmla="*/ 0 w 4113"/>
                <a:gd name="T41" fmla="*/ 2147483646 h 6240"/>
                <a:gd name="T42" fmla="*/ 485358151 w 4113"/>
                <a:gd name="T43" fmla="*/ 2147483646 h 6240"/>
                <a:gd name="T44" fmla="*/ 1912744888 w 4113"/>
                <a:gd name="T45" fmla="*/ 2147483646 h 6240"/>
                <a:gd name="T46" fmla="*/ 2147483646 w 4113"/>
                <a:gd name="T47" fmla="*/ 2147483646 h 6240"/>
                <a:gd name="T48" fmla="*/ 2147483646 w 4113"/>
                <a:gd name="T49" fmla="*/ 2147483646 h 6240"/>
                <a:gd name="T50" fmla="*/ 2147483646 w 4113"/>
                <a:gd name="T51" fmla="*/ 967426774 h 6240"/>
                <a:gd name="T52" fmla="*/ 2147483646 w 4113"/>
                <a:gd name="T53" fmla="*/ 85372087 h 6240"/>
                <a:gd name="T54" fmla="*/ 2147483646 w 4113"/>
                <a:gd name="T55" fmla="*/ 2147483646 h 6240"/>
                <a:gd name="T56" fmla="*/ 2147483646 w 4113"/>
                <a:gd name="T57" fmla="*/ 2147483646 h 6240"/>
                <a:gd name="T58" fmla="*/ 2147483646 w 4113"/>
                <a:gd name="T59" fmla="*/ 2147483646 h 6240"/>
                <a:gd name="T60" fmla="*/ 2147483646 w 4113"/>
                <a:gd name="T61" fmla="*/ 2147483646 h 6240"/>
                <a:gd name="T62" fmla="*/ 2147483646 w 4113"/>
                <a:gd name="T63" fmla="*/ 2147483646 h 6240"/>
                <a:gd name="T64" fmla="*/ 2147483646 w 4113"/>
                <a:gd name="T65" fmla="*/ 2147483646 h 6240"/>
                <a:gd name="T66" fmla="*/ 2147483646 w 4113"/>
                <a:gd name="T67" fmla="*/ 2147483646 h 6240"/>
                <a:gd name="T68" fmla="*/ 2147483646 w 4113"/>
                <a:gd name="T69" fmla="*/ 2147483646 h 6240"/>
                <a:gd name="T70" fmla="*/ 2147483646 w 4113"/>
                <a:gd name="T71" fmla="*/ 2147483646 h 6240"/>
                <a:gd name="T72" fmla="*/ 2147483646 w 4113"/>
                <a:gd name="T73" fmla="*/ 2147483646 h 6240"/>
                <a:gd name="T74" fmla="*/ 2147483646 w 4113"/>
                <a:gd name="T75" fmla="*/ 2147483646 h 6240"/>
                <a:gd name="T76" fmla="*/ 2147483646 w 4113"/>
                <a:gd name="T77" fmla="*/ 2147483646 h 6240"/>
                <a:gd name="T78" fmla="*/ 2147483646 w 4113"/>
                <a:gd name="T79" fmla="*/ 2147483646 h 6240"/>
                <a:gd name="T80" fmla="*/ 2147483646 w 4113"/>
                <a:gd name="T81" fmla="*/ 2147483646 h 6240"/>
                <a:gd name="T82" fmla="*/ 2147483646 w 4113"/>
                <a:gd name="T83" fmla="*/ 2147483646 h 6240"/>
                <a:gd name="T84" fmla="*/ 2147483646 w 4113"/>
                <a:gd name="T85" fmla="*/ 2147483646 h 6240"/>
                <a:gd name="T86" fmla="*/ 2147483646 w 4113"/>
                <a:gd name="T87" fmla="*/ 2147483646 h 6240"/>
                <a:gd name="T88" fmla="*/ 2147483646 w 4113"/>
                <a:gd name="T89" fmla="*/ 2147483646 h 6240"/>
                <a:gd name="T90" fmla="*/ 2147483646 w 4113"/>
                <a:gd name="T91" fmla="*/ 2147483646 h 6240"/>
                <a:gd name="T92" fmla="*/ 2147483646 w 4113"/>
                <a:gd name="T93" fmla="*/ 2147483646 h 6240"/>
                <a:gd name="T94" fmla="*/ 2147483646 w 4113"/>
                <a:gd name="T95" fmla="*/ 2147483646 h 6240"/>
                <a:gd name="T96" fmla="*/ 2147483646 w 4113"/>
                <a:gd name="T97" fmla="*/ 2147483646 h 6240"/>
                <a:gd name="T98" fmla="*/ 2147483646 w 4113"/>
                <a:gd name="T99" fmla="*/ 2147483646 h 6240"/>
                <a:gd name="T100" fmla="*/ 2147483646 w 4113"/>
                <a:gd name="T101" fmla="*/ 2147483646 h 6240"/>
                <a:gd name="T102" fmla="*/ 2147483646 w 4113"/>
                <a:gd name="T103" fmla="*/ 2147483646 h 6240"/>
                <a:gd name="T104" fmla="*/ 2147483646 w 4113"/>
                <a:gd name="T105" fmla="*/ 2147483646 h 6240"/>
                <a:gd name="T106" fmla="*/ 2147483646 w 4113"/>
                <a:gd name="T107" fmla="*/ 2147483646 h 6240"/>
                <a:gd name="T108" fmla="*/ 2147483646 w 4113"/>
                <a:gd name="T109" fmla="*/ 2147483646 h 6240"/>
                <a:gd name="T110" fmla="*/ 2147483646 w 4113"/>
                <a:gd name="T111" fmla="*/ 2147483646 h 6240"/>
                <a:gd name="T112" fmla="*/ 2147483646 w 4113"/>
                <a:gd name="T113" fmla="*/ 2147483646 h 62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13" h="6240">
                  <a:moveTo>
                    <a:pt x="552" y="0"/>
                  </a:moveTo>
                  <a:lnTo>
                    <a:pt x="3561" y="0"/>
                  </a:lnTo>
                  <a:lnTo>
                    <a:pt x="3589" y="1"/>
                  </a:lnTo>
                  <a:lnTo>
                    <a:pt x="3617" y="3"/>
                  </a:lnTo>
                  <a:lnTo>
                    <a:pt x="3645" y="7"/>
                  </a:lnTo>
                  <a:lnTo>
                    <a:pt x="3672" y="12"/>
                  </a:lnTo>
                  <a:lnTo>
                    <a:pt x="3698" y="17"/>
                  </a:lnTo>
                  <a:lnTo>
                    <a:pt x="3725" y="25"/>
                  </a:lnTo>
                  <a:lnTo>
                    <a:pt x="3751" y="34"/>
                  </a:lnTo>
                  <a:lnTo>
                    <a:pt x="3775" y="44"/>
                  </a:lnTo>
                  <a:lnTo>
                    <a:pt x="3799" y="55"/>
                  </a:lnTo>
                  <a:lnTo>
                    <a:pt x="3824" y="67"/>
                  </a:lnTo>
                  <a:lnTo>
                    <a:pt x="3847" y="80"/>
                  </a:lnTo>
                  <a:lnTo>
                    <a:pt x="3869" y="95"/>
                  </a:lnTo>
                  <a:lnTo>
                    <a:pt x="3891" y="110"/>
                  </a:lnTo>
                  <a:lnTo>
                    <a:pt x="3912" y="127"/>
                  </a:lnTo>
                  <a:lnTo>
                    <a:pt x="3932" y="144"/>
                  </a:lnTo>
                  <a:lnTo>
                    <a:pt x="3950" y="163"/>
                  </a:lnTo>
                  <a:lnTo>
                    <a:pt x="3969" y="182"/>
                  </a:lnTo>
                  <a:lnTo>
                    <a:pt x="3986" y="202"/>
                  </a:lnTo>
                  <a:lnTo>
                    <a:pt x="4002" y="223"/>
                  </a:lnTo>
                  <a:lnTo>
                    <a:pt x="4019" y="245"/>
                  </a:lnTo>
                  <a:lnTo>
                    <a:pt x="4033" y="267"/>
                  </a:lnTo>
                  <a:lnTo>
                    <a:pt x="4047" y="290"/>
                  </a:lnTo>
                  <a:lnTo>
                    <a:pt x="4058" y="313"/>
                  </a:lnTo>
                  <a:lnTo>
                    <a:pt x="4070" y="338"/>
                  </a:lnTo>
                  <a:lnTo>
                    <a:pt x="4079" y="363"/>
                  </a:lnTo>
                  <a:lnTo>
                    <a:pt x="4088" y="389"/>
                  </a:lnTo>
                  <a:lnTo>
                    <a:pt x="4095" y="414"/>
                  </a:lnTo>
                  <a:lnTo>
                    <a:pt x="4101" y="441"/>
                  </a:lnTo>
                  <a:lnTo>
                    <a:pt x="4107" y="469"/>
                  </a:lnTo>
                  <a:lnTo>
                    <a:pt x="4110" y="497"/>
                  </a:lnTo>
                  <a:lnTo>
                    <a:pt x="4113" y="525"/>
                  </a:lnTo>
                  <a:lnTo>
                    <a:pt x="4113" y="553"/>
                  </a:lnTo>
                  <a:lnTo>
                    <a:pt x="4113" y="5688"/>
                  </a:lnTo>
                  <a:lnTo>
                    <a:pt x="4113" y="5716"/>
                  </a:lnTo>
                  <a:lnTo>
                    <a:pt x="4110" y="5744"/>
                  </a:lnTo>
                  <a:lnTo>
                    <a:pt x="4107" y="5772"/>
                  </a:lnTo>
                  <a:lnTo>
                    <a:pt x="4101" y="5798"/>
                  </a:lnTo>
                  <a:lnTo>
                    <a:pt x="4095" y="5825"/>
                  </a:lnTo>
                  <a:lnTo>
                    <a:pt x="4088" y="5852"/>
                  </a:lnTo>
                  <a:lnTo>
                    <a:pt x="4079" y="5877"/>
                  </a:lnTo>
                  <a:lnTo>
                    <a:pt x="4070" y="5902"/>
                  </a:lnTo>
                  <a:lnTo>
                    <a:pt x="4058" y="5926"/>
                  </a:lnTo>
                  <a:lnTo>
                    <a:pt x="4047" y="5950"/>
                  </a:lnTo>
                  <a:lnTo>
                    <a:pt x="4033" y="5974"/>
                  </a:lnTo>
                  <a:lnTo>
                    <a:pt x="4019" y="5996"/>
                  </a:lnTo>
                  <a:lnTo>
                    <a:pt x="4002" y="6018"/>
                  </a:lnTo>
                  <a:lnTo>
                    <a:pt x="3986" y="6039"/>
                  </a:lnTo>
                  <a:lnTo>
                    <a:pt x="3969" y="6058"/>
                  </a:lnTo>
                  <a:lnTo>
                    <a:pt x="3950" y="6078"/>
                  </a:lnTo>
                  <a:lnTo>
                    <a:pt x="3932" y="6096"/>
                  </a:lnTo>
                  <a:lnTo>
                    <a:pt x="3912" y="6113"/>
                  </a:lnTo>
                  <a:lnTo>
                    <a:pt x="3891" y="6129"/>
                  </a:lnTo>
                  <a:lnTo>
                    <a:pt x="3869" y="6146"/>
                  </a:lnTo>
                  <a:lnTo>
                    <a:pt x="3847" y="6159"/>
                  </a:lnTo>
                  <a:lnTo>
                    <a:pt x="3824" y="6173"/>
                  </a:lnTo>
                  <a:lnTo>
                    <a:pt x="3799" y="6185"/>
                  </a:lnTo>
                  <a:lnTo>
                    <a:pt x="3775" y="6197"/>
                  </a:lnTo>
                  <a:lnTo>
                    <a:pt x="3751" y="6206"/>
                  </a:lnTo>
                  <a:lnTo>
                    <a:pt x="3725" y="6215"/>
                  </a:lnTo>
                  <a:lnTo>
                    <a:pt x="3698" y="6222"/>
                  </a:lnTo>
                  <a:lnTo>
                    <a:pt x="3672" y="6229"/>
                  </a:lnTo>
                  <a:lnTo>
                    <a:pt x="3645" y="6234"/>
                  </a:lnTo>
                  <a:lnTo>
                    <a:pt x="3617" y="6237"/>
                  </a:lnTo>
                  <a:lnTo>
                    <a:pt x="3589" y="6240"/>
                  </a:lnTo>
                  <a:lnTo>
                    <a:pt x="3561" y="6240"/>
                  </a:lnTo>
                  <a:lnTo>
                    <a:pt x="552" y="6240"/>
                  </a:lnTo>
                  <a:lnTo>
                    <a:pt x="523" y="6240"/>
                  </a:lnTo>
                  <a:lnTo>
                    <a:pt x="495" y="6237"/>
                  </a:lnTo>
                  <a:lnTo>
                    <a:pt x="469" y="6234"/>
                  </a:lnTo>
                  <a:lnTo>
                    <a:pt x="441" y="6229"/>
                  </a:lnTo>
                  <a:lnTo>
                    <a:pt x="414" y="6222"/>
                  </a:lnTo>
                  <a:lnTo>
                    <a:pt x="388" y="6215"/>
                  </a:lnTo>
                  <a:lnTo>
                    <a:pt x="363" y="6206"/>
                  </a:lnTo>
                  <a:lnTo>
                    <a:pt x="337" y="6197"/>
                  </a:lnTo>
                  <a:lnTo>
                    <a:pt x="313" y="6185"/>
                  </a:lnTo>
                  <a:lnTo>
                    <a:pt x="289" y="6173"/>
                  </a:lnTo>
                  <a:lnTo>
                    <a:pt x="267" y="6159"/>
                  </a:lnTo>
                  <a:lnTo>
                    <a:pt x="243" y="6146"/>
                  </a:lnTo>
                  <a:lnTo>
                    <a:pt x="222" y="6129"/>
                  </a:lnTo>
                  <a:lnTo>
                    <a:pt x="202" y="6113"/>
                  </a:lnTo>
                  <a:lnTo>
                    <a:pt x="181" y="6096"/>
                  </a:lnTo>
                  <a:lnTo>
                    <a:pt x="162" y="6078"/>
                  </a:lnTo>
                  <a:lnTo>
                    <a:pt x="143" y="6058"/>
                  </a:lnTo>
                  <a:lnTo>
                    <a:pt x="126" y="6039"/>
                  </a:lnTo>
                  <a:lnTo>
                    <a:pt x="110" y="6018"/>
                  </a:lnTo>
                  <a:lnTo>
                    <a:pt x="95" y="5996"/>
                  </a:lnTo>
                  <a:lnTo>
                    <a:pt x="80" y="5974"/>
                  </a:lnTo>
                  <a:lnTo>
                    <a:pt x="67" y="5950"/>
                  </a:lnTo>
                  <a:lnTo>
                    <a:pt x="54" y="5926"/>
                  </a:lnTo>
                  <a:lnTo>
                    <a:pt x="44" y="5902"/>
                  </a:lnTo>
                  <a:lnTo>
                    <a:pt x="33" y="5877"/>
                  </a:lnTo>
                  <a:lnTo>
                    <a:pt x="25" y="5852"/>
                  </a:lnTo>
                  <a:lnTo>
                    <a:pt x="17" y="5825"/>
                  </a:lnTo>
                  <a:lnTo>
                    <a:pt x="11" y="5798"/>
                  </a:lnTo>
                  <a:lnTo>
                    <a:pt x="6" y="5772"/>
                  </a:lnTo>
                  <a:lnTo>
                    <a:pt x="3" y="5744"/>
                  </a:lnTo>
                  <a:lnTo>
                    <a:pt x="1" y="5716"/>
                  </a:lnTo>
                  <a:lnTo>
                    <a:pt x="0" y="5688"/>
                  </a:lnTo>
                  <a:lnTo>
                    <a:pt x="0" y="553"/>
                  </a:lnTo>
                  <a:lnTo>
                    <a:pt x="1" y="525"/>
                  </a:lnTo>
                  <a:lnTo>
                    <a:pt x="3" y="497"/>
                  </a:lnTo>
                  <a:lnTo>
                    <a:pt x="6" y="469"/>
                  </a:lnTo>
                  <a:lnTo>
                    <a:pt x="11" y="441"/>
                  </a:lnTo>
                  <a:lnTo>
                    <a:pt x="17" y="414"/>
                  </a:lnTo>
                  <a:lnTo>
                    <a:pt x="25" y="389"/>
                  </a:lnTo>
                  <a:lnTo>
                    <a:pt x="33" y="363"/>
                  </a:lnTo>
                  <a:lnTo>
                    <a:pt x="44" y="338"/>
                  </a:lnTo>
                  <a:lnTo>
                    <a:pt x="54" y="313"/>
                  </a:lnTo>
                  <a:lnTo>
                    <a:pt x="67" y="290"/>
                  </a:lnTo>
                  <a:lnTo>
                    <a:pt x="80" y="267"/>
                  </a:lnTo>
                  <a:lnTo>
                    <a:pt x="95" y="245"/>
                  </a:lnTo>
                  <a:lnTo>
                    <a:pt x="110" y="223"/>
                  </a:lnTo>
                  <a:lnTo>
                    <a:pt x="126" y="202"/>
                  </a:lnTo>
                  <a:lnTo>
                    <a:pt x="143" y="182"/>
                  </a:lnTo>
                  <a:lnTo>
                    <a:pt x="162" y="163"/>
                  </a:lnTo>
                  <a:lnTo>
                    <a:pt x="181" y="144"/>
                  </a:lnTo>
                  <a:lnTo>
                    <a:pt x="202" y="127"/>
                  </a:lnTo>
                  <a:lnTo>
                    <a:pt x="222" y="110"/>
                  </a:lnTo>
                  <a:lnTo>
                    <a:pt x="243" y="95"/>
                  </a:lnTo>
                  <a:lnTo>
                    <a:pt x="267" y="80"/>
                  </a:lnTo>
                  <a:lnTo>
                    <a:pt x="289" y="67"/>
                  </a:lnTo>
                  <a:lnTo>
                    <a:pt x="313" y="55"/>
                  </a:lnTo>
                  <a:lnTo>
                    <a:pt x="337" y="44"/>
                  </a:lnTo>
                  <a:lnTo>
                    <a:pt x="363" y="34"/>
                  </a:lnTo>
                  <a:lnTo>
                    <a:pt x="388" y="25"/>
                  </a:lnTo>
                  <a:lnTo>
                    <a:pt x="414" y="17"/>
                  </a:lnTo>
                  <a:lnTo>
                    <a:pt x="441" y="12"/>
                  </a:lnTo>
                  <a:lnTo>
                    <a:pt x="469" y="7"/>
                  </a:lnTo>
                  <a:lnTo>
                    <a:pt x="495" y="3"/>
                  </a:lnTo>
                  <a:lnTo>
                    <a:pt x="523" y="1"/>
                  </a:lnTo>
                  <a:lnTo>
                    <a:pt x="552" y="0"/>
                  </a:lnTo>
                  <a:close/>
                  <a:moveTo>
                    <a:pt x="463" y="891"/>
                  </a:moveTo>
                  <a:lnTo>
                    <a:pt x="463" y="3086"/>
                  </a:lnTo>
                  <a:lnTo>
                    <a:pt x="3638" y="3086"/>
                  </a:lnTo>
                  <a:lnTo>
                    <a:pt x="3638" y="891"/>
                  </a:lnTo>
                  <a:lnTo>
                    <a:pt x="463" y="891"/>
                  </a:lnTo>
                  <a:close/>
                  <a:moveTo>
                    <a:pt x="1275" y="290"/>
                  </a:moveTo>
                  <a:lnTo>
                    <a:pt x="1275" y="525"/>
                  </a:lnTo>
                  <a:lnTo>
                    <a:pt x="2717" y="525"/>
                  </a:lnTo>
                  <a:lnTo>
                    <a:pt x="2717" y="290"/>
                  </a:lnTo>
                  <a:lnTo>
                    <a:pt x="1275" y="290"/>
                  </a:lnTo>
                  <a:close/>
                  <a:moveTo>
                    <a:pt x="1725" y="3326"/>
                  </a:moveTo>
                  <a:lnTo>
                    <a:pt x="1725" y="3326"/>
                  </a:lnTo>
                  <a:lnTo>
                    <a:pt x="1705" y="3328"/>
                  </a:lnTo>
                  <a:lnTo>
                    <a:pt x="1685" y="3330"/>
                  </a:lnTo>
                  <a:lnTo>
                    <a:pt x="1667" y="3336"/>
                  </a:lnTo>
                  <a:lnTo>
                    <a:pt x="1649" y="3342"/>
                  </a:lnTo>
                  <a:lnTo>
                    <a:pt x="1632" y="3350"/>
                  </a:lnTo>
                  <a:lnTo>
                    <a:pt x="1616" y="3360"/>
                  </a:lnTo>
                  <a:lnTo>
                    <a:pt x="1600" y="3371"/>
                  </a:lnTo>
                  <a:lnTo>
                    <a:pt x="1587" y="3383"/>
                  </a:lnTo>
                  <a:lnTo>
                    <a:pt x="1575" y="3397"/>
                  </a:lnTo>
                  <a:lnTo>
                    <a:pt x="1563" y="3412"/>
                  </a:lnTo>
                  <a:lnTo>
                    <a:pt x="1553" y="3429"/>
                  </a:lnTo>
                  <a:lnTo>
                    <a:pt x="1545" y="3446"/>
                  </a:lnTo>
                  <a:lnTo>
                    <a:pt x="1539" y="3463"/>
                  </a:lnTo>
                  <a:lnTo>
                    <a:pt x="1534" y="3482"/>
                  </a:lnTo>
                  <a:lnTo>
                    <a:pt x="1531" y="3502"/>
                  </a:lnTo>
                  <a:lnTo>
                    <a:pt x="1530" y="3522"/>
                  </a:lnTo>
                  <a:lnTo>
                    <a:pt x="1530" y="3822"/>
                  </a:lnTo>
                  <a:lnTo>
                    <a:pt x="1531" y="3842"/>
                  </a:lnTo>
                  <a:lnTo>
                    <a:pt x="1534" y="3862"/>
                  </a:lnTo>
                  <a:lnTo>
                    <a:pt x="1539" y="3880"/>
                  </a:lnTo>
                  <a:lnTo>
                    <a:pt x="1545" y="3898"/>
                  </a:lnTo>
                  <a:lnTo>
                    <a:pt x="1553" y="3915"/>
                  </a:lnTo>
                  <a:lnTo>
                    <a:pt x="1563" y="3931"/>
                  </a:lnTo>
                  <a:lnTo>
                    <a:pt x="1575" y="3946"/>
                  </a:lnTo>
                  <a:lnTo>
                    <a:pt x="1587" y="3960"/>
                  </a:lnTo>
                  <a:lnTo>
                    <a:pt x="1600" y="3973"/>
                  </a:lnTo>
                  <a:lnTo>
                    <a:pt x="1616" y="3984"/>
                  </a:lnTo>
                  <a:lnTo>
                    <a:pt x="1632" y="3994"/>
                  </a:lnTo>
                  <a:lnTo>
                    <a:pt x="1649" y="4002"/>
                  </a:lnTo>
                  <a:lnTo>
                    <a:pt x="1667" y="4009"/>
                  </a:lnTo>
                  <a:lnTo>
                    <a:pt x="1685" y="4014"/>
                  </a:lnTo>
                  <a:lnTo>
                    <a:pt x="1705" y="4016"/>
                  </a:lnTo>
                  <a:lnTo>
                    <a:pt x="1725" y="4017"/>
                  </a:lnTo>
                  <a:lnTo>
                    <a:pt x="2314" y="4017"/>
                  </a:lnTo>
                  <a:lnTo>
                    <a:pt x="2334" y="4016"/>
                  </a:lnTo>
                  <a:lnTo>
                    <a:pt x="2354" y="4014"/>
                  </a:lnTo>
                  <a:lnTo>
                    <a:pt x="2372" y="4009"/>
                  </a:lnTo>
                  <a:lnTo>
                    <a:pt x="2390" y="4002"/>
                  </a:lnTo>
                  <a:lnTo>
                    <a:pt x="2407" y="3994"/>
                  </a:lnTo>
                  <a:lnTo>
                    <a:pt x="2424" y="3984"/>
                  </a:lnTo>
                  <a:lnTo>
                    <a:pt x="2439" y="3973"/>
                  </a:lnTo>
                  <a:lnTo>
                    <a:pt x="2453" y="3960"/>
                  </a:lnTo>
                  <a:lnTo>
                    <a:pt x="2465" y="3946"/>
                  </a:lnTo>
                  <a:lnTo>
                    <a:pt x="2476" y="3931"/>
                  </a:lnTo>
                  <a:lnTo>
                    <a:pt x="2486" y="3915"/>
                  </a:lnTo>
                  <a:lnTo>
                    <a:pt x="2494" y="3898"/>
                  </a:lnTo>
                  <a:lnTo>
                    <a:pt x="2500" y="3880"/>
                  </a:lnTo>
                  <a:lnTo>
                    <a:pt x="2506" y="3862"/>
                  </a:lnTo>
                  <a:lnTo>
                    <a:pt x="2508" y="3842"/>
                  </a:lnTo>
                  <a:lnTo>
                    <a:pt x="2509" y="3822"/>
                  </a:lnTo>
                  <a:lnTo>
                    <a:pt x="2509" y="3522"/>
                  </a:lnTo>
                  <a:lnTo>
                    <a:pt x="2508" y="3502"/>
                  </a:lnTo>
                  <a:lnTo>
                    <a:pt x="2506" y="3482"/>
                  </a:lnTo>
                  <a:lnTo>
                    <a:pt x="2500" y="3463"/>
                  </a:lnTo>
                  <a:lnTo>
                    <a:pt x="2494" y="3446"/>
                  </a:lnTo>
                  <a:lnTo>
                    <a:pt x="2486" y="3429"/>
                  </a:lnTo>
                  <a:lnTo>
                    <a:pt x="2476" y="3412"/>
                  </a:lnTo>
                  <a:lnTo>
                    <a:pt x="2465" y="3397"/>
                  </a:lnTo>
                  <a:lnTo>
                    <a:pt x="2453" y="3383"/>
                  </a:lnTo>
                  <a:lnTo>
                    <a:pt x="2439" y="3371"/>
                  </a:lnTo>
                  <a:lnTo>
                    <a:pt x="2424" y="3360"/>
                  </a:lnTo>
                  <a:lnTo>
                    <a:pt x="2407" y="3350"/>
                  </a:lnTo>
                  <a:lnTo>
                    <a:pt x="2390" y="3342"/>
                  </a:lnTo>
                  <a:lnTo>
                    <a:pt x="2372" y="3336"/>
                  </a:lnTo>
                  <a:lnTo>
                    <a:pt x="2354" y="3330"/>
                  </a:lnTo>
                  <a:lnTo>
                    <a:pt x="2334" y="3328"/>
                  </a:lnTo>
                  <a:lnTo>
                    <a:pt x="2314" y="3326"/>
                  </a:lnTo>
                  <a:lnTo>
                    <a:pt x="1725" y="3326"/>
                  </a:lnTo>
                  <a:close/>
                  <a:moveTo>
                    <a:pt x="1391" y="3563"/>
                  </a:moveTo>
                  <a:lnTo>
                    <a:pt x="515" y="3563"/>
                  </a:lnTo>
                  <a:lnTo>
                    <a:pt x="515" y="3775"/>
                  </a:lnTo>
                  <a:lnTo>
                    <a:pt x="1391" y="3775"/>
                  </a:lnTo>
                  <a:lnTo>
                    <a:pt x="1391" y="3563"/>
                  </a:lnTo>
                  <a:close/>
                  <a:moveTo>
                    <a:pt x="3525" y="3563"/>
                  </a:moveTo>
                  <a:lnTo>
                    <a:pt x="2649" y="3563"/>
                  </a:lnTo>
                  <a:lnTo>
                    <a:pt x="2649" y="3775"/>
                  </a:lnTo>
                  <a:lnTo>
                    <a:pt x="3525" y="3775"/>
                  </a:lnTo>
                  <a:lnTo>
                    <a:pt x="3525" y="3563"/>
                  </a:lnTo>
                  <a:close/>
                  <a:moveTo>
                    <a:pt x="1390" y="4201"/>
                  </a:moveTo>
                  <a:lnTo>
                    <a:pt x="514" y="4201"/>
                  </a:lnTo>
                  <a:lnTo>
                    <a:pt x="514" y="4613"/>
                  </a:lnTo>
                  <a:lnTo>
                    <a:pt x="1390" y="4613"/>
                  </a:lnTo>
                  <a:lnTo>
                    <a:pt x="1390" y="4201"/>
                  </a:lnTo>
                  <a:close/>
                  <a:moveTo>
                    <a:pt x="2458" y="4201"/>
                  </a:moveTo>
                  <a:lnTo>
                    <a:pt x="1582" y="4201"/>
                  </a:lnTo>
                  <a:lnTo>
                    <a:pt x="1582" y="4613"/>
                  </a:lnTo>
                  <a:lnTo>
                    <a:pt x="2458" y="4613"/>
                  </a:lnTo>
                  <a:lnTo>
                    <a:pt x="2458" y="4201"/>
                  </a:lnTo>
                  <a:close/>
                  <a:moveTo>
                    <a:pt x="3518" y="4201"/>
                  </a:moveTo>
                  <a:lnTo>
                    <a:pt x="2642" y="4201"/>
                  </a:lnTo>
                  <a:lnTo>
                    <a:pt x="2642" y="4613"/>
                  </a:lnTo>
                  <a:lnTo>
                    <a:pt x="3518" y="4613"/>
                  </a:lnTo>
                  <a:lnTo>
                    <a:pt x="3518" y="4201"/>
                  </a:lnTo>
                  <a:close/>
                  <a:moveTo>
                    <a:pt x="1390" y="4741"/>
                  </a:moveTo>
                  <a:lnTo>
                    <a:pt x="514" y="4741"/>
                  </a:lnTo>
                  <a:lnTo>
                    <a:pt x="514" y="5153"/>
                  </a:lnTo>
                  <a:lnTo>
                    <a:pt x="1390" y="5153"/>
                  </a:lnTo>
                  <a:lnTo>
                    <a:pt x="1390" y="4741"/>
                  </a:lnTo>
                  <a:close/>
                  <a:moveTo>
                    <a:pt x="2458" y="4741"/>
                  </a:moveTo>
                  <a:lnTo>
                    <a:pt x="1582" y="4741"/>
                  </a:lnTo>
                  <a:lnTo>
                    <a:pt x="1582" y="5153"/>
                  </a:lnTo>
                  <a:lnTo>
                    <a:pt x="2458" y="5153"/>
                  </a:lnTo>
                  <a:lnTo>
                    <a:pt x="2458" y="4741"/>
                  </a:lnTo>
                  <a:close/>
                  <a:moveTo>
                    <a:pt x="3518" y="4741"/>
                  </a:moveTo>
                  <a:lnTo>
                    <a:pt x="2642" y="4741"/>
                  </a:lnTo>
                  <a:lnTo>
                    <a:pt x="2642" y="5153"/>
                  </a:lnTo>
                  <a:lnTo>
                    <a:pt x="3518" y="5153"/>
                  </a:lnTo>
                  <a:lnTo>
                    <a:pt x="3518" y="4741"/>
                  </a:lnTo>
                  <a:close/>
                  <a:moveTo>
                    <a:pt x="1390" y="5318"/>
                  </a:moveTo>
                  <a:lnTo>
                    <a:pt x="514" y="5318"/>
                  </a:lnTo>
                  <a:lnTo>
                    <a:pt x="514" y="5730"/>
                  </a:lnTo>
                  <a:lnTo>
                    <a:pt x="1390" y="5730"/>
                  </a:lnTo>
                  <a:lnTo>
                    <a:pt x="1390" y="5318"/>
                  </a:lnTo>
                  <a:close/>
                  <a:moveTo>
                    <a:pt x="2458" y="5318"/>
                  </a:moveTo>
                  <a:lnTo>
                    <a:pt x="1582" y="5318"/>
                  </a:lnTo>
                  <a:lnTo>
                    <a:pt x="1582" y="5730"/>
                  </a:lnTo>
                  <a:lnTo>
                    <a:pt x="2458" y="5730"/>
                  </a:lnTo>
                  <a:lnTo>
                    <a:pt x="2458" y="5318"/>
                  </a:lnTo>
                  <a:close/>
                  <a:moveTo>
                    <a:pt x="3518" y="5318"/>
                  </a:moveTo>
                  <a:lnTo>
                    <a:pt x="2642" y="5318"/>
                  </a:lnTo>
                  <a:lnTo>
                    <a:pt x="2642" y="5730"/>
                  </a:lnTo>
                  <a:lnTo>
                    <a:pt x="3518" y="5730"/>
                  </a:lnTo>
                  <a:lnTo>
                    <a:pt x="3518" y="5318"/>
                  </a:lnTo>
                  <a:close/>
                </a:path>
              </a:pathLst>
            </a:custGeom>
            <a:solidFill>
              <a:srgbClr val="D2B269"/>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sz="1350">
                <a:solidFill>
                  <a:sysClr val="window" lastClr="FFFFFF"/>
                </a:solidFill>
                <a:sym typeface="Arial" panose="020B0604020202020204" pitchFamily="34" charset="0"/>
              </a:endParaRPr>
            </a:p>
          </p:txBody>
        </p:sp>
        <p:sp>
          <p:nvSpPr>
            <p:cNvPr id="50" name="矩形 49"/>
            <p:cNvSpPr/>
            <p:nvPr/>
          </p:nvSpPr>
          <p:spPr>
            <a:xfrm>
              <a:off x="7955" y="5508"/>
              <a:ext cx="4535" cy="1525"/>
            </a:xfrm>
            <a:prstGeom prst="rect">
              <a:avLst/>
            </a:prstGeom>
          </p:spPr>
          <p:txBody>
            <a:bodyPr wrap="square">
              <a:spAutoFit/>
            </a:bodyPr>
            <a:lstStyle/>
            <a:p>
              <a:pPr lvl="0" algn="just">
                <a:lnSpc>
                  <a:spcPct val="150000"/>
                </a:lnSpc>
              </a:pPr>
              <a:r>
                <a:rPr lang="zh-CN" altLang="en-US" sz="1400">
                  <a:solidFill>
                    <a:srgbClr val="C4993C"/>
                  </a:solidFill>
                  <a:latin typeface="微软雅黑" panose="020B0503020204020204" pitchFamily="34" charset="-122"/>
                  <a:ea typeface="微软雅黑" panose="020B0503020204020204" pitchFamily="34" charset="-122"/>
                  <a:sym typeface="+mn-ea"/>
                </a:rPr>
                <a:t>高压电弧触电</a:t>
              </a:r>
              <a:r>
                <a:rPr lang="zh-CN" altLang="en-US" sz="1200">
                  <a:latin typeface="微软雅黑" panose="020B0503020204020204" pitchFamily="34" charset="-122"/>
                  <a:ea typeface="微软雅黑" panose="020B0503020204020204" pitchFamily="34" charset="-122"/>
                  <a:sym typeface="+mn-ea"/>
                </a:rPr>
                <a:t>是指人靠近高压线(高压带电体),造成弧光放电而触电。电压越高,对人身的危险性越大。</a:t>
              </a:r>
              <a:endParaRPr lang="zh-CN" altLang="en-US" sz="1200">
                <a:latin typeface="微软雅黑" panose="020B0503020204020204" pitchFamily="34" charset="-122"/>
                <a:ea typeface="微软雅黑" panose="020B0503020204020204" pitchFamily="34" charset="-122"/>
                <a:sym typeface="+mn-ea"/>
              </a:endParaRPr>
            </a:p>
          </p:txBody>
        </p:sp>
        <p:sp>
          <p:nvSpPr>
            <p:cNvPr id="52" name="任意多边形 51"/>
            <p:cNvSpPr/>
            <p:nvPr>
              <p:custDataLst>
                <p:tags r:id="rId13"/>
              </p:custDataLst>
            </p:nvPr>
          </p:nvSpPr>
          <p:spPr>
            <a:xfrm>
              <a:off x="1318" y="1614"/>
              <a:ext cx="2219" cy="672"/>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3069B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a:bodyPr>
            <a:lstStyle/>
            <a:p>
              <a:pPr algn="ctr"/>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单相触电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任意多边形 53"/>
            <p:cNvSpPr/>
            <p:nvPr>
              <p:custDataLst>
                <p:tags r:id="rId14"/>
              </p:custDataLst>
            </p:nvPr>
          </p:nvSpPr>
          <p:spPr>
            <a:xfrm>
              <a:off x="1318" y="1614"/>
              <a:ext cx="2586" cy="672"/>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A314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144145" rtlCol="0" anchor="ctr">
              <a:normAutofit/>
            </a:bodyPr>
            <a:lstStyle/>
            <a:p>
              <a:pPr algn="l"/>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单相触电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0604"/>
            <a:ext cx="1325880" cy="575945"/>
          </a:xfrm>
          <a:prstGeom prst="rect">
            <a:avLst/>
          </a:prstGeom>
        </p:spPr>
        <p:txBody>
          <a:bodyPr wrap="none">
            <a:spAutoFit/>
          </a:bodyPr>
          <a:lstStyle/>
          <a:p>
            <a:pPr>
              <a:lnSpc>
                <a:spcPct val="175000"/>
              </a:lnSpc>
            </a:pPr>
            <a:r>
              <a:rPr lang="zh-CN" altLang="en-US" sz="1800" b="1">
                <a:solidFill>
                  <a:schemeClr val="bg1"/>
                </a:solidFill>
                <a:latin typeface="微软雅黑" panose="020B0503020204020204" pitchFamily="34" charset="-122"/>
                <a:ea typeface="微软雅黑" panose="020B0503020204020204" pitchFamily="34" charset="-122"/>
              </a:rPr>
              <a:t>触电的方式</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 name="圆角矩形 1"/>
          <p:cNvSpPr/>
          <p:nvPr>
            <p:custDataLst>
              <p:tags r:id="rId1"/>
            </p:custDataLst>
          </p:nvPr>
        </p:nvSpPr>
        <p:spPr>
          <a:xfrm>
            <a:off x="1261745" y="1024890"/>
            <a:ext cx="2606675" cy="426720"/>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sz="1350">
              <a:solidFill>
                <a:sysClr val="window" lastClr="FFFFFF"/>
              </a:solidFill>
              <a:sym typeface="Arial" panose="020B0604020202020204" pitchFamily="34" charset="0"/>
            </a:endParaRPr>
          </a:p>
        </p:txBody>
      </p:sp>
      <p:sp>
        <p:nvSpPr>
          <p:cNvPr id="3" name="任意多边形 2"/>
          <p:cNvSpPr/>
          <p:nvPr>
            <p:custDataLst>
              <p:tags r:id="rId2"/>
            </p:custDataLst>
          </p:nvPr>
        </p:nvSpPr>
        <p:spPr>
          <a:xfrm>
            <a:off x="1262380" y="1024890"/>
            <a:ext cx="1409065" cy="426720"/>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3069B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a:bodyPr>
          <a:lstStyle/>
          <a:p>
            <a:pPr algn="ctr"/>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单相触电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nvSpPr>
        <p:spPr>
          <a:xfrm>
            <a:off x="1187450" y="1532255"/>
            <a:ext cx="2933065" cy="1522095"/>
          </a:xfrm>
          <a:prstGeom prst="rect">
            <a:avLst/>
          </a:prstGeom>
        </p:spPr>
        <p:txBody>
          <a:bodyPr wrap="square">
            <a:spAutoFit/>
          </a:bodyPr>
          <a:lstStyle/>
          <a:p>
            <a:pPr algn="just" fontAlgn="auto">
              <a:lnSpc>
                <a:spcPct val="150000"/>
              </a:lnSpc>
            </a:pPr>
            <a:r>
              <a:rPr lang="zh-CN" altLang="en-US" sz="1200">
                <a:latin typeface="微软雅黑" panose="020B0503020204020204" pitchFamily="34" charset="-122"/>
                <a:ea typeface="微软雅黑" panose="020B0503020204020204" pitchFamily="34" charset="-122"/>
              </a:rPr>
              <a:t>雷雨云对地面突出物产生放电，感应电压高达几十--几百万伏，其能量可把建筑物摧毁，使可燃物燃烧，把电力线，用电设备击穿、烧毁，造成人身伤亡，危害性极大。这种触电形式称为</a:t>
            </a:r>
            <a:r>
              <a:rPr lang="zh-CN" altLang="en-US" sz="1400" b="1">
                <a:solidFill>
                  <a:srgbClr val="C4993C"/>
                </a:solidFill>
                <a:latin typeface="微软雅黑" panose="020B0503020204020204" pitchFamily="34" charset="-122"/>
                <a:ea typeface="微软雅黑" panose="020B0503020204020204" pitchFamily="34" charset="-122"/>
              </a:rPr>
              <a:t>雷击触电</a:t>
            </a:r>
            <a:r>
              <a:rPr lang="zh-CN" altLang="en-US" sz="1200">
                <a:latin typeface="微软雅黑" panose="020B0503020204020204" pitchFamily="34" charset="-122"/>
                <a:ea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endParaRPr>
          </a:p>
        </p:txBody>
      </p:sp>
      <p:sp>
        <p:nvSpPr>
          <p:cNvPr id="52" name="任意多边形 51"/>
          <p:cNvSpPr/>
          <p:nvPr>
            <p:custDataLst>
              <p:tags r:id="rId3"/>
            </p:custDataLst>
          </p:nvPr>
        </p:nvSpPr>
        <p:spPr>
          <a:xfrm>
            <a:off x="1262380" y="1024890"/>
            <a:ext cx="1409065" cy="426720"/>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3069B4"/>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0" rtlCol="0" anchor="ctr">
            <a:normAutofit/>
          </a:bodyPr>
          <a:lstStyle/>
          <a:p>
            <a:pPr algn="ctr"/>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单相触电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任意多边形 53"/>
          <p:cNvSpPr/>
          <p:nvPr>
            <p:custDataLst>
              <p:tags r:id="rId4"/>
            </p:custDataLst>
          </p:nvPr>
        </p:nvSpPr>
        <p:spPr>
          <a:xfrm>
            <a:off x="1262380" y="1024890"/>
            <a:ext cx="1642110" cy="426720"/>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2A3141"/>
          </a:solidFill>
          <a:ln>
            <a:noFill/>
          </a:ln>
        </p:spPr>
        <p:style>
          <a:lnRef idx="2">
            <a:srgbClr val="3069B4">
              <a:shade val="50000"/>
            </a:srgbClr>
          </a:lnRef>
          <a:fillRef idx="1">
            <a:srgbClr val="3069B4"/>
          </a:fillRef>
          <a:effectRef idx="0">
            <a:srgbClr val="3069B4"/>
          </a:effectRef>
          <a:fontRef idx="minor">
            <a:sysClr val="window" lastClr="FFFFFF"/>
          </a:fontRef>
        </p:style>
        <p:txBody>
          <a:bodyPr wrap="square" lIns="144145" rtlCol="0" anchor="ctr">
            <a:normAutofit/>
          </a:bodyPr>
          <a:lstStyle/>
          <a:p>
            <a:pPr algn="l"/>
            <a:r>
              <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rPr>
              <a:t>雷击触电</a:t>
            </a:r>
            <a:endParaRPr lang="zh-CN" altLang="en-US" sz="1400" b="1">
              <a:solidFill>
                <a:sysClr val="window" lastClr="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KSO_Shape"/>
          <p:cNvSpPr/>
          <p:nvPr>
            <p:custDataLst>
              <p:tags r:id="rId5"/>
            </p:custDataLst>
          </p:nvPr>
        </p:nvSpPr>
        <p:spPr>
          <a:xfrm flipH="1">
            <a:off x="844550" y="1086485"/>
            <a:ext cx="308610" cy="388620"/>
          </a:xfrm>
          <a:custGeom>
            <a:avLst/>
            <a:gdLst/>
            <a:ahLst/>
            <a:cxnLst/>
            <a:rect l="l" t="t" r="r" b="b"/>
            <a:pathLst>
              <a:path w="1259674" h="1629655">
                <a:moveTo>
                  <a:pt x="653835" y="765559"/>
                </a:moveTo>
                <a:lnTo>
                  <a:pt x="605838" y="765559"/>
                </a:lnTo>
                <a:cubicBezTo>
                  <a:pt x="586150" y="765559"/>
                  <a:pt x="570190" y="781519"/>
                  <a:pt x="570190" y="801207"/>
                </a:cubicBezTo>
                <a:lnTo>
                  <a:pt x="570190" y="1594007"/>
                </a:lnTo>
                <a:cubicBezTo>
                  <a:pt x="570190" y="1613695"/>
                  <a:pt x="586150" y="1629655"/>
                  <a:pt x="605838" y="1629655"/>
                </a:cubicBezTo>
                <a:lnTo>
                  <a:pt x="653835" y="1629655"/>
                </a:lnTo>
                <a:cubicBezTo>
                  <a:pt x="673523" y="1629655"/>
                  <a:pt x="689483" y="1613695"/>
                  <a:pt x="689483" y="1594007"/>
                </a:cubicBezTo>
                <a:lnTo>
                  <a:pt x="689483" y="801207"/>
                </a:lnTo>
                <a:cubicBezTo>
                  <a:pt x="689483" y="781519"/>
                  <a:pt x="673523" y="765559"/>
                  <a:pt x="653835" y="765559"/>
                </a:cubicBezTo>
                <a:close/>
                <a:moveTo>
                  <a:pt x="629837" y="293110"/>
                </a:moveTo>
                <a:cubicBezTo>
                  <a:pt x="540228" y="293110"/>
                  <a:pt x="467586" y="365752"/>
                  <a:pt x="467586" y="455361"/>
                </a:cubicBezTo>
                <a:cubicBezTo>
                  <a:pt x="467586" y="544970"/>
                  <a:pt x="540228" y="617612"/>
                  <a:pt x="629837" y="617612"/>
                </a:cubicBezTo>
                <a:cubicBezTo>
                  <a:pt x="719446" y="617612"/>
                  <a:pt x="792088" y="544970"/>
                  <a:pt x="792088" y="455361"/>
                </a:cubicBezTo>
                <a:cubicBezTo>
                  <a:pt x="792088" y="365752"/>
                  <a:pt x="719446" y="293110"/>
                  <a:pt x="629837" y="293110"/>
                </a:cubicBezTo>
                <a:close/>
                <a:moveTo>
                  <a:pt x="373285" y="134938"/>
                </a:moveTo>
                <a:cubicBezTo>
                  <a:pt x="285152" y="213464"/>
                  <a:pt x="230474" y="328028"/>
                  <a:pt x="230474" y="455361"/>
                </a:cubicBezTo>
                <a:cubicBezTo>
                  <a:pt x="230474" y="582697"/>
                  <a:pt x="285152" y="697259"/>
                  <a:pt x="373285" y="775786"/>
                </a:cubicBezTo>
                <a:lnTo>
                  <a:pt x="467586" y="709160"/>
                </a:lnTo>
                <a:cubicBezTo>
                  <a:pt x="391047" y="651060"/>
                  <a:pt x="342389" y="558892"/>
                  <a:pt x="342389" y="455361"/>
                </a:cubicBezTo>
                <a:cubicBezTo>
                  <a:pt x="342389" y="351830"/>
                  <a:pt x="391047" y="259663"/>
                  <a:pt x="467586" y="201563"/>
                </a:cubicBezTo>
                <a:close/>
                <a:moveTo>
                  <a:pt x="886389" y="134938"/>
                </a:moveTo>
                <a:lnTo>
                  <a:pt x="792088" y="201563"/>
                </a:lnTo>
                <a:cubicBezTo>
                  <a:pt x="868627" y="259663"/>
                  <a:pt x="917285" y="351830"/>
                  <a:pt x="917285" y="455361"/>
                </a:cubicBezTo>
                <a:cubicBezTo>
                  <a:pt x="917285" y="558892"/>
                  <a:pt x="868627" y="651060"/>
                  <a:pt x="792088" y="709160"/>
                </a:cubicBezTo>
                <a:lnTo>
                  <a:pt x="886389" y="775786"/>
                </a:lnTo>
                <a:cubicBezTo>
                  <a:pt x="974522" y="697259"/>
                  <a:pt x="1029200" y="582697"/>
                  <a:pt x="1029200" y="455361"/>
                </a:cubicBezTo>
                <a:cubicBezTo>
                  <a:pt x="1029200" y="328028"/>
                  <a:pt x="974522" y="213464"/>
                  <a:pt x="886389" y="134938"/>
                </a:cubicBezTo>
                <a:close/>
                <a:moveTo>
                  <a:pt x="182295" y="0"/>
                </a:moveTo>
                <a:cubicBezTo>
                  <a:pt x="68824" y="118079"/>
                  <a:pt x="0" y="278683"/>
                  <a:pt x="0" y="455362"/>
                </a:cubicBezTo>
                <a:cubicBezTo>
                  <a:pt x="0" y="632040"/>
                  <a:pt x="68824" y="792644"/>
                  <a:pt x="182293" y="910723"/>
                </a:cubicBezTo>
                <a:lnTo>
                  <a:pt x="278466" y="842776"/>
                </a:lnTo>
                <a:cubicBezTo>
                  <a:pt x="179286" y="743646"/>
                  <a:pt x="117943" y="606668"/>
                  <a:pt x="117943" y="455362"/>
                </a:cubicBezTo>
                <a:cubicBezTo>
                  <a:pt x="117943" y="304057"/>
                  <a:pt x="179287" y="167078"/>
                  <a:pt x="278467" y="67947"/>
                </a:cubicBezTo>
                <a:close/>
                <a:moveTo>
                  <a:pt x="1077379" y="0"/>
                </a:moveTo>
                <a:lnTo>
                  <a:pt x="981207" y="67947"/>
                </a:lnTo>
                <a:cubicBezTo>
                  <a:pt x="1080387" y="167078"/>
                  <a:pt x="1141731" y="304057"/>
                  <a:pt x="1141731" y="455362"/>
                </a:cubicBezTo>
                <a:cubicBezTo>
                  <a:pt x="1141731" y="606668"/>
                  <a:pt x="1080388" y="743646"/>
                  <a:pt x="981208" y="842776"/>
                </a:cubicBezTo>
                <a:lnTo>
                  <a:pt x="1077381" y="910723"/>
                </a:lnTo>
                <a:cubicBezTo>
                  <a:pt x="1190850" y="792644"/>
                  <a:pt x="1259674" y="632040"/>
                  <a:pt x="1259674" y="455362"/>
                </a:cubicBezTo>
                <a:cubicBezTo>
                  <a:pt x="1259674" y="278683"/>
                  <a:pt x="1190850" y="118079"/>
                  <a:pt x="1077379" y="0"/>
                </a:cubicBezTo>
                <a:close/>
              </a:path>
            </a:pathLst>
          </a:custGeom>
          <a:solidFill>
            <a:srgbClr val="D2B269"/>
          </a:solidFill>
          <a:ln>
            <a:solidFill>
              <a:srgbClr val="D2B269"/>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350">
              <a:solidFill>
                <a:schemeClr val="bg1"/>
              </a:solidFill>
              <a:sym typeface="Arial" panose="020B0604020202020204" pitchFamily="34" charset="0"/>
            </a:endParaRPr>
          </a:p>
        </p:txBody>
      </p:sp>
      <p:pic>
        <p:nvPicPr>
          <p:cNvPr id="73" name="图片 72"/>
          <p:cNvPicPr/>
          <p:nvPr/>
        </p:nvPicPr>
        <p:blipFill>
          <a:blip r:embed="rId6"/>
          <a:srcRect l="35261" t="4562" r="37318" b="13072"/>
          <a:stretch>
            <a:fillRect/>
          </a:stretch>
        </p:blipFill>
        <p:spPr>
          <a:xfrm>
            <a:off x="4565650" y="1142365"/>
            <a:ext cx="1927225" cy="4001135"/>
          </a:xfrm>
          <a:prstGeom prst="rect">
            <a:avLst/>
          </a:prstGeom>
        </p:spPr>
      </p:pic>
      <p:pic>
        <p:nvPicPr>
          <p:cNvPr id="74" name="图片 73"/>
          <p:cNvPicPr>
            <a:picLocks noChangeAspect="1"/>
          </p:cNvPicPr>
          <p:nvPr/>
        </p:nvPicPr>
        <p:blipFill>
          <a:blip r:embed="rId7"/>
          <a:srcRect l="50908" r="16371"/>
          <a:stretch>
            <a:fillRect/>
          </a:stretch>
        </p:blipFill>
        <p:spPr>
          <a:xfrm>
            <a:off x="6773545" y="1129665"/>
            <a:ext cx="1945640" cy="40138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0604"/>
            <a:ext cx="1325880" cy="575945"/>
          </a:xfrm>
          <a:prstGeom prst="rect">
            <a:avLst/>
          </a:prstGeom>
        </p:spPr>
        <p:txBody>
          <a:bodyPr wrap="none">
            <a:spAutoFit/>
          </a:bodyPr>
          <a:lstStyle/>
          <a:p>
            <a:pPr>
              <a:lnSpc>
                <a:spcPct val="175000"/>
              </a:lnSpc>
            </a:pPr>
            <a:r>
              <a:rPr lang="zh-CN" altLang="en-US" sz="1800" b="1">
                <a:solidFill>
                  <a:schemeClr val="bg1"/>
                </a:solidFill>
                <a:latin typeface="微软雅黑" panose="020B0503020204020204" pitchFamily="34" charset="-122"/>
                <a:ea typeface="微软雅黑" panose="020B0503020204020204" pitchFamily="34" charset="-122"/>
              </a:rPr>
              <a:t>触电的原因</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 name="组合 3"/>
          <p:cNvGrpSpPr/>
          <p:nvPr/>
        </p:nvGrpSpPr>
        <p:grpSpPr>
          <a:xfrm>
            <a:off x="1303973" y="748030"/>
            <a:ext cx="6536055" cy="4113530"/>
            <a:chOff x="2778" y="1850"/>
            <a:chExt cx="10293" cy="6478"/>
          </a:xfrm>
        </p:grpSpPr>
        <p:sp>
          <p:nvSpPr>
            <p:cNvPr id="6" name="椭圆 3"/>
            <p:cNvSpPr/>
            <p:nvPr>
              <p:custDataLst>
                <p:tags r:id="rId1"/>
              </p:custDataLst>
            </p:nvPr>
          </p:nvSpPr>
          <p:spPr>
            <a:xfrm>
              <a:off x="3289" y="3839"/>
              <a:ext cx="2323" cy="832"/>
            </a:xfrm>
            <a:custGeom>
              <a:avLst/>
              <a:gdLst>
                <a:gd name="connsiteX0" fmla="*/ 844903 w 1689806"/>
                <a:gd name="connsiteY0" fmla="*/ 0 h 605230"/>
                <a:gd name="connsiteX1" fmla="*/ 1689806 w 1689806"/>
                <a:gd name="connsiteY1" fmla="*/ 605230 h 605230"/>
                <a:gd name="connsiteX2" fmla="*/ 915241 w 1689806"/>
                <a:gd name="connsiteY2" fmla="*/ 603116 h 605230"/>
                <a:gd name="connsiteX3" fmla="*/ 0 w 1689806"/>
                <a:gd name="connsiteY3" fmla="*/ 605230 h 605230"/>
                <a:gd name="connsiteX4" fmla="*/ 844903 w 1689806"/>
                <a:gd name="connsiteY4" fmla="*/ 0 h 605230"/>
                <a:gd name="connsiteX0-1" fmla="*/ 915241 w 1689806"/>
                <a:gd name="connsiteY0-2" fmla="*/ 603116 h 694556"/>
                <a:gd name="connsiteX1-3" fmla="*/ 0 w 1689806"/>
                <a:gd name="connsiteY1-4" fmla="*/ 605230 h 694556"/>
                <a:gd name="connsiteX2-5" fmla="*/ 844903 w 1689806"/>
                <a:gd name="connsiteY2-6" fmla="*/ 0 h 694556"/>
                <a:gd name="connsiteX3-7" fmla="*/ 1689806 w 1689806"/>
                <a:gd name="connsiteY3-8" fmla="*/ 605230 h 694556"/>
                <a:gd name="connsiteX4-9" fmla="*/ 1006681 w 1689806"/>
                <a:gd name="connsiteY4-10" fmla="*/ 694556 h 694556"/>
                <a:gd name="connsiteX0-11" fmla="*/ 915241 w 1689806"/>
                <a:gd name="connsiteY0-12" fmla="*/ 603116 h 605230"/>
                <a:gd name="connsiteX1-13" fmla="*/ 0 w 1689806"/>
                <a:gd name="connsiteY1-14" fmla="*/ 605230 h 605230"/>
                <a:gd name="connsiteX2-15" fmla="*/ 844903 w 1689806"/>
                <a:gd name="connsiteY2-16" fmla="*/ 0 h 605230"/>
                <a:gd name="connsiteX3-17" fmla="*/ 1689806 w 1689806"/>
                <a:gd name="connsiteY3-18" fmla="*/ 605230 h 605230"/>
                <a:gd name="connsiteX0-19" fmla="*/ 0 w 1689806"/>
                <a:gd name="connsiteY0-20" fmla="*/ 605230 h 605230"/>
                <a:gd name="connsiteX1-21" fmla="*/ 844903 w 1689806"/>
                <a:gd name="connsiteY1-22" fmla="*/ 0 h 605230"/>
                <a:gd name="connsiteX2-23" fmla="*/ 1689806 w 1689806"/>
                <a:gd name="connsiteY2-24" fmla="*/ 605230 h 605230"/>
              </a:gdLst>
              <a:ahLst/>
              <a:cxnLst>
                <a:cxn ang="0">
                  <a:pos x="connsiteX0-19" y="connsiteY0-20"/>
                </a:cxn>
                <a:cxn ang="0">
                  <a:pos x="connsiteX1-21" y="connsiteY1-22"/>
                </a:cxn>
                <a:cxn ang="0">
                  <a:pos x="connsiteX2-23" y="connsiteY2-24"/>
                </a:cxn>
              </a:cxnLst>
              <a:rect l="l" t="t" r="r" b="b"/>
              <a:pathLst>
                <a:path w="1689806" h="605230">
                  <a:moveTo>
                    <a:pt x="0" y="605230"/>
                  </a:moveTo>
                  <a:cubicBezTo>
                    <a:pt x="119110" y="253088"/>
                    <a:pt x="452450" y="0"/>
                    <a:pt x="844903" y="0"/>
                  </a:cubicBezTo>
                  <a:cubicBezTo>
                    <a:pt x="1237356" y="0"/>
                    <a:pt x="1570697" y="253088"/>
                    <a:pt x="1689806" y="605230"/>
                  </a:cubicBezTo>
                </a:path>
              </a:pathLst>
            </a:custGeom>
            <a:noFill/>
            <a:ln w="38100">
              <a:solidFill>
                <a:srgbClr val="D2B269"/>
              </a:solidFill>
            </a:ln>
          </p:spPr>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endParaRPr lang="zh-CN" altLang="en-US" sz="1350" kern="0">
                <a:solidFill>
                  <a:srgbClr val="FFFFFF"/>
                </a:solidFill>
                <a:sym typeface="Arial" panose="020B0604020202020204" pitchFamily="34" charset="0"/>
              </a:endParaRPr>
            </a:p>
          </p:txBody>
        </p:sp>
        <p:sp>
          <p:nvSpPr>
            <p:cNvPr id="7" name="椭圆 6"/>
            <p:cNvSpPr/>
            <p:nvPr>
              <p:custDataLst>
                <p:tags r:id="rId2"/>
              </p:custDataLst>
            </p:nvPr>
          </p:nvSpPr>
          <p:spPr>
            <a:xfrm>
              <a:off x="3464" y="4081"/>
              <a:ext cx="1973" cy="1973"/>
            </a:xfrm>
            <a:prstGeom prst="ellipse">
              <a:avLst/>
            </a:prstGeom>
            <a:solidFill>
              <a:srgbClr val="2A3141"/>
            </a:solidFill>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r>
                <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原 因 一</a:t>
              </a:r>
              <a:endPar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9" name="直接连接符 8"/>
            <p:cNvCxnSpPr>
              <a:stCxn id="6" idx="1"/>
              <a:endCxn id="11" idx="2"/>
            </p:cNvCxnSpPr>
            <p:nvPr>
              <p:custDataLst>
                <p:tags r:id="rId3"/>
              </p:custDataLst>
            </p:nvPr>
          </p:nvCxnSpPr>
          <p:spPr>
            <a:xfrm flipV="1">
              <a:off x="4451" y="3270"/>
              <a:ext cx="0" cy="569"/>
            </a:xfrm>
            <a:prstGeom prst="line">
              <a:avLst/>
            </a:prstGeom>
            <a:ln w="25400">
              <a:solidFill>
                <a:srgbClr val="D2B269"/>
              </a:solidFill>
              <a:headEnd type="oval" w="lg" len="lg"/>
            </a:ln>
          </p:spPr>
          <p:style>
            <a:lnRef idx="1">
              <a:srgbClr val="90C413"/>
            </a:lnRef>
            <a:fillRef idx="0">
              <a:srgbClr val="90C413"/>
            </a:fillRef>
            <a:effectRef idx="0">
              <a:srgbClr val="90C413"/>
            </a:effectRef>
            <a:fontRef idx="minor">
              <a:srgbClr val="3D3F41"/>
            </a:fontRef>
          </p:style>
        </p:cxnSp>
        <p:sp>
          <p:nvSpPr>
            <p:cNvPr id="11" name="矩形 10"/>
            <p:cNvSpPr/>
            <p:nvPr>
              <p:custDataLst>
                <p:tags r:id="rId4"/>
              </p:custDataLst>
            </p:nvPr>
          </p:nvSpPr>
          <p:spPr>
            <a:xfrm>
              <a:off x="2778" y="2488"/>
              <a:ext cx="3345" cy="782"/>
            </a:xfrm>
            <a:prstGeom prst="rect">
              <a:avLst/>
            </a:prstGeom>
          </p:spPr>
          <p:txBody>
            <a:bodyPr wrap="square" anchor="b">
              <a:spAutoFit/>
            </a:bodyPr>
            <a:lstStyle/>
            <a:p>
              <a:pPr algn="just">
                <a:lnSpc>
                  <a:spcPct val="110000"/>
                </a:lnSpc>
              </a:pPr>
              <a:r>
                <a:rPr lang="zh-CN" altLang="zh-CN" sz="1200" dirty="0">
                  <a:solidFill>
                    <a:srgbClr val="2A3141"/>
                  </a:solidFill>
                  <a:latin typeface="微软雅黑" panose="020B0503020204020204" pitchFamily="34" charset="-122"/>
                  <a:ea typeface="微软雅黑" panose="020B0503020204020204" pitchFamily="34" charset="-122"/>
                  <a:sym typeface="+mn-ea"/>
                </a:rPr>
                <a:t>违反操作规程，人体接触电气设备的带电部分。</a:t>
              </a:r>
              <a:endParaRPr lang="zh-CN" altLang="zh-CN" sz="1200" kern="0" dirty="0" smtClean="0">
                <a:solidFill>
                  <a:srgbClr val="2A3141"/>
                </a:solidFill>
                <a:latin typeface="微软雅黑" panose="020B0503020204020204" pitchFamily="34" charset="-122"/>
                <a:ea typeface="微软雅黑" panose="020B0503020204020204" pitchFamily="34" charset="-122"/>
                <a:sym typeface="+mn-ea"/>
              </a:endParaRPr>
            </a:p>
          </p:txBody>
        </p:sp>
        <p:sp>
          <p:nvSpPr>
            <p:cNvPr id="16" name="椭圆 3"/>
            <p:cNvSpPr/>
            <p:nvPr>
              <p:custDataLst>
                <p:tags r:id="rId5"/>
              </p:custDataLst>
            </p:nvPr>
          </p:nvSpPr>
          <p:spPr>
            <a:xfrm flipV="1">
              <a:off x="5605" y="5463"/>
              <a:ext cx="2323" cy="832"/>
            </a:xfrm>
            <a:custGeom>
              <a:avLst/>
              <a:gdLst>
                <a:gd name="connsiteX0" fmla="*/ 844903 w 1689806"/>
                <a:gd name="connsiteY0" fmla="*/ 0 h 605230"/>
                <a:gd name="connsiteX1" fmla="*/ 1689806 w 1689806"/>
                <a:gd name="connsiteY1" fmla="*/ 605230 h 605230"/>
                <a:gd name="connsiteX2" fmla="*/ 915241 w 1689806"/>
                <a:gd name="connsiteY2" fmla="*/ 603116 h 605230"/>
                <a:gd name="connsiteX3" fmla="*/ 0 w 1689806"/>
                <a:gd name="connsiteY3" fmla="*/ 605230 h 605230"/>
                <a:gd name="connsiteX4" fmla="*/ 844903 w 1689806"/>
                <a:gd name="connsiteY4" fmla="*/ 0 h 605230"/>
                <a:gd name="connsiteX0-1" fmla="*/ 915241 w 1689806"/>
                <a:gd name="connsiteY0-2" fmla="*/ 603116 h 694556"/>
                <a:gd name="connsiteX1-3" fmla="*/ 0 w 1689806"/>
                <a:gd name="connsiteY1-4" fmla="*/ 605230 h 694556"/>
                <a:gd name="connsiteX2-5" fmla="*/ 844903 w 1689806"/>
                <a:gd name="connsiteY2-6" fmla="*/ 0 h 694556"/>
                <a:gd name="connsiteX3-7" fmla="*/ 1689806 w 1689806"/>
                <a:gd name="connsiteY3-8" fmla="*/ 605230 h 694556"/>
                <a:gd name="connsiteX4-9" fmla="*/ 1006681 w 1689806"/>
                <a:gd name="connsiteY4-10" fmla="*/ 694556 h 694556"/>
                <a:gd name="connsiteX0-11" fmla="*/ 915241 w 1689806"/>
                <a:gd name="connsiteY0-12" fmla="*/ 603116 h 605230"/>
                <a:gd name="connsiteX1-13" fmla="*/ 0 w 1689806"/>
                <a:gd name="connsiteY1-14" fmla="*/ 605230 h 605230"/>
                <a:gd name="connsiteX2-15" fmla="*/ 844903 w 1689806"/>
                <a:gd name="connsiteY2-16" fmla="*/ 0 h 605230"/>
                <a:gd name="connsiteX3-17" fmla="*/ 1689806 w 1689806"/>
                <a:gd name="connsiteY3-18" fmla="*/ 605230 h 605230"/>
                <a:gd name="connsiteX0-19" fmla="*/ 0 w 1689806"/>
                <a:gd name="connsiteY0-20" fmla="*/ 605230 h 605230"/>
                <a:gd name="connsiteX1-21" fmla="*/ 844903 w 1689806"/>
                <a:gd name="connsiteY1-22" fmla="*/ 0 h 605230"/>
                <a:gd name="connsiteX2-23" fmla="*/ 1689806 w 1689806"/>
                <a:gd name="connsiteY2-24" fmla="*/ 605230 h 605230"/>
              </a:gdLst>
              <a:ahLst/>
              <a:cxnLst>
                <a:cxn ang="0">
                  <a:pos x="connsiteX0-19" y="connsiteY0-20"/>
                </a:cxn>
                <a:cxn ang="0">
                  <a:pos x="connsiteX1-21" y="connsiteY1-22"/>
                </a:cxn>
                <a:cxn ang="0">
                  <a:pos x="connsiteX2-23" y="connsiteY2-24"/>
                </a:cxn>
              </a:cxnLst>
              <a:rect l="l" t="t" r="r" b="b"/>
              <a:pathLst>
                <a:path w="1689806" h="605230">
                  <a:moveTo>
                    <a:pt x="0" y="605230"/>
                  </a:moveTo>
                  <a:cubicBezTo>
                    <a:pt x="119110" y="253088"/>
                    <a:pt x="452450" y="0"/>
                    <a:pt x="844903" y="0"/>
                  </a:cubicBezTo>
                  <a:cubicBezTo>
                    <a:pt x="1237356" y="0"/>
                    <a:pt x="1570697" y="253088"/>
                    <a:pt x="1689806" y="605230"/>
                  </a:cubicBezTo>
                </a:path>
              </a:pathLst>
            </a:custGeom>
            <a:noFill/>
            <a:ln w="38100">
              <a:solidFill>
                <a:srgbClr val="2A3141"/>
              </a:solidFill>
            </a:ln>
          </p:spPr>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endParaRPr lang="zh-CN" altLang="en-US" sz="1350" kern="0">
                <a:solidFill>
                  <a:srgbClr val="FFFFFF"/>
                </a:solidFill>
                <a:sym typeface="Arial" panose="020B0604020202020204" pitchFamily="34" charset="0"/>
              </a:endParaRPr>
            </a:p>
          </p:txBody>
        </p:sp>
        <p:sp>
          <p:nvSpPr>
            <p:cNvPr id="17" name="椭圆 16"/>
            <p:cNvSpPr/>
            <p:nvPr>
              <p:custDataLst>
                <p:tags r:id="rId6"/>
              </p:custDataLst>
            </p:nvPr>
          </p:nvSpPr>
          <p:spPr>
            <a:xfrm>
              <a:off x="5781" y="4081"/>
              <a:ext cx="1973" cy="1973"/>
            </a:xfrm>
            <a:prstGeom prst="ellipse">
              <a:avLst/>
            </a:prstGeom>
            <a:solidFill>
              <a:srgbClr val="D2B269"/>
            </a:solidFill>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r>
                <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原 因 二</a:t>
              </a:r>
              <a:endPar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8" name="直接连接符 17"/>
            <p:cNvCxnSpPr>
              <a:stCxn id="16" idx="1"/>
              <a:endCxn id="19" idx="0"/>
            </p:cNvCxnSpPr>
            <p:nvPr>
              <p:custDataLst>
                <p:tags r:id="rId7"/>
              </p:custDataLst>
            </p:nvPr>
          </p:nvCxnSpPr>
          <p:spPr>
            <a:xfrm>
              <a:off x="6767" y="6295"/>
              <a:ext cx="0" cy="932"/>
            </a:xfrm>
            <a:prstGeom prst="line">
              <a:avLst/>
            </a:prstGeom>
            <a:ln w="25400">
              <a:solidFill>
                <a:srgbClr val="2A3141"/>
              </a:solidFill>
              <a:headEnd type="oval" w="lg" len="lg"/>
            </a:ln>
          </p:spPr>
          <p:style>
            <a:lnRef idx="1">
              <a:srgbClr val="90C413"/>
            </a:lnRef>
            <a:fillRef idx="0">
              <a:srgbClr val="90C413"/>
            </a:fillRef>
            <a:effectRef idx="0">
              <a:srgbClr val="90C413"/>
            </a:effectRef>
            <a:fontRef idx="minor">
              <a:srgbClr val="3D3F41"/>
            </a:fontRef>
          </p:style>
        </p:cxnSp>
        <p:sp>
          <p:nvSpPr>
            <p:cNvPr id="19" name="矩形 18"/>
            <p:cNvSpPr/>
            <p:nvPr>
              <p:custDataLst>
                <p:tags r:id="rId8"/>
              </p:custDataLst>
            </p:nvPr>
          </p:nvSpPr>
          <p:spPr>
            <a:xfrm>
              <a:off x="5094" y="7227"/>
              <a:ext cx="3345" cy="1101"/>
            </a:xfrm>
            <a:prstGeom prst="rect">
              <a:avLst/>
            </a:prstGeom>
          </p:spPr>
          <p:txBody>
            <a:bodyPr wrap="square" anchor="b">
              <a:spAutoFit/>
            </a:bodyPr>
            <a:lstStyle/>
            <a:p>
              <a:pPr lvl="0" algn="just">
                <a:lnSpc>
                  <a:spcPct val="110000"/>
                </a:lnSpc>
              </a:pPr>
              <a:r>
                <a:rPr lang="zh-CN" altLang="zh-CN" sz="1200" dirty="0">
                  <a:solidFill>
                    <a:srgbClr val="2A3141"/>
                  </a:solidFill>
                  <a:latin typeface="微软雅黑" panose="020B0503020204020204" pitchFamily="34" charset="-122"/>
                  <a:ea typeface="微软雅黑" panose="020B0503020204020204" pitchFamily="34" charset="-122"/>
                  <a:sym typeface="+mn-ea"/>
                </a:rPr>
                <a:t>由于设备绝缘损坏，设备金属外壳带电，人体无意接触外壳。</a:t>
              </a:r>
              <a:endParaRPr lang="zh-CN" altLang="zh-CN" sz="1200" dirty="0">
                <a:solidFill>
                  <a:srgbClr val="2A3141"/>
                </a:solidFill>
                <a:latin typeface="微软雅黑" panose="020B0503020204020204" pitchFamily="34" charset="-122"/>
                <a:ea typeface="微软雅黑" panose="020B0503020204020204" pitchFamily="34" charset="-122"/>
                <a:sym typeface="+mn-ea"/>
              </a:endParaRPr>
            </a:p>
          </p:txBody>
        </p:sp>
        <p:sp>
          <p:nvSpPr>
            <p:cNvPr id="21" name="椭圆 3"/>
            <p:cNvSpPr/>
            <p:nvPr>
              <p:custDataLst>
                <p:tags r:id="rId9"/>
              </p:custDataLst>
            </p:nvPr>
          </p:nvSpPr>
          <p:spPr>
            <a:xfrm>
              <a:off x="7922" y="3839"/>
              <a:ext cx="2323" cy="832"/>
            </a:xfrm>
            <a:custGeom>
              <a:avLst/>
              <a:gdLst>
                <a:gd name="connsiteX0" fmla="*/ 844903 w 1689806"/>
                <a:gd name="connsiteY0" fmla="*/ 0 h 605230"/>
                <a:gd name="connsiteX1" fmla="*/ 1689806 w 1689806"/>
                <a:gd name="connsiteY1" fmla="*/ 605230 h 605230"/>
                <a:gd name="connsiteX2" fmla="*/ 915241 w 1689806"/>
                <a:gd name="connsiteY2" fmla="*/ 603116 h 605230"/>
                <a:gd name="connsiteX3" fmla="*/ 0 w 1689806"/>
                <a:gd name="connsiteY3" fmla="*/ 605230 h 605230"/>
                <a:gd name="connsiteX4" fmla="*/ 844903 w 1689806"/>
                <a:gd name="connsiteY4" fmla="*/ 0 h 605230"/>
                <a:gd name="connsiteX0-1" fmla="*/ 915241 w 1689806"/>
                <a:gd name="connsiteY0-2" fmla="*/ 603116 h 694556"/>
                <a:gd name="connsiteX1-3" fmla="*/ 0 w 1689806"/>
                <a:gd name="connsiteY1-4" fmla="*/ 605230 h 694556"/>
                <a:gd name="connsiteX2-5" fmla="*/ 844903 w 1689806"/>
                <a:gd name="connsiteY2-6" fmla="*/ 0 h 694556"/>
                <a:gd name="connsiteX3-7" fmla="*/ 1689806 w 1689806"/>
                <a:gd name="connsiteY3-8" fmla="*/ 605230 h 694556"/>
                <a:gd name="connsiteX4-9" fmla="*/ 1006681 w 1689806"/>
                <a:gd name="connsiteY4-10" fmla="*/ 694556 h 694556"/>
                <a:gd name="connsiteX0-11" fmla="*/ 915241 w 1689806"/>
                <a:gd name="connsiteY0-12" fmla="*/ 603116 h 605230"/>
                <a:gd name="connsiteX1-13" fmla="*/ 0 w 1689806"/>
                <a:gd name="connsiteY1-14" fmla="*/ 605230 h 605230"/>
                <a:gd name="connsiteX2-15" fmla="*/ 844903 w 1689806"/>
                <a:gd name="connsiteY2-16" fmla="*/ 0 h 605230"/>
                <a:gd name="connsiteX3-17" fmla="*/ 1689806 w 1689806"/>
                <a:gd name="connsiteY3-18" fmla="*/ 605230 h 605230"/>
                <a:gd name="connsiteX0-19" fmla="*/ 0 w 1689806"/>
                <a:gd name="connsiteY0-20" fmla="*/ 605230 h 605230"/>
                <a:gd name="connsiteX1-21" fmla="*/ 844903 w 1689806"/>
                <a:gd name="connsiteY1-22" fmla="*/ 0 h 605230"/>
                <a:gd name="connsiteX2-23" fmla="*/ 1689806 w 1689806"/>
                <a:gd name="connsiteY2-24" fmla="*/ 605230 h 605230"/>
              </a:gdLst>
              <a:ahLst/>
              <a:cxnLst>
                <a:cxn ang="0">
                  <a:pos x="connsiteX0-19" y="connsiteY0-20"/>
                </a:cxn>
                <a:cxn ang="0">
                  <a:pos x="connsiteX1-21" y="connsiteY1-22"/>
                </a:cxn>
                <a:cxn ang="0">
                  <a:pos x="connsiteX2-23" y="connsiteY2-24"/>
                </a:cxn>
              </a:cxnLst>
              <a:rect l="l" t="t" r="r" b="b"/>
              <a:pathLst>
                <a:path w="1689806" h="605230">
                  <a:moveTo>
                    <a:pt x="0" y="605230"/>
                  </a:moveTo>
                  <a:cubicBezTo>
                    <a:pt x="119110" y="253088"/>
                    <a:pt x="452450" y="0"/>
                    <a:pt x="844903" y="0"/>
                  </a:cubicBezTo>
                  <a:cubicBezTo>
                    <a:pt x="1237356" y="0"/>
                    <a:pt x="1570697" y="253088"/>
                    <a:pt x="1689806" y="605230"/>
                  </a:cubicBezTo>
                </a:path>
              </a:pathLst>
            </a:custGeom>
            <a:noFill/>
            <a:ln w="38100">
              <a:solidFill>
                <a:srgbClr val="D2B269"/>
              </a:solidFill>
            </a:ln>
          </p:spPr>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endParaRPr lang="zh-CN" altLang="en-US" sz="1350" kern="0">
                <a:solidFill>
                  <a:srgbClr val="FFFFFF"/>
                </a:solidFill>
                <a:sym typeface="Arial" panose="020B0604020202020204" pitchFamily="34" charset="0"/>
              </a:endParaRPr>
            </a:p>
          </p:txBody>
        </p:sp>
        <p:sp>
          <p:nvSpPr>
            <p:cNvPr id="22" name="椭圆 21"/>
            <p:cNvSpPr/>
            <p:nvPr>
              <p:custDataLst>
                <p:tags r:id="rId10"/>
              </p:custDataLst>
            </p:nvPr>
          </p:nvSpPr>
          <p:spPr>
            <a:xfrm>
              <a:off x="8097" y="4081"/>
              <a:ext cx="1973" cy="1973"/>
            </a:xfrm>
            <a:prstGeom prst="ellipse">
              <a:avLst/>
            </a:prstGeom>
            <a:solidFill>
              <a:srgbClr val="2A3141"/>
            </a:solidFill>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r>
                <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原 因 三</a:t>
              </a:r>
              <a:endPar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3" name="直接连接符 22"/>
            <p:cNvCxnSpPr>
              <a:stCxn id="21" idx="1"/>
              <a:endCxn id="24" idx="2"/>
            </p:cNvCxnSpPr>
            <p:nvPr>
              <p:custDataLst>
                <p:tags r:id="rId11"/>
              </p:custDataLst>
            </p:nvPr>
          </p:nvCxnSpPr>
          <p:spPr>
            <a:xfrm flipH="1" flipV="1">
              <a:off x="9083" y="3270"/>
              <a:ext cx="1" cy="569"/>
            </a:xfrm>
            <a:prstGeom prst="line">
              <a:avLst/>
            </a:prstGeom>
            <a:ln w="25400">
              <a:solidFill>
                <a:srgbClr val="D2B269"/>
              </a:solidFill>
              <a:headEnd type="oval" w="lg" len="lg"/>
            </a:ln>
          </p:spPr>
          <p:style>
            <a:lnRef idx="1">
              <a:srgbClr val="90C413"/>
            </a:lnRef>
            <a:fillRef idx="0">
              <a:srgbClr val="90C413"/>
            </a:fillRef>
            <a:effectRef idx="0">
              <a:srgbClr val="90C413"/>
            </a:effectRef>
            <a:fontRef idx="minor">
              <a:srgbClr val="3D3F41"/>
            </a:fontRef>
          </p:style>
        </p:cxnSp>
        <p:sp>
          <p:nvSpPr>
            <p:cNvPr id="24" name="矩形 23"/>
            <p:cNvSpPr/>
            <p:nvPr>
              <p:custDataLst>
                <p:tags r:id="rId12"/>
              </p:custDataLst>
            </p:nvPr>
          </p:nvSpPr>
          <p:spPr>
            <a:xfrm>
              <a:off x="7410" y="1850"/>
              <a:ext cx="3345" cy="1420"/>
            </a:xfrm>
            <a:prstGeom prst="rect">
              <a:avLst/>
            </a:prstGeom>
          </p:spPr>
          <p:txBody>
            <a:bodyPr wrap="square" anchor="b">
              <a:spAutoFit/>
            </a:bodyPr>
            <a:lstStyle/>
            <a:p>
              <a:pPr lvl="0" algn="just">
                <a:lnSpc>
                  <a:spcPct val="110000"/>
                </a:lnSpc>
              </a:pPr>
              <a:r>
                <a:rPr lang="zh-CN" altLang="zh-CN" sz="1200" dirty="0">
                  <a:solidFill>
                    <a:srgbClr val="2A3141"/>
                  </a:solidFill>
                  <a:latin typeface="微软雅黑" panose="020B0503020204020204" pitchFamily="34" charset="-122"/>
                  <a:ea typeface="微软雅黑" panose="020B0503020204020204" pitchFamily="34" charset="-122"/>
                  <a:sym typeface="+mn-ea"/>
                </a:rPr>
                <a:t>高压线(220kV、110kV、35kV、10kV等)的接地点、短路点、跨步电压形成的对人体的伤害。</a:t>
              </a:r>
              <a:endParaRPr lang="zh-CN" altLang="zh-CN" sz="1200" dirty="0">
                <a:solidFill>
                  <a:srgbClr val="2A3141"/>
                </a:solidFill>
                <a:latin typeface="微软雅黑" panose="020B0503020204020204" pitchFamily="34" charset="-122"/>
                <a:ea typeface="微软雅黑" panose="020B0503020204020204" pitchFamily="34" charset="-122"/>
                <a:sym typeface="+mn-ea"/>
              </a:endParaRPr>
            </a:p>
          </p:txBody>
        </p:sp>
        <p:sp>
          <p:nvSpPr>
            <p:cNvPr id="26" name="椭圆 3"/>
            <p:cNvSpPr/>
            <p:nvPr>
              <p:custDataLst>
                <p:tags r:id="rId13"/>
              </p:custDataLst>
            </p:nvPr>
          </p:nvSpPr>
          <p:spPr>
            <a:xfrm flipV="1">
              <a:off x="10238" y="5463"/>
              <a:ext cx="2323" cy="832"/>
            </a:xfrm>
            <a:custGeom>
              <a:avLst/>
              <a:gdLst>
                <a:gd name="connsiteX0" fmla="*/ 844903 w 1689806"/>
                <a:gd name="connsiteY0" fmla="*/ 0 h 605230"/>
                <a:gd name="connsiteX1" fmla="*/ 1689806 w 1689806"/>
                <a:gd name="connsiteY1" fmla="*/ 605230 h 605230"/>
                <a:gd name="connsiteX2" fmla="*/ 915241 w 1689806"/>
                <a:gd name="connsiteY2" fmla="*/ 603116 h 605230"/>
                <a:gd name="connsiteX3" fmla="*/ 0 w 1689806"/>
                <a:gd name="connsiteY3" fmla="*/ 605230 h 605230"/>
                <a:gd name="connsiteX4" fmla="*/ 844903 w 1689806"/>
                <a:gd name="connsiteY4" fmla="*/ 0 h 605230"/>
                <a:gd name="connsiteX0-1" fmla="*/ 915241 w 1689806"/>
                <a:gd name="connsiteY0-2" fmla="*/ 603116 h 694556"/>
                <a:gd name="connsiteX1-3" fmla="*/ 0 w 1689806"/>
                <a:gd name="connsiteY1-4" fmla="*/ 605230 h 694556"/>
                <a:gd name="connsiteX2-5" fmla="*/ 844903 w 1689806"/>
                <a:gd name="connsiteY2-6" fmla="*/ 0 h 694556"/>
                <a:gd name="connsiteX3-7" fmla="*/ 1689806 w 1689806"/>
                <a:gd name="connsiteY3-8" fmla="*/ 605230 h 694556"/>
                <a:gd name="connsiteX4-9" fmla="*/ 1006681 w 1689806"/>
                <a:gd name="connsiteY4-10" fmla="*/ 694556 h 694556"/>
                <a:gd name="connsiteX0-11" fmla="*/ 915241 w 1689806"/>
                <a:gd name="connsiteY0-12" fmla="*/ 603116 h 605230"/>
                <a:gd name="connsiteX1-13" fmla="*/ 0 w 1689806"/>
                <a:gd name="connsiteY1-14" fmla="*/ 605230 h 605230"/>
                <a:gd name="connsiteX2-15" fmla="*/ 844903 w 1689806"/>
                <a:gd name="connsiteY2-16" fmla="*/ 0 h 605230"/>
                <a:gd name="connsiteX3-17" fmla="*/ 1689806 w 1689806"/>
                <a:gd name="connsiteY3-18" fmla="*/ 605230 h 605230"/>
                <a:gd name="connsiteX0-19" fmla="*/ 0 w 1689806"/>
                <a:gd name="connsiteY0-20" fmla="*/ 605230 h 605230"/>
                <a:gd name="connsiteX1-21" fmla="*/ 844903 w 1689806"/>
                <a:gd name="connsiteY1-22" fmla="*/ 0 h 605230"/>
                <a:gd name="connsiteX2-23" fmla="*/ 1689806 w 1689806"/>
                <a:gd name="connsiteY2-24" fmla="*/ 605230 h 605230"/>
              </a:gdLst>
              <a:ahLst/>
              <a:cxnLst>
                <a:cxn ang="0">
                  <a:pos x="connsiteX0-19" y="connsiteY0-20"/>
                </a:cxn>
                <a:cxn ang="0">
                  <a:pos x="connsiteX1-21" y="connsiteY1-22"/>
                </a:cxn>
                <a:cxn ang="0">
                  <a:pos x="connsiteX2-23" y="connsiteY2-24"/>
                </a:cxn>
              </a:cxnLst>
              <a:rect l="l" t="t" r="r" b="b"/>
              <a:pathLst>
                <a:path w="1689806" h="605230">
                  <a:moveTo>
                    <a:pt x="0" y="605230"/>
                  </a:moveTo>
                  <a:cubicBezTo>
                    <a:pt x="119110" y="253088"/>
                    <a:pt x="452450" y="0"/>
                    <a:pt x="844903" y="0"/>
                  </a:cubicBezTo>
                  <a:cubicBezTo>
                    <a:pt x="1237356" y="0"/>
                    <a:pt x="1570697" y="253088"/>
                    <a:pt x="1689806" y="605230"/>
                  </a:cubicBezTo>
                </a:path>
              </a:pathLst>
            </a:custGeom>
            <a:noFill/>
            <a:ln w="38100">
              <a:solidFill>
                <a:srgbClr val="2A3141"/>
              </a:solidFill>
            </a:ln>
          </p:spPr>
          <p:txBody>
            <a:bodyPr rot="0" spcFirstLastPara="0" vert="horz" wrap="square" lIns="68580" tIns="34290" rIns="68580" bIns="34290" numCol="1" spcCol="0" rtlCol="0" fromWordArt="0" anchor="ctr" anchorCtr="0" forceAA="0" compatLnSpc="1">
              <a:norm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endParaRPr lang="zh-CN" altLang="en-US" sz="1350" kern="0">
                <a:solidFill>
                  <a:srgbClr val="FFFFFF"/>
                </a:solidFill>
                <a:sym typeface="Arial" panose="020B0604020202020204" pitchFamily="34" charset="0"/>
              </a:endParaRPr>
            </a:p>
          </p:txBody>
        </p:sp>
        <p:sp>
          <p:nvSpPr>
            <p:cNvPr id="27" name="椭圆 26"/>
            <p:cNvSpPr/>
            <p:nvPr>
              <p:custDataLst>
                <p:tags r:id="rId14"/>
              </p:custDataLst>
            </p:nvPr>
          </p:nvSpPr>
          <p:spPr>
            <a:xfrm>
              <a:off x="10413" y="4081"/>
              <a:ext cx="1973" cy="1973"/>
            </a:xfrm>
            <a:prstGeom prst="ellipse">
              <a:avLst/>
            </a:prstGeom>
            <a:solidFill>
              <a:srgbClr val="D2B269"/>
            </a:solidFill>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1pPr>
              <a:lvl2pPr marL="457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2pPr>
              <a:lvl3pPr marL="914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3pPr>
              <a:lvl4pPr marL="1371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4pPr>
              <a:lvl5pPr marL="18288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5pPr>
              <a:lvl6pPr marL="22860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6pPr>
              <a:lvl7pPr marL="27432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7pPr>
              <a:lvl8pPr marL="32004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8pPr>
              <a:lvl9pPr marL="3657600" algn="l" defTabSz="914400" rtl="0" eaLnBrk="1" latinLnBrk="0" hangingPunct="1">
                <a:defRPr sz="1800" kern="1200">
                  <a:solidFill>
                    <a:srgbClr val="3D3F41"/>
                  </a:solidFill>
                  <a:latin typeface="Arial" panose="020B0604020202020204" pitchFamily="34" charset="0"/>
                  <a:ea typeface="黑体" panose="02010609060101010101" pitchFamily="49" charset="-122"/>
                  <a:cs typeface="+mn-ea"/>
                </a:defRPr>
              </a:lvl9pPr>
            </a:lstStyle>
            <a:p>
              <a:pPr algn="ctr">
                <a:lnSpc>
                  <a:spcPct val="130000"/>
                </a:lnSpc>
              </a:pPr>
              <a:r>
                <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原 因 四</a:t>
              </a:r>
              <a:endParaRPr lang="zh-CN" altLang="en-US" sz="1400" b="1" kern="0" smtClean="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28" name="直接连接符 27"/>
            <p:cNvCxnSpPr>
              <a:stCxn id="26" idx="1"/>
              <a:endCxn id="29" idx="0"/>
            </p:cNvCxnSpPr>
            <p:nvPr>
              <p:custDataLst>
                <p:tags r:id="rId15"/>
              </p:custDataLst>
            </p:nvPr>
          </p:nvCxnSpPr>
          <p:spPr>
            <a:xfrm flipH="1">
              <a:off x="11399" y="6295"/>
              <a:ext cx="1" cy="811"/>
            </a:xfrm>
            <a:prstGeom prst="line">
              <a:avLst/>
            </a:prstGeom>
            <a:ln w="25400">
              <a:solidFill>
                <a:srgbClr val="2A3141"/>
              </a:solidFill>
              <a:headEnd type="oval" w="lg" len="lg"/>
            </a:ln>
          </p:spPr>
          <p:style>
            <a:lnRef idx="1">
              <a:srgbClr val="90C413"/>
            </a:lnRef>
            <a:fillRef idx="0">
              <a:srgbClr val="90C413"/>
            </a:fillRef>
            <a:effectRef idx="0">
              <a:srgbClr val="90C413"/>
            </a:effectRef>
            <a:fontRef idx="minor">
              <a:srgbClr val="3D3F41"/>
            </a:fontRef>
          </p:style>
        </p:cxnSp>
        <p:sp>
          <p:nvSpPr>
            <p:cNvPr id="29" name="矩形 28"/>
            <p:cNvSpPr/>
            <p:nvPr>
              <p:custDataLst>
                <p:tags r:id="rId16"/>
              </p:custDataLst>
            </p:nvPr>
          </p:nvSpPr>
          <p:spPr>
            <a:xfrm>
              <a:off x="9726" y="7106"/>
              <a:ext cx="3345" cy="782"/>
            </a:xfrm>
            <a:prstGeom prst="rect">
              <a:avLst/>
            </a:prstGeom>
          </p:spPr>
          <p:txBody>
            <a:bodyPr wrap="square" anchor="b">
              <a:spAutoFit/>
            </a:bodyPr>
            <a:lstStyle/>
            <a:p>
              <a:pPr lvl="0" algn="just">
                <a:lnSpc>
                  <a:spcPct val="110000"/>
                </a:lnSpc>
              </a:pPr>
              <a:r>
                <a:rPr lang="zh-CN" altLang="zh-CN" sz="1200" dirty="0">
                  <a:solidFill>
                    <a:srgbClr val="2A3141"/>
                  </a:solidFill>
                  <a:latin typeface="微软雅黑" panose="020B0503020204020204" pitchFamily="34" charset="-122"/>
                  <a:ea typeface="微软雅黑" panose="020B0503020204020204" pitchFamily="34" charset="-122"/>
                  <a:sym typeface="+mn-ea"/>
                </a:rPr>
                <a:t>缺乏安全用电常识，不正确使用操作电气设备。</a:t>
              </a:r>
              <a:endParaRPr lang="zh-CN" altLang="zh-CN" sz="1200" dirty="0">
                <a:solidFill>
                  <a:srgbClr val="2A3141"/>
                </a:solidFill>
                <a:latin typeface="微软雅黑" panose="020B0503020204020204" pitchFamily="34" charset="-122"/>
                <a:ea typeface="微软雅黑" panose="020B0503020204020204" pitchFamily="34" charset="-122"/>
                <a:sym typeface="+mn-ea"/>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noEditPoints="1"/>
          </p:cNvSpPr>
          <p:nvPr/>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sp>
        <p:nvSpPr>
          <p:cNvPr id="20" name="文本框 19"/>
          <p:cNvSpPr txBox="1"/>
          <p:nvPr/>
        </p:nvSpPr>
        <p:spPr>
          <a:xfrm>
            <a:off x="2002595"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03</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4918335" y="2003985"/>
            <a:ext cx="3294380" cy="953135"/>
          </a:xfrm>
          <a:prstGeom prst="rect">
            <a:avLst/>
          </a:prstGeom>
        </p:spPr>
        <p:txBody>
          <a:bodyPr wrap="none">
            <a:spAutoFit/>
          </a:bodyPr>
          <a:lstStyle/>
          <a:p>
            <a:pPr algn="l">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防止触电的措施</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700" y="2491740"/>
            <a:ext cx="9180195" cy="1911985"/>
          </a:xfrm>
          <a:prstGeom prst="rect">
            <a:avLst/>
          </a:prstGeom>
          <a:solidFill>
            <a:srgbClr val="D2B26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2796504" cy="575945"/>
          </a:xfrm>
          <a:prstGeom prst="rect">
            <a:avLst/>
          </a:prstGeom>
        </p:spPr>
        <p:txBody>
          <a:bodyPr wrap="square">
            <a:spAutoFit/>
          </a:bodyPr>
          <a:lstStyle/>
          <a:p>
            <a:pPr algn="l">
              <a:lnSpc>
                <a:spcPct val="175000"/>
              </a:lnSpc>
            </a:pPr>
            <a:r>
              <a:rPr lang="zh-CN" altLang="en-US" sz="1800" b="1">
                <a:solidFill>
                  <a:schemeClr val="bg1"/>
                </a:solidFill>
                <a:latin typeface="微软雅黑" panose="020B0503020204020204" pitchFamily="34" charset="-122"/>
                <a:ea typeface="微软雅黑" panose="020B0503020204020204" pitchFamily="34" charset="-122"/>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883920" y="1556385"/>
            <a:ext cx="7626350" cy="922020"/>
          </a:xfrm>
          <a:prstGeom prst="rect">
            <a:avLst/>
          </a:prstGeom>
        </p:spPr>
        <p:txBody>
          <a:bodyPr wrap="square">
            <a:spAutoFit/>
          </a:bodyPr>
          <a:lstStyle/>
          <a:p>
            <a:pPr fontAlgn="auto">
              <a:lnSpc>
                <a:spcPct val="150000"/>
              </a:lnSpc>
            </a:pPr>
            <a:r>
              <a:rPr lang="zh-CN" altLang="en-US" sz="1500">
                <a:latin typeface="微软雅黑" panose="020B0503020204020204" pitchFamily="34" charset="-122"/>
                <a:ea typeface="微软雅黑" panose="020B0503020204020204" pitchFamily="34" charset="-122"/>
              </a:rPr>
              <a:t>自觉提高安全用电意识和觉悟，坚持“</a:t>
            </a:r>
            <a:r>
              <a:rPr lang="zh-CN" altLang="en-US" sz="2100" b="1">
                <a:solidFill>
                  <a:srgbClr val="C4993C"/>
                </a:solidFill>
                <a:latin typeface="微软雅黑" panose="020B0503020204020204" pitchFamily="34" charset="-122"/>
                <a:ea typeface="微软雅黑" panose="020B0503020204020204" pitchFamily="34" charset="-122"/>
              </a:rPr>
              <a:t>安全第一，预防为主</a:t>
            </a:r>
            <a:r>
              <a:rPr lang="zh-CN" altLang="en-US" sz="1500">
                <a:latin typeface="微软雅黑" panose="020B0503020204020204" pitchFamily="34" charset="-122"/>
                <a:ea typeface="微软雅黑" panose="020B0503020204020204" pitchFamily="34" charset="-122"/>
              </a:rPr>
              <a:t>”的思想，确保生命和财产安全，从内心真正的重视安全，促进安全生产。</a:t>
            </a:r>
            <a:endParaRPr lang="zh-CN" altLang="en-US" sz="1500">
              <a:latin typeface="微软雅黑" panose="020B0503020204020204" pitchFamily="34" charset="-122"/>
              <a:ea typeface="微软雅黑" panose="020B0503020204020204" pitchFamily="34" charset="-122"/>
            </a:endParaRPr>
          </a:p>
        </p:txBody>
      </p:sp>
      <p:sp>
        <p:nvSpPr>
          <p:cNvPr id="2" name="矩形 1"/>
          <p:cNvSpPr/>
          <p:nvPr/>
        </p:nvSpPr>
        <p:spPr>
          <a:xfrm>
            <a:off x="1851923" y="1079258"/>
            <a:ext cx="1097280" cy="368300"/>
          </a:xfrm>
          <a:prstGeom prst="rect">
            <a:avLst/>
          </a:prstGeom>
        </p:spPr>
        <p:txBody>
          <a:bodyPr wrap="none">
            <a:spAutoFit/>
          </a:bodyPr>
          <a:lstStyle/>
          <a:p>
            <a:r>
              <a:rPr lang="zh-CN" altLang="en-US" sz="1800" b="1">
                <a:solidFill>
                  <a:srgbClr val="C4993C"/>
                </a:solidFill>
                <a:latin typeface="微软雅黑" panose="020B0503020204020204" pitchFamily="34" charset="-122"/>
                <a:ea typeface="微软雅黑" panose="020B0503020204020204" pitchFamily="34" charset="-122"/>
              </a:rPr>
              <a:t>思想重视</a:t>
            </a:r>
            <a:endParaRPr lang="zh-CN" altLang="en-US" sz="1800" b="1">
              <a:solidFill>
                <a:srgbClr val="C4993C"/>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r="652" b="10088"/>
          <a:stretch>
            <a:fillRect/>
          </a:stretch>
        </p:blipFill>
        <p:spPr>
          <a:xfrm>
            <a:off x="3525520" y="2615565"/>
            <a:ext cx="2433320" cy="1664970"/>
          </a:xfrm>
          <a:prstGeom prst="rect">
            <a:avLst/>
          </a:prstGeom>
          <a:solidFill>
            <a:schemeClr val="bg1"/>
          </a:solidFill>
          <a:ln w="120650">
            <a:noFill/>
          </a:ln>
          <a:effectLst/>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965" y="2615565"/>
            <a:ext cx="2306320" cy="1664970"/>
          </a:xfrm>
          <a:prstGeom prst="rect">
            <a:avLst/>
          </a:prstGeom>
          <a:solidFill>
            <a:schemeClr val="bg1"/>
          </a:solidFill>
          <a:ln w="120650">
            <a:noFill/>
          </a:ln>
          <a:effectLst/>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10427" r="6893"/>
          <a:stretch>
            <a:fillRect/>
          </a:stretch>
        </p:blipFill>
        <p:spPr>
          <a:xfrm>
            <a:off x="963295" y="2617470"/>
            <a:ext cx="2451100" cy="1663065"/>
          </a:xfrm>
          <a:prstGeom prst="rect">
            <a:avLst/>
          </a:prstGeom>
          <a:solidFill>
            <a:schemeClr val="bg1"/>
          </a:solidFill>
          <a:ln w="120650">
            <a:noFill/>
          </a:ln>
          <a:effectLst/>
        </p:spPr>
      </p:pic>
      <p:sp>
        <p:nvSpPr>
          <p:cNvPr id="6" name="矩形 5"/>
          <p:cNvSpPr/>
          <p:nvPr/>
        </p:nvSpPr>
        <p:spPr>
          <a:xfrm>
            <a:off x="999853" y="975634"/>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01</a:t>
            </a:r>
            <a:endParaRPr lang="zh-CN" altLang="en-US" sz="2800" dirty="0"/>
          </a:p>
        </p:txBody>
      </p:sp>
      <p:grpSp>
        <p:nvGrpSpPr>
          <p:cNvPr id="14" name="组合 13"/>
          <p:cNvGrpSpPr/>
          <p:nvPr/>
        </p:nvGrpSpPr>
        <p:grpSpPr>
          <a:xfrm>
            <a:off x="729615" y="639445"/>
            <a:ext cx="549275" cy="681355"/>
            <a:chOff x="5956" y="-3931"/>
            <a:chExt cx="1342" cy="1664"/>
          </a:xfrm>
        </p:grpSpPr>
        <p:sp>
          <p:nvSpPr>
            <p:cNvPr id="7" name="等腰三角形 6"/>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84065" y="1641475"/>
            <a:ext cx="3476625" cy="2599055"/>
          </a:xfrm>
          <a:prstGeom prst="rect">
            <a:avLst/>
          </a:prstGeom>
          <a:solidFill>
            <a:srgbClr val="D2B26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flipV="1">
            <a:off x="1141095" y="4342765"/>
            <a:ext cx="6919595" cy="448310"/>
          </a:xfrm>
          <a:prstGeom prst="rect">
            <a:avLst/>
          </a:prstGeom>
          <a:solidFill>
            <a:srgbClr val="D2B26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40460" y="1641475"/>
            <a:ext cx="3304540" cy="2599055"/>
          </a:xfrm>
          <a:prstGeom prst="rect">
            <a:avLst/>
          </a:prstGeom>
          <a:solidFill>
            <a:srgbClr val="D2B26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2408243" cy="575945"/>
          </a:xfrm>
          <a:prstGeom prst="rect">
            <a:avLst/>
          </a:prstGeom>
        </p:spPr>
        <p:txBody>
          <a:bodyPr wrap="square">
            <a:spAutoFit/>
          </a:bodyPr>
          <a:lstStyle/>
          <a:p>
            <a:pPr algn="l">
              <a:lnSpc>
                <a:spcPct val="175000"/>
              </a:lnSpc>
            </a:pPr>
            <a:r>
              <a:rPr lang="zh-CN" altLang="en-US" sz="1800" b="1">
                <a:solidFill>
                  <a:schemeClr val="bg1"/>
                </a:solidFill>
                <a:latin typeface="微软雅黑" panose="020B0503020204020204" pitchFamily="34" charset="-122"/>
                <a:ea typeface="微软雅黑" panose="020B0503020204020204" pitchFamily="34" charset="-122"/>
                <a:sym typeface="+mn-ea"/>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3193415" y="4361815"/>
            <a:ext cx="2919095" cy="368300"/>
          </a:xfrm>
          <a:prstGeom prst="rect">
            <a:avLst/>
          </a:prstGeom>
        </p:spPr>
        <p:txBody>
          <a:bodyPr wrap="square">
            <a:spAutoFit/>
          </a:bodyPr>
          <a:lstStyle/>
          <a:p>
            <a:r>
              <a:rPr lang="zh-CN" altLang="en-US" sz="1800" b="1" spc="300">
                <a:solidFill>
                  <a:srgbClr val="2A3141"/>
                </a:solidFill>
                <a:uFillTx/>
                <a:latin typeface="微软雅黑" panose="020B0503020204020204" pitchFamily="34" charset="-122"/>
                <a:ea typeface="微软雅黑" panose="020B0503020204020204" pitchFamily="34" charset="-122"/>
              </a:rPr>
              <a:t>不可令电源超负荷工作</a:t>
            </a:r>
            <a:endParaRPr lang="zh-CN" altLang="en-US" sz="1800" b="1" spc="300">
              <a:solidFill>
                <a:srgbClr val="2A3141"/>
              </a:solidFill>
              <a:uFillTx/>
              <a:latin typeface="微软雅黑" panose="020B0503020204020204" pitchFamily="34" charset="-122"/>
              <a:ea typeface="微软雅黑" panose="020B0503020204020204" pitchFamily="34" charset="-122"/>
            </a:endParaRPr>
          </a:p>
        </p:txBody>
      </p:sp>
      <p:sp>
        <p:nvSpPr>
          <p:cNvPr id="22" name="矩形 21"/>
          <p:cNvSpPr/>
          <p:nvPr/>
        </p:nvSpPr>
        <p:spPr>
          <a:xfrm>
            <a:off x="2283087" y="1087384"/>
            <a:ext cx="2468880" cy="368300"/>
          </a:xfrm>
          <a:prstGeom prst="rect">
            <a:avLst/>
          </a:prstGeom>
        </p:spPr>
        <p:txBody>
          <a:bodyPr wrap="none">
            <a:spAutoFit/>
          </a:bodyPr>
          <a:lstStyle/>
          <a:p>
            <a:r>
              <a:rPr lang="zh-CN" altLang="en-US" sz="1800" b="1">
                <a:solidFill>
                  <a:srgbClr val="C4993C"/>
                </a:solidFill>
                <a:latin typeface="微软雅黑" panose="020B0503020204020204" pitchFamily="34" charset="-122"/>
                <a:ea typeface="微软雅黑" panose="020B0503020204020204" pitchFamily="34" charset="-122"/>
              </a:rPr>
              <a:t>不私自拉线与违章使用</a:t>
            </a:r>
            <a:endParaRPr lang="zh-CN" altLang="en-US" sz="1800" b="1">
              <a:solidFill>
                <a:srgbClr val="C4993C"/>
              </a:solidFill>
              <a:latin typeface="微软雅黑" panose="020B0503020204020204" pitchFamily="34" charset="-122"/>
              <a:ea typeface="微软雅黑" panose="020B0503020204020204" pitchFamily="34" charset="-122"/>
            </a:endParaRPr>
          </a:p>
        </p:txBody>
      </p:sp>
      <p:sp>
        <p:nvSpPr>
          <p:cNvPr id="6" name="矩形 5"/>
          <p:cNvSpPr/>
          <p:nvPr/>
        </p:nvSpPr>
        <p:spPr>
          <a:xfrm>
            <a:off x="1411333" y="97245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2</a:t>
            </a:r>
            <a:endParaRPr lang="en-US" sz="2800" dirty="0"/>
          </a:p>
        </p:txBody>
      </p:sp>
      <p:grpSp>
        <p:nvGrpSpPr>
          <p:cNvPr id="14" name="组合 13"/>
          <p:cNvGrpSpPr/>
          <p:nvPr/>
        </p:nvGrpSpPr>
        <p:grpSpPr>
          <a:xfrm>
            <a:off x="1141095" y="636270"/>
            <a:ext cx="549275" cy="681355"/>
            <a:chOff x="5956" y="-3931"/>
            <a:chExt cx="1342" cy="1664"/>
          </a:xfrm>
        </p:grpSpPr>
        <p:sp>
          <p:nvSpPr>
            <p:cNvPr id="7" name="等腰三角形 6"/>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78680" y="1782445"/>
            <a:ext cx="3291840" cy="2372360"/>
          </a:xfrm>
          <a:prstGeom prst="rect">
            <a:avLst/>
          </a:prstGeom>
          <a:solidFill>
            <a:schemeClr val="bg1"/>
          </a:solidFill>
          <a:ln w="120650">
            <a:noFill/>
          </a:ln>
          <a:effectLst/>
        </p:spPr>
      </p:pic>
      <p:sp>
        <p:nvSpPr>
          <p:cNvPr id="8" name="矩形 7"/>
          <p:cNvSpPr/>
          <p:nvPr/>
        </p:nvSpPr>
        <p:spPr>
          <a:xfrm>
            <a:off x="1292860" y="1778635"/>
            <a:ext cx="2993390" cy="2376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1360805" y="1782445"/>
            <a:ext cx="2737485" cy="23044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2408243" cy="575945"/>
          </a:xfrm>
          <a:prstGeom prst="rect">
            <a:avLst/>
          </a:prstGeom>
        </p:spPr>
        <p:txBody>
          <a:bodyPr wrap="square">
            <a:spAutoFit/>
          </a:bodyPr>
          <a:lstStyle/>
          <a:p>
            <a:pPr algn="l">
              <a:lnSpc>
                <a:spcPct val="175000"/>
              </a:lnSpc>
            </a:pPr>
            <a:r>
              <a:rPr lang="zh-CN" altLang="en-US" sz="1800" b="1">
                <a:solidFill>
                  <a:schemeClr val="bg1"/>
                </a:solidFill>
                <a:latin typeface="微软雅黑" panose="020B0503020204020204" pitchFamily="34" charset="-122"/>
                <a:ea typeface="微软雅黑" panose="020B0503020204020204" pitchFamily="34" charset="-122"/>
                <a:sym typeface="+mn-ea"/>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2048510" y="1134110"/>
            <a:ext cx="6360795" cy="373380"/>
          </a:xfrm>
          <a:prstGeom prst="rect">
            <a:avLst/>
          </a:prstGeom>
          <a:effectLst/>
        </p:spPr>
        <p:txBody>
          <a:bodyPr wrap="square" lIns="96746" tIns="48374" rIns="96746" bIns="48374">
            <a:spAutoFit/>
          </a:bodyPr>
          <a:lstStyle/>
          <a:p>
            <a:r>
              <a:rPr lang="zh-CN" altLang="en-US" sz="1800" b="1" dirty="0">
                <a:solidFill>
                  <a:srgbClr val="C4993C"/>
                </a:solidFill>
                <a:latin typeface="微软雅黑" panose="020B0503020204020204" pitchFamily="34" charset="-122"/>
                <a:ea typeface="微软雅黑" panose="020B0503020204020204" pitchFamily="34" charset="-122"/>
              </a:rPr>
              <a:t>保持绝缘部位干燥</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25" name="矩形 24"/>
          <p:cNvSpPr/>
          <p:nvPr/>
        </p:nvSpPr>
        <p:spPr>
          <a:xfrm>
            <a:off x="2048510" y="2156460"/>
            <a:ext cx="6360795" cy="373380"/>
          </a:xfrm>
          <a:prstGeom prst="rect">
            <a:avLst/>
          </a:prstGeom>
          <a:effectLst/>
        </p:spPr>
        <p:txBody>
          <a:bodyPr wrap="square" lIns="96746" tIns="48374" rIns="96746" bIns="48374">
            <a:spAutoFit/>
          </a:bodyPr>
          <a:lstStyle/>
          <a:p>
            <a:r>
              <a:rPr lang="zh-CN" altLang="en-US" sz="1800" b="1" dirty="0">
                <a:solidFill>
                  <a:srgbClr val="C4993C"/>
                </a:solidFill>
                <a:latin typeface="微软雅黑" panose="020B0503020204020204" pitchFamily="34" charset="-122"/>
                <a:ea typeface="微软雅黑" panose="020B0503020204020204" pitchFamily="34" charset="-122"/>
              </a:rPr>
              <a:t>使用金属外壳的电器一定要接地</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28" name="矩形 27"/>
          <p:cNvSpPr/>
          <p:nvPr/>
        </p:nvSpPr>
        <p:spPr>
          <a:xfrm>
            <a:off x="2048510" y="3235325"/>
            <a:ext cx="4782820" cy="373380"/>
          </a:xfrm>
          <a:prstGeom prst="rect">
            <a:avLst/>
          </a:prstGeom>
          <a:effectLst/>
        </p:spPr>
        <p:txBody>
          <a:bodyPr wrap="square" lIns="96746" tIns="48374" rIns="96746" bIns="48374">
            <a:spAutoFit/>
          </a:bodyPr>
          <a:lstStyle/>
          <a:p>
            <a:r>
              <a:rPr lang="zh-CN" altLang="en-US" sz="1800" b="1" dirty="0">
                <a:solidFill>
                  <a:srgbClr val="C4993C"/>
                </a:solidFill>
                <a:latin typeface="微软雅黑" panose="020B0503020204020204" pitchFamily="34" charset="-122"/>
                <a:ea typeface="微软雅黑" panose="020B0503020204020204" pitchFamily="34" charset="-122"/>
              </a:rPr>
              <a:t>由专业电工定期检查及维修电器、电闸及插座</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29" name="矩形 28"/>
          <p:cNvSpPr/>
          <p:nvPr/>
        </p:nvSpPr>
        <p:spPr>
          <a:xfrm>
            <a:off x="2048510" y="2588157"/>
            <a:ext cx="3477895" cy="321945"/>
          </a:xfrm>
          <a:prstGeom prst="rect">
            <a:avLst/>
          </a:prstGeom>
        </p:spPr>
        <p:txBody>
          <a:bodyPr wrap="none">
            <a:spAutoFit/>
          </a:bodyPr>
          <a:lstStyle/>
          <a:p>
            <a:r>
              <a:rPr lang="zh-CN" altLang="en-US" sz="1500" dirty="0">
                <a:latin typeface="微软雅黑" panose="020B0503020204020204" pitchFamily="34" charset="-122"/>
                <a:ea typeface="微软雅黑" panose="020B0503020204020204" pitchFamily="34" charset="-122"/>
              </a:rPr>
              <a:t>特别是水泵、冰箱、移 动电动工具等。</a:t>
            </a:r>
            <a:endParaRPr lang="zh-CN" altLang="en-US" sz="1500" dirty="0">
              <a:latin typeface="微软雅黑" panose="020B0503020204020204" pitchFamily="34" charset="-122"/>
              <a:ea typeface="微软雅黑" panose="020B0503020204020204" pitchFamily="34" charset="-122"/>
            </a:endParaRPr>
          </a:p>
        </p:txBody>
      </p:sp>
      <p:sp>
        <p:nvSpPr>
          <p:cNvPr id="30" name="矩形 29"/>
          <p:cNvSpPr/>
          <p:nvPr/>
        </p:nvSpPr>
        <p:spPr>
          <a:xfrm>
            <a:off x="2048510" y="3662652"/>
            <a:ext cx="6595836" cy="744050"/>
          </a:xfrm>
          <a:prstGeom prst="rect">
            <a:avLst/>
          </a:prstGeom>
        </p:spPr>
        <p:txBody>
          <a:bodyPr wrap="square">
            <a:spAutoFit/>
          </a:bodyPr>
          <a:lstStyle/>
          <a:p>
            <a:pPr>
              <a:lnSpc>
                <a:spcPct val="150000"/>
              </a:lnSpc>
            </a:pPr>
            <a:r>
              <a:rPr lang="zh-CN" altLang="en-US" sz="1500" dirty="0">
                <a:latin typeface="微软雅黑" panose="020B0503020204020204" pitchFamily="34" charset="-122"/>
                <a:ea typeface="微软雅黑" panose="020B0503020204020204" pitchFamily="34" charset="-122"/>
              </a:rPr>
              <a:t>不能私拆灯具、开关、插座等电器设备，不要使用灯具烘烤衣物或挪作其它用途；当漏电保护器（俗称漏电开关）出现跳闸现象时，不能私自重新合闸。</a:t>
            </a:r>
            <a:endParaRPr lang="zh-CN" altLang="en-US" sz="1500" dirty="0">
              <a:latin typeface="微软雅黑" panose="020B0503020204020204" pitchFamily="34" charset="-122"/>
              <a:ea typeface="微软雅黑" panose="020B0503020204020204" pitchFamily="34" charset="-122"/>
            </a:endParaRPr>
          </a:p>
        </p:txBody>
      </p:sp>
      <p:sp>
        <p:nvSpPr>
          <p:cNvPr id="6" name="矩形 5"/>
          <p:cNvSpPr/>
          <p:nvPr/>
        </p:nvSpPr>
        <p:spPr>
          <a:xfrm>
            <a:off x="1135743" y="103341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3</a:t>
            </a:r>
            <a:endParaRPr lang="en-US" sz="2800" dirty="0"/>
          </a:p>
        </p:txBody>
      </p:sp>
      <p:grpSp>
        <p:nvGrpSpPr>
          <p:cNvPr id="14" name="组合 13"/>
          <p:cNvGrpSpPr/>
          <p:nvPr/>
        </p:nvGrpSpPr>
        <p:grpSpPr>
          <a:xfrm>
            <a:off x="865505" y="697230"/>
            <a:ext cx="549275" cy="681355"/>
            <a:chOff x="5956" y="-3931"/>
            <a:chExt cx="1342" cy="1664"/>
          </a:xfrm>
        </p:grpSpPr>
        <p:sp>
          <p:nvSpPr>
            <p:cNvPr id="7" name="等腰三角形 6"/>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 name="矩形 3"/>
          <p:cNvSpPr/>
          <p:nvPr/>
        </p:nvSpPr>
        <p:spPr>
          <a:xfrm>
            <a:off x="1170033" y="2156734"/>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4</a:t>
            </a:r>
            <a:endParaRPr lang="en-US" sz="2800" dirty="0"/>
          </a:p>
        </p:txBody>
      </p:sp>
      <p:grpSp>
        <p:nvGrpSpPr>
          <p:cNvPr id="5" name="组合 4"/>
          <p:cNvGrpSpPr/>
          <p:nvPr/>
        </p:nvGrpSpPr>
        <p:grpSpPr>
          <a:xfrm>
            <a:off x="899795" y="1820545"/>
            <a:ext cx="549275" cy="681355"/>
            <a:chOff x="5956" y="-3931"/>
            <a:chExt cx="1342" cy="1664"/>
          </a:xfrm>
        </p:grpSpPr>
        <p:sp>
          <p:nvSpPr>
            <p:cNvPr id="8" name="等腰三角形 7"/>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等腰三角形 14"/>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等腰三角形 17"/>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0" name="矩形 19"/>
          <p:cNvSpPr/>
          <p:nvPr/>
        </p:nvSpPr>
        <p:spPr>
          <a:xfrm>
            <a:off x="1162413" y="323559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5</a:t>
            </a:r>
            <a:endParaRPr lang="en-US" sz="2800" dirty="0"/>
          </a:p>
        </p:txBody>
      </p:sp>
      <p:grpSp>
        <p:nvGrpSpPr>
          <p:cNvPr id="21" name="组合 20"/>
          <p:cNvGrpSpPr/>
          <p:nvPr/>
        </p:nvGrpSpPr>
        <p:grpSpPr>
          <a:xfrm>
            <a:off x="892175" y="2899410"/>
            <a:ext cx="549275" cy="681355"/>
            <a:chOff x="5956" y="-3931"/>
            <a:chExt cx="1342" cy="1664"/>
          </a:xfrm>
        </p:grpSpPr>
        <p:sp>
          <p:nvSpPr>
            <p:cNvPr id="22" name="等腰三角形 21"/>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等腰三角形 33"/>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等腰三角形 34"/>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等腰三角形 35"/>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2408243" cy="575945"/>
          </a:xfrm>
          <a:prstGeom prst="rect">
            <a:avLst/>
          </a:prstGeom>
        </p:spPr>
        <p:txBody>
          <a:bodyPr wrap="square">
            <a:spAutoFit/>
          </a:bodyPr>
          <a:lstStyle/>
          <a:p>
            <a:pPr algn="l">
              <a:lnSpc>
                <a:spcPct val="175000"/>
              </a:lnSpc>
            </a:pPr>
            <a:r>
              <a:rPr lang="zh-CN" altLang="en-US" sz="1800" b="1">
                <a:solidFill>
                  <a:schemeClr val="bg1"/>
                </a:solidFill>
                <a:latin typeface="微软雅黑" panose="020B0503020204020204" pitchFamily="34" charset="-122"/>
                <a:ea typeface="微软雅黑" panose="020B0503020204020204" pitchFamily="34" charset="-122"/>
                <a:sym typeface="+mn-ea"/>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矩形 36"/>
          <p:cNvSpPr/>
          <p:nvPr/>
        </p:nvSpPr>
        <p:spPr>
          <a:xfrm>
            <a:off x="1196975" y="1621790"/>
            <a:ext cx="6732270" cy="783590"/>
          </a:xfrm>
          <a:prstGeom prst="rect">
            <a:avLst/>
          </a:prstGeom>
        </p:spPr>
        <p:txBody>
          <a:bodyPr wrap="square">
            <a:spAutoFit/>
          </a:bodyPr>
          <a:lstStyle/>
          <a:p>
            <a:pPr algn="just">
              <a:lnSpc>
                <a:spcPct val="150000"/>
              </a:lnSpc>
            </a:pPr>
            <a:r>
              <a:rPr lang="zh-CN" altLang="en-US" sz="1500" dirty="0">
                <a:latin typeface="微软雅黑" panose="020B0503020204020204" pitchFamily="34" charset="-122"/>
                <a:ea typeface="微软雅黑" panose="020B0503020204020204" pitchFamily="34" charset="-122"/>
              </a:rPr>
              <a:t>如电视机、电热开水器、电脑、音响等，不能在其周围堆放易燃易爆物品及杂物、防止因散热不良而损坏设备或引起火灾。</a:t>
            </a:r>
            <a:endParaRPr lang="zh-CN" altLang="en-US" sz="15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220470" y="2559685"/>
            <a:ext cx="6708140" cy="2224405"/>
            <a:chOff x="1691" y="4031"/>
            <a:chExt cx="10240" cy="3396"/>
          </a:xfrm>
        </p:grpSpPr>
        <p:sp>
          <p:nvSpPr>
            <p:cNvPr id="6" name="矩形 5"/>
            <p:cNvSpPr/>
            <p:nvPr/>
          </p:nvSpPr>
          <p:spPr>
            <a:xfrm>
              <a:off x="6965" y="4031"/>
              <a:ext cx="4966" cy="3397"/>
            </a:xfrm>
            <a:prstGeom prst="rect">
              <a:avLst/>
            </a:prstGeom>
            <a:solidFill>
              <a:srgbClr val="D2B26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91" y="4031"/>
              <a:ext cx="4966" cy="3397"/>
            </a:xfrm>
            <a:prstGeom prst="rect">
              <a:avLst/>
            </a:prstGeom>
            <a:solidFill>
              <a:srgbClr val="D2B269"/>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rotWithShape="1">
            <a:blip r:embed="rId1">
              <a:extLst>
                <a:ext uri="{28A0092B-C50C-407E-A947-70E740481C1C}">
                  <a14:useLocalDpi xmlns:a14="http://schemas.microsoft.com/office/drawing/2010/main" val="0"/>
                </a:ext>
              </a:extLst>
            </a:blip>
            <a:srcRect t="21172"/>
            <a:stretch>
              <a:fillRect/>
            </a:stretch>
          </p:blipFill>
          <p:spPr>
            <a:xfrm>
              <a:off x="1986" y="4270"/>
              <a:ext cx="4371" cy="2903"/>
            </a:xfrm>
            <a:prstGeom prst="rect">
              <a:avLst/>
            </a:prstGeom>
            <a:solidFill>
              <a:schemeClr val="bg1"/>
            </a:solidFill>
            <a:ln w="120650">
              <a:noFill/>
            </a:ln>
            <a:effectLst/>
          </p:spPr>
        </p:pic>
        <p:pic>
          <p:nvPicPr>
            <p:cNvPr id="46" name="图片 45"/>
            <p:cNvPicPr>
              <a:picLocks noChangeAspect="1"/>
            </p:cNvPicPr>
            <p:nvPr/>
          </p:nvPicPr>
          <p:blipFill rotWithShape="1">
            <a:blip r:embed="rId2">
              <a:extLst>
                <a:ext uri="{28A0092B-C50C-407E-A947-70E740481C1C}">
                  <a14:useLocalDpi xmlns:a14="http://schemas.microsoft.com/office/drawing/2010/main" val="0"/>
                </a:ext>
              </a:extLst>
            </a:blip>
            <a:srcRect b="4183"/>
            <a:stretch>
              <a:fillRect/>
            </a:stretch>
          </p:blipFill>
          <p:spPr>
            <a:xfrm>
              <a:off x="7263" y="4270"/>
              <a:ext cx="4377" cy="2903"/>
            </a:xfrm>
            <a:prstGeom prst="rect">
              <a:avLst/>
            </a:prstGeom>
            <a:solidFill>
              <a:schemeClr val="bg1"/>
            </a:solidFill>
            <a:ln w="120650">
              <a:noFill/>
            </a:ln>
            <a:effectLst/>
          </p:spPr>
        </p:pic>
      </p:grpSp>
      <p:sp>
        <p:nvSpPr>
          <p:cNvPr id="2" name="矩形 1"/>
          <p:cNvSpPr/>
          <p:nvPr/>
        </p:nvSpPr>
        <p:spPr>
          <a:xfrm>
            <a:off x="2049508" y="1130462"/>
            <a:ext cx="2468880" cy="368300"/>
          </a:xfrm>
          <a:prstGeom prst="rect">
            <a:avLst/>
          </a:prstGeom>
        </p:spPr>
        <p:txBody>
          <a:bodyPr wrap="none">
            <a:spAutoFit/>
          </a:bodyPr>
          <a:lstStyle/>
          <a:p>
            <a:r>
              <a:rPr lang="zh-CN" altLang="en-US" sz="1800" b="1">
                <a:solidFill>
                  <a:srgbClr val="C4993C"/>
                </a:solidFill>
                <a:latin typeface="微软雅黑" panose="020B0503020204020204" pitchFamily="34" charset="-122"/>
                <a:ea typeface="微软雅黑" panose="020B0503020204020204" pitchFamily="34" charset="-122"/>
              </a:rPr>
              <a:t>确保电器设备良好散热</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4" name="矩形 3"/>
          <p:cNvSpPr/>
          <p:nvPr/>
        </p:nvSpPr>
        <p:spPr>
          <a:xfrm>
            <a:off x="1196068" y="102706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6</a:t>
            </a:r>
            <a:endParaRPr lang="en-US" sz="2800" dirty="0"/>
          </a:p>
        </p:txBody>
      </p:sp>
      <p:grpSp>
        <p:nvGrpSpPr>
          <p:cNvPr id="5" name="组合 4"/>
          <p:cNvGrpSpPr/>
          <p:nvPr/>
        </p:nvGrpSpPr>
        <p:grpSpPr>
          <a:xfrm>
            <a:off x="925830" y="690880"/>
            <a:ext cx="549275" cy="681355"/>
            <a:chOff x="5956" y="-3931"/>
            <a:chExt cx="1342" cy="1664"/>
          </a:xfrm>
        </p:grpSpPr>
        <p:sp>
          <p:nvSpPr>
            <p:cNvPr id="8" name="等腰三角形 7"/>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等腰三角形 14"/>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等腰三角形 17"/>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2408243" cy="575945"/>
          </a:xfrm>
          <a:prstGeom prst="rect">
            <a:avLst/>
          </a:prstGeom>
        </p:spPr>
        <p:txBody>
          <a:bodyPr wrap="square">
            <a:spAutoFit/>
          </a:bodyPr>
          <a:lstStyle/>
          <a:p>
            <a:pPr algn="l">
              <a:lnSpc>
                <a:spcPct val="175000"/>
              </a:lnSpc>
            </a:pPr>
            <a:r>
              <a:rPr lang="zh-CN" altLang="en-US" sz="1800" b="1">
                <a:solidFill>
                  <a:schemeClr val="bg1"/>
                </a:solidFill>
                <a:latin typeface="微软雅黑" panose="020B0503020204020204" pitchFamily="34" charset="-122"/>
                <a:ea typeface="微软雅黑" panose="020B0503020204020204" pitchFamily="34" charset="-122"/>
                <a:sym typeface="+mn-ea"/>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文本框 27"/>
          <p:cNvSpPr txBox="1"/>
          <p:nvPr/>
        </p:nvSpPr>
        <p:spPr>
          <a:xfrm>
            <a:off x="1993265" y="1287145"/>
            <a:ext cx="4932045" cy="368300"/>
          </a:xfrm>
          <a:prstGeom prst="rect">
            <a:avLst/>
          </a:prstGeom>
          <a:noFill/>
        </p:spPr>
        <p:txBody>
          <a:bodyPr wrap="square" rtlCol="0">
            <a:spAutoFit/>
          </a:bodyPr>
          <a:lstStyle/>
          <a:p>
            <a:pPr algn="just"/>
            <a:r>
              <a:rPr lang="zh-CN" altLang="en-US" sz="1800" b="1" dirty="0">
                <a:solidFill>
                  <a:srgbClr val="C4993C"/>
                </a:solidFill>
                <a:latin typeface="微软雅黑" panose="020B0503020204020204" pitchFamily="34" charset="-122"/>
                <a:ea typeface="微软雅黑" panose="020B0503020204020204" pitchFamily="34" charset="-122"/>
              </a:rPr>
              <a:t>移动电器设备时，必须切断电源</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031365" y="2792730"/>
            <a:ext cx="4566920" cy="398780"/>
          </a:xfrm>
          <a:prstGeom prst="rect">
            <a:avLst/>
          </a:prstGeom>
          <a:noFill/>
        </p:spPr>
        <p:txBody>
          <a:bodyPr wrap="square" rtlCol="0">
            <a:spAutoFit/>
          </a:bodyPr>
          <a:lstStyle/>
          <a:p>
            <a:pPr algn="l">
              <a:lnSpc>
                <a:spcPct val="125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严禁用普通医用胶布或其他胶带包扎。</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993265" y="2409825"/>
            <a:ext cx="4631690" cy="368300"/>
          </a:xfrm>
          <a:prstGeom prst="rect">
            <a:avLst/>
          </a:prstGeom>
          <a:noFill/>
        </p:spPr>
        <p:txBody>
          <a:bodyPr wrap="square" rtlCol="0">
            <a:spAutoFit/>
          </a:bodyPr>
          <a:lstStyle/>
          <a:p>
            <a:pPr algn="just"/>
            <a:r>
              <a:rPr lang="zh-CN" altLang="en-US" sz="1800" b="1" dirty="0">
                <a:solidFill>
                  <a:srgbClr val="C4993C"/>
                </a:solidFill>
                <a:latin typeface="微软雅黑" panose="020B0503020204020204" pitchFamily="34" charset="-122"/>
                <a:ea typeface="微软雅黑" panose="020B0503020204020204" pitchFamily="34" charset="-122"/>
              </a:rPr>
              <a:t>发现电线破损要及时更换或用绝缘胶布扎好</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009140" y="3425190"/>
            <a:ext cx="6064885" cy="922020"/>
          </a:xfrm>
          <a:prstGeom prst="rect">
            <a:avLst/>
          </a:prstGeom>
          <a:noFill/>
        </p:spPr>
        <p:txBody>
          <a:bodyPr wrap="square" rtlCol="0">
            <a:spAutoFit/>
          </a:bodyPr>
          <a:lstStyle/>
          <a:p>
            <a:pPr algn="just"/>
            <a:r>
              <a:rPr lang="zh-CN" altLang="en-US" sz="1800" b="1" dirty="0">
                <a:solidFill>
                  <a:srgbClr val="C4993C"/>
                </a:solidFill>
                <a:latin typeface="微软雅黑" panose="020B0503020204020204" pitchFamily="34" charset="-122"/>
                <a:ea typeface="微软雅黑" panose="020B0503020204020204" pitchFamily="34" charset="-122"/>
              </a:rPr>
              <a:t>发现电器设备冒烟或闻到异味（焦味）时，要迅速切断电源，通知电工检查和维修， 避免扩大故障范围和发生触电事故</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6" name="矩形 5"/>
          <p:cNvSpPr/>
          <p:nvPr/>
        </p:nvSpPr>
        <p:spPr>
          <a:xfrm>
            <a:off x="1135743" y="118327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7</a:t>
            </a:r>
            <a:endParaRPr lang="en-US" sz="2800" dirty="0"/>
          </a:p>
        </p:txBody>
      </p:sp>
      <p:grpSp>
        <p:nvGrpSpPr>
          <p:cNvPr id="2" name="组合 1"/>
          <p:cNvGrpSpPr/>
          <p:nvPr/>
        </p:nvGrpSpPr>
        <p:grpSpPr>
          <a:xfrm>
            <a:off x="865505" y="847090"/>
            <a:ext cx="549275" cy="681355"/>
            <a:chOff x="5956" y="-3931"/>
            <a:chExt cx="1342" cy="1664"/>
          </a:xfrm>
        </p:grpSpPr>
        <p:sp>
          <p:nvSpPr>
            <p:cNvPr id="7" name="等腰三角形 6"/>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等腰三角形 3"/>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 name="矩形 4"/>
          <p:cNvSpPr/>
          <p:nvPr/>
        </p:nvSpPr>
        <p:spPr>
          <a:xfrm>
            <a:off x="1170033" y="2306594"/>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8</a:t>
            </a:r>
            <a:endParaRPr lang="en-US" sz="2800" dirty="0"/>
          </a:p>
        </p:txBody>
      </p:sp>
      <p:grpSp>
        <p:nvGrpSpPr>
          <p:cNvPr id="8" name="组合 7"/>
          <p:cNvGrpSpPr/>
          <p:nvPr/>
        </p:nvGrpSpPr>
        <p:grpSpPr>
          <a:xfrm>
            <a:off x="899795" y="1970405"/>
            <a:ext cx="549275" cy="681355"/>
            <a:chOff x="5956" y="-3931"/>
            <a:chExt cx="1342" cy="1664"/>
          </a:xfrm>
        </p:grpSpPr>
        <p:sp>
          <p:nvSpPr>
            <p:cNvPr id="10" name="等腰三角形 9"/>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等腰三角形 26"/>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等腰三角形 33"/>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等腰三角形 35"/>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矩形 36"/>
          <p:cNvSpPr/>
          <p:nvPr/>
        </p:nvSpPr>
        <p:spPr>
          <a:xfrm>
            <a:off x="1162413" y="3425464"/>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a:t>
            </a:r>
            <a:r>
              <a:rPr lang="en-US" sz="2800" dirty="0" smtClean="0"/>
              <a:t>9</a:t>
            </a:r>
            <a:endParaRPr lang="en-US" sz="2800" dirty="0"/>
          </a:p>
        </p:txBody>
      </p:sp>
      <p:grpSp>
        <p:nvGrpSpPr>
          <p:cNvPr id="45" name="组合 44"/>
          <p:cNvGrpSpPr/>
          <p:nvPr/>
        </p:nvGrpSpPr>
        <p:grpSpPr>
          <a:xfrm>
            <a:off x="892175" y="3089275"/>
            <a:ext cx="549275" cy="681355"/>
            <a:chOff x="5956" y="-3931"/>
            <a:chExt cx="1342" cy="1664"/>
          </a:xfrm>
        </p:grpSpPr>
        <p:sp>
          <p:nvSpPr>
            <p:cNvPr id="46" name="等腰三角形 45"/>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等腰三角形 46"/>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等腰三角形 47"/>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等腰三角形 48"/>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417269"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Rectangle 11"/>
          <p:cNvSpPr/>
          <p:nvPr/>
        </p:nvSpPr>
        <p:spPr>
          <a:xfrm>
            <a:off x="1993265" y="1223010"/>
            <a:ext cx="6518275" cy="783590"/>
          </a:xfrm>
          <a:prstGeom prst="rect">
            <a:avLst/>
          </a:prstGeom>
        </p:spPr>
        <p:txBody>
          <a:bodyPr wrap="square">
            <a:spAutoFit/>
          </a:bodyPr>
          <a:lstStyle/>
          <a:p>
            <a:pPr algn="just">
              <a:lnSpc>
                <a:spcPct val="125000"/>
              </a:lnSpc>
            </a:pPr>
            <a:r>
              <a:rPr lang="zh-CN" altLang="en-US" sz="1800" b="1" dirty="0">
                <a:solidFill>
                  <a:srgbClr val="C4993C"/>
                </a:solidFill>
                <a:latin typeface="微软雅黑" panose="020B0503020204020204" pitchFamily="34" charset="-122"/>
                <a:ea typeface="微软雅黑" panose="020B0503020204020204" pitchFamily="34" charset="-122"/>
              </a:rPr>
              <a:t>操作者在电工维修设备的时侯，不能擅自离开，要进行监护，等待维修完毕后的试车。</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49" name="Rectangle 11"/>
          <p:cNvSpPr/>
          <p:nvPr/>
        </p:nvSpPr>
        <p:spPr>
          <a:xfrm>
            <a:off x="1993265" y="2362200"/>
            <a:ext cx="6518275" cy="1419860"/>
          </a:xfrm>
          <a:prstGeom prst="rect">
            <a:avLst/>
          </a:prstGeom>
        </p:spPr>
        <p:txBody>
          <a:bodyPr wrap="square">
            <a:spAutoFit/>
          </a:bodyPr>
          <a:lstStyle/>
          <a:p>
            <a:pPr algn="just" fontAlgn="auto">
              <a:lnSpc>
                <a:spcPct val="120000"/>
              </a:lnSpc>
            </a:pPr>
            <a:r>
              <a:rPr lang="zh-CN" altLang="en-US" sz="1800" b="1" dirty="0">
                <a:solidFill>
                  <a:srgbClr val="C4993C"/>
                </a:solidFill>
                <a:latin typeface="微软雅黑" panose="020B0503020204020204" pitchFamily="34" charset="-122"/>
                <a:ea typeface="微软雅黑" panose="020B0503020204020204" pitchFamily="34" charset="-122"/>
              </a:rPr>
              <a:t>熟悉自己生产现场或宿舍主空气断路器（俗称总闸）位置（如车间、施工现场、办公室、宿舍等），一旦发生火灾、触电或其它电气事故时，应第一时间切断电源,避免造成更大的财产损失和人身伤亡事故。</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51" name="Rectangle 11"/>
          <p:cNvSpPr/>
          <p:nvPr/>
        </p:nvSpPr>
        <p:spPr>
          <a:xfrm>
            <a:off x="2008505" y="3771900"/>
            <a:ext cx="6503035" cy="1087755"/>
          </a:xfrm>
          <a:prstGeom prst="rect">
            <a:avLst/>
          </a:prstGeom>
        </p:spPr>
        <p:txBody>
          <a:bodyPr wrap="square">
            <a:spAutoFit/>
          </a:bodyPr>
          <a:lstStyle/>
          <a:p>
            <a:pPr algn="just" fontAlgn="auto">
              <a:lnSpc>
                <a:spcPct val="120000"/>
              </a:lnSpc>
            </a:pPr>
            <a:r>
              <a:rPr lang="zh-CN" altLang="en-US" sz="1800" b="1" dirty="0">
                <a:solidFill>
                  <a:srgbClr val="C4993C"/>
                </a:solidFill>
                <a:latin typeface="微软雅黑" panose="020B0503020204020204" pitchFamily="34" charset="-122"/>
                <a:ea typeface="微软雅黑" panose="020B0503020204020204" pitchFamily="34" charset="-122"/>
              </a:rPr>
              <a:t>珍惜电力资源，养成安全用电和节约用电的良好习惯，当要长时间离开或不使用时，要确定切断电源（特别是电热电器）的情况下才能离开。</a:t>
            </a:r>
            <a:endParaRPr lang="zh-CN" altLang="en-US" sz="1800" b="1" dirty="0">
              <a:solidFill>
                <a:srgbClr val="C4993C"/>
              </a:solidFill>
              <a:latin typeface="微软雅黑" panose="020B0503020204020204" pitchFamily="34" charset="-122"/>
              <a:ea typeface="微软雅黑" panose="020B0503020204020204" pitchFamily="34" charset="-122"/>
            </a:endParaRPr>
          </a:p>
        </p:txBody>
      </p:sp>
      <p:sp>
        <p:nvSpPr>
          <p:cNvPr id="6" name="矩形 5"/>
          <p:cNvSpPr/>
          <p:nvPr/>
        </p:nvSpPr>
        <p:spPr>
          <a:xfrm>
            <a:off x="1135743" y="118327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10</a:t>
            </a:r>
            <a:endParaRPr lang="en-US" sz="2800" dirty="0"/>
          </a:p>
        </p:txBody>
      </p:sp>
      <p:grpSp>
        <p:nvGrpSpPr>
          <p:cNvPr id="2" name="组合 1"/>
          <p:cNvGrpSpPr/>
          <p:nvPr/>
        </p:nvGrpSpPr>
        <p:grpSpPr>
          <a:xfrm>
            <a:off x="865505" y="847090"/>
            <a:ext cx="549275" cy="681355"/>
            <a:chOff x="5956" y="-3931"/>
            <a:chExt cx="1342" cy="1664"/>
          </a:xfrm>
        </p:grpSpPr>
        <p:sp>
          <p:nvSpPr>
            <p:cNvPr id="7" name="等腰三角形 6"/>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 name="等腰三角形 3"/>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 name="矩形 4"/>
          <p:cNvSpPr/>
          <p:nvPr/>
        </p:nvSpPr>
        <p:spPr>
          <a:xfrm>
            <a:off x="1170033" y="2306594"/>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11</a:t>
            </a:r>
            <a:endParaRPr lang="en-US" sz="2800" dirty="0"/>
          </a:p>
        </p:txBody>
      </p:sp>
      <p:grpSp>
        <p:nvGrpSpPr>
          <p:cNvPr id="8" name="组合 7"/>
          <p:cNvGrpSpPr/>
          <p:nvPr/>
        </p:nvGrpSpPr>
        <p:grpSpPr>
          <a:xfrm>
            <a:off x="899795" y="1970405"/>
            <a:ext cx="549275" cy="681355"/>
            <a:chOff x="5956" y="-3931"/>
            <a:chExt cx="1342" cy="1664"/>
          </a:xfrm>
        </p:grpSpPr>
        <p:sp>
          <p:nvSpPr>
            <p:cNvPr id="10" name="等腰三角形 9"/>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等腰三角形 2"/>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等腰三角形 11"/>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4" name="矩形 13"/>
          <p:cNvSpPr/>
          <p:nvPr/>
        </p:nvSpPr>
        <p:spPr>
          <a:xfrm>
            <a:off x="1162413" y="375883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12</a:t>
            </a:r>
            <a:endParaRPr lang="en-US" sz="2800" dirty="0"/>
          </a:p>
        </p:txBody>
      </p:sp>
      <p:grpSp>
        <p:nvGrpSpPr>
          <p:cNvPr id="15" name="组合 14"/>
          <p:cNvGrpSpPr/>
          <p:nvPr/>
        </p:nvGrpSpPr>
        <p:grpSpPr>
          <a:xfrm>
            <a:off x="892175" y="3422650"/>
            <a:ext cx="549275" cy="681355"/>
            <a:chOff x="5956" y="-3931"/>
            <a:chExt cx="1342" cy="1664"/>
          </a:xfrm>
        </p:grpSpPr>
        <p:sp>
          <p:nvSpPr>
            <p:cNvPr id="46" name="等腰三角形 45"/>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等腰三角形 15"/>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等腰三角形 47"/>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等腰三角形 16"/>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984250"/>
            <a:ext cx="5566410" cy="1383030"/>
          </a:xfrm>
          <a:prstGeom prst="rect">
            <a:avLst/>
          </a:prstGeom>
          <a:noFill/>
        </p:spPr>
        <p:txBody>
          <a:bodyPr wrap="square" rtlCol="0" anchor="t">
            <a:spAutoFit/>
          </a:bodyPr>
          <a:lstStyle/>
          <a:p>
            <a:pPr indent="304800" algn="just">
              <a:lnSpc>
                <a:spcPct val="140000"/>
              </a:lnSpc>
            </a:pPr>
            <a:r>
              <a:rPr lang="zh-CN"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2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015"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417269"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防止触电措施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3" name="组合 72"/>
          <p:cNvGrpSpPr/>
          <p:nvPr/>
        </p:nvGrpSpPr>
        <p:grpSpPr>
          <a:xfrm>
            <a:off x="430213" y="818515"/>
            <a:ext cx="8283575" cy="3967480"/>
            <a:chOff x="858" y="1513"/>
            <a:chExt cx="13045" cy="6248"/>
          </a:xfrm>
        </p:grpSpPr>
        <p:sp>
          <p:nvSpPr>
            <p:cNvPr id="57" name="椭圆 56"/>
            <p:cNvSpPr/>
            <p:nvPr>
              <p:custDataLst>
                <p:tags r:id="rId1"/>
              </p:custDataLst>
            </p:nvPr>
          </p:nvSpPr>
          <p:spPr>
            <a:xfrm>
              <a:off x="8365" y="3719"/>
              <a:ext cx="1370" cy="1370"/>
            </a:xfrm>
            <a:prstGeom prst="ellipse">
              <a:avLst/>
            </a:prstGeom>
            <a:solidFill>
              <a:srgbClr val="D2B269"/>
            </a:solidFill>
            <a:ln>
              <a:noFill/>
            </a:ln>
          </p:spPr>
          <p:style>
            <a:lnRef idx="2">
              <a:srgbClr val="247BB6">
                <a:shade val="50000"/>
              </a:srgbClr>
            </a:lnRef>
            <a:fillRef idx="1">
              <a:srgbClr val="247BB6"/>
            </a:fillRef>
            <a:effectRef idx="0">
              <a:srgbClr val="247BB6"/>
            </a:effectRef>
            <a:fontRef idx="minor">
              <a:sysClr val="window" lastClr="FFFFFF"/>
            </a:fontRef>
          </p:style>
          <p:txBody>
            <a:bodyPr lIns="0" rIns="0" rtlCol="0" anchor="ctr">
              <a:normAutofit/>
            </a:bodyPr>
            <a:lstStyle/>
            <a:p>
              <a:pPr lvl="0" algn="ctr"/>
              <a:r>
                <a:rPr lang="en-US" altLang="zh-CN" sz="1400" b="1" dirty="0" smtClean="0">
                  <a:solidFill>
                    <a:prstClr val="white"/>
                  </a:solidFill>
                </a:rPr>
                <a:t>04</a:t>
              </a:r>
              <a:endParaRPr lang="en-US" altLang="zh-CN" sz="1400" b="1" dirty="0" smtClean="0">
                <a:solidFill>
                  <a:prstClr val="white"/>
                </a:solidFill>
              </a:endParaRPr>
            </a:p>
          </p:txBody>
        </p:sp>
        <p:sp>
          <p:nvSpPr>
            <p:cNvPr id="58" name="椭圆 57"/>
            <p:cNvSpPr/>
            <p:nvPr>
              <p:custDataLst>
                <p:tags r:id="rId2"/>
              </p:custDataLst>
            </p:nvPr>
          </p:nvSpPr>
          <p:spPr>
            <a:xfrm>
              <a:off x="7098" y="3719"/>
              <a:ext cx="1370" cy="1370"/>
            </a:xfrm>
            <a:prstGeom prst="ellipse">
              <a:avLst/>
            </a:prstGeom>
            <a:solidFill>
              <a:srgbClr val="2A3141"/>
            </a:solidFill>
            <a:ln>
              <a:noFill/>
            </a:ln>
          </p:spPr>
          <p:style>
            <a:lnRef idx="2">
              <a:srgbClr val="247BB6">
                <a:shade val="50000"/>
              </a:srgbClr>
            </a:lnRef>
            <a:fillRef idx="1">
              <a:srgbClr val="247BB6"/>
            </a:fillRef>
            <a:effectRef idx="0">
              <a:srgbClr val="247BB6"/>
            </a:effectRef>
            <a:fontRef idx="minor">
              <a:sysClr val="window" lastClr="FFFFFF"/>
            </a:fontRef>
          </p:style>
          <p:txBody>
            <a:bodyPr lIns="0" rIns="0" rtlCol="0" anchor="ctr">
              <a:normAutofit/>
            </a:bodyPr>
            <a:lstStyle/>
            <a:p>
              <a:pPr lvl="0" algn="ctr"/>
              <a:r>
                <a:rPr lang="en-US" altLang="zh-CN" sz="1400" b="1" dirty="0" smtClean="0">
                  <a:solidFill>
                    <a:prstClr val="white"/>
                  </a:solidFill>
                </a:rPr>
                <a:t>03</a:t>
              </a:r>
              <a:endParaRPr lang="en-US" altLang="zh-CN" sz="1400" b="1" dirty="0" smtClean="0">
                <a:solidFill>
                  <a:prstClr val="white"/>
                </a:solidFill>
              </a:endParaRPr>
            </a:p>
          </p:txBody>
        </p:sp>
        <p:sp>
          <p:nvSpPr>
            <p:cNvPr id="59" name="椭圆 58"/>
            <p:cNvSpPr/>
            <p:nvPr>
              <p:custDataLst>
                <p:tags r:id="rId3"/>
              </p:custDataLst>
            </p:nvPr>
          </p:nvSpPr>
          <p:spPr>
            <a:xfrm>
              <a:off x="5849" y="3719"/>
              <a:ext cx="1370" cy="1370"/>
            </a:xfrm>
            <a:prstGeom prst="ellipse">
              <a:avLst/>
            </a:prstGeom>
            <a:solidFill>
              <a:srgbClr val="D2B269"/>
            </a:solidFill>
            <a:ln>
              <a:noFill/>
            </a:ln>
          </p:spPr>
          <p:style>
            <a:lnRef idx="2">
              <a:srgbClr val="247BB6">
                <a:shade val="50000"/>
              </a:srgbClr>
            </a:lnRef>
            <a:fillRef idx="1">
              <a:srgbClr val="247BB6"/>
            </a:fillRef>
            <a:effectRef idx="0">
              <a:srgbClr val="247BB6"/>
            </a:effectRef>
            <a:fontRef idx="minor">
              <a:sysClr val="window" lastClr="FFFFFF"/>
            </a:fontRef>
          </p:style>
          <p:txBody>
            <a:bodyPr lIns="0" rIns="0" rtlCol="0" anchor="ctr">
              <a:normAutofit/>
            </a:bodyPr>
            <a:lstStyle/>
            <a:p>
              <a:pPr lvl="0" algn="ctr"/>
              <a:r>
                <a:rPr lang="en-US" altLang="zh-CN" sz="1400" b="1" dirty="0" smtClean="0">
                  <a:solidFill>
                    <a:prstClr val="white"/>
                  </a:solidFill>
                </a:rPr>
                <a:t>02</a:t>
              </a:r>
              <a:endParaRPr lang="en-US" altLang="zh-CN" sz="1400" b="1" dirty="0" smtClean="0">
                <a:solidFill>
                  <a:prstClr val="white"/>
                </a:solidFill>
              </a:endParaRPr>
            </a:p>
          </p:txBody>
        </p:sp>
        <p:sp>
          <p:nvSpPr>
            <p:cNvPr id="60" name="椭圆 59"/>
            <p:cNvSpPr/>
            <p:nvPr>
              <p:custDataLst>
                <p:tags r:id="rId4"/>
              </p:custDataLst>
            </p:nvPr>
          </p:nvSpPr>
          <p:spPr>
            <a:xfrm>
              <a:off x="4637" y="3719"/>
              <a:ext cx="1370" cy="1370"/>
            </a:xfrm>
            <a:prstGeom prst="ellipse">
              <a:avLst/>
            </a:prstGeom>
            <a:solidFill>
              <a:srgbClr val="2A3141"/>
            </a:solidFill>
            <a:ln>
              <a:noFill/>
            </a:ln>
          </p:spPr>
          <p:style>
            <a:lnRef idx="2">
              <a:srgbClr val="247BB6">
                <a:shade val="50000"/>
              </a:srgbClr>
            </a:lnRef>
            <a:fillRef idx="1">
              <a:srgbClr val="247BB6"/>
            </a:fillRef>
            <a:effectRef idx="0">
              <a:srgbClr val="247BB6"/>
            </a:effectRef>
            <a:fontRef idx="minor">
              <a:sysClr val="window" lastClr="FFFFFF"/>
            </a:fontRef>
          </p:style>
          <p:txBody>
            <a:bodyPr lIns="0" rIns="0" rtlCol="0" anchor="ctr">
              <a:normAutofit/>
            </a:bodyPr>
            <a:lstStyle/>
            <a:p>
              <a:pPr algn="ctr"/>
              <a:r>
                <a:rPr lang="en-US" altLang="zh-CN" sz="1400" b="1" dirty="0" smtClean="0"/>
                <a:t>01</a:t>
              </a:r>
              <a:endParaRPr lang="en-US" altLang="zh-CN" sz="1400" b="1" dirty="0" smtClean="0"/>
            </a:p>
          </p:txBody>
        </p:sp>
        <p:sp>
          <p:nvSpPr>
            <p:cNvPr id="61" name="弧形 60"/>
            <p:cNvSpPr/>
            <p:nvPr>
              <p:custDataLst>
                <p:tags r:id="rId5"/>
              </p:custDataLst>
            </p:nvPr>
          </p:nvSpPr>
          <p:spPr>
            <a:xfrm>
              <a:off x="3939" y="3019"/>
              <a:ext cx="1384" cy="1384"/>
            </a:xfrm>
            <a:prstGeom prst="arc">
              <a:avLst>
                <a:gd name="adj1" fmla="val 16200000"/>
                <a:gd name="adj2" fmla="val 222444"/>
              </a:avLst>
            </a:prstGeom>
            <a:ln>
              <a:solidFill>
                <a:srgbClr val="2A3141"/>
              </a:solidFill>
              <a:headEnd type="arrow"/>
            </a:ln>
          </p:spPr>
          <p:style>
            <a:lnRef idx="1">
              <a:srgbClr val="247BB6"/>
            </a:lnRef>
            <a:fillRef idx="0">
              <a:srgbClr val="247BB6"/>
            </a:fillRef>
            <a:effectRef idx="0">
              <a:srgbClr val="247BB6"/>
            </a:effectRef>
            <a:fontRef idx="minor">
              <a:srgbClr val="000000"/>
            </a:fontRef>
          </p:style>
          <p:txBody>
            <a:bodyPr rtlCol="0" anchor="ctr">
              <a:normAutofit/>
            </a:bodyPr>
            <a:lstStyle/>
            <a:p>
              <a:pPr algn="ctr"/>
              <a:endParaRPr lang="zh-CN" altLang="en-US" sz="1200"/>
            </a:p>
          </p:txBody>
        </p:sp>
        <p:sp>
          <p:nvSpPr>
            <p:cNvPr id="62" name="弧形 61"/>
            <p:cNvSpPr/>
            <p:nvPr>
              <p:custDataLst>
                <p:tags r:id="rId6"/>
              </p:custDataLst>
            </p:nvPr>
          </p:nvSpPr>
          <p:spPr>
            <a:xfrm flipH="1">
              <a:off x="9030" y="3019"/>
              <a:ext cx="1384" cy="1384"/>
            </a:xfrm>
            <a:prstGeom prst="arc">
              <a:avLst>
                <a:gd name="adj1" fmla="val 16200000"/>
                <a:gd name="adj2" fmla="val 222444"/>
              </a:avLst>
            </a:prstGeom>
            <a:ln>
              <a:solidFill>
                <a:srgbClr val="D2B269"/>
              </a:solidFill>
              <a:headEnd type="arrow"/>
            </a:ln>
          </p:spPr>
          <p:style>
            <a:lnRef idx="1">
              <a:srgbClr val="247BB6"/>
            </a:lnRef>
            <a:fillRef idx="0">
              <a:srgbClr val="247BB6"/>
            </a:fillRef>
            <a:effectRef idx="0">
              <a:srgbClr val="247BB6"/>
            </a:effectRef>
            <a:fontRef idx="minor">
              <a:srgbClr val="000000"/>
            </a:fontRef>
          </p:style>
          <p:txBody>
            <a:bodyPr rtlCol="0" anchor="ctr">
              <a:normAutofit/>
            </a:bodyPr>
            <a:lstStyle/>
            <a:p>
              <a:pPr algn="ctr"/>
              <a:endParaRPr lang="zh-CN" altLang="en-US" sz="1200"/>
            </a:p>
          </p:txBody>
        </p:sp>
        <p:sp>
          <p:nvSpPr>
            <p:cNvPr id="63" name="弧形 62"/>
            <p:cNvSpPr/>
            <p:nvPr>
              <p:custDataLst>
                <p:tags r:id="rId7"/>
              </p:custDataLst>
            </p:nvPr>
          </p:nvSpPr>
          <p:spPr>
            <a:xfrm flipV="1">
              <a:off x="5214" y="4411"/>
              <a:ext cx="1384" cy="1384"/>
            </a:xfrm>
            <a:prstGeom prst="arc">
              <a:avLst>
                <a:gd name="adj1" fmla="val 16200000"/>
                <a:gd name="adj2" fmla="val 222444"/>
              </a:avLst>
            </a:prstGeom>
            <a:ln>
              <a:solidFill>
                <a:srgbClr val="D2B269"/>
              </a:solidFill>
              <a:headEnd type="arrow"/>
            </a:ln>
          </p:spPr>
          <p:style>
            <a:lnRef idx="1">
              <a:srgbClr val="247BB6"/>
            </a:lnRef>
            <a:fillRef idx="0">
              <a:srgbClr val="247BB6"/>
            </a:fillRef>
            <a:effectRef idx="0">
              <a:srgbClr val="247BB6"/>
            </a:effectRef>
            <a:fontRef idx="minor">
              <a:srgbClr val="000000"/>
            </a:fontRef>
          </p:style>
          <p:txBody>
            <a:bodyPr rtlCol="0" anchor="ctr">
              <a:normAutofit/>
            </a:bodyPr>
            <a:lstStyle/>
            <a:p>
              <a:pPr algn="ctr"/>
              <a:endParaRPr lang="zh-CN" altLang="en-US" sz="1200"/>
            </a:p>
          </p:txBody>
        </p:sp>
        <p:sp>
          <p:nvSpPr>
            <p:cNvPr id="64" name="弧形 63"/>
            <p:cNvSpPr/>
            <p:nvPr>
              <p:custDataLst>
                <p:tags r:id="rId8"/>
              </p:custDataLst>
            </p:nvPr>
          </p:nvSpPr>
          <p:spPr>
            <a:xfrm flipH="1" flipV="1">
              <a:off x="7769" y="4411"/>
              <a:ext cx="1384" cy="1384"/>
            </a:xfrm>
            <a:prstGeom prst="arc">
              <a:avLst>
                <a:gd name="adj1" fmla="val 16200000"/>
                <a:gd name="adj2" fmla="val 222444"/>
              </a:avLst>
            </a:prstGeom>
            <a:ln>
              <a:solidFill>
                <a:srgbClr val="2A3141"/>
              </a:solidFill>
              <a:headEnd type="arrow"/>
            </a:ln>
          </p:spPr>
          <p:style>
            <a:lnRef idx="1">
              <a:srgbClr val="247BB6"/>
            </a:lnRef>
            <a:fillRef idx="0">
              <a:srgbClr val="247BB6"/>
            </a:fillRef>
            <a:effectRef idx="0">
              <a:srgbClr val="247BB6"/>
            </a:effectRef>
            <a:fontRef idx="minor">
              <a:srgbClr val="000000"/>
            </a:fontRef>
          </p:style>
          <p:txBody>
            <a:bodyPr rtlCol="0" anchor="ctr">
              <a:normAutofit/>
            </a:bodyPr>
            <a:lstStyle/>
            <a:p>
              <a:pPr algn="ctr"/>
              <a:endParaRPr lang="zh-CN" altLang="en-US" sz="1200"/>
            </a:p>
          </p:txBody>
        </p:sp>
        <p:sp>
          <p:nvSpPr>
            <p:cNvPr id="65" name="文本框 64"/>
            <p:cNvSpPr txBox="1"/>
            <p:nvPr>
              <p:custDataLst>
                <p:tags r:id="rId9"/>
              </p:custDataLst>
            </p:nvPr>
          </p:nvSpPr>
          <p:spPr>
            <a:xfrm>
              <a:off x="2070" y="1817"/>
              <a:ext cx="2653" cy="434"/>
            </a:xfrm>
            <a:prstGeom prst="rect">
              <a:avLst/>
            </a:prstGeom>
            <a:noFill/>
          </p:spPr>
          <p:txBody>
            <a:bodyPr wrap="square" rtlCol="0">
              <a:spAutoFit/>
            </a:bodyPr>
            <a:lstStyle/>
            <a:p>
              <a:pPr algn="r"/>
              <a:r>
                <a:rPr lang="zh-CN" altLang="en-US" sz="1200" b="1" dirty="0">
                  <a:solidFill>
                    <a:srgbClr val="2A3141"/>
                  </a:solidFill>
                  <a:latin typeface="微软雅黑" panose="020B0503020204020204" pitchFamily="34" charset="-122"/>
                  <a:ea typeface="微软雅黑" panose="020B0503020204020204" pitchFamily="34" charset="-122"/>
                  <a:cs typeface="+mn-ea"/>
                </a:rPr>
                <a:t>遵守用电规章制度</a:t>
              </a:r>
              <a:endParaRPr lang="zh-CN" altLang="en-US" sz="1200" b="1" dirty="0">
                <a:solidFill>
                  <a:srgbClr val="2A3141"/>
                </a:solidFill>
                <a:latin typeface="微软雅黑" panose="020B0503020204020204" pitchFamily="34" charset="-122"/>
                <a:ea typeface="微软雅黑" panose="020B0503020204020204" pitchFamily="34" charset="-122"/>
                <a:cs typeface="+mn-ea"/>
              </a:endParaRPr>
            </a:p>
          </p:txBody>
        </p:sp>
        <p:sp>
          <p:nvSpPr>
            <p:cNvPr id="66" name="文本框 65"/>
            <p:cNvSpPr txBox="1"/>
            <p:nvPr>
              <p:custDataLst>
                <p:tags r:id="rId10"/>
              </p:custDataLst>
            </p:nvPr>
          </p:nvSpPr>
          <p:spPr>
            <a:xfrm>
              <a:off x="858" y="2220"/>
              <a:ext cx="3865" cy="1888"/>
            </a:xfrm>
            <a:prstGeom prst="rect">
              <a:avLst/>
            </a:prstGeom>
            <a:noFill/>
          </p:spPr>
          <p:txBody>
            <a:bodyPr wrap="square" rtlCol="0">
              <a:spAutoFit/>
            </a:bodyPr>
            <a:lstStyle/>
            <a:p>
              <a:pPr algn="just">
                <a:lnSpc>
                  <a:spcPct val="120000"/>
                </a:lnSpc>
              </a:pPr>
              <a:r>
                <a:rPr lang="da-DK" altLang="zh-CN" sz="1000" dirty="0" smtClean="0">
                  <a:latin typeface="微软雅黑" panose="020B0503020204020204" pitchFamily="34" charset="-122"/>
                  <a:ea typeface="微软雅黑" panose="020B0503020204020204" pitchFamily="34" charset="-122"/>
                </a:rPr>
                <a:t>严格执行公司各项用电规章制度是安全用电的首要保证。这些规章制度都是从以前血淋淋的事故教训中总结出来的，切不可因为工作的时间、进度等其他客观条件违反规章制度，造成电气安全事故的发生。</a:t>
              </a:r>
              <a:endParaRPr lang="da-DK" altLang="zh-CN" sz="1000" dirty="0" smtClean="0">
                <a:latin typeface="微软雅黑" panose="020B0503020204020204" pitchFamily="34" charset="-122"/>
                <a:ea typeface="微软雅黑" panose="020B0503020204020204" pitchFamily="34" charset="-122"/>
              </a:endParaRPr>
            </a:p>
          </p:txBody>
        </p:sp>
        <p:sp>
          <p:nvSpPr>
            <p:cNvPr id="67" name="文本框 66"/>
            <p:cNvSpPr txBox="1"/>
            <p:nvPr>
              <p:custDataLst>
                <p:tags r:id="rId11"/>
              </p:custDataLst>
            </p:nvPr>
          </p:nvSpPr>
          <p:spPr>
            <a:xfrm>
              <a:off x="9975" y="1513"/>
              <a:ext cx="2653" cy="434"/>
            </a:xfrm>
            <a:prstGeom prst="rect">
              <a:avLst/>
            </a:prstGeom>
            <a:noFill/>
          </p:spPr>
          <p:txBody>
            <a:bodyPr wrap="square" rtlCol="0">
              <a:spAutoFit/>
            </a:bodyPr>
            <a:lstStyle/>
            <a:p>
              <a:r>
                <a:rPr lang="en-US" altLang="zh-CN" sz="1200" b="1" dirty="0" smtClean="0">
                  <a:solidFill>
                    <a:srgbClr val="2A3141"/>
                  </a:solidFill>
                  <a:latin typeface="微软雅黑" panose="020B0503020204020204" pitchFamily="34" charset="-122"/>
                  <a:ea typeface="微软雅黑" panose="020B0503020204020204" pitchFamily="34" charset="-122"/>
                  <a:cs typeface="+mn-ea"/>
                </a:rPr>
                <a:t>良好的用电习惯</a:t>
              </a:r>
              <a:endParaRPr lang="en-US" altLang="zh-CN" sz="1200" b="1" dirty="0" smtClean="0">
                <a:solidFill>
                  <a:srgbClr val="2A3141"/>
                </a:solidFill>
                <a:latin typeface="微软雅黑" panose="020B0503020204020204" pitchFamily="34" charset="-122"/>
                <a:ea typeface="微软雅黑" panose="020B0503020204020204" pitchFamily="34" charset="-122"/>
                <a:cs typeface="+mn-ea"/>
              </a:endParaRPr>
            </a:p>
          </p:txBody>
        </p:sp>
        <p:sp>
          <p:nvSpPr>
            <p:cNvPr id="68" name="文本框 67"/>
            <p:cNvSpPr txBox="1"/>
            <p:nvPr>
              <p:custDataLst>
                <p:tags r:id="rId12"/>
              </p:custDataLst>
            </p:nvPr>
          </p:nvSpPr>
          <p:spPr>
            <a:xfrm>
              <a:off x="9975" y="1929"/>
              <a:ext cx="3929" cy="2179"/>
            </a:xfrm>
            <a:prstGeom prst="rect">
              <a:avLst/>
            </a:prstGeom>
            <a:noFill/>
          </p:spPr>
          <p:txBody>
            <a:bodyPr wrap="square" rtlCol="0">
              <a:spAutoFit/>
            </a:bodyPr>
            <a:lstStyle/>
            <a:p>
              <a:pPr>
                <a:lnSpc>
                  <a:spcPct val="120000"/>
                </a:lnSpc>
              </a:pPr>
              <a:r>
                <a:rPr lang="en-US" altLang="zh-CN" sz="1000" dirty="0" smtClean="0">
                  <a:latin typeface="微软雅黑" panose="020B0503020204020204" pitchFamily="34" charset="-122"/>
                  <a:ea typeface="微软雅黑" panose="020B0503020204020204" pitchFamily="34" charset="-122"/>
                </a:rPr>
                <a:t>正常操作时，不要用湿手去操作电气设备；不能用湿的布擦带电的电气设备；平时不要去触摸运行中的电气设备；也不能在电气设备上挂放物品；电气设备的周围要留有安全通道和通风空间；有电气设备的房间不要堆放杂物；操作电气设备时要轻轻用力，不能用扳手等物品去敲打按钮开关。</a:t>
              </a:r>
              <a:endParaRPr lang="en-US" altLang="zh-CN" sz="1000" dirty="0" smtClean="0">
                <a:latin typeface="微软雅黑" panose="020B0503020204020204" pitchFamily="34" charset="-122"/>
                <a:ea typeface="微软雅黑" panose="020B0503020204020204" pitchFamily="34" charset="-122"/>
              </a:endParaRPr>
            </a:p>
          </p:txBody>
        </p:sp>
        <p:sp>
          <p:nvSpPr>
            <p:cNvPr id="69" name="文本框 68"/>
            <p:cNvSpPr txBox="1"/>
            <p:nvPr>
              <p:custDataLst>
                <p:tags r:id="rId13"/>
              </p:custDataLst>
            </p:nvPr>
          </p:nvSpPr>
          <p:spPr>
            <a:xfrm>
              <a:off x="8565" y="5627"/>
              <a:ext cx="2653" cy="434"/>
            </a:xfrm>
            <a:prstGeom prst="rect">
              <a:avLst/>
            </a:prstGeom>
            <a:noFill/>
          </p:spPr>
          <p:txBody>
            <a:bodyPr wrap="square" rtlCol="0">
              <a:spAutoFit/>
            </a:bodyPr>
            <a:lstStyle/>
            <a:p>
              <a:r>
                <a:rPr lang="en-US" altLang="zh-CN" sz="1200" b="1" dirty="0" smtClean="0">
                  <a:solidFill>
                    <a:srgbClr val="2A3141"/>
                  </a:solidFill>
                  <a:latin typeface="微软雅黑" panose="020B0503020204020204" pitchFamily="34" charset="-122"/>
                  <a:ea typeface="微软雅黑" panose="020B0503020204020204" pitchFamily="34" charset="-122"/>
                  <a:cs typeface="+mn-ea"/>
                </a:rPr>
                <a:t>挂锁程序</a:t>
              </a:r>
              <a:endParaRPr lang="en-US" altLang="zh-CN" sz="1200" b="1" dirty="0" smtClean="0">
                <a:solidFill>
                  <a:srgbClr val="2A3141"/>
                </a:solidFill>
                <a:latin typeface="微软雅黑" panose="020B0503020204020204" pitchFamily="34" charset="-122"/>
                <a:ea typeface="微软雅黑" panose="020B0503020204020204" pitchFamily="34" charset="-122"/>
                <a:cs typeface="+mn-ea"/>
              </a:endParaRPr>
            </a:p>
          </p:txBody>
        </p:sp>
        <p:sp>
          <p:nvSpPr>
            <p:cNvPr id="70" name="文本框 69"/>
            <p:cNvSpPr txBox="1"/>
            <p:nvPr>
              <p:custDataLst>
                <p:tags r:id="rId14"/>
              </p:custDataLst>
            </p:nvPr>
          </p:nvSpPr>
          <p:spPr>
            <a:xfrm>
              <a:off x="8565" y="6000"/>
              <a:ext cx="5339" cy="1161"/>
            </a:xfrm>
            <a:prstGeom prst="rect">
              <a:avLst/>
            </a:prstGeom>
            <a:noFill/>
          </p:spPr>
          <p:txBody>
            <a:bodyPr wrap="square" rtlCol="0">
              <a:spAutoFit/>
            </a:bodyPr>
            <a:lstStyle/>
            <a:p>
              <a:pPr lvl="0" algn="l">
                <a:lnSpc>
                  <a:spcPct val="140000"/>
                </a:lnSpc>
              </a:pPr>
              <a:r>
                <a:rPr lang="en-US" altLang="zh-CN" sz="1000" dirty="0" smtClean="0">
                  <a:latin typeface="微软雅黑" panose="020B0503020204020204" pitchFamily="34" charset="-122"/>
                  <a:ea typeface="微软雅黑" panose="020B0503020204020204" pitchFamily="34" charset="-122"/>
                  <a:sym typeface="+mn-ea"/>
                </a:rPr>
                <a:t>传动设备无论检修电气部分还是检修机械部分时都要实施挂锁程序，与传动设备相连的工艺管道和容器检修时也要实施挂锁程序。</a:t>
              </a:r>
              <a:endParaRPr lang="en-US" altLang="zh-CN" sz="1000" dirty="0" smtClean="0">
                <a:latin typeface="微软雅黑" panose="020B0503020204020204" pitchFamily="34" charset="-122"/>
                <a:ea typeface="微软雅黑" panose="020B0503020204020204" pitchFamily="34" charset="-122"/>
                <a:sym typeface="+mn-ea"/>
              </a:endParaRPr>
            </a:p>
          </p:txBody>
        </p:sp>
        <p:sp>
          <p:nvSpPr>
            <p:cNvPr id="71" name="文本框 70"/>
            <p:cNvSpPr txBox="1"/>
            <p:nvPr>
              <p:custDataLst>
                <p:tags r:id="rId15"/>
              </p:custDataLst>
            </p:nvPr>
          </p:nvSpPr>
          <p:spPr>
            <a:xfrm>
              <a:off x="2514" y="5371"/>
              <a:ext cx="3153" cy="434"/>
            </a:xfrm>
            <a:prstGeom prst="rect">
              <a:avLst/>
            </a:prstGeom>
            <a:noFill/>
          </p:spPr>
          <p:txBody>
            <a:bodyPr wrap="square" rtlCol="0">
              <a:spAutoFit/>
            </a:bodyPr>
            <a:lstStyle/>
            <a:p>
              <a:pPr algn="r"/>
              <a:r>
                <a:rPr lang="en-US" altLang="zh-CN" sz="1200" b="1" dirty="0" smtClean="0">
                  <a:solidFill>
                    <a:srgbClr val="2A3141"/>
                  </a:solidFill>
                  <a:latin typeface="微软雅黑" panose="020B0503020204020204" pitchFamily="34" charset="-122"/>
                  <a:ea typeface="微软雅黑" panose="020B0503020204020204" pitchFamily="34" charset="-122"/>
                  <a:cs typeface="+mn-ea"/>
                </a:rPr>
                <a:t>杜绝不安全的用电行为</a:t>
              </a:r>
              <a:endParaRPr lang="en-US" altLang="zh-CN" sz="1200" b="1" dirty="0" smtClean="0">
                <a:solidFill>
                  <a:srgbClr val="2A3141"/>
                </a:solidFill>
                <a:latin typeface="微软雅黑" panose="020B0503020204020204" pitchFamily="34" charset="-122"/>
                <a:ea typeface="微软雅黑" panose="020B0503020204020204" pitchFamily="34" charset="-122"/>
                <a:cs typeface="+mn-ea"/>
              </a:endParaRPr>
            </a:p>
          </p:txBody>
        </p:sp>
        <p:sp>
          <p:nvSpPr>
            <p:cNvPr id="72" name="文本框 71"/>
            <p:cNvSpPr txBox="1"/>
            <p:nvPr>
              <p:custDataLst>
                <p:tags r:id="rId16"/>
              </p:custDataLst>
            </p:nvPr>
          </p:nvSpPr>
          <p:spPr>
            <a:xfrm>
              <a:off x="1322" y="5727"/>
              <a:ext cx="4345" cy="2034"/>
            </a:xfrm>
            <a:prstGeom prst="rect">
              <a:avLst/>
            </a:prstGeom>
            <a:noFill/>
          </p:spPr>
          <p:txBody>
            <a:bodyPr wrap="square" rtlCol="0">
              <a:spAutoFit/>
            </a:bodyPr>
            <a:lstStyle/>
            <a:p>
              <a:pPr lvl="0" algn="just">
                <a:lnSpc>
                  <a:spcPct val="130000"/>
                </a:lnSpc>
              </a:pPr>
              <a:r>
                <a:rPr lang="da-DK" altLang="zh-CN" sz="1000" dirty="0" smtClean="0">
                  <a:latin typeface="微软雅黑" panose="020B0503020204020204" pitchFamily="34" charset="-122"/>
                  <a:ea typeface="微软雅黑" panose="020B0503020204020204" pitchFamily="34" charset="-122"/>
                  <a:sym typeface="+mn-ea"/>
                </a:rPr>
                <a:t>任何人不准私自乱拉乱接电线；不准私自拆卸修理自己区域内的电气设备，如果设备有任何问题请电气人员检修；不准私自加大保险丝的容量；不准用没有插头的电线直接插进插座内；不准用铜丝或铝丝代替保险丝；不准私自使用电炉等大容量的电器设备。</a:t>
              </a:r>
              <a:endParaRPr lang="da-DK" altLang="zh-CN" sz="1000" dirty="0" smtClean="0">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noEditPoints="1"/>
          </p:cNvSpPr>
          <p:nvPr/>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sp>
        <p:nvSpPr>
          <p:cNvPr id="20" name="文本框 19"/>
          <p:cNvSpPr txBox="1"/>
          <p:nvPr/>
        </p:nvSpPr>
        <p:spPr>
          <a:xfrm>
            <a:off x="2002595"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04</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4908175" y="2003985"/>
            <a:ext cx="2849880" cy="953135"/>
          </a:xfrm>
          <a:prstGeom prst="rect">
            <a:avLst/>
          </a:prstGeom>
        </p:spPr>
        <p:txBody>
          <a:bodyPr wrap="none">
            <a:spAutoFit/>
          </a:bodyPr>
          <a:lstStyle/>
          <a:p>
            <a:pPr algn="l">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临时用电管理</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417269"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临时用电管理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 name="组合 24"/>
          <p:cNvGrpSpPr/>
          <p:nvPr/>
        </p:nvGrpSpPr>
        <p:grpSpPr>
          <a:xfrm>
            <a:off x="525917" y="756102"/>
            <a:ext cx="8054521" cy="3979728"/>
            <a:chOff x="941" y="1447"/>
            <a:chExt cx="12684" cy="6267"/>
          </a:xfrm>
        </p:grpSpPr>
        <p:cxnSp>
          <p:nvCxnSpPr>
            <p:cNvPr id="14" name="直接连接符 13"/>
            <p:cNvCxnSpPr/>
            <p:nvPr>
              <p:custDataLst>
                <p:tags r:id="rId1"/>
              </p:custDataLst>
            </p:nvPr>
          </p:nvCxnSpPr>
          <p:spPr>
            <a:xfrm>
              <a:off x="2109" y="4390"/>
              <a:ext cx="10184" cy="0"/>
            </a:xfrm>
            <a:prstGeom prst="line">
              <a:avLst/>
            </a:prstGeom>
            <a:ln w="38100">
              <a:solidFill>
                <a:srgbClr val="D9D9D9"/>
              </a:solidFill>
              <a:headEnd type="none" w="lg" len="lg"/>
              <a:tailEnd type="none" w="lg" len="lg"/>
            </a:ln>
          </p:spPr>
          <p:style>
            <a:lnRef idx="1">
              <a:srgbClr val="E779A3"/>
            </a:lnRef>
            <a:fillRef idx="0">
              <a:srgbClr val="E779A3"/>
            </a:fillRef>
            <a:effectRef idx="0">
              <a:srgbClr val="E779A3"/>
            </a:effectRef>
            <a:fontRef idx="minor">
              <a:srgbClr val="5F5F5F"/>
            </a:fontRef>
          </p:style>
        </p:cxnSp>
        <p:grpSp>
          <p:nvGrpSpPr>
            <p:cNvPr id="9" name="组合 8"/>
            <p:cNvGrpSpPr/>
            <p:nvPr>
              <p:custDataLst>
                <p:tags r:id="rId2"/>
              </p:custDataLst>
            </p:nvPr>
          </p:nvGrpSpPr>
          <p:grpSpPr>
            <a:xfrm>
              <a:off x="1556" y="2491"/>
              <a:ext cx="1105" cy="1669"/>
              <a:chOff x="1317422" y="2109408"/>
              <a:chExt cx="935672" cy="1412716"/>
            </a:xfrm>
          </p:grpSpPr>
          <p:sp>
            <p:nvSpPr>
              <p:cNvPr id="12" name="任意多边形 11"/>
              <p:cNvSpPr/>
              <p:nvPr>
                <p:custDataLst>
                  <p:tags r:id="rId3"/>
                </p:custDataLst>
              </p:nvPr>
            </p:nvSpPr>
            <p:spPr>
              <a:xfrm>
                <a:off x="1317422"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D2B26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11" name="椭圆 10"/>
              <p:cNvSpPr/>
              <p:nvPr>
                <p:custDataLst>
                  <p:tags r:id="rId4"/>
                </p:custDataLst>
              </p:nvPr>
            </p:nvSpPr>
            <p:spPr>
              <a:xfrm>
                <a:off x="1488396"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01</a:t>
                </a:r>
                <a:endParaRPr lang="en-US" altLang="zh-CN" sz="1500" b="1" kern="0" dirty="0" smtClean="0">
                  <a:solidFill>
                    <a:srgbClr val="2A3141"/>
                  </a:solidFill>
                  <a:sym typeface="Arial" panose="020B0604020202020204" pitchFamily="34" charset="0"/>
                </a:endParaRPr>
              </a:p>
            </p:txBody>
          </p:sp>
        </p:grpSp>
        <p:sp>
          <p:nvSpPr>
            <p:cNvPr id="16" name="椭圆 15"/>
            <p:cNvSpPr/>
            <p:nvPr>
              <p:custDataLst>
                <p:tags r:id="rId5"/>
              </p:custDataLst>
            </p:nvPr>
          </p:nvSpPr>
          <p:spPr>
            <a:xfrm>
              <a:off x="1955"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5" name="矩形 44"/>
            <p:cNvSpPr/>
            <p:nvPr>
              <p:custDataLst>
                <p:tags r:id="rId6"/>
              </p:custDataLst>
            </p:nvPr>
          </p:nvSpPr>
          <p:spPr>
            <a:xfrm>
              <a:off x="941" y="4549"/>
              <a:ext cx="2336" cy="899"/>
            </a:xfrm>
            <a:prstGeom prst="rect">
              <a:avLst/>
            </a:prstGeom>
          </p:spPr>
          <p:txBody>
            <a:bodyPr wrap="square">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从事用电作业必须有电工证</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 name="组合 9"/>
            <p:cNvGrpSpPr/>
            <p:nvPr>
              <p:custDataLst>
                <p:tags r:id="rId7"/>
              </p:custDataLst>
            </p:nvPr>
          </p:nvGrpSpPr>
          <p:grpSpPr>
            <a:xfrm>
              <a:off x="6652" y="2491"/>
              <a:ext cx="1105" cy="1669"/>
              <a:chOff x="5632053" y="2109408"/>
              <a:chExt cx="935672" cy="1412716"/>
            </a:xfrm>
          </p:grpSpPr>
          <p:sp>
            <p:nvSpPr>
              <p:cNvPr id="27" name="任意多边形 26"/>
              <p:cNvSpPr/>
              <p:nvPr>
                <p:custDataLst>
                  <p:tags r:id="rId8"/>
                </p:custDataLst>
              </p:nvPr>
            </p:nvSpPr>
            <p:spPr>
              <a:xfrm>
                <a:off x="5632053"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D2B26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28" name="椭圆 27"/>
              <p:cNvSpPr/>
              <p:nvPr>
                <p:custDataLst>
                  <p:tags r:id="rId9"/>
                </p:custDataLst>
              </p:nvPr>
            </p:nvSpPr>
            <p:spPr>
              <a:xfrm>
                <a:off x="5803027"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03</a:t>
                </a:r>
                <a:endParaRPr lang="en-US" altLang="zh-CN" sz="1500" b="1" kern="0" dirty="0" smtClean="0">
                  <a:solidFill>
                    <a:srgbClr val="2A3141"/>
                  </a:solidFill>
                  <a:sym typeface="Arial" panose="020B0604020202020204" pitchFamily="34" charset="0"/>
                </a:endParaRPr>
              </a:p>
            </p:txBody>
          </p:sp>
        </p:grpSp>
        <p:sp>
          <p:nvSpPr>
            <p:cNvPr id="26" name="椭圆 25"/>
            <p:cNvSpPr/>
            <p:nvPr>
              <p:custDataLst>
                <p:tags r:id="rId10"/>
              </p:custDataLst>
            </p:nvPr>
          </p:nvSpPr>
          <p:spPr>
            <a:xfrm>
              <a:off x="7051"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6" name="矩形 45"/>
            <p:cNvSpPr/>
            <p:nvPr>
              <p:custDataLst>
                <p:tags r:id="rId11"/>
              </p:custDataLst>
            </p:nvPr>
          </p:nvSpPr>
          <p:spPr>
            <a:xfrm>
              <a:off x="6032" y="4549"/>
              <a:ext cx="2336" cy="2032"/>
            </a:xfrm>
            <a:prstGeom prst="rect">
              <a:avLst/>
            </a:prstGeom>
          </p:spPr>
          <p:txBody>
            <a:bodyPr wrap="square">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行灯电压不得超过36伏；在金属容器内或潮湿的场所工作时，行灯电压不得超过12伏 </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 name="组合 12"/>
            <p:cNvGrpSpPr/>
            <p:nvPr>
              <p:custDataLst>
                <p:tags r:id="rId12"/>
              </p:custDataLst>
            </p:nvPr>
          </p:nvGrpSpPr>
          <p:grpSpPr>
            <a:xfrm>
              <a:off x="11738" y="2491"/>
              <a:ext cx="1105" cy="1669"/>
              <a:chOff x="9937818" y="2109408"/>
              <a:chExt cx="935672" cy="1412716"/>
            </a:xfrm>
          </p:grpSpPr>
          <p:sp>
            <p:nvSpPr>
              <p:cNvPr id="37" name="任意多边形 36"/>
              <p:cNvSpPr/>
              <p:nvPr>
                <p:custDataLst>
                  <p:tags r:id="rId13"/>
                </p:custDataLst>
              </p:nvPr>
            </p:nvSpPr>
            <p:spPr>
              <a:xfrm>
                <a:off x="9937818"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D2B26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15" name="椭圆 14"/>
              <p:cNvSpPr/>
              <p:nvPr>
                <p:custDataLst>
                  <p:tags r:id="rId14"/>
                </p:custDataLst>
              </p:nvPr>
            </p:nvSpPr>
            <p:spPr>
              <a:xfrm>
                <a:off x="10108792"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05</a:t>
                </a:r>
                <a:endParaRPr lang="en-US" altLang="zh-CN" sz="1500" b="1" kern="0" dirty="0" smtClean="0">
                  <a:solidFill>
                    <a:srgbClr val="2A3141"/>
                  </a:solidFill>
                  <a:sym typeface="Arial" panose="020B0604020202020204" pitchFamily="34" charset="0"/>
                </a:endParaRPr>
              </a:p>
            </p:txBody>
          </p:sp>
        </p:grpSp>
        <p:sp>
          <p:nvSpPr>
            <p:cNvPr id="36" name="椭圆 35"/>
            <p:cNvSpPr/>
            <p:nvPr>
              <p:custDataLst>
                <p:tags r:id="rId15"/>
              </p:custDataLst>
            </p:nvPr>
          </p:nvSpPr>
          <p:spPr>
            <a:xfrm>
              <a:off x="12137"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7" name="矩形 46"/>
            <p:cNvSpPr/>
            <p:nvPr>
              <p:custDataLst>
                <p:tags r:id="rId16"/>
              </p:custDataLst>
            </p:nvPr>
          </p:nvSpPr>
          <p:spPr>
            <a:xfrm>
              <a:off x="11124" y="4549"/>
              <a:ext cx="2501" cy="3165"/>
            </a:xfrm>
            <a:prstGeom prst="rect">
              <a:avLst/>
            </a:prstGeom>
          </p:spPr>
          <p:txBody>
            <a:bodyPr wrap="square">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电缆线路应采用埋地或架空敷设，严禁沿地面明设，并应避免机械损伤和介质腐蚀。埋地电缆路径应设方位标志 ，在生产区域内敷设时采取防护措施</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custDataLst>
                <p:tags r:id="rId17"/>
              </p:custDataLst>
            </p:nvPr>
          </p:nvGrpSpPr>
          <p:grpSpPr>
            <a:xfrm>
              <a:off x="4095" y="4619"/>
              <a:ext cx="1105" cy="1669"/>
              <a:chOff x="3466728" y="3911118"/>
              <a:chExt cx="935672" cy="1412716"/>
            </a:xfrm>
          </p:grpSpPr>
          <p:sp>
            <p:nvSpPr>
              <p:cNvPr id="22" name="任意多边形 21"/>
              <p:cNvSpPr/>
              <p:nvPr>
                <p:custDataLst>
                  <p:tags r:id="rId18"/>
                </p:custDataLst>
              </p:nvPr>
            </p:nvSpPr>
            <p:spPr>
              <a:xfrm flipV="1">
                <a:off x="3466728"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A3141"/>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23" name="椭圆 22"/>
              <p:cNvSpPr/>
              <p:nvPr>
                <p:custDataLst>
                  <p:tags r:id="rId19"/>
                </p:custDataLst>
              </p:nvPr>
            </p:nvSpPr>
            <p:spPr>
              <a:xfrm>
                <a:off x="3637702" y="4559135"/>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D2B269"/>
                    </a:solidFill>
                    <a:sym typeface="Arial" panose="020B0604020202020204" pitchFamily="34" charset="0"/>
                  </a:rPr>
                  <a:t>02</a:t>
                </a:r>
                <a:endParaRPr lang="en-US" altLang="zh-CN" sz="1500" b="1" kern="0" dirty="0" smtClean="0">
                  <a:solidFill>
                    <a:srgbClr val="D2B269"/>
                  </a:solidFill>
                  <a:sym typeface="Arial" panose="020B0604020202020204" pitchFamily="34" charset="0"/>
                </a:endParaRPr>
              </a:p>
            </p:txBody>
          </p:sp>
        </p:grpSp>
        <p:sp>
          <p:nvSpPr>
            <p:cNvPr id="21" name="椭圆 20"/>
            <p:cNvSpPr/>
            <p:nvPr>
              <p:custDataLst>
                <p:tags r:id="rId20"/>
              </p:custDataLst>
            </p:nvPr>
          </p:nvSpPr>
          <p:spPr>
            <a:xfrm>
              <a:off x="4494"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8" name="矩形 47"/>
            <p:cNvSpPr/>
            <p:nvPr>
              <p:custDataLst>
                <p:tags r:id="rId21"/>
              </p:custDataLst>
            </p:nvPr>
          </p:nvSpPr>
          <p:spPr>
            <a:xfrm>
              <a:off x="3486" y="2580"/>
              <a:ext cx="2336" cy="1654"/>
            </a:xfrm>
            <a:prstGeom prst="rect">
              <a:avLst/>
            </a:prstGeom>
          </p:spPr>
          <p:txBody>
            <a:bodyPr wrap="square" anchor="b">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在生产区域临时用电在办理临时用电证的同时必须同时办理动火证</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8" name="组合 17"/>
            <p:cNvGrpSpPr/>
            <p:nvPr>
              <p:custDataLst>
                <p:tags r:id="rId22"/>
              </p:custDataLst>
            </p:nvPr>
          </p:nvGrpSpPr>
          <p:grpSpPr>
            <a:xfrm>
              <a:off x="9191" y="4619"/>
              <a:ext cx="1105" cy="1669"/>
              <a:chOff x="7781359" y="3911118"/>
              <a:chExt cx="935672" cy="1412716"/>
            </a:xfrm>
          </p:grpSpPr>
          <p:sp>
            <p:nvSpPr>
              <p:cNvPr id="19" name="任意多边形 18"/>
              <p:cNvSpPr/>
              <p:nvPr>
                <p:custDataLst>
                  <p:tags r:id="rId23"/>
                </p:custDataLst>
              </p:nvPr>
            </p:nvSpPr>
            <p:spPr>
              <a:xfrm flipV="1">
                <a:off x="7781359"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A3141"/>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20" name="椭圆 19"/>
              <p:cNvSpPr/>
              <p:nvPr>
                <p:custDataLst>
                  <p:tags r:id="rId24"/>
                </p:custDataLst>
              </p:nvPr>
            </p:nvSpPr>
            <p:spPr>
              <a:xfrm>
                <a:off x="7952333" y="4559135"/>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D2B269"/>
                    </a:solidFill>
                    <a:sym typeface="Arial" panose="020B0604020202020204" pitchFamily="34" charset="0"/>
                  </a:rPr>
                  <a:t>04</a:t>
                </a:r>
                <a:endParaRPr lang="en-US" altLang="zh-CN" sz="1500" b="1" kern="0" dirty="0" smtClean="0">
                  <a:solidFill>
                    <a:srgbClr val="D2B269"/>
                  </a:solidFill>
                  <a:sym typeface="Arial" panose="020B0604020202020204" pitchFamily="34" charset="0"/>
                </a:endParaRPr>
              </a:p>
            </p:txBody>
          </p:sp>
        </p:grpSp>
        <p:sp>
          <p:nvSpPr>
            <p:cNvPr id="24" name="椭圆 23"/>
            <p:cNvSpPr/>
            <p:nvPr>
              <p:custDataLst>
                <p:tags r:id="rId25"/>
              </p:custDataLst>
            </p:nvPr>
          </p:nvSpPr>
          <p:spPr>
            <a:xfrm>
              <a:off x="9590"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9" name="矩形 48"/>
            <p:cNvSpPr/>
            <p:nvPr>
              <p:custDataLst>
                <p:tags r:id="rId26"/>
              </p:custDataLst>
            </p:nvPr>
          </p:nvSpPr>
          <p:spPr>
            <a:xfrm>
              <a:off x="8578" y="1447"/>
              <a:ext cx="2336" cy="2787"/>
            </a:xfrm>
            <a:prstGeom prst="rect">
              <a:avLst/>
            </a:prstGeom>
          </p:spPr>
          <p:txBody>
            <a:bodyPr wrap="square" anchor="b">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临时用电电缆中必须包含全部工作芯线和用作保护零线或保护线的芯线，需要三相四线制配电的电缆线路必须采用五芯电缆</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417269"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临时用电管理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 name="组合 24"/>
          <p:cNvGrpSpPr/>
          <p:nvPr/>
        </p:nvGrpSpPr>
        <p:grpSpPr>
          <a:xfrm>
            <a:off x="525917" y="698941"/>
            <a:ext cx="8054521" cy="4219769"/>
            <a:chOff x="941" y="1069"/>
            <a:chExt cx="12684" cy="6645"/>
          </a:xfrm>
        </p:grpSpPr>
        <p:cxnSp>
          <p:nvCxnSpPr>
            <p:cNvPr id="14" name="直接连接符 13"/>
            <p:cNvCxnSpPr/>
            <p:nvPr>
              <p:custDataLst>
                <p:tags r:id="rId1"/>
              </p:custDataLst>
            </p:nvPr>
          </p:nvCxnSpPr>
          <p:spPr>
            <a:xfrm>
              <a:off x="2109" y="4390"/>
              <a:ext cx="10184" cy="0"/>
            </a:xfrm>
            <a:prstGeom prst="line">
              <a:avLst/>
            </a:prstGeom>
            <a:ln w="38100">
              <a:solidFill>
                <a:srgbClr val="D9D9D9"/>
              </a:solidFill>
              <a:headEnd type="none" w="lg" len="lg"/>
              <a:tailEnd type="none" w="lg" len="lg"/>
            </a:ln>
          </p:spPr>
          <p:style>
            <a:lnRef idx="1">
              <a:srgbClr val="E779A3"/>
            </a:lnRef>
            <a:fillRef idx="0">
              <a:srgbClr val="E779A3"/>
            </a:fillRef>
            <a:effectRef idx="0">
              <a:srgbClr val="E779A3"/>
            </a:effectRef>
            <a:fontRef idx="minor">
              <a:srgbClr val="5F5F5F"/>
            </a:fontRef>
          </p:style>
        </p:cxnSp>
        <p:grpSp>
          <p:nvGrpSpPr>
            <p:cNvPr id="9" name="组合 8"/>
            <p:cNvGrpSpPr/>
            <p:nvPr>
              <p:custDataLst>
                <p:tags r:id="rId2"/>
              </p:custDataLst>
            </p:nvPr>
          </p:nvGrpSpPr>
          <p:grpSpPr>
            <a:xfrm>
              <a:off x="1556" y="2491"/>
              <a:ext cx="1105" cy="1669"/>
              <a:chOff x="1317422" y="2109408"/>
              <a:chExt cx="935672" cy="1412716"/>
            </a:xfrm>
          </p:grpSpPr>
          <p:sp>
            <p:nvSpPr>
              <p:cNvPr id="12" name="任意多边形 11"/>
              <p:cNvSpPr/>
              <p:nvPr>
                <p:custDataLst>
                  <p:tags r:id="rId3"/>
                </p:custDataLst>
              </p:nvPr>
            </p:nvSpPr>
            <p:spPr>
              <a:xfrm>
                <a:off x="1317422"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A3141"/>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11" name="椭圆 10"/>
              <p:cNvSpPr/>
              <p:nvPr>
                <p:custDataLst>
                  <p:tags r:id="rId4"/>
                </p:custDataLst>
              </p:nvPr>
            </p:nvSpPr>
            <p:spPr>
              <a:xfrm>
                <a:off x="1488396"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06</a:t>
                </a:r>
                <a:endParaRPr lang="en-US" altLang="zh-CN" sz="1500" b="1" kern="0" dirty="0" smtClean="0">
                  <a:solidFill>
                    <a:srgbClr val="2A3141"/>
                  </a:solidFill>
                  <a:sym typeface="Arial" panose="020B0604020202020204" pitchFamily="34" charset="0"/>
                </a:endParaRPr>
              </a:p>
            </p:txBody>
          </p:sp>
          <p:sp>
            <p:nvSpPr>
              <p:cNvPr id="6" name="椭圆 5"/>
              <p:cNvSpPr/>
              <p:nvPr>
                <p:custDataLst>
                  <p:tags r:id="rId5"/>
                </p:custDataLst>
              </p:nvPr>
            </p:nvSpPr>
            <p:spPr>
              <a:xfrm>
                <a:off x="1489243"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D2B269"/>
                    </a:solidFill>
                    <a:sym typeface="Arial" panose="020B0604020202020204" pitchFamily="34" charset="0"/>
                  </a:rPr>
                  <a:t>06</a:t>
                </a:r>
                <a:endParaRPr lang="en-US" altLang="zh-CN" sz="1500" b="1" kern="0" dirty="0" smtClean="0">
                  <a:solidFill>
                    <a:srgbClr val="D2B269"/>
                  </a:solidFill>
                  <a:sym typeface="Arial" panose="020B0604020202020204" pitchFamily="34" charset="0"/>
                </a:endParaRPr>
              </a:p>
            </p:txBody>
          </p:sp>
        </p:grpSp>
        <p:sp>
          <p:nvSpPr>
            <p:cNvPr id="16" name="椭圆 15"/>
            <p:cNvSpPr/>
            <p:nvPr>
              <p:custDataLst>
                <p:tags r:id="rId6"/>
              </p:custDataLst>
            </p:nvPr>
          </p:nvSpPr>
          <p:spPr>
            <a:xfrm>
              <a:off x="1955"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5" name="矩形 44"/>
            <p:cNvSpPr/>
            <p:nvPr>
              <p:custDataLst>
                <p:tags r:id="rId7"/>
              </p:custDataLst>
            </p:nvPr>
          </p:nvSpPr>
          <p:spPr>
            <a:xfrm>
              <a:off x="941" y="4549"/>
              <a:ext cx="2336" cy="2032"/>
            </a:xfrm>
            <a:prstGeom prst="rect">
              <a:avLst/>
            </a:prstGeom>
          </p:spPr>
          <p:txBody>
            <a:bodyPr wrap="square">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架空电缆应沿电杆、支架或墙壁敷设，并采用绝缘子固定 ，严禁沿脚手架、树木或其他设施敷设</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 name="组合 9"/>
            <p:cNvGrpSpPr/>
            <p:nvPr>
              <p:custDataLst>
                <p:tags r:id="rId8"/>
              </p:custDataLst>
            </p:nvPr>
          </p:nvGrpSpPr>
          <p:grpSpPr>
            <a:xfrm>
              <a:off x="6652" y="2491"/>
              <a:ext cx="1105" cy="1669"/>
              <a:chOff x="5632053" y="2109408"/>
              <a:chExt cx="935672" cy="1412716"/>
            </a:xfrm>
          </p:grpSpPr>
          <p:sp>
            <p:nvSpPr>
              <p:cNvPr id="27" name="任意多边形 26"/>
              <p:cNvSpPr/>
              <p:nvPr>
                <p:custDataLst>
                  <p:tags r:id="rId9"/>
                </p:custDataLst>
              </p:nvPr>
            </p:nvSpPr>
            <p:spPr>
              <a:xfrm>
                <a:off x="5632053"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A3141"/>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28" name="椭圆 27"/>
              <p:cNvSpPr/>
              <p:nvPr>
                <p:custDataLst>
                  <p:tags r:id="rId10"/>
                </p:custDataLst>
              </p:nvPr>
            </p:nvSpPr>
            <p:spPr>
              <a:xfrm>
                <a:off x="5803027"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08</a:t>
                </a:r>
                <a:endParaRPr lang="en-US" altLang="zh-CN" sz="1500" b="1" kern="0" dirty="0" smtClean="0">
                  <a:solidFill>
                    <a:srgbClr val="2A3141"/>
                  </a:solidFill>
                  <a:sym typeface="Arial" panose="020B0604020202020204" pitchFamily="34" charset="0"/>
                </a:endParaRPr>
              </a:p>
            </p:txBody>
          </p:sp>
          <p:sp>
            <p:nvSpPr>
              <p:cNvPr id="7" name="椭圆 6"/>
              <p:cNvSpPr/>
              <p:nvPr>
                <p:custDataLst>
                  <p:tags r:id="rId11"/>
                </p:custDataLst>
              </p:nvPr>
            </p:nvSpPr>
            <p:spPr>
              <a:xfrm>
                <a:off x="5803874"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D2B269"/>
                    </a:solidFill>
                    <a:sym typeface="Arial" panose="020B0604020202020204" pitchFamily="34" charset="0"/>
                  </a:rPr>
                  <a:t>08</a:t>
                </a:r>
                <a:endParaRPr lang="en-US" altLang="zh-CN" sz="1500" b="1" kern="0" dirty="0" smtClean="0">
                  <a:solidFill>
                    <a:srgbClr val="D2B269"/>
                  </a:solidFill>
                  <a:sym typeface="Arial" panose="020B0604020202020204" pitchFamily="34" charset="0"/>
                </a:endParaRPr>
              </a:p>
            </p:txBody>
          </p:sp>
        </p:grpSp>
        <p:sp>
          <p:nvSpPr>
            <p:cNvPr id="26" name="椭圆 25"/>
            <p:cNvSpPr/>
            <p:nvPr>
              <p:custDataLst>
                <p:tags r:id="rId12"/>
              </p:custDataLst>
            </p:nvPr>
          </p:nvSpPr>
          <p:spPr>
            <a:xfrm>
              <a:off x="7051"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6" name="矩形 45"/>
            <p:cNvSpPr/>
            <p:nvPr>
              <p:custDataLst>
                <p:tags r:id="rId13"/>
              </p:custDataLst>
            </p:nvPr>
          </p:nvSpPr>
          <p:spPr>
            <a:xfrm>
              <a:off x="6032" y="4549"/>
              <a:ext cx="2336" cy="2787"/>
            </a:xfrm>
            <a:prstGeom prst="rect">
              <a:avLst/>
            </a:prstGeom>
          </p:spPr>
          <p:txBody>
            <a:bodyPr wrap="square">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临时用电线路敷设应不靠近潮湿的场所和热力管道，在与热力管道交叉时，应保持一定距离，在易受机械损伤的地方应加保护措施</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3" name="组合 12"/>
            <p:cNvGrpSpPr/>
            <p:nvPr>
              <p:custDataLst>
                <p:tags r:id="rId14"/>
              </p:custDataLst>
            </p:nvPr>
          </p:nvGrpSpPr>
          <p:grpSpPr>
            <a:xfrm>
              <a:off x="11738" y="2491"/>
              <a:ext cx="1105" cy="1669"/>
              <a:chOff x="9937818" y="2109408"/>
              <a:chExt cx="935672" cy="1412716"/>
            </a:xfrm>
          </p:grpSpPr>
          <p:sp>
            <p:nvSpPr>
              <p:cNvPr id="37" name="任意多边形 36"/>
              <p:cNvSpPr/>
              <p:nvPr>
                <p:custDataLst>
                  <p:tags r:id="rId15"/>
                </p:custDataLst>
              </p:nvPr>
            </p:nvSpPr>
            <p:spPr>
              <a:xfrm>
                <a:off x="9937818"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A3141"/>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15" name="椭圆 14"/>
              <p:cNvSpPr/>
              <p:nvPr>
                <p:custDataLst>
                  <p:tags r:id="rId16"/>
                </p:custDataLst>
              </p:nvPr>
            </p:nvSpPr>
            <p:spPr>
              <a:xfrm>
                <a:off x="10108792" y="2280382"/>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D2B269"/>
                    </a:solidFill>
                    <a:sym typeface="Arial" panose="020B0604020202020204" pitchFamily="34" charset="0"/>
                  </a:rPr>
                  <a:t>10</a:t>
                </a:r>
                <a:endParaRPr lang="en-US" altLang="zh-CN" sz="1500" b="1" kern="0" dirty="0" smtClean="0">
                  <a:solidFill>
                    <a:srgbClr val="D2B269"/>
                  </a:solidFill>
                  <a:sym typeface="Arial" panose="020B0604020202020204" pitchFamily="34" charset="0"/>
                </a:endParaRPr>
              </a:p>
            </p:txBody>
          </p:sp>
        </p:grpSp>
        <p:sp>
          <p:nvSpPr>
            <p:cNvPr id="36" name="椭圆 35"/>
            <p:cNvSpPr/>
            <p:nvPr>
              <p:custDataLst>
                <p:tags r:id="rId17"/>
              </p:custDataLst>
            </p:nvPr>
          </p:nvSpPr>
          <p:spPr>
            <a:xfrm>
              <a:off x="12137"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7" name="矩形 46"/>
            <p:cNvSpPr/>
            <p:nvPr>
              <p:custDataLst>
                <p:tags r:id="rId18"/>
              </p:custDataLst>
            </p:nvPr>
          </p:nvSpPr>
          <p:spPr>
            <a:xfrm>
              <a:off x="11124" y="4549"/>
              <a:ext cx="2501" cy="3165"/>
            </a:xfrm>
            <a:prstGeom prst="rect">
              <a:avLst/>
            </a:prstGeom>
          </p:spPr>
          <p:txBody>
            <a:bodyPr wrap="square">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配电箱、开关箱中导线的进线口和出线口应设在箱体的下底面，并且进、出线口应配置固定线卡，进出线应加绝缘护套井成束卡固在箱体上，不得与箱体直接接触</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custDataLst>
                <p:tags r:id="rId19"/>
              </p:custDataLst>
            </p:nvPr>
          </p:nvGrpSpPr>
          <p:grpSpPr>
            <a:xfrm>
              <a:off x="4095" y="4619"/>
              <a:ext cx="1105" cy="1669"/>
              <a:chOff x="3466728" y="3911118"/>
              <a:chExt cx="935672" cy="1412716"/>
            </a:xfrm>
          </p:grpSpPr>
          <p:sp>
            <p:nvSpPr>
              <p:cNvPr id="22" name="任意多边形 21"/>
              <p:cNvSpPr/>
              <p:nvPr>
                <p:custDataLst>
                  <p:tags r:id="rId20"/>
                </p:custDataLst>
              </p:nvPr>
            </p:nvSpPr>
            <p:spPr>
              <a:xfrm flipV="1">
                <a:off x="3466728"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D2B26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23" name="椭圆 22"/>
              <p:cNvSpPr/>
              <p:nvPr>
                <p:custDataLst>
                  <p:tags r:id="rId21"/>
                </p:custDataLst>
              </p:nvPr>
            </p:nvSpPr>
            <p:spPr>
              <a:xfrm>
                <a:off x="3637702" y="4559135"/>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07</a:t>
                </a:r>
                <a:endParaRPr lang="en-US" altLang="zh-CN" sz="1500" b="1" kern="0" dirty="0" smtClean="0">
                  <a:solidFill>
                    <a:srgbClr val="2A3141"/>
                  </a:solidFill>
                  <a:sym typeface="Arial" panose="020B0604020202020204" pitchFamily="34" charset="0"/>
                </a:endParaRPr>
              </a:p>
            </p:txBody>
          </p:sp>
        </p:grpSp>
        <p:sp>
          <p:nvSpPr>
            <p:cNvPr id="21" name="椭圆 20"/>
            <p:cNvSpPr/>
            <p:nvPr>
              <p:custDataLst>
                <p:tags r:id="rId22"/>
              </p:custDataLst>
            </p:nvPr>
          </p:nvSpPr>
          <p:spPr>
            <a:xfrm>
              <a:off x="4494"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8" name="矩形 47"/>
            <p:cNvSpPr/>
            <p:nvPr>
              <p:custDataLst>
                <p:tags r:id="rId23"/>
              </p:custDataLst>
            </p:nvPr>
          </p:nvSpPr>
          <p:spPr>
            <a:xfrm>
              <a:off x="3277" y="1069"/>
              <a:ext cx="2545" cy="3165"/>
            </a:xfrm>
            <a:prstGeom prst="rect">
              <a:avLst/>
            </a:prstGeom>
          </p:spPr>
          <p:txBody>
            <a:bodyPr wrap="square" anchor="b">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室外使用的临时用电设备须有防水措施和防止被高空落物砸伤的措施。容易被人触及的电气设备，周围应设围栏，并挂“止步，有电危险”的警告牌 。</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8" name="组合 17"/>
            <p:cNvGrpSpPr/>
            <p:nvPr>
              <p:custDataLst>
                <p:tags r:id="rId24"/>
              </p:custDataLst>
            </p:nvPr>
          </p:nvGrpSpPr>
          <p:grpSpPr>
            <a:xfrm>
              <a:off x="9191" y="4619"/>
              <a:ext cx="1105" cy="1669"/>
              <a:chOff x="7781359" y="3911118"/>
              <a:chExt cx="935672" cy="1412716"/>
            </a:xfrm>
          </p:grpSpPr>
          <p:sp>
            <p:nvSpPr>
              <p:cNvPr id="19" name="任意多边形 18"/>
              <p:cNvSpPr/>
              <p:nvPr>
                <p:custDataLst>
                  <p:tags r:id="rId25"/>
                </p:custDataLst>
              </p:nvPr>
            </p:nvSpPr>
            <p:spPr>
              <a:xfrm flipV="1">
                <a:off x="7781359"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D2B269"/>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30000"/>
                  </a:lnSpc>
                </a:pPr>
                <a:endParaRPr lang="zh-CN" altLang="en-US" sz="1350" kern="0">
                  <a:solidFill>
                    <a:srgbClr val="FFFFFF"/>
                  </a:solidFill>
                  <a:sym typeface="Arial" panose="020B0604020202020204" pitchFamily="34" charset="0"/>
                </a:endParaRPr>
              </a:p>
            </p:txBody>
          </p:sp>
          <p:sp>
            <p:nvSpPr>
              <p:cNvPr id="20" name="椭圆 19"/>
              <p:cNvSpPr/>
              <p:nvPr>
                <p:custDataLst>
                  <p:tags r:id="rId26"/>
                </p:custDataLst>
              </p:nvPr>
            </p:nvSpPr>
            <p:spPr>
              <a:xfrm>
                <a:off x="7952333" y="4559135"/>
                <a:ext cx="593725" cy="593725"/>
              </a:xfrm>
              <a:prstGeom prst="ellipse">
                <a:avLst/>
              </a:prstGeom>
              <a:solidFill>
                <a:srgbClr val="FFFFFF"/>
              </a:solidFill>
            </p:spPr>
            <p:txBody>
              <a:bodyPr rot="0" spcFirstLastPara="0" vertOverflow="overflow" horzOverflow="overflow" vert="horz" wrap="square" lIns="0" tIns="0" rIns="0" bIns="0" numCol="1" spcCol="0" rtlCol="0" fromWordArt="0" anchor="ctr" anchorCtr="0" forceAA="0" compatLnSpc="1">
                <a:normAutofit/>
              </a:bodyPr>
              <a:lstStyle/>
              <a:p>
                <a:pPr algn="ctr"/>
                <a:r>
                  <a:rPr lang="en-US" altLang="zh-CN" sz="1500" b="1" kern="0" dirty="0" smtClean="0">
                    <a:solidFill>
                      <a:srgbClr val="2A3141"/>
                    </a:solidFill>
                    <a:sym typeface="Arial" panose="020B0604020202020204" pitchFamily="34" charset="0"/>
                  </a:rPr>
                  <a:t>09</a:t>
                </a:r>
                <a:endParaRPr lang="en-US" altLang="zh-CN" sz="1500" b="1" kern="0" dirty="0" smtClean="0">
                  <a:solidFill>
                    <a:srgbClr val="2A3141"/>
                  </a:solidFill>
                  <a:sym typeface="Arial" panose="020B0604020202020204" pitchFamily="34" charset="0"/>
                </a:endParaRPr>
              </a:p>
            </p:txBody>
          </p:sp>
        </p:grpSp>
        <p:sp>
          <p:nvSpPr>
            <p:cNvPr id="24" name="椭圆 23"/>
            <p:cNvSpPr/>
            <p:nvPr>
              <p:custDataLst>
                <p:tags r:id="rId27"/>
              </p:custDataLst>
            </p:nvPr>
          </p:nvSpPr>
          <p:spPr>
            <a:xfrm>
              <a:off x="9590" y="4237"/>
              <a:ext cx="306" cy="306"/>
            </a:xfrm>
            <a:prstGeom prst="ellipse">
              <a:avLst/>
            </a:prstGeom>
            <a:solidFill>
              <a:srgbClr val="D9D9D9"/>
            </a:solidFill>
          </p:spPr>
          <p:txBody>
            <a:bodyPr rot="0" spcFirstLastPara="0" vertOverflow="overflow" horzOverflow="overflow" vert="horz" wrap="square" lIns="68580" tIns="34290" rIns="68580" bIns="34290" numCol="1" spcCol="0" rtlCol="0" fromWordArt="0" anchor="ctr" anchorCtr="0" forceAA="0" compatLnSpc="1">
              <a:normAutofit fontScale="32500" lnSpcReduction="20000"/>
            </a:bodyPr>
            <a:lstStyle/>
            <a:p>
              <a:pPr algn="ctr">
                <a:lnSpc>
                  <a:spcPct val="130000"/>
                </a:lnSpc>
              </a:pPr>
              <a:endParaRPr lang="zh-CN" altLang="en-US" sz="1350" kern="0">
                <a:solidFill>
                  <a:srgbClr val="FFFFFF"/>
                </a:solidFill>
                <a:sym typeface="Arial" panose="020B0604020202020204" pitchFamily="34" charset="0"/>
              </a:endParaRPr>
            </a:p>
          </p:txBody>
        </p:sp>
        <p:sp>
          <p:nvSpPr>
            <p:cNvPr id="49" name="矩形 48"/>
            <p:cNvSpPr/>
            <p:nvPr>
              <p:custDataLst>
                <p:tags r:id="rId28"/>
              </p:custDataLst>
            </p:nvPr>
          </p:nvSpPr>
          <p:spPr>
            <a:xfrm>
              <a:off x="8578" y="2580"/>
              <a:ext cx="2336" cy="1654"/>
            </a:xfrm>
            <a:prstGeom prst="rect">
              <a:avLst/>
            </a:prstGeom>
          </p:spPr>
          <p:txBody>
            <a:bodyPr wrap="square" anchor="b">
              <a:spAutoFit/>
            </a:bodyPr>
            <a:lstStyle/>
            <a:p>
              <a:pPr algn="just">
                <a:lnSpc>
                  <a:spcPct val="130000"/>
                </a:lnSpc>
              </a:pPr>
              <a:r>
                <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rPr>
                <a:t>配电箱、开关箱必须装设漏电保护器，做到一机一闸一漏一保护</a:t>
              </a:r>
              <a:endParaRPr lang="en-US" altLang="zh-CN" sz="1200" kern="0" dirty="0" smtClean="0">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933821" y="2095592"/>
            <a:ext cx="1960880" cy="953135"/>
          </a:xfrm>
          <a:prstGeom prst="rect">
            <a:avLst/>
          </a:prstGeom>
        </p:spPr>
        <p:txBody>
          <a:bodyPr wrap="none">
            <a:spAutoFit/>
          </a:bodyPr>
          <a:lstStyle/>
          <a:p>
            <a:pPr>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触电急救</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992435"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05</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p:nvPr/>
        </p:nvSpPr>
        <p:spPr>
          <a:xfrm>
            <a:off x="5248910" y="1297940"/>
            <a:ext cx="3890010" cy="2481580"/>
          </a:xfrm>
          <a:custGeom>
            <a:avLst/>
            <a:gdLst>
              <a:gd name="connsiteX0" fmla="*/ 0 w 5482"/>
              <a:gd name="connsiteY0" fmla="*/ 0 h 3908"/>
              <a:gd name="connsiteX1" fmla="*/ 5482 w 5482"/>
              <a:gd name="connsiteY1" fmla="*/ 0 h 3908"/>
              <a:gd name="connsiteX2" fmla="*/ 5482 w 5482"/>
              <a:gd name="connsiteY2" fmla="*/ 3908 h 3908"/>
              <a:gd name="connsiteX3" fmla="*/ 0 w 5482"/>
              <a:gd name="connsiteY3" fmla="*/ 3908 h 3908"/>
              <a:gd name="connsiteX4" fmla="*/ 0 w 5482"/>
              <a:gd name="connsiteY4" fmla="*/ 0 h 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2" h="3908">
                <a:moveTo>
                  <a:pt x="0" y="0"/>
                </a:moveTo>
                <a:lnTo>
                  <a:pt x="5482" y="0"/>
                </a:lnTo>
                <a:lnTo>
                  <a:pt x="5482" y="3908"/>
                </a:lnTo>
                <a:lnTo>
                  <a:pt x="0" y="3908"/>
                </a:lnTo>
                <a:lnTo>
                  <a:pt x="0" y="0"/>
                </a:lnTo>
                <a:close/>
              </a:path>
            </a:pathLst>
          </a:custGeom>
          <a:solidFill>
            <a:srgbClr val="EAF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id-ID" sz="1015" dirty="0">
              <a:solidFill>
                <a:prstClr val="white"/>
              </a:solidFill>
              <a:latin typeface="Calibri" panose="020F0502020204030204" charset="0"/>
              <a:ea typeface="微软雅黑" panose="020B0503020204020204" pitchFamily="34" charset="-122"/>
              <a:sym typeface="Calibri" panose="020F0502020204030204" charset="0"/>
            </a:endParaRPr>
          </a:p>
        </p:txBody>
      </p:sp>
      <p:pic>
        <p:nvPicPr>
          <p:cNvPr id="3" name="图片 2"/>
          <p:cNvPicPr>
            <a:picLocks noChangeAspect="1"/>
          </p:cNvPicPr>
          <p:nvPr/>
        </p:nvPicPr>
        <p:blipFill>
          <a:blip r:embed="rId1"/>
          <a:stretch>
            <a:fillRect/>
          </a:stretch>
        </p:blipFill>
        <p:spPr>
          <a:xfrm>
            <a:off x="6180455" y="1425575"/>
            <a:ext cx="2948305" cy="2354580"/>
          </a:xfrm>
          <a:prstGeom prst="rect">
            <a:avLst/>
          </a:prstGeom>
        </p:spPr>
      </p:pic>
      <p:sp>
        <p:nvSpPr>
          <p:cNvPr id="14" name="Freeform 13"/>
          <p:cNvSpPr/>
          <p:nvPr/>
        </p:nvSpPr>
        <p:spPr>
          <a:xfrm>
            <a:off x="2650490" y="1298575"/>
            <a:ext cx="4464050" cy="2481580"/>
          </a:xfrm>
          <a:custGeom>
            <a:avLst/>
            <a:gdLst>
              <a:gd name="connsiteX0" fmla="*/ 0 w 5562600"/>
              <a:gd name="connsiteY0" fmla="*/ 0 h 2921000"/>
              <a:gd name="connsiteX1" fmla="*/ 5562600 w 5562600"/>
              <a:gd name="connsiteY1" fmla="*/ 0 h 2921000"/>
              <a:gd name="connsiteX2" fmla="*/ 5562600 w 5562600"/>
              <a:gd name="connsiteY2" fmla="*/ 2 h 2921000"/>
              <a:gd name="connsiteX3" fmla="*/ 5523204 w 5562600"/>
              <a:gd name="connsiteY3" fmla="*/ 2 h 2921000"/>
              <a:gd name="connsiteX4" fmla="*/ 5523204 w 5562600"/>
              <a:gd name="connsiteY4" fmla="*/ 3 h 2921000"/>
              <a:gd name="connsiteX5" fmla="*/ 5523204 w 5562600"/>
              <a:gd name="connsiteY5" fmla="*/ 2921000 h 2921000"/>
              <a:gd name="connsiteX6" fmla="*/ 5523202 w 5562600"/>
              <a:gd name="connsiteY6" fmla="*/ 2921000 h 2921000"/>
              <a:gd name="connsiteX7" fmla="*/ 5523202 w 5562600"/>
              <a:gd name="connsiteY7" fmla="*/ 3 h 2921000"/>
              <a:gd name="connsiteX8" fmla="*/ 5523202 w 5562600"/>
              <a:gd name="connsiteY8" fmla="*/ 2 h 2921000"/>
              <a:gd name="connsiteX9" fmla="*/ 3797325 w 5562600"/>
              <a:gd name="connsiteY9" fmla="*/ 2 h 2921000"/>
              <a:gd name="connsiteX10" fmla="*/ 4642550 w 5562600"/>
              <a:gd name="connsiteY10" fmla="*/ 1460501 h 2921000"/>
              <a:gd name="connsiteX11" fmla="*/ 4642550 w 5562600"/>
              <a:gd name="connsiteY11" fmla="*/ 1460502 h 2921000"/>
              <a:gd name="connsiteX12" fmla="*/ 4642550 w 5562600"/>
              <a:gd name="connsiteY12" fmla="*/ 1460503 h 2921000"/>
              <a:gd name="connsiteX13" fmla="*/ 3801519 w 5562600"/>
              <a:gd name="connsiteY13" fmla="*/ 2907983 h 2921000"/>
              <a:gd name="connsiteX14" fmla="*/ 3797325 w 5562600"/>
              <a:gd name="connsiteY14" fmla="*/ 2921000 h 2921000"/>
              <a:gd name="connsiteX15" fmla="*/ 0 w 5562600"/>
              <a:gd name="connsiteY15" fmla="*/ 2921000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2600" h="2921000">
                <a:moveTo>
                  <a:pt x="0" y="0"/>
                </a:moveTo>
                <a:lnTo>
                  <a:pt x="5562600" y="0"/>
                </a:lnTo>
                <a:lnTo>
                  <a:pt x="5562600" y="2"/>
                </a:lnTo>
                <a:lnTo>
                  <a:pt x="5523204" y="2"/>
                </a:lnTo>
                <a:lnTo>
                  <a:pt x="5523204" y="3"/>
                </a:lnTo>
                <a:lnTo>
                  <a:pt x="5523204" y="2921000"/>
                </a:lnTo>
                <a:lnTo>
                  <a:pt x="5523202" y="2921000"/>
                </a:lnTo>
                <a:lnTo>
                  <a:pt x="5523202" y="3"/>
                </a:lnTo>
                <a:lnTo>
                  <a:pt x="5523202" y="2"/>
                </a:lnTo>
                <a:lnTo>
                  <a:pt x="3797325" y="2"/>
                </a:lnTo>
                <a:cubicBezTo>
                  <a:pt x="3793670" y="27247"/>
                  <a:pt x="4215158" y="743874"/>
                  <a:pt x="4642550" y="1460501"/>
                </a:cubicBezTo>
                <a:lnTo>
                  <a:pt x="4642550" y="1460502"/>
                </a:lnTo>
                <a:lnTo>
                  <a:pt x="4642550" y="1460503"/>
                </a:lnTo>
                <a:cubicBezTo>
                  <a:pt x="4241870" y="2132341"/>
                  <a:pt x="3846379" y="2804179"/>
                  <a:pt x="3801519" y="2907983"/>
                </a:cubicBezTo>
                <a:lnTo>
                  <a:pt x="3797325" y="2921000"/>
                </a:lnTo>
                <a:lnTo>
                  <a:pt x="0" y="292100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165">
              <a:defRPr/>
            </a:pPr>
            <a:endParaRPr lang="en-US" sz="1015" dirty="0">
              <a:solidFill>
                <a:prstClr val="white"/>
              </a:solidFill>
              <a:latin typeface="Calibri" panose="020F0502020204030204" charset="0"/>
              <a:ea typeface="微软雅黑" panose="020B0503020204020204" pitchFamily="34" charset="-122"/>
              <a:sym typeface="Calibri" panose="020F0502020204030204" charset="0"/>
            </a:endParaRPr>
          </a:p>
        </p:txBody>
      </p:sp>
      <p:sp>
        <p:nvSpPr>
          <p:cNvPr id="7" name="Freeform 6"/>
          <p:cNvSpPr/>
          <p:nvPr/>
        </p:nvSpPr>
        <p:spPr>
          <a:xfrm>
            <a:off x="-13335" y="1298575"/>
            <a:ext cx="3096260" cy="2481580"/>
          </a:xfrm>
          <a:custGeom>
            <a:avLst/>
            <a:gdLst>
              <a:gd name="connsiteX0" fmla="*/ 0 w 5195193"/>
              <a:gd name="connsiteY0" fmla="*/ 0 h 2987676"/>
              <a:gd name="connsiteX1" fmla="*/ 4503869 w 5195193"/>
              <a:gd name="connsiteY1" fmla="*/ 0 h 2987676"/>
              <a:gd name="connsiteX2" fmla="*/ 5195193 w 5195193"/>
              <a:gd name="connsiteY2" fmla="*/ 1493837 h 2987676"/>
              <a:gd name="connsiteX3" fmla="*/ 5195193 w 5195193"/>
              <a:gd name="connsiteY3" fmla="*/ 1493838 h 2987676"/>
              <a:gd name="connsiteX4" fmla="*/ 5195193 w 5195193"/>
              <a:gd name="connsiteY4" fmla="*/ 1493839 h 2987676"/>
              <a:gd name="connsiteX5" fmla="*/ 4503869 w 5195193"/>
              <a:gd name="connsiteY5" fmla="*/ 2987676 h 2987676"/>
              <a:gd name="connsiteX6" fmla="*/ 0 w 5195193"/>
              <a:gd name="connsiteY6" fmla="*/ 2987676 h 298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193" h="2987676">
                <a:moveTo>
                  <a:pt x="0" y="0"/>
                </a:moveTo>
                <a:lnTo>
                  <a:pt x="4503869" y="0"/>
                </a:lnTo>
                <a:cubicBezTo>
                  <a:pt x="4500880" y="27867"/>
                  <a:pt x="4845622" y="760852"/>
                  <a:pt x="5195193" y="1493837"/>
                </a:cubicBezTo>
                <a:lnTo>
                  <a:pt x="5195193" y="1493838"/>
                </a:lnTo>
                <a:lnTo>
                  <a:pt x="5195193" y="1493839"/>
                </a:lnTo>
                <a:cubicBezTo>
                  <a:pt x="4845622" y="2226824"/>
                  <a:pt x="4500880" y="2959809"/>
                  <a:pt x="4503869" y="2987676"/>
                </a:cubicBezTo>
                <a:lnTo>
                  <a:pt x="0" y="2987676"/>
                </a:lnTo>
                <a:close/>
              </a:path>
            </a:pathLst>
          </a:cu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id-ID" sz="1015" dirty="0">
              <a:solidFill>
                <a:prstClr val="white"/>
              </a:solidFill>
              <a:latin typeface="Calibri" panose="020F0502020204030204" charset="0"/>
              <a:ea typeface="微软雅黑" panose="020B0503020204020204" pitchFamily="34" charset="-122"/>
              <a:sym typeface="Calibri" panose="020F0502020204030204" charset="0"/>
            </a:endParaRPr>
          </a:p>
        </p:txBody>
      </p:sp>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6" y="160950"/>
            <a:ext cx="1415639"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触电急救</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 name="矩形 1"/>
          <p:cNvSpPr/>
          <p:nvPr/>
        </p:nvSpPr>
        <p:spPr>
          <a:xfrm>
            <a:off x="204470" y="1435100"/>
            <a:ext cx="2416175" cy="2155825"/>
          </a:xfrm>
          <a:prstGeom prst="rect">
            <a:avLst/>
          </a:prstGeom>
        </p:spPr>
        <p:txBody>
          <a:bodyPr wrap="square">
            <a:spAutoFit/>
          </a:bodyPr>
          <a:lstStyle/>
          <a:p>
            <a:pPr algn="just" fontAlgn="auto">
              <a:lnSpc>
                <a:spcPts val="2300"/>
              </a:lnSpc>
            </a:pPr>
            <a:r>
              <a:rPr lang="zh-CN" altLang="en-US" sz="1400" b="1">
                <a:solidFill>
                  <a:schemeClr val="bg1"/>
                </a:solidFill>
                <a:latin typeface="微软雅黑" panose="020B0503020204020204" pitchFamily="34" charset="-122"/>
                <a:ea typeface="微软雅黑" panose="020B0503020204020204" pitchFamily="34" charset="-122"/>
              </a:rPr>
              <a:t>触电急救应分秒必争，一经明确心跳、呼吸停止的，立即就地</a:t>
            </a:r>
            <a:r>
              <a:rPr lang="zh-CN" altLang="en-US" sz="1700" b="1">
                <a:solidFill>
                  <a:srgbClr val="C4993C"/>
                </a:solidFill>
                <a:latin typeface="微软雅黑" panose="020B0503020204020204" pitchFamily="34" charset="-122"/>
                <a:ea typeface="微软雅黑" panose="020B0503020204020204" pitchFamily="34" charset="-122"/>
              </a:rPr>
              <a:t>迅速用心肺复苏法进行抢救</a:t>
            </a:r>
            <a:r>
              <a:rPr lang="zh-CN" altLang="en-US" sz="1400" b="1">
                <a:solidFill>
                  <a:schemeClr val="bg1"/>
                </a:solidFill>
                <a:latin typeface="微软雅黑" panose="020B0503020204020204" pitchFamily="34" charset="-122"/>
                <a:ea typeface="微软雅黑" panose="020B0503020204020204" pitchFamily="34" charset="-122"/>
              </a:rPr>
              <a:t>，并坚持不断地进行，同时及早与医疗急救中心联系，争取医务人员接替救治。</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11805" y="1461770"/>
            <a:ext cx="2818130" cy="2155825"/>
          </a:xfrm>
          <a:prstGeom prst="rect">
            <a:avLst/>
          </a:prstGeom>
          <a:noFill/>
        </p:spPr>
        <p:txBody>
          <a:bodyPr wrap="square" rtlCol="0" anchor="t">
            <a:spAutoFit/>
          </a:bodyPr>
          <a:lstStyle/>
          <a:p>
            <a:pPr algn="just" fontAlgn="auto">
              <a:lnSpc>
                <a:spcPts val="2300"/>
              </a:lnSpc>
            </a:pPr>
            <a:r>
              <a:rPr lang="zh-CN" altLang="en-US" sz="1400" b="1" spc="-50">
                <a:solidFill>
                  <a:schemeClr val="bg1"/>
                </a:solidFill>
                <a:latin typeface="微软雅黑" panose="020B0503020204020204" pitchFamily="34" charset="-122"/>
                <a:ea typeface="微软雅黑" panose="020B0503020204020204" pitchFamily="34" charset="-122"/>
                <a:sym typeface="+mn-ea"/>
              </a:rPr>
              <a:t>在医务人员未接替救治前，</a:t>
            </a:r>
            <a:r>
              <a:rPr lang="zh-CN" altLang="en-US" sz="1700" b="1" spc="-50">
                <a:solidFill>
                  <a:srgbClr val="2A3141"/>
                </a:solidFill>
                <a:latin typeface="微软雅黑" panose="020B0503020204020204" pitchFamily="34" charset="-122"/>
                <a:ea typeface="微软雅黑" panose="020B0503020204020204" pitchFamily="34" charset="-122"/>
                <a:sym typeface="+mn-ea"/>
              </a:rPr>
              <a:t>不应放弃现场抢救</a:t>
            </a:r>
            <a:r>
              <a:rPr lang="zh-CN" altLang="en-US" sz="1400" b="1" spc="-50">
                <a:solidFill>
                  <a:schemeClr val="bg1"/>
                </a:solidFill>
                <a:latin typeface="微软雅黑" panose="020B0503020204020204" pitchFamily="34" charset="-122"/>
                <a:ea typeface="微软雅黑" panose="020B0503020204020204" pitchFamily="34" charset="-122"/>
                <a:sym typeface="+mn-ea"/>
              </a:rPr>
              <a:t>，更不能只根据没有呼吸或脉搏的表现，擅自判定伤员死亡，放弃抢救。只有医生有权做出伤员死亡的诊断。与医务人员接替时，应提醒医务人员在触电者转移到医院的过程中不得间断抢救。</a:t>
            </a:r>
            <a:endParaRPr lang="zh-CN" altLang="en-US" sz="1400" b="1" spc="-5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780" y="1546860"/>
            <a:ext cx="9180195" cy="2393315"/>
          </a:xfrm>
          <a:prstGeom prst="rect">
            <a:avLst/>
          </a:prstGeom>
          <a:solidFill>
            <a:srgbClr val="2A314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1749516"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触电急救知识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 name="矩形 1"/>
          <p:cNvSpPr/>
          <p:nvPr/>
        </p:nvSpPr>
        <p:spPr>
          <a:xfrm>
            <a:off x="252730" y="1826260"/>
            <a:ext cx="2124075" cy="1753235"/>
          </a:xfrm>
          <a:prstGeom prst="rect">
            <a:avLst/>
          </a:prstGeom>
        </p:spPr>
        <p:txBody>
          <a:bodyPr wrap="square">
            <a:spAutoFit/>
          </a:bodyPr>
          <a:lstStyle/>
          <a:p>
            <a:pPr fontAlgn="auto">
              <a:lnSpc>
                <a:spcPct val="150000"/>
              </a:lnSpc>
            </a:pPr>
            <a:r>
              <a:rPr lang="zh-CN" altLang="en-US" sz="1500">
                <a:solidFill>
                  <a:schemeClr val="bg1"/>
                </a:solidFill>
                <a:latin typeface="微软雅黑" panose="020B0503020204020204" pitchFamily="34" charset="-122"/>
                <a:ea typeface="微软雅黑" panose="020B0503020204020204" pitchFamily="34" charset="-122"/>
              </a:rPr>
              <a:t>发现有人触电应迅速使触电者脱离电源，可用</a:t>
            </a:r>
            <a:r>
              <a:rPr lang="zh-CN" altLang="en-US" sz="2100" b="1">
                <a:solidFill>
                  <a:srgbClr val="C4993C"/>
                </a:solidFill>
                <a:latin typeface="微软雅黑" panose="020B0503020204020204" pitchFamily="34" charset="-122"/>
                <a:ea typeface="微软雅黑" panose="020B0503020204020204" pitchFamily="34" charset="-122"/>
              </a:rPr>
              <a:t>带绝缘手柄</a:t>
            </a:r>
            <a:r>
              <a:rPr lang="zh-CN" altLang="en-US" sz="1500">
                <a:solidFill>
                  <a:schemeClr val="bg1"/>
                </a:solidFill>
                <a:latin typeface="微软雅黑" panose="020B0503020204020204" pitchFamily="34" charset="-122"/>
                <a:ea typeface="微软雅黑" panose="020B0503020204020204" pitchFamily="34" charset="-122"/>
              </a:rPr>
              <a:t>的</a:t>
            </a:r>
            <a:r>
              <a:rPr lang="zh-CN" altLang="en-US" sz="2100" b="1">
                <a:solidFill>
                  <a:srgbClr val="C4993C"/>
                </a:solidFill>
                <a:latin typeface="微软雅黑" panose="020B0503020204020204" pitchFamily="34" charset="-122"/>
                <a:ea typeface="微软雅黑" panose="020B0503020204020204" pitchFamily="34" charset="-122"/>
              </a:rPr>
              <a:t>工具</a:t>
            </a:r>
            <a:r>
              <a:rPr lang="zh-CN" altLang="en-US" sz="1500">
                <a:solidFill>
                  <a:schemeClr val="bg1"/>
                </a:solidFill>
                <a:latin typeface="微软雅黑" panose="020B0503020204020204" pitchFamily="34" charset="-122"/>
                <a:ea typeface="微软雅黑" panose="020B0503020204020204" pitchFamily="34" charset="-122"/>
              </a:rPr>
              <a:t>切断电源。</a:t>
            </a: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074535" y="1826260"/>
            <a:ext cx="1850390" cy="1268095"/>
          </a:xfrm>
          <a:prstGeom prst="rect">
            <a:avLst/>
          </a:prstGeom>
        </p:spPr>
        <p:txBody>
          <a:bodyPr wrap="square">
            <a:spAutoFit/>
          </a:bodyPr>
          <a:lstStyle/>
          <a:p>
            <a:pPr fontAlgn="auto">
              <a:lnSpc>
                <a:spcPct val="150000"/>
              </a:lnSpc>
            </a:pPr>
            <a:r>
              <a:rPr lang="zh-CN" altLang="en-US" sz="1500">
                <a:solidFill>
                  <a:schemeClr val="bg1"/>
                </a:solidFill>
                <a:latin typeface="微软雅黑" panose="020B0503020204020204" pitchFamily="34" charset="-122"/>
                <a:ea typeface="微软雅黑" panose="020B0503020204020204" pitchFamily="34" charset="-122"/>
              </a:rPr>
              <a:t>用干燥工具挑开触电者</a:t>
            </a:r>
            <a:r>
              <a:rPr lang="zh-CN" altLang="en-US" sz="2100" b="1">
                <a:solidFill>
                  <a:srgbClr val="C4993C"/>
                </a:solidFill>
                <a:latin typeface="微软雅黑" panose="020B0503020204020204" pitchFamily="34" charset="-122"/>
                <a:ea typeface="微软雅黑" panose="020B0503020204020204" pitchFamily="34" charset="-122"/>
              </a:rPr>
              <a:t>身上</a:t>
            </a:r>
            <a:r>
              <a:rPr lang="zh-CN" altLang="en-US" sz="1500">
                <a:solidFill>
                  <a:schemeClr val="bg1"/>
                </a:solidFill>
                <a:latin typeface="微软雅黑" panose="020B0503020204020204" pitchFamily="34" charset="-122"/>
                <a:ea typeface="微软雅黑" panose="020B0503020204020204" pitchFamily="34" charset="-122"/>
              </a:rPr>
              <a:t>或</a:t>
            </a:r>
            <a:r>
              <a:rPr lang="zh-CN" altLang="en-US" sz="2100" b="1">
                <a:solidFill>
                  <a:srgbClr val="C4993C"/>
                </a:solidFill>
                <a:latin typeface="微软雅黑" panose="020B0503020204020204" pitchFamily="34" charset="-122"/>
                <a:ea typeface="微软雅黑" panose="020B0503020204020204" pitchFamily="34" charset="-122"/>
              </a:rPr>
              <a:t>身下</a:t>
            </a:r>
            <a:r>
              <a:rPr lang="zh-CN" altLang="en-US" sz="1500">
                <a:solidFill>
                  <a:schemeClr val="bg1"/>
                </a:solidFill>
                <a:latin typeface="微软雅黑" panose="020B0503020204020204" pitchFamily="34" charset="-122"/>
                <a:ea typeface="微软雅黑" panose="020B0503020204020204" pitchFamily="34" charset="-122"/>
              </a:rPr>
              <a:t>的电源线。</a:t>
            </a:r>
            <a:endParaRPr lang="zh-CN" altLang="en-US" sz="150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2496820" y="1546860"/>
            <a:ext cx="4425315" cy="23926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5"/>
          </p:nvPr>
        </p:nvPicPr>
        <p:blipFill>
          <a:blip r:embed="rId1">
            <a:extLst>
              <a:ext uri="{28A0092B-C50C-407E-A947-70E740481C1C}">
                <a14:useLocalDpi xmlns:a14="http://schemas.microsoft.com/office/drawing/2010/main" val="0"/>
              </a:ext>
            </a:extLst>
          </a:blip>
          <a:srcRect t="19422" b="19422"/>
          <a:stretch>
            <a:fillRect/>
          </a:stretch>
        </p:blipFill>
        <p:spPr>
          <a:xfrm>
            <a:off x="-18415" y="2326005"/>
            <a:ext cx="9156065" cy="2223135"/>
          </a:xfrm>
        </p:spPr>
      </p:pic>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1749516"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触电</a:t>
            </a:r>
            <a:r>
              <a:rPr lang="zh-CN" altLang="en-US" sz="1800" b="1">
                <a:solidFill>
                  <a:schemeClr val="bg1"/>
                </a:solidFill>
                <a:latin typeface="微软雅黑" panose="020B0503020204020204" pitchFamily="34" charset="-122"/>
                <a:ea typeface="微软雅黑" panose="020B0503020204020204" pitchFamily="34" charset="-122"/>
                <a:sym typeface="+mn-ea"/>
              </a:rPr>
              <a:t>急救</a:t>
            </a:r>
            <a:r>
              <a:rPr lang="zh-CN" altLang="en-US" sz="1800" b="1">
                <a:solidFill>
                  <a:schemeClr val="bg1"/>
                </a:solidFill>
                <a:latin typeface="微软雅黑" panose="020B0503020204020204" pitchFamily="34" charset="-122"/>
                <a:ea typeface="微软雅黑" panose="020B0503020204020204" pitchFamily="34" charset="-122"/>
              </a:rPr>
              <a:t>知识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文本框 58"/>
          <p:cNvSpPr txBox="1"/>
          <p:nvPr/>
        </p:nvSpPr>
        <p:spPr>
          <a:xfrm>
            <a:off x="3848100" y="4101465"/>
            <a:ext cx="2981325" cy="337185"/>
          </a:xfrm>
          <a:prstGeom prst="rect">
            <a:avLst/>
          </a:prstGeom>
          <a:noFill/>
        </p:spPr>
        <p:txBody>
          <a:bodyPr wrap="square" rtlCol="0">
            <a:spAutoFit/>
          </a:bodyPr>
          <a:lstStyle/>
          <a:p>
            <a:r>
              <a:rPr lang="zh-CN" altLang="en-US" sz="1600" b="1">
                <a:solidFill>
                  <a:schemeClr val="bg1"/>
                </a:solidFill>
                <a:latin typeface="微软雅黑" panose="020B0503020204020204" pitchFamily="34" charset="-122"/>
                <a:ea typeface="微软雅黑" panose="020B0503020204020204" pitchFamily="34" charset="-122"/>
              </a:rPr>
              <a:t>切勿用潮湿的物件搬动电者</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3848100" y="2460625"/>
            <a:ext cx="3748405" cy="337185"/>
          </a:xfrm>
          <a:prstGeom prst="rect">
            <a:avLst/>
          </a:prstGeom>
          <a:noFill/>
        </p:spPr>
        <p:txBody>
          <a:bodyPr wrap="square" rtlCol="0">
            <a:spAutoFit/>
          </a:bodyPr>
          <a:lstStyle/>
          <a:p>
            <a:pPr algn="l"/>
            <a:r>
              <a:rPr lang="zh-CN" altLang="en-US" sz="1600" b="1">
                <a:solidFill>
                  <a:schemeClr val="bg1"/>
                </a:solidFill>
                <a:latin typeface="微软雅黑" panose="020B0503020204020204" pitchFamily="34" charset="-122"/>
                <a:ea typeface="微软雅黑" panose="020B0503020204020204" pitchFamily="34" charset="-122"/>
              </a:rPr>
              <a:t>切勿用潮湿的工具或金属物拨开电线</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3848100" y="3281045"/>
            <a:ext cx="4055110" cy="337185"/>
          </a:xfrm>
          <a:prstGeom prst="rect">
            <a:avLst/>
          </a:prstGeom>
          <a:noFill/>
        </p:spPr>
        <p:txBody>
          <a:bodyPr wrap="square" rtlCol="0">
            <a:spAutoFit/>
          </a:bodyPr>
          <a:lstStyle/>
          <a:p>
            <a:pPr algn="l"/>
            <a:r>
              <a:rPr lang="zh-CN" altLang="en-US" sz="1600" b="1">
                <a:solidFill>
                  <a:schemeClr val="bg1"/>
                </a:solidFill>
                <a:latin typeface="微软雅黑" panose="020B0503020204020204" pitchFamily="34" charset="-122"/>
                <a:ea typeface="微软雅黑" panose="020B0503020204020204" pitchFamily="34" charset="-122"/>
              </a:rPr>
              <a:t>切勿用手触及带电者</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6" name="Rectangle 5"/>
          <p:cNvSpPr/>
          <p:nvPr/>
        </p:nvSpPr>
        <p:spPr>
          <a:xfrm>
            <a:off x="257810" y="2326005"/>
            <a:ext cx="2839720" cy="2223770"/>
          </a:xfrm>
          <a:prstGeom prst="rect">
            <a:avLst/>
          </a:prstGeom>
          <a:solidFill>
            <a:srgbClr val="DCC38A">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685165">
              <a:defRPr/>
            </a:pPr>
            <a:endParaRPr lang="en-US">
              <a:solidFill>
                <a:prstClr val="white"/>
              </a:solidFill>
              <a:latin typeface="Calibri" panose="020F0502020204030204" charset="0"/>
              <a:ea typeface="微软雅黑" panose="020B0503020204020204" pitchFamily="34" charset="-122"/>
              <a:sym typeface="Calibri" panose="020F0502020204030204" charset="0"/>
            </a:endParaRPr>
          </a:p>
        </p:txBody>
      </p:sp>
      <p:sp>
        <p:nvSpPr>
          <p:cNvPr id="58" name="矩形 57"/>
          <p:cNvSpPr/>
          <p:nvPr/>
        </p:nvSpPr>
        <p:spPr>
          <a:xfrm>
            <a:off x="3102973" y="232627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01</a:t>
            </a:r>
            <a:endParaRPr lang="en-US" sz="2800" dirty="0"/>
          </a:p>
        </p:txBody>
      </p:sp>
      <p:sp>
        <p:nvSpPr>
          <p:cNvPr id="60" name="矩形 59"/>
          <p:cNvSpPr/>
          <p:nvPr/>
        </p:nvSpPr>
        <p:spPr>
          <a:xfrm>
            <a:off x="3102973" y="315685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02</a:t>
            </a:r>
            <a:endParaRPr lang="en-US" sz="2800" dirty="0"/>
          </a:p>
        </p:txBody>
      </p:sp>
      <p:sp>
        <p:nvSpPr>
          <p:cNvPr id="62" name="矩形 61"/>
          <p:cNvSpPr/>
          <p:nvPr/>
        </p:nvSpPr>
        <p:spPr>
          <a:xfrm>
            <a:off x="3102973" y="3973469"/>
            <a:ext cx="720005" cy="576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03</a:t>
            </a:r>
            <a:endParaRPr lang="en-US" sz="2800" dirty="0"/>
          </a:p>
        </p:txBody>
      </p:sp>
      <p:grpSp>
        <p:nvGrpSpPr>
          <p:cNvPr id="17" name="Group 17"/>
          <p:cNvGrpSpPr/>
          <p:nvPr/>
        </p:nvGrpSpPr>
        <p:grpSpPr>
          <a:xfrm>
            <a:off x="1635760" y="2743200"/>
            <a:ext cx="875243" cy="875032"/>
            <a:chOff x="7199313" y="1600200"/>
            <a:chExt cx="447675" cy="447676"/>
          </a:xfrm>
          <a:solidFill>
            <a:schemeClr val="bg1"/>
          </a:solidFill>
          <a:effectLst/>
        </p:grpSpPr>
        <p:sp>
          <p:nvSpPr>
            <p:cNvPr id="18" name="Freeform 13"/>
            <p:cNvSpPr>
              <a:spLocks noEditPoints="1"/>
            </p:cNvSpPr>
            <p:nvPr/>
          </p:nvSpPr>
          <p:spPr bwMode="auto">
            <a:xfrm>
              <a:off x="7360736" y="1765561"/>
              <a:ext cx="286143" cy="282315"/>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sp>
          <p:nvSpPr>
            <p:cNvPr id="19" name="Freeform 14"/>
            <p:cNvSpPr>
              <a:spLocks noEditPoints="1"/>
            </p:cNvSpPr>
            <p:nvPr/>
          </p:nvSpPr>
          <p:spPr bwMode="auto">
            <a:xfrm>
              <a:off x="7199313" y="1600200"/>
              <a:ext cx="447675"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200"/>
            </a:p>
          </p:txBody>
        </p:sp>
      </p:grpSp>
      <p:sp>
        <p:nvSpPr>
          <p:cNvPr id="64" name="文本框 63"/>
          <p:cNvSpPr txBox="1"/>
          <p:nvPr/>
        </p:nvSpPr>
        <p:spPr>
          <a:xfrm flipH="1">
            <a:off x="994410" y="3025140"/>
            <a:ext cx="1028700" cy="1076325"/>
          </a:xfrm>
          <a:prstGeom prst="rect">
            <a:avLst/>
          </a:prstGeom>
          <a:noFill/>
        </p:spPr>
        <p:txBody>
          <a:bodyPr wrap="square" rtlCol="0" anchor="t">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mn-ea"/>
              </a:rPr>
              <a:t>急</a:t>
            </a:r>
            <a:endParaRPr lang="zh-CN" altLang="en-US" sz="3200" b="1">
              <a:solidFill>
                <a:schemeClr val="bg1"/>
              </a:solidFill>
              <a:latin typeface="微软雅黑" panose="020B0503020204020204" pitchFamily="34" charset="-122"/>
              <a:ea typeface="微软雅黑" panose="020B0503020204020204" pitchFamily="34" charset="-122"/>
              <a:sym typeface="+mn-ea"/>
            </a:endParaRPr>
          </a:p>
          <a:p>
            <a:r>
              <a:rPr lang="zh-CN" altLang="en-US" sz="3200" b="1">
                <a:solidFill>
                  <a:schemeClr val="bg1"/>
                </a:solidFill>
                <a:latin typeface="微软雅黑" panose="020B0503020204020204" pitchFamily="34" charset="-122"/>
                <a:ea typeface="微软雅黑" panose="020B0503020204020204" pitchFamily="34" charset="-122"/>
                <a:sym typeface="+mn-ea"/>
              </a:rPr>
              <a:t>  救</a:t>
            </a:r>
            <a:endParaRPr lang="zh-CN" altLang="en-US" sz="3200" b="1">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1749516"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触电急救知识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矩形 46"/>
          <p:cNvSpPr/>
          <p:nvPr/>
        </p:nvSpPr>
        <p:spPr>
          <a:xfrm>
            <a:off x="2692400" y="1194435"/>
            <a:ext cx="2297430" cy="421005"/>
          </a:xfrm>
          <a:prstGeom prst="rect">
            <a:avLst/>
          </a:prstGeom>
          <a:effectLst/>
        </p:spPr>
        <p:txBody>
          <a:bodyPr wrap="square" lIns="96746" tIns="48374" rIns="96746" bIns="48374">
            <a:spAutoFit/>
          </a:bodyPr>
          <a:lstStyle/>
          <a:p>
            <a:r>
              <a:rPr lang="zh-CN" altLang="en-US" sz="2100" b="1" dirty="0">
                <a:solidFill>
                  <a:srgbClr val="C4993C"/>
                </a:solidFill>
                <a:latin typeface="微软雅黑" panose="020B0503020204020204" pitchFamily="34" charset="-122"/>
                <a:ea typeface="微软雅黑" panose="020B0503020204020204" pitchFamily="34" charset="-122"/>
              </a:rPr>
              <a:t>检查及现场抢救</a:t>
            </a:r>
            <a:endParaRPr lang="zh-CN" altLang="en-US" sz="2100" b="1" dirty="0">
              <a:solidFill>
                <a:srgbClr val="C4993C"/>
              </a:solidFill>
              <a:latin typeface="微软雅黑" panose="020B0503020204020204" pitchFamily="34" charset="-122"/>
              <a:ea typeface="微软雅黑" panose="020B0503020204020204" pitchFamily="34" charset="-122"/>
            </a:endParaRPr>
          </a:p>
        </p:txBody>
      </p:sp>
      <p:sp>
        <p:nvSpPr>
          <p:cNvPr id="2" name="矩形 1"/>
          <p:cNvSpPr/>
          <p:nvPr/>
        </p:nvSpPr>
        <p:spPr>
          <a:xfrm>
            <a:off x="2598518" y="1661784"/>
            <a:ext cx="5874074" cy="1383665"/>
          </a:xfrm>
          <a:prstGeom prst="rect">
            <a:avLst/>
          </a:prstGeom>
        </p:spPr>
        <p:txBody>
          <a:bodyPr wrap="square">
            <a:spAutoFit/>
          </a:bodyPr>
          <a:lstStyle/>
          <a:p>
            <a:pPr marL="214630" indent="-214630">
              <a:lnSpc>
                <a:spcPct val="150000"/>
              </a:lnSpc>
              <a:buClr>
                <a:srgbClr val="D2B269"/>
              </a:buClr>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将触电者移到通风干燥处，解开紧身衣服；</a:t>
            </a:r>
            <a:endParaRPr lang="zh-CN" altLang="en-US" sz="1400">
              <a:latin typeface="微软雅黑" panose="020B0503020204020204" pitchFamily="34" charset="-122"/>
              <a:ea typeface="微软雅黑" panose="020B0503020204020204" pitchFamily="34" charset="-122"/>
            </a:endParaRPr>
          </a:p>
          <a:p>
            <a:pPr marL="214630" indent="-214630">
              <a:lnSpc>
                <a:spcPct val="150000"/>
              </a:lnSpc>
              <a:buClr>
                <a:srgbClr val="D2B269"/>
              </a:buClr>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检查触电者的口腔，清理口腔的粘液，如有假牙，则取下；</a:t>
            </a:r>
            <a:endParaRPr lang="zh-CN" altLang="en-US" sz="1400">
              <a:latin typeface="微软雅黑" panose="020B0503020204020204" pitchFamily="34" charset="-122"/>
              <a:ea typeface="微软雅黑" panose="020B0503020204020204" pitchFamily="34" charset="-122"/>
            </a:endParaRPr>
          </a:p>
          <a:p>
            <a:pPr marL="214630" indent="-214630">
              <a:lnSpc>
                <a:spcPct val="150000"/>
              </a:lnSpc>
              <a:buClr>
                <a:srgbClr val="D2B269"/>
              </a:buClr>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就地抢救，如呼吸停止，采用口对口人工呼吸抢救，若心脏停止跳动或不规则颤动，可进行人工胸外挤压法抢救。不能无故中断 ；</a:t>
            </a:r>
            <a:endParaRPr lang="zh-CN" altLang="en-US" sz="1400" dirty="0">
              <a:latin typeface="微软雅黑" panose="020B0503020204020204" pitchFamily="34" charset="-122"/>
              <a:ea typeface="微软雅黑" panose="020B0503020204020204" pitchFamily="34" charset="-122"/>
            </a:endParaRPr>
          </a:p>
        </p:txBody>
      </p:sp>
      <p:sp>
        <p:nvSpPr>
          <p:cNvPr id="56" name="矩形 55"/>
          <p:cNvSpPr/>
          <p:nvPr/>
        </p:nvSpPr>
        <p:spPr>
          <a:xfrm>
            <a:off x="2720340" y="3131820"/>
            <a:ext cx="1882775" cy="421005"/>
          </a:xfrm>
          <a:prstGeom prst="rect">
            <a:avLst/>
          </a:prstGeom>
          <a:effectLst/>
        </p:spPr>
        <p:txBody>
          <a:bodyPr wrap="square" lIns="96746" tIns="48374" rIns="96746" bIns="48374">
            <a:spAutoFit/>
          </a:bodyPr>
          <a:lstStyle/>
          <a:p>
            <a:r>
              <a:rPr lang="zh-CN" altLang="en-US" sz="2100" b="1" dirty="0">
                <a:solidFill>
                  <a:srgbClr val="C4993C"/>
                </a:solidFill>
                <a:latin typeface="微软雅黑" panose="020B0503020204020204" pitchFamily="34" charset="-122"/>
                <a:ea typeface="微软雅黑" panose="020B0503020204020204" pitchFamily="34" charset="-122"/>
              </a:rPr>
              <a:t>转送医疗机构</a:t>
            </a:r>
            <a:endParaRPr lang="zh-CN" altLang="en-US" sz="2100" b="1" dirty="0">
              <a:solidFill>
                <a:srgbClr val="C4993C"/>
              </a:solidFill>
              <a:latin typeface="微软雅黑" panose="020B0503020204020204" pitchFamily="34" charset="-122"/>
              <a:ea typeface="微软雅黑" panose="020B0503020204020204" pitchFamily="34" charset="-122"/>
            </a:endParaRPr>
          </a:p>
        </p:txBody>
      </p:sp>
      <p:sp>
        <p:nvSpPr>
          <p:cNvPr id="3" name="矩形 2"/>
          <p:cNvSpPr/>
          <p:nvPr/>
        </p:nvSpPr>
        <p:spPr>
          <a:xfrm>
            <a:off x="2598518" y="3472168"/>
            <a:ext cx="4572000" cy="1060450"/>
          </a:xfrm>
          <a:prstGeom prst="rect">
            <a:avLst/>
          </a:prstGeom>
        </p:spPr>
        <p:txBody>
          <a:bodyPr>
            <a:spAutoFit/>
          </a:bodyPr>
          <a:lstStyle/>
          <a:p>
            <a:pPr marL="214630" indent="-214630">
              <a:lnSpc>
                <a:spcPct val="150000"/>
              </a:lnSpc>
              <a:buClr>
                <a:srgbClr val="D2B269"/>
              </a:buClr>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打电话呼叫救护车；</a:t>
            </a:r>
            <a:endParaRPr lang="zh-CN" altLang="en-US" sz="1400">
              <a:latin typeface="微软雅黑" panose="020B0503020204020204" pitchFamily="34" charset="-122"/>
              <a:ea typeface="微软雅黑" panose="020B0503020204020204" pitchFamily="34" charset="-122"/>
            </a:endParaRPr>
          </a:p>
          <a:p>
            <a:pPr marL="214630" indent="-214630">
              <a:lnSpc>
                <a:spcPct val="150000"/>
              </a:lnSpc>
              <a:buClr>
                <a:srgbClr val="D2B269"/>
              </a:buClr>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自己车送医院时，触电者应平躺与车上，不要蜷曲；</a:t>
            </a:r>
            <a:endParaRPr lang="zh-CN" altLang="en-US" sz="1400">
              <a:latin typeface="微软雅黑" panose="020B0503020204020204" pitchFamily="34" charset="-122"/>
              <a:ea typeface="微软雅黑" panose="020B0503020204020204" pitchFamily="34" charset="-122"/>
            </a:endParaRPr>
          </a:p>
          <a:p>
            <a:pPr marL="214630" indent="-214630">
              <a:lnSpc>
                <a:spcPct val="150000"/>
              </a:lnSpc>
              <a:buClr>
                <a:srgbClr val="D2B269"/>
              </a:buClr>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尽快送往医院，途中应继续抢救；</a:t>
            </a:r>
            <a:endParaRPr lang="zh-CN" altLang="en-US" sz="1400" dirty="0">
              <a:latin typeface="微软雅黑" panose="020B0503020204020204" pitchFamily="34" charset="-122"/>
              <a:ea typeface="微软雅黑" panose="020B0503020204020204" pitchFamily="34" charset="-122"/>
            </a:endParaRPr>
          </a:p>
        </p:txBody>
      </p:sp>
      <p:grpSp>
        <p:nvGrpSpPr>
          <p:cNvPr id="4" name="Group 3"/>
          <p:cNvGrpSpPr/>
          <p:nvPr/>
        </p:nvGrpSpPr>
        <p:grpSpPr>
          <a:xfrm>
            <a:off x="300990" y="2049780"/>
            <a:ext cx="1778000" cy="2165350"/>
            <a:chOff x="8093000" y="1688629"/>
            <a:chExt cx="3506788" cy="4271691"/>
          </a:xfrm>
        </p:grpSpPr>
        <p:sp>
          <p:nvSpPr>
            <p:cNvPr id="69" name="Freeform 68"/>
            <p:cNvSpPr/>
            <p:nvPr/>
          </p:nvSpPr>
          <p:spPr bwMode="auto">
            <a:xfrm>
              <a:off x="9993238" y="2958358"/>
              <a:ext cx="1066800" cy="895350"/>
            </a:xfrm>
            <a:custGeom>
              <a:avLst/>
              <a:gdLst>
                <a:gd name="T0" fmla="*/ 189 w 672"/>
                <a:gd name="T1" fmla="*/ 564 h 564"/>
                <a:gd name="T2" fmla="*/ 189 w 672"/>
                <a:gd name="T3" fmla="*/ 564 h 564"/>
                <a:gd name="T4" fmla="*/ 0 w 672"/>
                <a:gd name="T5" fmla="*/ 564 h 564"/>
                <a:gd name="T6" fmla="*/ 0 w 672"/>
                <a:gd name="T7" fmla="*/ 415 h 564"/>
                <a:gd name="T8" fmla="*/ 0 w 672"/>
                <a:gd name="T9" fmla="*/ 415 h 564"/>
                <a:gd name="T10" fmla="*/ 250 w 672"/>
                <a:gd name="T11" fmla="*/ 415 h 564"/>
                <a:gd name="T12" fmla="*/ 250 w 672"/>
                <a:gd name="T13" fmla="*/ 415 h 564"/>
                <a:gd name="T14" fmla="*/ 256 w 672"/>
                <a:gd name="T15" fmla="*/ 410 h 564"/>
                <a:gd name="T16" fmla="*/ 266 w 672"/>
                <a:gd name="T17" fmla="*/ 401 h 564"/>
                <a:gd name="T18" fmla="*/ 281 w 672"/>
                <a:gd name="T19" fmla="*/ 388 h 564"/>
                <a:gd name="T20" fmla="*/ 299 w 672"/>
                <a:gd name="T21" fmla="*/ 367 h 564"/>
                <a:gd name="T22" fmla="*/ 322 w 672"/>
                <a:gd name="T23" fmla="*/ 340 h 564"/>
                <a:gd name="T24" fmla="*/ 349 w 672"/>
                <a:gd name="T25" fmla="*/ 304 h 564"/>
                <a:gd name="T26" fmla="*/ 382 w 672"/>
                <a:gd name="T27" fmla="*/ 259 h 564"/>
                <a:gd name="T28" fmla="*/ 419 w 672"/>
                <a:gd name="T29" fmla="*/ 202 h 564"/>
                <a:gd name="T30" fmla="*/ 419 w 672"/>
                <a:gd name="T31" fmla="*/ 202 h 564"/>
                <a:gd name="T32" fmla="*/ 466 w 672"/>
                <a:gd name="T33" fmla="*/ 128 h 564"/>
                <a:gd name="T34" fmla="*/ 505 w 672"/>
                <a:gd name="T35" fmla="*/ 63 h 564"/>
                <a:gd name="T36" fmla="*/ 541 w 672"/>
                <a:gd name="T37" fmla="*/ 0 h 564"/>
                <a:gd name="T38" fmla="*/ 672 w 672"/>
                <a:gd name="T39" fmla="*/ 72 h 564"/>
                <a:gd name="T40" fmla="*/ 672 w 672"/>
                <a:gd name="T41" fmla="*/ 72 h 564"/>
                <a:gd name="T42" fmla="*/ 660 w 672"/>
                <a:gd name="T43" fmla="*/ 95 h 564"/>
                <a:gd name="T44" fmla="*/ 629 w 672"/>
                <a:gd name="T45" fmla="*/ 147 h 564"/>
                <a:gd name="T46" fmla="*/ 584 w 672"/>
                <a:gd name="T47" fmla="*/ 220 h 564"/>
                <a:gd name="T48" fmla="*/ 558 w 672"/>
                <a:gd name="T49" fmla="*/ 261 h 564"/>
                <a:gd name="T50" fmla="*/ 531 w 672"/>
                <a:gd name="T51" fmla="*/ 304 h 564"/>
                <a:gd name="T52" fmla="*/ 531 w 672"/>
                <a:gd name="T53" fmla="*/ 304 h 564"/>
                <a:gd name="T54" fmla="*/ 505 w 672"/>
                <a:gd name="T55" fmla="*/ 343 h 564"/>
                <a:gd name="T56" fmla="*/ 481 w 672"/>
                <a:gd name="T57" fmla="*/ 378 h 564"/>
                <a:gd name="T58" fmla="*/ 457 w 672"/>
                <a:gd name="T59" fmla="*/ 408 h 564"/>
                <a:gd name="T60" fmla="*/ 437 w 672"/>
                <a:gd name="T61" fmla="*/ 435 h 564"/>
                <a:gd name="T62" fmla="*/ 417 w 672"/>
                <a:gd name="T63" fmla="*/ 460 h 564"/>
                <a:gd name="T64" fmla="*/ 397 w 672"/>
                <a:gd name="T65" fmla="*/ 482 h 564"/>
                <a:gd name="T66" fmla="*/ 380 w 672"/>
                <a:gd name="T67" fmla="*/ 500 h 564"/>
                <a:gd name="T68" fmla="*/ 363 w 672"/>
                <a:gd name="T69" fmla="*/ 515 h 564"/>
                <a:gd name="T70" fmla="*/ 349 w 672"/>
                <a:gd name="T71" fmla="*/ 528 h 564"/>
                <a:gd name="T72" fmla="*/ 334 w 672"/>
                <a:gd name="T73" fmla="*/ 538 h 564"/>
                <a:gd name="T74" fmla="*/ 319 w 672"/>
                <a:gd name="T75" fmla="*/ 547 h 564"/>
                <a:gd name="T76" fmla="*/ 307 w 672"/>
                <a:gd name="T77" fmla="*/ 554 h 564"/>
                <a:gd name="T78" fmla="*/ 294 w 672"/>
                <a:gd name="T79" fmla="*/ 559 h 564"/>
                <a:gd name="T80" fmla="*/ 282 w 672"/>
                <a:gd name="T81" fmla="*/ 562 h 564"/>
                <a:gd name="T82" fmla="*/ 271 w 672"/>
                <a:gd name="T83" fmla="*/ 563 h 564"/>
                <a:gd name="T84" fmla="*/ 258 w 672"/>
                <a:gd name="T85" fmla="*/ 564 h 564"/>
                <a:gd name="T86" fmla="*/ 258 w 672"/>
                <a:gd name="T87" fmla="*/ 564 h 564"/>
                <a:gd name="T88" fmla="*/ 189 w 672"/>
                <a:gd name="T89" fmla="*/ 564 h 564"/>
                <a:gd name="T90" fmla="*/ 189 w 672"/>
                <a:gd name="T9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564">
                  <a:moveTo>
                    <a:pt x="189" y="564"/>
                  </a:moveTo>
                  <a:lnTo>
                    <a:pt x="189" y="564"/>
                  </a:lnTo>
                  <a:lnTo>
                    <a:pt x="0" y="564"/>
                  </a:lnTo>
                  <a:lnTo>
                    <a:pt x="0" y="415"/>
                  </a:lnTo>
                  <a:lnTo>
                    <a:pt x="0" y="415"/>
                  </a:lnTo>
                  <a:lnTo>
                    <a:pt x="250" y="415"/>
                  </a:lnTo>
                  <a:lnTo>
                    <a:pt x="250" y="415"/>
                  </a:lnTo>
                  <a:lnTo>
                    <a:pt x="256" y="410"/>
                  </a:lnTo>
                  <a:lnTo>
                    <a:pt x="266" y="401"/>
                  </a:lnTo>
                  <a:lnTo>
                    <a:pt x="281" y="388"/>
                  </a:lnTo>
                  <a:lnTo>
                    <a:pt x="299" y="367"/>
                  </a:lnTo>
                  <a:lnTo>
                    <a:pt x="322" y="340"/>
                  </a:lnTo>
                  <a:lnTo>
                    <a:pt x="349" y="304"/>
                  </a:lnTo>
                  <a:lnTo>
                    <a:pt x="382" y="259"/>
                  </a:lnTo>
                  <a:lnTo>
                    <a:pt x="419" y="202"/>
                  </a:lnTo>
                  <a:lnTo>
                    <a:pt x="419" y="202"/>
                  </a:lnTo>
                  <a:lnTo>
                    <a:pt x="466" y="128"/>
                  </a:lnTo>
                  <a:lnTo>
                    <a:pt x="505" y="63"/>
                  </a:lnTo>
                  <a:lnTo>
                    <a:pt x="541" y="0"/>
                  </a:lnTo>
                  <a:lnTo>
                    <a:pt x="672" y="72"/>
                  </a:lnTo>
                  <a:lnTo>
                    <a:pt x="672" y="72"/>
                  </a:lnTo>
                  <a:lnTo>
                    <a:pt x="660" y="95"/>
                  </a:lnTo>
                  <a:lnTo>
                    <a:pt x="629" y="147"/>
                  </a:lnTo>
                  <a:lnTo>
                    <a:pt x="584" y="220"/>
                  </a:lnTo>
                  <a:lnTo>
                    <a:pt x="558" y="261"/>
                  </a:lnTo>
                  <a:lnTo>
                    <a:pt x="531" y="304"/>
                  </a:lnTo>
                  <a:lnTo>
                    <a:pt x="531" y="304"/>
                  </a:lnTo>
                  <a:lnTo>
                    <a:pt x="505" y="343"/>
                  </a:lnTo>
                  <a:lnTo>
                    <a:pt x="481" y="378"/>
                  </a:lnTo>
                  <a:lnTo>
                    <a:pt x="457" y="408"/>
                  </a:lnTo>
                  <a:lnTo>
                    <a:pt x="437" y="435"/>
                  </a:lnTo>
                  <a:lnTo>
                    <a:pt x="417" y="460"/>
                  </a:lnTo>
                  <a:lnTo>
                    <a:pt x="397" y="482"/>
                  </a:lnTo>
                  <a:lnTo>
                    <a:pt x="380" y="500"/>
                  </a:lnTo>
                  <a:lnTo>
                    <a:pt x="363" y="515"/>
                  </a:lnTo>
                  <a:lnTo>
                    <a:pt x="349" y="528"/>
                  </a:lnTo>
                  <a:lnTo>
                    <a:pt x="334" y="538"/>
                  </a:lnTo>
                  <a:lnTo>
                    <a:pt x="319" y="547"/>
                  </a:lnTo>
                  <a:lnTo>
                    <a:pt x="307" y="554"/>
                  </a:lnTo>
                  <a:lnTo>
                    <a:pt x="294" y="559"/>
                  </a:lnTo>
                  <a:lnTo>
                    <a:pt x="282" y="562"/>
                  </a:lnTo>
                  <a:lnTo>
                    <a:pt x="271" y="563"/>
                  </a:lnTo>
                  <a:lnTo>
                    <a:pt x="258" y="564"/>
                  </a:lnTo>
                  <a:lnTo>
                    <a:pt x="258" y="564"/>
                  </a:lnTo>
                  <a:lnTo>
                    <a:pt x="189" y="564"/>
                  </a:lnTo>
                  <a:lnTo>
                    <a:pt x="189" y="564"/>
                  </a:lnTo>
                  <a:close/>
                </a:path>
              </a:pathLst>
            </a:custGeom>
            <a:solidFill>
              <a:srgbClr val="E8B18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0" name="Freeform 69"/>
            <p:cNvSpPr/>
            <p:nvPr/>
          </p:nvSpPr>
          <p:spPr bwMode="auto">
            <a:xfrm>
              <a:off x="8093000" y="5487245"/>
              <a:ext cx="3275013" cy="473075"/>
            </a:xfrm>
            <a:custGeom>
              <a:avLst/>
              <a:gdLst>
                <a:gd name="T0" fmla="*/ 2063 w 2063"/>
                <a:gd name="T1" fmla="*/ 149 h 298"/>
                <a:gd name="T2" fmla="*/ 2058 w 2063"/>
                <a:gd name="T3" fmla="*/ 165 h 298"/>
                <a:gd name="T4" fmla="*/ 2043 w 2063"/>
                <a:gd name="T5" fmla="*/ 180 h 298"/>
                <a:gd name="T6" fmla="*/ 2017 w 2063"/>
                <a:gd name="T7" fmla="*/ 193 h 298"/>
                <a:gd name="T8" fmla="*/ 1983 w 2063"/>
                <a:gd name="T9" fmla="*/ 207 h 298"/>
                <a:gd name="T10" fmla="*/ 1938 w 2063"/>
                <a:gd name="T11" fmla="*/ 220 h 298"/>
                <a:gd name="T12" fmla="*/ 1828 w 2063"/>
                <a:gd name="T13" fmla="*/ 244 h 298"/>
                <a:gd name="T14" fmla="*/ 1688 w 2063"/>
                <a:gd name="T15" fmla="*/ 264 h 298"/>
                <a:gd name="T16" fmla="*/ 1523 w 2063"/>
                <a:gd name="T17" fmla="*/ 280 h 298"/>
                <a:gd name="T18" fmla="*/ 1339 w 2063"/>
                <a:gd name="T19" fmla="*/ 292 h 298"/>
                <a:gd name="T20" fmla="*/ 1137 w 2063"/>
                <a:gd name="T21" fmla="*/ 298 h 298"/>
                <a:gd name="T22" fmla="*/ 1032 w 2063"/>
                <a:gd name="T23" fmla="*/ 298 h 298"/>
                <a:gd name="T24" fmla="*/ 824 w 2063"/>
                <a:gd name="T25" fmla="*/ 296 h 298"/>
                <a:gd name="T26" fmla="*/ 630 w 2063"/>
                <a:gd name="T27" fmla="*/ 287 h 298"/>
                <a:gd name="T28" fmla="*/ 455 w 2063"/>
                <a:gd name="T29" fmla="*/ 273 h 298"/>
                <a:gd name="T30" fmla="*/ 302 w 2063"/>
                <a:gd name="T31" fmla="*/ 255 h 298"/>
                <a:gd name="T32" fmla="*/ 177 w 2063"/>
                <a:gd name="T33" fmla="*/ 233 h 298"/>
                <a:gd name="T34" fmla="*/ 102 w 2063"/>
                <a:gd name="T35" fmla="*/ 213 h 298"/>
                <a:gd name="T36" fmla="*/ 63 w 2063"/>
                <a:gd name="T37" fmla="*/ 200 h 298"/>
                <a:gd name="T38" fmla="*/ 33 w 2063"/>
                <a:gd name="T39" fmla="*/ 186 h 298"/>
                <a:gd name="T40" fmla="*/ 12 w 2063"/>
                <a:gd name="T41" fmla="*/ 172 h 298"/>
                <a:gd name="T42" fmla="*/ 1 w 2063"/>
                <a:gd name="T43" fmla="*/ 157 h 298"/>
                <a:gd name="T44" fmla="*/ 0 w 2063"/>
                <a:gd name="T45" fmla="*/ 149 h 298"/>
                <a:gd name="T46" fmla="*/ 6 w 2063"/>
                <a:gd name="T47" fmla="*/ 133 h 298"/>
                <a:gd name="T48" fmla="*/ 22 w 2063"/>
                <a:gd name="T49" fmla="*/ 118 h 298"/>
                <a:gd name="T50" fmla="*/ 46 w 2063"/>
                <a:gd name="T51" fmla="*/ 105 h 298"/>
                <a:gd name="T52" fmla="*/ 82 w 2063"/>
                <a:gd name="T53" fmla="*/ 90 h 298"/>
                <a:gd name="T54" fmla="*/ 125 w 2063"/>
                <a:gd name="T55" fmla="*/ 78 h 298"/>
                <a:gd name="T56" fmla="*/ 235 w 2063"/>
                <a:gd name="T57" fmla="*/ 54 h 298"/>
                <a:gd name="T58" fmla="*/ 376 w 2063"/>
                <a:gd name="T59" fmla="*/ 34 h 298"/>
                <a:gd name="T60" fmla="*/ 540 w 2063"/>
                <a:gd name="T61" fmla="*/ 18 h 298"/>
                <a:gd name="T62" fmla="*/ 725 w 2063"/>
                <a:gd name="T63" fmla="*/ 6 h 298"/>
                <a:gd name="T64" fmla="*/ 927 w 2063"/>
                <a:gd name="T65" fmla="*/ 0 h 298"/>
                <a:gd name="T66" fmla="*/ 1032 w 2063"/>
                <a:gd name="T67" fmla="*/ 0 h 298"/>
                <a:gd name="T68" fmla="*/ 1239 w 2063"/>
                <a:gd name="T69" fmla="*/ 2 h 298"/>
                <a:gd name="T70" fmla="*/ 1434 w 2063"/>
                <a:gd name="T71" fmla="*/ 11 h 298"/>
                <a:gd name="T72" fmla="*/ 1608 w 2063"/>
                <a:gd name="T73" fmla="*/ 25 h 298"/>
                <a:gd name="T74" fmla="*/ 1761 w 2063"/>
                <a:gd name="T75" fmla="*/ 43 h 298"/>
                <a:gd name="T76" fmla="*/ 1888 w 2063"/>
                <a:gd name="T77" fmla="*/ 65 h 298"/>
                <a:gd name="T78" fmla="*/ 1961 w 2063"/>
                <a:gd name="T79" fmla="*/ 85 h 298"/>
                <a:gd name="T80" fmla="*/ 2001 w 2063"/>
                <a:gd name="T81" fmla="*/ 97 h 298"/>
                <a:gd name="T82" fmla="*/ 2031 w 2063"/>
                <a:gd name="T83" fmla="*/ 112 h 298"/>
                <a:gd name="T84" fmla="*/ 2052 w 2063"/>
                <a:gd name="T85" fmla="*/ 126 h 298"/>
                <a:gd name="T86" fmla="*/ 2062 w 2063"/>
                <a:gd name="T87" fmla="*/ 141 h 298"/>
                <a:gd name="T88" fmla="*/ 2063 w 2063"/>
                <a:gd name="T89"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3" h="298">
                  <a:moveTo>
                    <a:pt x="2063" y="149"/>
                  </a:moveTo>
                  <a:lnTo>
                    <a:pt x="2063" y="149"/>
                  </a:lnTo>
                  <a:lnTo>
                    <a:pt x="2062" y="157"/>
                  </a:lnTo>
                  <a:lnTo>
                    <a:pt x="2058" y="165"/>
                  </a:lnTo>
                  <a:lnTo>
                    <a:pt x="2052" y="172"/>
                  </a:lnTo>
                  <a:lnTo>
                    <a:pt x="2043" y="180"/>
                  </a:lnTo>
                  <a:lnTo>
                    <a:pt x="2031" y="186"/>
                  </a:lnTo>
                  <a:lnTo>
                    <a:pt x="2017" y="193"/>
                  </a:lnTo>
                  <a:lnTo>
                    <a:pt x="2001" y="200"/>
                  </a:lnTo>
                  <a:lnTo>
                    <a:pt x="1983" y="207"/>
                  </a:lnTo>
                  <a:lnTo>
                    <a:pt x="1961" y="213"/>
                  </a:lnTo>
                  <a:lnTo>
                    <a:pt x="1938" y="220"/>
                  </a:lnTo>
                  <a:lnTo>
                    <a:pt x="1888" y="233"/>
                  </a:lnTo>
                  <a:lnTo>
                    <a:pt x="1828" y="244"/>
                  </a:lnTo>
                  <a:lnTo>
                    <a:pt x="1761" y="255"/>
                  </a:lnTo>
                  <a:lnTo>
                    <a:pt x="1688" y="264"/>
                  </a:lnTo>
                  <a:lnTo>
                    <a:pt x="1608" y="273"/>
                  </a:lnTo>
                  <a:lnTo>
                    <a:pt x="1523" y="280"/>
                  </a:lnTo>
                  <a:lnTo>
                    <a:pt x="1434" y="287"/>
                  </a:lnTo>
                  <a:lnTo>
                    <a:pt x="1339" y="292"/>
                  </a:lnTo>
                  <a:lnTo>
                    <a:pt x="1239" y="296"/>
                  </a:lnTo>
                  <a:lnTo>
                    <a:pt x="1137" y="298"/>
                  </a:lnTo>
                  <a:lnTo>
                    <a:pt x="1032" y="298"/>
                  </a:lnTo>
                  <a:lnTo>
                    <a:pt x="1032" y="298"/>
                  </a:lnTo>
                  <a:lnTo>
                    <a:pt x="927" y="298"/>
                  </a:lnTo>
                  <a:lnTo>
                    <a:pt x="824" y="296"/>
                  </a:lnTo>
                  <a:lnTo>
                    <a:pt x="725" y="292"/>
                  </a:lnTo>
                  <a:lnTo>
                    <a:pt x="630" y="287"/>
                  </a:lnTo>
                  <a:lnTo>
                    <a:pt x="540" y="280"/>
                  </a:lnTo>
                  <a:lnTo>
                    <a:pt x="455" y="273"/>
                  </a:lnTo>
                  <a:lnTo>
                    <a:pt x="376" y="264"/>
                  </a:lnTo>
                  <a:lnTo>
                    <a:pt x="302" y="255"/>
                  </a:lnTo>
                  <a:lnTo>
                    <a:pt x="235" y="244"/>
                  </a:lnTo>
                  <a:lnTo>
                    <a:pt x="177" y="233"/>
                  </a:lnTo>
                  <a:lnTo>
                    <a:pt x="125" y="220"/>
                  </a:lnTo>
                  <a:lnTo>
                    <a:pt x="102" y="213"/>
                  </a:lnTo>
                  <a:lnTo>
                    <a:pt x="82" y="207"/>
                  </a:lnTo>
                  <a:lnTo>
                    <a:pt x="63" y="200"/>
                  </a:lnTo>
                  <a:lnTo>
                    <a:pt x="46" y="193"/>
                  </a:lnTo>
                  <a:lnTo>
                    <a:pt x="33" y="186"/>
                  </a:lnTo>
                  <a:lnTo>
                    <a:pt x="22" y="180"/>
                  </a:lnTo>
                  <a:lnTo>
                    <a:pt x="12" y="172"/>
                  </a:lnTo>
                  <a:lnTo>
                    <a:pt x="6" y="165"/>
                  </a:lnTo>
                  <a:lnTo>
                    <a:pt x="1" y="157"/>
                  </a:lnTo>
                  <a:lnTo>
                    <a:pt x="0" y="149"/>
                  </a:lnTo>
                  <a:lnTo>
                    <a:pt x="0" y="149"/>
                  </a:lnTo>
                  <a:lnTo>
                    <a:pt x="1" y="141"/>
                  </a:lnTo>
                  <a:lnTo>
                    <a:pt x="6" y="133"/>
                  </a:lnTo>
                  <a:lnTo>
                    <a:pt x="12" y="126"/>
                  </a:lnTo>
                  <a:lnTo>
                    <a:pt x="22" y="118"/>
                  </a:lnTo>
                  <a:lnTo>
                    <a:pt x="33" y="112"/>
                  </a:lnTo>
                  <a:lnTo>
                    <a:pt x="46" y="105"/>
                  </a:lnTo>
                  <a:lnTo>
                    <a:pt x="63" y="97"/>
                  </a:lnTo>
                  <a:lnTo>
                    <a:pt x="82" y="90"/>
                  </a:lnTo>
                  <a:lnTo>
                    <a:pt x="102" y="85"/>
                  </a:lnTo>
                  <a:lnTo>
                    <a:pt x="125" y="78"/>
                  </a:lnTo>
                  <a:lnTo>
                    <a:pt x="177" y="65"/>
                  </a:lnTo>
                  <a:lnTo>
                    <a:pt x="235" y="54"/>
                  </a:lnTo>
                  <a:lnTo>
                    <a:pt x="302" y="43"/>
                  </a:lnTo>
                  <a:lnTo>
                    <a:pt x="376" y="34"/>
                  </a:lnTo>
                  <a:lnTo>
                    <a:pt x="455" y="25"/>
                  </a:lnTo>
                  <a:lnTo>
                    <a:pt x="540" y="18"/>
                  </a:lnTo>
                  <a:lnTo>
                    <a:pt x="630" y="11"/>
                  </a:lnTo>
                  <a:lnTo>
                    <a:pt x="725" y="6"/>
                  </a:lnTo>
                  <a:lnTo>
                    <a:pt x="824" y="2"/>
                  </a:lnTo>
                  <a:lnTo>
                    <a:pt x="927" y="0"/>
                  </a:lnTo>
                  <a:lnTo>
                    <a:pt x="1032" y="0"/>
                  </a:lnTo>
                  <a:lnTo>
                    <a:pt x="1032" y="0"/>
                  </a:lnTo>
                  <a:lnTo>
                    <a:pt x="1137" y="0"/>
                  </a:lnTo>
                  <a:lnTo>
                    <a:pt x="1239" y="2"/>
                  </a:lnTo>
                  <a:lnTo>
                    <a:pt x="1339" y="6"/>
                  </a:lnTo>
                  <a:lnTo>
                    <a:pt x="1434" y="11"/>
                  </a:lnTo>
                  <a:lnTo>
                    <a:pt x="1523" y="18"/>
                  </a:lnTo>
                  <a:lnTo>
                    <a:pt x="1608" y="25"/>
                  </a:lnTo>
                  <a:lnTo>
                    <a:pt x="1688" y="34"/>
                  </a:lnTo>
                  <a:lnTo>
                    <a:pt x="1761" y="43"/>
                  </a:lnTo>
                  <a:lnTo>
                    <a:pt x="1828" y="54"/>
                  </a:lnTo>
                  <a:lnTo>
                    <a:pt x="1888" y="65"/>
                  </a:lnTo>
                  <a:lnTo>
                    <a:pt x="1938" y="78"/>
                  </a:lnTo>
                  <a:lnTo>
                    <a:pt x="1961" y="85"/>
                  </a:lnTo>
                  <a:lnTo>
                    <a:pt x="1983" y="90"/>
                  </a:lnTo>
                  <a:lnTo>
                    <a:pt x="2001" y="97"/>
                  </a:lnTo>
                  <a:lnTo>
                    <a:pt x="2017" y="105"/>
                  </a:lnTo>
                  <a:lnTo>
                    <a:pt x="2031" y="112"/>
                  </a:lnTo>
                  <a:lnTo>
                    <a:pt x="2043" y="118"/>
                  </a:lnTo>
                  <a:lnTo>
                    <a:pt x="2052" y="126"/>
                  </a:lnTo>
                  <a:lnTo>
                    <a:pt x="2058" y="133"/>
                  </a:lnTo>
                  <a:lnTo>
                    <a:pt x="2062" y="141"/>
                  </a:lnTo>
                  <a:lnTo>
                    <a:pt x="2063" y="149"/>
                  </a:lnTo>
                  <a:lnTo>
                    <a:pt x="2063" y="149"/>
                  </a:lnTo>
                  <a:close/>
                </a:path>
              </a:pathLst>
            </a:custGeom>
            <a:solidFill>
              <a:schemeClr val="bg1">
                <a:lumMod val="75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1" name="Freeform 70"/>
            <p:cNvSpPr/>
            <p:nvPr/>
          </p:nvSpPr>
          <p:spPr bwMode="auto">
            <a:xfrm>
              <a:off x="9812263" y="5428508"/>
              <a:ext cx="912813" cy="269875"/>
            </a:xfrm>
            <a:custGeom>
              <a:avLst/>
              <a:gdLst>
                <a:gd name="T0" fmla="*/ 551 w 575"/>
                <a:gd name="T1" fmla="*/ 0 h 170"/>
                <a:gd name="T2" fmla="*/ 575 w 575"/>
                <a:gd name="T3" fmla="*/ 79 h 170"/>
                <a:gd name="T4" fmla="*/ 575 w 575"/>
                <a:gd name="T5" fmla="*/ 79 h 170"/>
                <a:gd name="T6" fmla="*/ 575 w 575"/>
                <a:gd name="T7" fmla="*/ 90 h 170"/>
                <a:gd name="T8" fmla="*/ 574 w 575"/>
                <a:gd name="T9" fmla="*/ 102 h 170"/>
                <a:gd name="T10" fmla="*/ 571 w 575"/>
                <a:gd name="T11" fmla="*/ 116 h 170"/>
                <a:gd name="T12" fmla="*/ 568 w 575"/>
                <a:gd name="T13" fmla="*/ 131 h 170"/>
                <a:gd name="T14" fmla="*/ 565 w 575"/>
                <a:gd name="T15" fmla="*/ 138 h 170"/>
                <a:gd name="T16" fmla="*/ 561 w 575"/>
                <a:gd name="T17" fmla="*/ 145 h 170"/>
                <a:gd name="T18" fmla="*/ 557 w 575"/>
                <a:gd name="T19" fmla="*/ 151 h 170"/>
                <a:gd name="T20" fmla="*/ 551 w 575"/>
                <a:gd name="T21" fmla="*/ 157 h 170"/>
                <a:gd name="T22" fmla="*/ 544 w 575"/>
                <a:gd name="T23" fmla="*/ 161 h 170"/>
                <a:gd name="T24" fmla="*/ 537 w 575"/>
                <a:gd name="T25" fmla="*/ 165 h 170"/>
                <a:gd name="T26" fmla="*/ 537 w 575"/>
                <a:gd name="T27" fmla="*/ 165 h 170"/>
                <a:gd name="T28" fmla="*/ 525 w 575"/>
                <a:gd name="T29" fmla="*/ 167 h 170"/>
                <a:gd name="T30" fmla="*/ 504 w 575"/>
                <a:gd name="T31" fmla="*/ 168 h 170"/>
                <a:gd name="T32" fmla="*/ 474 w 575"/>
                <a:gd name="T33" fmla="*/ 169 h 170"/>
                <a:gd name="T34" fmla="*/ 440 w 575"/>
                <a:gd name="T35" fmla="*/ 170 h 170"/>
                <a:gd name="T36" fmla="*/ 358 w 575"/>
                <a:gd name="T37" fmla="*/ 170 h 170"/>
                <a:gd name="T38" fmla="*/ 266 w 575"/>
                <a:gd name="T39" fmla="*/ 169 h 170"/>
                <a:gd name="T40" fmla="*/ 101 w 575"/>
                <a:gd name="T41" fmla="*/ 165 h 170"/>
                <a:gd name="T42" fmla="*/ 27 w 575"/>
                <a:gd name="T43" fmla="*/ 162 h 170"/>
                <a:gd name="T44" fmla="*/ 0 w 575"/>
                <a:gd name="T45" fmla="*/ 24 h 170"/>
                <a:gd name="T46" fmla="*/ 551 w 575"/>
                <a:gd name="T4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5" h="170">
                  <a:moveTo>
                    <a:pt x="551" y="0"/>
                  </a:moveTo>
                  <a:lnTo>
                    <a:pt x="575" y="79"/>
                  </a:lnTo>
                  <a:lnTo>
                    <a:pt x="575" y="79"/>
                  </a:lnTo>
                  <a:lnTo>
                    <a:pt x="575" y="90"/>
                  </a:lnTo>
                  <a:lnTo>
                    <a:pt x="574" y="102"/>
                  </a:lnTo>
                  <a:lnTo>
                    <a:pt x="571" y="116"/>
                  </a:lnTo>
                  <a:lnTo>
                    <a:pt x="568" y="131"/>
                  </a:lnTo>
                  <a:lnTo>
                    <a:pt x="565" y="138"/>
                  </a:lnTo>
                  <a:lnTo>
                    <a:pt x="561" y="145"/>
                  </a:lnTo>
                  <a:lnTo>
                    <a:pt x="557" y="151"/>
                  </a:lnTo>
                  <a:lnTo>
                    <a:pt x="551" y="157"/>
                  </a:lnTo>
                  <a:lnTo>
                    <a:pt x="544" y="161"/>
                  </a:lnTo>
                  <a:lnTo>
                    <a:pt x="537" y="165"/>
                  </a:lnTo>
                  <a:lnTo>
                    <a:pt x="537" y="165"/>
                  </a:lnTo>
                  <a:lnTo>
                    <a:pt x="525" y="167"/>
                  </a:lnTo>
                  <a:lnTo>
                    <a:pt x="504" y="168"/>
                  </a:lnTo>
                  <a:lnTo>
                    <a:pt x="474" y="169"/>
                  </a:lnTo>
                  <a:lnTo>
                    <a:pt x="440" y="170"/>
                  </a:lnTo>
                  <a:lnTo>
                    <a:pt x="358" y="170"/>
                  </a:lnTo>
                  <a:lnTo>
                    <a:pt x="266" y="169"/>
                  </a:lnTo>
                  <a:lnTo>
                    <a:pt x="101" y="165"/>
                  </a:lnTo>
                  <a:lnTo>
                    <a:pt x="27" y="162"/>
                  </a:lnTo>
                  <a:lnTo>
                    <a:pt x="0" y="24"/>
                  </a:lnTo>
                  <a:lnTo>
                    <a:pt x="551" y="0"/>
                  </a:lnTo>
                  <a:close/>
                </a:path>
              </a:pathLst>
            </a:custGeom>
            <a:solidFill>
              <a:schemeClr val="bg1">
                <a:lumMod val="50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2" name="Freeform 71"/>
            <p:cNvSpPr/>
            <p:nvPr/>
          </p:nvSpPr>
          <p:spPr bwMode="auto">
            <a:xfrm>
              <a:off x="9774163" y="5198320"/>
              <a:ext cx="954088" cy="498475"/>
            </a:xfrm>
            <a:custGeom>
              <a:avLst/>
              <a:gdLst>
                <a:gd name="T0" fmla="*/ 24 w 601"/>
                <a:gd name="T1" fmla="*/ 286 h 314"/>
                <a:gd name="T2" fmla="*/ 13 w 601"/>
                <a:gd name="T3" fmla="*/ 263 h 314"/>
                <a:gd name="T4" fmla="*/ 5 w 601"/>
                <a:gd name="T5" fmla="*/ 242 h 314"/>
                <a:gd name="T6" fmla="*/ 1 w 601"/>
                <a:gd name="T7" fmla="*/ 222 h 314"/>
                <a:gd name="T8" fmla="*/ 0 w 601"/>
                <a:gd name="T9" fmla="*/ 204 h 314"/>
                <a:gd name="T10" fmla="*/ 2 w 601"/>
                <a:gd name="T11" fmla="*/ 187 h 314"/>
                <a:gd name="T12" fmla="*/ 7 w 601"/>
                <a:gd name="T13" fmla="*/ 171 h 314"/>
                <a:gd name="T14" fmla="*/ 24 w 601"/>
                <a:gd name="T15" fmla="*/ 145 h 314"/>
                <a:gd name="T16" fmla="*/ 47 w 601"/>
                <a:gd name="T17" fmla="*/ 123 h 314"/>
                <a:gd name="T18" fmla="*/ 74 w 601"/>
                <a:gd name="T19" fmla="*/ 105 h 314"/>
                <a:gd name="T20" fmla="*/ 102 w 601"/>
                <a:gd name="T21" fmla="*/ 90 h 314"/>
                <a:gd name="T22" fmla="*/ 130 w 601"/>
                <a:gd name="T23" fmla="*/ 78 h 314"/>
                <a:gd name="T24" fmla="*/ 160 w 601"/>
                <a:gd name="T25" fmla="*/ 69 h 314"/>
                <a:gd name="T26" fmla="*/ 204 w 601"/>
                <a:gd name="T27" fmla="*/ 62 h 314"/>
                <a:gd name="T28" fmla="*/ 229 w 601"/>
                <a:gd name="T29" fmla="*/ 55 h 314"/>
                <a:gd name="T30" fmla="*/ 239 w 601"/>
                <a:gd name="T31" fmla="*/ 50 h 314"/>
                <a:gd name="T32" fmla="*/ 288 w 601"/>
                <a:gd name="T33" fmla="*/ 23 h 314"/>
                <a:gd name="T34" fmla="*/ 325 w 601"/>
                <a:gd name="T35" fmla="*/ 7 h 314"/>
                <a:gd name="T36" fmla="*/ 360 w 601"/>
                <a:gd name="T37" fmla="*/ 1 h 314"/>
                <a:gd name="T38" fmla="*/ 399 w 601"/>
                <a:gd name="T39" fmla="*/ 0 h 314"/>
                <a:gd name="T40" fmla="*/ 422 w 601"/>
                <a:gd name="T41" fmla="*/ 1 h 314"/>
                <a:gd name="T42" fmla="*/ 460 w 601"/>
                <a:gd name="T43" fmla="*/ 6 h 314"/>
                <a:gd name="T44" fmla="*/ 486 w 601"/>
                <a:gd name="T45" fmla="*/ 13 h 314"/>
                <a:gd name="T46" fmla="*/ 512 w 601"/>
                <a:gd name="T47" fmla="*/ 24 h 314"/>
                <a:gd name="T48" fmla="*/ 535 w 601"/>
                <a:gd name="T49" fmla="*/ 40 h 314"/>
                <a:gd name="T50" fmla="*/ 556 w 601"/>
                <a:gd name="T51" fmla="*/ 62 h 314"/>
                <a:gd name="T52" fmla="*/ 573 w 601"/>
                <a:gd name="T53" fmla="*/ 88 h 314"/>
                <a:gd name="T54" fmla="*/ 580 w 601"/>
                <a:gd name="T55" fmla="*/ 104 h 314"/>
                <a:gd name="T56" fmla="*/ 593 w 601"/>
                <a:gd name="T57" fmla="*/ 153 h 314"/>
                <a:gd name="T58" fmla="*/ 599 w 601"/>
                <a:gd name="T59" fmla="*/ 185 h 314"/>
                <a:gd name="T60" fmla="*/ 601 w 601"/>
                <a:gd name="T61" fmla="*/ 213 h 314"/>
                <a:gd name="T62" fmla="*/ 598 w 601"/>
                <a:gd name="T63" fmla="*/ 241 h 314"/>
                <a:gd name="T64" fmla="*/ 591 w 601"/>
                <a:gd name="T65" fmla="*/ 263 h 314"/>
                <a:gd name="T66" fmla="*/ 577 w 601"/>
                <a:gd name="T67" fmla="*/ 282 h 314"/>
                <a:gd name="T68" fmla="*/ 557 w 601"/>
                <a:gd name="T69" fmla="*/ 296 h 314"/>
                <a:gd name="T70" fmla="*/ 544 w 601"/>
                <a:gd name="T71" fmla="*/ 300 h 314"/>
                <a:gd name="T72" fmla="*/ 515 w 601"/>
                <a:gd name="T73" fmla="*/ 308 h 314"/>
                <a:gd name="T74" fmla="*/ 487 w 601"/>
                <a:gd name="T75" fmla="*/ 313 h 314"/>
                <a:gd name="T76" fmla="*/ 460 w 601"/>
                <a:gd name="T77" fmla="*/ 314 h 314"/>
                <a:gd name="T78" fmla="*/ 409 w 601"/>
                <a:gd name="T79" fmla="*/ 310 h 314"/>
                <a:gd name="T80" fmla="*/ 361 w 601"/>
                <a:gd name="T81" fmla="*/ 297 h 314"/>
                <a:gd name="T82" fmla="*/ 294 w 601"/>
                <a:gd name="T83" fmla="*/ 273 h 314"/>
                <a:gd name="T84" fmla="*/ 251 w 601"/>
                <a:gd name="T85" fmla="*/ 257 h 314"/>
                <a:gd name="T86" fmla="*/ 207 w 601"/>
                <a:gd name="T87" fmla="*/ 245 h 314"/>
                <a:gd name="T88" fmla="*/ 162 w 601"/>
                <a:gd name="T89" fmla="*/ 241 h 314"/>
                <a:gd name="T90" fmla="*/ 154 w 601"/>
                <a:gd name="T91" fmla="*/ 242 h 314"/>
                <a:gd name="T92" fmla="*/ 136 w 601"/>
                <a:gd name="T93" fmla="*/ 250 h 314"/>
                <a:gd name="T94" fmla="*/ 108 w 601"/>
                <a:gd name="T95" fmla="*/ 270 h 314"/>
                <a:gd name="T96" fmla="*/ 81 w 601"/>
                <a:gd name="T97" fmla="*/ 291 h 314"/>
                <a:gd name="T98" fmla="*/ 62 w 601"/>
                <a:gd name="T99" fmla="*/ 302 h 314"/>
                <a:gd name="T100" fmla="*/ 45 w 601"/>
                <a:gd name="T101" fmla="*/ 304 h 314"/>
                <a:gd name="T102" fmla="*/ 38 w 601"/>
                <a:gd name="T103" fmla="*/ 300 h 314"/>
                <a:gd name="T104" fmla="*/ 31 w 601"/>
                <a:gd name="T105" fmla="*/ 295 h 314"/>
                <a:gd name="T106" fmla="*/ 24 w 601"/>
                <a:gd name="T107" fmla="*/ 28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314">
                  <a:moveTo>
                    <a:pt x="24" y="286"/>
                  </a:moveTo>
                  <a:lnTo>
                    <a:pt x="24" y="286"/>
                  </a:lnTo>
                  <a:lnTo>
                    <a:pt x="18" y="274"/>
                  </a:lnTo>
                  <a:lnTo>
                    <a:pt x="13" y="263"/>
                  </a:lnTo>
                  <a:lnTo>
                    <a:pt x="8" y="252"/>
                  </a:lnTo>
                  <a:lnTo>
                    <a:pt x="5" y="242"/>
                  </a:lnTo>
                  <a:lnTo>
                    <a:pt x="2" y="231"/>
                  </a:lnTo>
                  <a:lnTo>
                    <a:pt x="1" y="222"/>
                  </a:lnTo>
                  <a:lnTo>
                    <a:pt x="0" y="213"/>
                  </a:lnTo>
                  <a:lnTo>
                    <a:pt x="0" y="204"/>
                  </a:lnTo>
                  <a:lnTo>
                    <a:pt x="1" y="195"/>
                  </a:lnTo>
                  <a:lnTo>
                    <a:pt x="2" y="187"/>
                  </a:lnTo>
                  <a:lnTo>
                    <a:pt x="5" y="179"/>
                  </a:lnTo>
                  <a:lnTo>
                    <a:pt x="7" y="171"/>
                  </a:lnTo>
                  <a:lnTo>
                    <a:pt x="15" y="158"/>
                  </a:lnTo>
                  <a:lnTo>
                    <a:pt x="24" y="145"/>
                  </a:lnTo>
                  <a:lnTo>
                    <a:pt x="34" y="133"/>
                  </a:lnTo>
                  <a:lnTo>
                    <a:pt x="47" y="123"/>
                  </a:lnTo>
                  <a:lnTo>
                    <a:pt x="60" y="113"/>
                  </a:lnTo>
                  <a:lnTo>
                    <a:pt x="74" y="105"/>
                  </a:lnTo>
                  <a:lnTo>
                    <a:pt x="88" y="97"/>
                  </a:lnTo>
                  <a:lnTo>
                    <a:pt x="102" y="90"/>
                  </a:lnTo>
                  <a:lnTo>
                    <a:pt x="130" y="78"/>
                  </a:lnTo>
                  <a:lnTo>
                    <a:pt x="130" y="78"/>
                  </a:lnTo>
                  <a:lnTo>
                    <a:pt x="144" y="72"/>
                  </a:lnTo>
                  <a:lnTo>
                    <a:pt x="160" y="69"/>
                  </a:lnTo>
                  <a:lnTo>
                    <a:pt x="189" y="63"/>
                  </a:lnTo>
                  <a:lnTo>
                    <a:pt x="204" y="62"/>
                  </a:lnTo>
                  <a:lnTo>
                    <a:pt x="216" y="58"/>
                  </a:lnTo>
                  <a:lnTo>
                    <a:pt x="229" y="55"/>
                  </a:lnTo>
                  <a:lnTo>
                    <a:pt x="239" y="50"/>
                  </a:lnTo>
                  <a:lnTo>
                    <a:pt x="239" y="50"/>
                  </a:lnTo>
                  <a:lnTo>
                    <a:pt x="265" y="36"/>
                  </a:lnTo>
                  <a:lnTo>
                    <a:pt x="288" y="23"/>
                  </a:lnTo>
                  <a:lnTo>
                    <a:pt x="307" y="14"/>
                  </a:lnTo>
                  <a:lnTo>
                    <a:pt x="325" y="7"/>
                  </a:lnTo>
                  <a:lnTo>
                    <a:pt x="343" y="3"/>
                  </a:lnTo>
                  <a:lnTo>
                    <a:pt x="360" y="1"/>
                  </a:lnTo>
                  <a:lnTo>
                    <a:pt x="379" y="0"/>
                  </a:lnTo>
                  <a:lnTo>
                    <a:pt x="399" y="0"/>
                  </a:lnTo>
                  <a:lnTo>
                    <a:pt x="399" y="0"/>
                  </a:lnTo>
                  <a:lnTo>
                    <a:pt x="422" y="1"/>
                  </a:lnTo>
                  <a:lnTo>
                    <a:pt x="447" y="3"/>
                  </a:lnTo>
                  <a:lnTo>
                    <a:pt x="460" y="6"/>
                  </a:lnTo>
                  <a:lnTo>
                    <a:pt x="473" y="10"/>
                  </a:lnTo>
                  <a:lnTo>
                    <a:pt x="486" y="13"/>
                  </a:lnTo>
                  <a:lnTo>
                    <a:pt x="499" y="19"/>
                  </a:lnTo>
                  <a:lnTo>
                    <a:pt x="512" y="24"/>
                  </a:lnTo>
                  <a:lnTo>
                    <a:pt x="524" y="32"/>
                  </a:lnTo>
                  <a:lnTo>
                    <a:pt x="535" y="40"/>
                  </a:lnTo>
                  <a:lnTo>
                    <a:pt x="546" y="50"/>
                  </a:lnTo>
                  <a:lnTo>
                    <a:pt x="556" y="62"/>
                  </a:lnTo>
                  <a:lnTo>
                    <a:pt x="565" y="74"/>
                  </a:lnTo>
                  <a:lnTo>
                    <a:pt x="573" y="88"/>
                  </a:lnTo>
                  <a:lnTo>
                    <a:pt x="580" y="104"/>
                  </a:lnTo>
                  <a:lnTo>
                    <a:pt x="580" y="104"/>
                  </a:lnTo>
                  <a:lnTo>
                    <a:pt x="590" y="138"/>
                  </a:lnTo>
                  <a:lnTo>
                    <a:pt x="593" y="153"/>
                  </a:lnTo>
                  <a:lnTo>
                    <a:pt x="597" y="169"/>
                  </a:lnTo>
                  <a:lnTo>
                    <a:pt x="599" y="185"/>
                  </a:lnTo>
                  <a:lnTo>
                    <a:pt x="601" y="200"/>
                  </a:lnTo>
                  <a:lnTo>
                    <a:pt x="601" y="213"/>
                  </a:lnTo>
                  <a:lnTo>
                    <a:pt x="600" y="227"/>
                  </a:lnTo>
                  <a:lnTo>
                    <a:pt x="598" y="241"/>
                  </a:lnTo>
                  <a:lnTo>
                    <a:pt x="595" y="252"/>
                  </a:lnTo>
                  <a:lnTo>
                    <a:pt x="591" y="263"/>
                  </a:lnTo>
                  <a:lnTo>
                    <a:pt x="584" y="273"/>
                  </a:lnTo>
                  <a:lnTo>
                    <a:pt x="577" y="282"/>
                  </a:lnTo>
                  <a:lnTo>
                    <a:pt x="568" y="289"/>
                  </a:lnTo>
                  <a:lnTo>
                    <a:pt x="557" y="296"/>
                  </a:lnTo>
                  <a:lnTo>
                    <a:pt x="544" y="300"/>
                  </a:lnTo>
                  <a:lnTo>
                    <a:pt x="544" y="300"/>
                  </a:lnTo>
                  <a:lnTo>
                    <a:pt x="530" y="305"/>
                  </a:lnTo>
                  <a:lnTo>
                    <a:pt x="515" y="308"/>
                  </a:lnTo>
                  <a:lnTo>
                    <a:pt x="500" y="311"/>
                  </a:lnTo>
                  <a:lnTo>
                    <a:pt x="487" y="313"/>
                  </a:lnTo>
                  <a:lnTo>
                    <a:pt x="473" y="314"/>
                  </a:lnTo>
                  <a:lnTo>
                    <a:pt x="460" y="314"/>
                  </a:lnTo>
                  <a:lnTo>
                    <a:pt x="434" y="313"/>
                  </a:lnTo>
                  <a:lnTo>
                    <a:pt x="409" y="310"/>
                  </a:lnTo>
                  <a:lnTo>
                    <a:pt x="385" y="304"/>
                  </a:lnTo>
                  <a:lnTo>
                    <a:pt x="361" y="297"/>
                  </a:lnTo>
                  <a:lnTo>
                    <a:pt x="339" y="290"/>
                  </a:lnTo>
                  <a:lnTo>
                    <a:pt x="294" y="273"/>
                  </a:lnTo>
                  <a:lnTo>
                    <a:pt x="273" y="264"/>
                  </a:lnTo>
                  <a:lnTo>
                    <a:pt x="251" y="257"/>
                  </a:lnTo>
                  <a:lnTo>
                    <a:pt x="230" y="251"/>
                  </a:lnTo>
                  <a:lnTo>
                    <a:pt x="207" y="245"/>
                  </a:lnTo>
                  <a:lnTo>
                    <a:pt x="186" y="242"/>
                  </a:lnTo>
                  <a:lnTo>
                    <a:pt x="162" y="241"/>
                  </a:lnTo>
                  <a:lnTo>
                    <a:pt x="162" y="241"/>
                  </a:lnTo>
                  <a:lnTo>
                    <a:pt x="154" y="242"/>
                  </a:lnTo>
                  <a:lnTo>
                    <a:pt x="145" y="245"/>
                  </a:lnTo>
                  <a:lnTo>
                    <a:pt x="136" y="250"/>
                  </a:lnTo>
                  <a:lnTo>
                    <a:pt x="127" y="256"/>
                  </a:lnTo>
                  <a:lnTo>
                    <a:pt x="108" y="270"/>
                  </a:lnTo>
                  <a:lnTo>
                    <a:pt x="90" y="286"/>
                  </a:lnTo>
                  <a:lnTo>
                    <a:pt x="81" y="291"/>
                  </a:lnTo>
                  <a:lnTo>
                    <a:pt x="71" y="297"/>
                  </a:lnTo>
                  <a:lnTo>
                    <a:pt x="62" y="302"/>
                  </a:lnTo>
                  <a:lnTo>
                    <a:pt x="53" y="304"/>
                  </a:lnTo>
                  <a:lnTo>
                    <a:pt x="45" y="304"/>
                  </a:lnTo>
                  <a:lnTo>
                    <a:pt x="42" y="303"/>
                  </a:lnTo>
                  <a:lnTo>
                    <a:pt x="38" y="300"/>
                  </a:lnTo>
                  <a:lnTo>
                    <a:pt x="34" y="298"/>
                  </a:lnTo>
                  <a:lnTo>
                    <a:pt x="31" y="295"/>
                  </a:lnTo>
                  <a:lnTo>
                    <a:pt x="24" y="286"/>
                  </a:lnTo>
                  <a:lnTo>
                    <a:pt x="24" y="286"/>
                  </a:lnTo>
                  <a:close/>
                </a:path>
              </a:pathLst>
            </a:custGeom>
            <a:solidFill>
              <a:schemeClr val="bg1">
                <a:lumMod val="65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3" name="Freeform 72"/>
            <p:cNvSpPr/>
            <p:nvPr/>
          </p:nvSpPr>
          <p:spPr bwMode="auto">
            <a:xfrm>
              <a:off x="8789913" y="3520333"/>
              <a:ext cx="1416050" cy="1135063"/>
            </a:xfrm>
            <a:custGeom>
              <a:avLst/>
              <a:gdLst>
                <a:gd name="T0" fmla="*/ 777 w 892"/>
                <a:gd name="T1" fmla="*/ 680 h 715"/>
                <a:gd name="T2" fmla="*/ 780 w 892"/>
                <a:gd name="T3" fmla="*/ 469 h 715"/>
                <a:gd name="T4" fmla="*/ 785 w 892"/>
                <a:gd name="T5" fmla="*/ 321 h 715"/>
                <a:gd name="T6" fmla="*/ 789 w 892"/>
                <a:gd name="T7" fmla="*/ 269 h 715"/>
                <a:gd name="T8" fmla="*/ 793 w 892"/>
                <a:gd name="T9" fmla="*/ 247 h 715"/>
                <a:gd name="T10" fmla="*/ 794 w 892"/>
                <a:gd name="T11" fmla="*/ 244 h 715"/>
                <a:gd name="T12" fmla="*/ 801 w 892"/>
                <a:gd name="T13" fmla="*/ 237 h 715"/>
                <a:gd name="T14" fmla="*/ 809 w 892"/>
                <a:gd name="T15" fmla="*/ 234 h 715"/>
                <a:gd name="T16" fmla="*/ 828 w 892"/>
                <a:gd name="T17" fmla="*/ 233 h 715"/>
                <a:gd name="T18" fmla="*/ 860 w 892"/>
                <a:gd name="T19" fmla="*/ 234 h 715"/>
                <a:gd name="T20" fmla="*/ 870 w 892"/>
                <a:gd name="T21" fmla="*/ 232 h 715"/>
                <a:gd name="T22" fmla="*/ 876 w 892"/>
                <a:gd name="T23" fmla="*/ 224 h 715"/>
                <a:gd name="T24" fmla="*/ 880 w 892"/>
                <a:gd name="T25" fmla="*/ 207 h 715"/>
                <a:gd name="T26" fmla="*/ 890 w 892"/>
                <a:gd name="T27" fmla="*/ 154 h 715"/>
                <a:gd name="T28" fmla="*/ 892 w 892"/>
                <a:gd name="T29" fmla="*/ 96 h 715"/>
                <a:gd name="T30" fmla="*/ 890 w 892"/>
                <a:gd name="T31" fmla="*/ 71 h 715"/>
                <a:gd name="T32" fmla="*/ 886 w 892"/>
                <a:gd name="T33" fmla="*/ 53 h 715"/>
                <a:gd name="T34" fmla="*/ 882 w 892"/>
                <a:gd name="T35" fmla="*/ 47 h 715"/>
                <a:gd name="T36" fmla="*/ 870 w 892"/>
                <a:gd name="T37" fmla="*/ 36 h 715"/>
                <a:gd name="T38" fmla="*/ 852 w 892"/>
                <a:gd name="T39" fmla="*/ 28 h 715"/>
                <a:gd name="T40" fmla="*/ 828 w 892"/>
                <a:gd name="T41" fmla="*/ 23 h 715"/>
                <a:gd name="T42" fmla="*/ 782 w 892"/>
                <a:gd name="T43" fmla="*/ 16 h 715"/>
                <a:gd name="T44" fmla="*/ 652 w 892"/>
                <a:gd name="T45" fmla="*/ 8 h 715"/>
                <a:gd name="T46" fmla="*/ 634 w 892"/>
                <a:gd name="T47" fmla="*/ 9 h 715"/>
                <a:gd name="T48" fmla="*/ 565 w 892"/>
                <a:gd name="T49" fmla="*/ 20 h 715"/>
                <a:gd name="T50" fmla="*/ 512 w 892"/>
                <a:gd name="T51" fmla="*/ 29 h 715"/>
                <a:gd name="T52" fmla="*/ 456 w 892"/>
                <a:gd name="T53" fmla="*/ 33 h 715"/>
                <a:gd name="T54" fmla="*/ 422 w 892"/>
                <a:gd name="T55" fmla="*/ 32 h 715"/>
                <a:gd name="T56" fmla="*/ 345 w 892"/>
                <a:gd name="T57" fmla="*/ 25 h 715"/>
                <a:gd name="T58" fmla="*/ 240 w 892"/>
                <a:gd name="T59" fmla="*/ 10 h 715"/>
                <a:gd name="T60" fmla="*/ 199 w 892"/>
                <a:gd name="T61" fmla="*/ 6 h 715"/>
                <a:gd name="T62" fmla="*/ 154 w 892"/>
                <a:gd name="T63" fmla="*/ 4 h 715"/>
                <a:gd name="T64" fmla="*/ 73 w 892"/>
                <a:gd name="T65" fmla="*/ 1 h 715"/>
                <a:gd name="T66" fmla="*/ 45 w 892"/>
                <a:gd name="T67" fmla="*/ 1 h 715"/>
                <a:gd name="T68" fmla="*/ 28 w 892"/>
                <a:gd name="T69" fmla="*/ 6 h 715"/>
                <a:gd name="T70" fmla="*/ 24 w 892"/>
                <a:gd name="T71" fmla="*/ 9 h 715"/>
                <a:gd name="T72" fmla="*/ 16 w 892"/>
                <a:gd name="T73" fmla="*/ 18 h 715"/>
                <a:gd name="T74" fmla="*/ 8 w 892"/>
                <a:gd name="T75" fmla="*/ 32 h 715"/>
                <a:gd name="T76" fmla="*/ 3 w 892"/>
                <a:gd name="T77" fmla="*/ 50 h 715"/>
                <a:gd name="T78" fmla="*/ 0 w 892"/>
                <a:gd name="T79" fmla="*/ 75 h 715"/>
                <a:gd name="T80" fmla="*/ 1 w 892"/>
                <a:gd name="T81" fmla="*/ 104 h 715"/>
                <a:gd name="T82" fmla="*/ 7 w 892"/>
                <a:gd name="T83" fmla="*/ 140 h 715"/>
                <a:gd name="T84" fmla="*/ 17 w 892"/>
                <a:gd name="T85" fmla="*/ 184 h 715"/>
                <a:gd name="T86" fmla="*/ 24 w 892"/>
                <a:gd name="T87" fmla="*/ 208 h 715"/>
                <a:gd name="T88" fmla="*/ 48 w 892"/>
                <a:gd name="T89" fmla="*/ 295 h 715"/>
                <a:gd name="T90" fmla="*/ 65 w 892"/>
                <a:gd name="T91" fmla="*/ 380 h 715"/>
                <a:gd name="T92" fmla="*/ 76 w 892"/>
                <a:gd name="T93" fmla="*/ 461 h 715"/>
                <a:gd name="T94" fmla="*/ 83 w 892"/>
                <a:gd name="T95" fmla="*/ 535 h 715"/>
                <a:gd name="T96" fmla="*/ 86 w 892"/>
                <a:gd name="T97" fmla="*/ 646 h 715"/>
                <a:gd name="T98" fmla="*/ 86 w 892"/>
                <a:gd name="T99" fmla="*/ 689 h 715"/>
                <a:gd name="T100" fmla="*/ 777 w 892"/>
                <a:gd name="T101" fmla="*/ 68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2" h="715">
                  <a:moveTo>
                    <a:pt x="777" y="680"/>
                  </a:moveTo>
                  <a:lnTo>
                    <a:pt x="777" y="680"/>
                  </a:lnTo>
                  <a:lnTo>
                    <a:pt x="777" y="614"/>
                  </a:lnTo>
                  <a:lnTo>
                    <a:pt x="780" y="469"/>
                  </a:lnTo>
                  <a:lnTo>
                    <a:pt x="782" y="391"/>
                  </a:lnTo>
                  <a:lnTo>
                    <a:pt x="785" y="321"/>
                  </a:lnTo>
                  <a:lnTo>
                    <a:pt x="788" y="292"/>
                  </a:lnTo>
                  <a:lnTo>
                    <a:pt x="789" y="269"/>
                  </a:lnTo>
                  <a:lnTo>
                    <a:pt x="792" y="252"/>
                  </a:lnTo>
                  <a:lnTo>
                    <a:pt x="793" y="247"/>
                  </a:lnTo>
                  <a:lnTo>
                    <a:pt x="794" y="244"/>
                  </a:lnTo>
                  <a:lnTo>
                    <a:pt x="794" y="244"/>
                  </a:lnTo>
                  <a:lnTo>
                    <a:pt x="798" y="240"/>
                  </a:lnTo>
                  <a:lnTo>
                    <a:pt x="801" y="237"/>
                  </a:lnTo>
                  <a:lnTo>
                    <a:pt x="805" y="235"/>
                  </a:lnTo>
                  <a:lnTo>
                    <a:pt x="809" y="234"/>
                  </a:lnTo>
                  <a:lnTo>
                    <a:pt x="818" y="233"/>
                  </a:lnTo>
                  <a:lnTo>
                    <a:pt x="828" y="233"/>
                  </a:lnTo>
                  <a:lnTo>
                    <a:pt x="850" y="235"/>
                  </a:lnTo>
                  <a:lnTo>
                    <a:pt x="860" y="234"/>
                  </a:lnTo>
                  <a:lnTo>
                    <a:pt x="870" y="232"/>
                  </a:lnTo>
                  <a:lnTo>
                    <a:pt x="870" y="232"/>
                  </a:lnTo>
                  <a:lnTo>
                    <a:pt x="873" y="230"/>
                  </a:lnTo>
                  <a:lnTo>
                    <a:pt x="876" y="224"/>
                  </a:lnTo>
                  <a:lnTo>
                    <a:pt x="878" y="216"/>
                  </a:lnTo>
                  <a:lnTo>
                    <a:pt x="880" y="207"/>
                  </a:lnTo>
                  <a:lnTo>
                    <a:pt x="885" y="182"/>
                  </a:lnTo>
                  <a:lnTo>
                    <a:pt x="890" y="154"/>
                  </a:lnTo>
                  <a:lnTo>
                    <a:pt x="892" y="124"/>
                  </a:lnTo>
                  <a:lnTo>
                    <a:pt x="892" y="96"/>
                  </a:lnTo>
                  <a:lnTo>
                    <a:pt x="891" y="84"/>
                  </a:lnTo>
                  <a:lnTo>
                    <a:pt x="890" y="71"/>
                  </a:lnTo>
                  <a:lnTo>
                    <a:pt x="888" y="61"/>
                  </a:lnTo>
                  <a:lnTo>
                    <a:pt x="886" y="53"/>
                  </a:lnTo>
                  <a:lnTo>
                    <a:pt x="886" y="53"/>
                  </a:lnTo>
                  <a:lnTo>
                    <a:pt x="882" y="47"/>
                  </a:lnTo>
                  <a:lnTo>
                    <a:pt x="877" y="42"/>
                  </a:lnTo>
                  <a:lnTo>
                    <a:pt x="870" y="36"/>
                  </a:lnTo>
                  <a:lnTo>
                    <a:pt x="862" y="33"/>
                  </a:lnTo>
                  <a:lnTo>
                    <a:pt x="852" y="28"/>
                  </a:lnTo>
                  <a:lnTo>
                    <a:pt x="841" y="25"/>
                  </a:lnTo>
                  <a:lnTo>
                    <a:pt x="828" y="23"/>
                  </a:lnTo>
                  <a:lnTo>
                    <a:pt x="815" y="20"/>
                  </a:lnTo>
                  <a:lnTo>
                    <a:pt x="782" y="16"/>
                  </a:lnTo>
                  <a:lnTo>
                    <a:pt x="744" y="13"/>
                  </a:lnTo>
                  <a:lnTo>
                    <a:pt x="652" y="8"/>
                  </a:lnTo>
                  <a:lnTo>
                    <a:pt x="652" y="8"/>
                  </a:lnTo>
                  <a:lnTo>
                    <a:pt x="634" y="9"/>
                  </a:lnTo>
                  <a:lnTo>
                    <a:pt x="612" y="11"/>
                  </a:lnTo>
                  <a:lnTo>
                    <a:pt x="565" y="20"/>
                  </a:lnTo>
                  <a:lnTo>
                    <a:pt x="539" y="25"/>
                  </a:lnTo>
                  <a:lnTo>
                    <a:pt x="512" y="29"/>
                  </a:lnTo>
                  <a:lnTo>
                    <a:pt x="483" y="33"/>
                  </a:lnTo>
                  <a:lnTo>
                    <a:pt x="456" y="33"/>
                  </a:lnTo>
                  <a:lnTo>
                    <a:pt x="456" y="33"/>
                  </a:lnTo>
                  <a:lnTo>
                    <a:pt x="422" y="32"/>
                  </a:lnTo>
                  <a:lnTo>
                    <a:pt x="385" y="29"/>
                  </a:lnTo>
                  <a:lnTo>
                    <a:pt x="345" y="25"/>
                  </a:lnTo>
                  <a:lnTo>
                    <a:pt x="307" y="19"/>
                  </a:lnTo>
                  <a:lnTo>
                    <a:pt x="240" y="10"/>
                  </a:lnTo>
                  <a:lnTo>
                    <a:pt x="215" y="7"/>
                  </a:lnTo>
                  <a:lnTo>
                    <a:pt x="199" y="6"/>
                  </a:lnTo>
                  <a:lnTo>
                    <a:pt x="199" y="6"/>
                  </a:lnTo>
                  <a:lnTo>
                    <a:pt x="154" y="4"/>
                  </a:lnTo>
                  <a:lnTo>
                    <a:pt x="120" y="3"/>
                  </a:lnTo>
                  <a:lnTo>
                    <a:pt x="73" y="1"/>
                  </a:lnTo>
                  <a:lnTo>
                    <a:pt x="57" y="0"/>
                  </a:lnTo>
                  <a:lnTo>
                    <a:pt x="45" y="1"/>
                  </a:lnTo>
                  <a:lnTo>
                    <a:pt x="36" y="2"/>
                  </a:lnTo>
                  <a:lnTo>
                    <a:pt x="28" y="6"/>
                  </a:lnTo>
                  <a:lnTo>
                    <a:pt x="28" y="6"/>
                  </a:lnTo>
                  <a:lnTo>
                    <a:pt x="24" y="9"/>
                  </a:lnTo>
                  <a:lnTo>
                    <a:pt x="19" y="12"/>
                  </a:lnTo>
                  <a:lnTo>
                    <a:pt x="16" y="18"/>
                  </a:lnTo>
                  <a:lnTo>
                    <a:pt x="11" y="24"/>
                  </a:lnTo>
                  <a:lnTo>
                    <a:pt x="8" y="32"/>
                  </a:lnTo>
                  <a:lnTo>
                    <a:pt x="6" y="39"/>
                  </a:lnTo>
                  <a:lnTo>
                    <a:pt x="3" y="50"/>
                  </a:lnTo>
                  <a:lnTo>
                    <a:pt x="1" y="61"/>
                  </a:lnTo>
                  <a:lnTo>
                    <a:pt x="0" y="75"/>
                  </a:lnTo>
                  <a:lnTo>
                    <a:pt x="0" y="88"/>
                  </a:lnTo>
                  <a:lnTo>
                    <a:pt x="1" y="104"/>
                  </a:lnTo>
                  <a:lnTo>
                    <a:pt x="3" y="122"/>
                  </a:lnTo>
                  <a:lnTo>
                    <a:pt x="7" y="140"/>
                  </a:lnTo>
                  <a:lnTo>
                    <a:pt x="11" y="162"/>
                  </a:lnTo>
                  <a:lnTo>
                    <a:pt x="17" y="184"/>
                  </a:lnTo>
                  <a:lnTo>
                    <a:pt x="24" y="208"/>
                  </a:lnTo>
                  <a:lnTo>
                    <a:pt x="24" y="208"/>
                  </a:lnTo>
                  <a:lnTo>
                    <a:pt x="37" y="251"/>
                  </a:lnTo>
                  <a:lnTo>
                    <a:pt x="48" y="295"/>
                  </a:lnTo>
                  <a:lnTo>
                    <a:pt x="58" y="338"/>
                  </a:lnTo>
                  <a:lnTo>
                    <a:pt x="65" y="380"/>
                  </a:lnTo>
                  <a:lnTo>
                    <a:pt x="71" y="422"/>
                  </a:lnTo>
                  <a:lnTo>
                    <a:pt x="76" y="461"/>
                  </a:lnTo>
                  <a:lnTo>
                    <a:pt x="80" y="499"/>
                  </a:lnTo>
                  <a:lnTo>
                    <a:pt x="83" y="535"/>
                  </a:lnTo>
                  <a:lnTo>
                    <a:pt x="86" y="597"/>
                  </a:lnTo>
                  <a:lnTo>
                    <a:pt x="86" y="646"/>
                  </a:lnTo>
                  <a:lnTo>
                    <a:pt x="86" y="678"/>
                  </a:lnTo>
                  <a:lnTo>
                    <a:pt x="86" y="689"/>
                  </a:lnTo>
                  <a:lnTo>
                    <a:pt x="443" y="715"/>
                  </a:lnTo>
                  <a:lnTo>
                    <a:pt x="777" y="680"/>
                  </a:lnTo>
                  <a:close/>
                </a:path>
              </a:pathLst>
            </a:custGeom>
            <a:solidFill>
              <a:schemeClr val="bg1">
                <a:lumMod val="85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4" name="Freeform 73"/>
            <p:cNvSpPr/>
            <p:nvPr/>
          </p:nvSpPr>
          <p:spPr bwMode="auto">
            <a:xfrm>
              <a:off x="9567788" y="3656858"/>
              <a:ext cx="23813" cy="973138"/>
            </a:xfrm>
            <a:custGeom>
              <a:avLst/>
              <a:gdLst>
                <a:gd name="T0" fmla="*/ 0 w 15"/>
                <a:gd name="T1" fmla="*/ 0 h 613"/>
                <a:gd name="T2" fmla="*/ 5 w 15"/>
                <a:gd name="T3" fmla="*/ 613 h 613"/>
                <a:gd name="T4" fmla="*/ 15 w 15"/>
                <a:gd name="T5" fmla="*/ 613 h 613"/>
                <a:gd name="T6" fmla="*/ 10 w 15"/>
                <a:gd name="T7" fmla="*/ 0 h 613"/>
                <a:gd name="T8" fmla="*/ 0 w 15"/>
                <a:gd name="T9" fmla="*/ 0 h 613"/>
              </a:gdLst>
              <a:ahLst/>
              <a:cxnLst>
                <a:cxn ang="0">
                  <a:pos x="T0" y="T1"/>
                </a:cxn>
                <a:cxn ang="0">
                  <a:pos x="T2" y="T3"/>
                </a:cxn>
                <a:cxn ang="0">
                  <a:pos x="T4" y="T5"/>
                </a:cxn>
                <a:cxn ang="0">
                  <a:pos x="T6" y="T7"/>
                </a:cxn>
                <a:cxn ang="0">
                  <a:pos x="T8" y="T9"/>
                </a:cxn>
              </a:cxnLst>
              <a:rect l="0" t="0" r="r" b="b"/>
              <a:pathLst>
                <a:path w="15" h="613">
                  <a:moveTo>
                    <a:pt x="0" y="0"/>
                  </a:moveTo>
                  <a:lnTo>
                    <a:pt x="5" y="613"/>
                  </a:lnTo>
                  <a:lnTo>
                    <a:pt x="15" y="613"/>
                  </a:lnTo>
                  <a:lnTo>
                    <a:pt x="1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8" name="Freeform 77"/>
            <p:cNvSpPr/>
            <p:nvPr/>
          </p:nvSpPr>
          <p:spPr bwMode="auto">
            <a:xfrm>
              <a:off x="9512225" y="3602883"/>
              <a:ext cx="219075" cy="133350"/>
            </a:xfrm>
            <a:custGeom>
              <a:avLst/>
              <a:gdLst>
                <a:gd name="T0" fmla="*/ 138 w 138"/>
                <a:gd name="T1" fmla="*/ 37 h 84"/>
                <a:gd name="T2" fmla="*/ 138 w 138"/>
                <a:gd name="T3" fmla="*/ 37 h 84"/>
                <a:gd name="T4" fmla="*/ 138 w 138"/>
                <a:gd name="T5" fmla="*/ 42 h 84"/>
                <a:gd name="T6" fmla="*/ 137 w 138"/>
                <a:gd name="T7" fmla="*/ 46 h 84"/>
                <a:gd name="T8" fmla="*/ 134 w 138"/>
                <a:gd name="T9" fmla="*/ 54 h 84"/>
                <a:gd name="T10" fmla="*/ 127 w 138"/>
                <a:gd name="T11" fmla="*/ 62 h 84"/>
                <a:gd name="T12" fmla="*/ 119 w 138"/>
                <a:gd name="T13" fmla="*/ 69 h 84"/>
                <a:gd name="T14" fmla="*/ 110 w 138"/>
                <a:gd name="T15" fmla="*/ 75 h 84"/>
                <a:gd name="T16" fmla="*/ 97 w 138"/>
                <a:gd name="T17" fmla="*/ 79 h 84"/>
                <a:gd name="T18" fmla="*/ 85 w 138"/>
                <a:gd name="T19" fmla="*/ 81 h 84"/>
                <a:gd name="T20" fmla="*/ 71 w 138"/>
                <a:gd name="T21" fmla="*/ 84 h 84"/>
                <a:gd name="T22" fmla="*/ 71 w 138"/>
                <a:gd name="T23" fmla="*/ 84 h 84"/>
                <a:gd name="T24" fmla="*/ 58 w 138"/>
                <a:gd name="T25" fmla="*/ 84 h 84"/>
                <a:gd name="T26" fmla="*/ 44 w 138"/>
                <a:gd name="T27" fmla="*/ 81 h 84"/>
                <a:gd name="T28" fmla="*/ 33 w 138"/>
                <a:gd name="T29" fmla="*/ 78 h 84"/>
                <a:gd name="T30" fmla="*/ 21 w 138"/>
                <a:gd name="T31" fmla="*/ 73 h 84"/>
                <a:gd name="T32" fmla="*/ 14 w 138"/>
                <a:gd name="T33" fmla="*/ 68 h 84"/>
                <a:gd name="T34" fmla="*/ 7 w 138"/>
                <a:gd name="T35" fmla="*/ 61 h 84"/>
                <a:gd name="T36" fmla="*/ 2 w 138"/>
                <a:gd name="T37" fmla="*/ 53 h 84"/>
                <a:gd name="T38" fmla="*/ 1 w 138"/>
                <a:gd name="T39" fmla="*/ 50 h 84"/>
                <a:gd name="T40" fmla="*/ 0 w 138"/>
                <a:gd name="T41" fmla="*/ 45 h 84"/>
                <a:gd name="T42" fmla="*/ 0 w 138"/>
                <a:gd name="T43" fmla="*/ 45 h 84"/>
                <a:gd name="T44" fmla="*/ 0 w 138"/>
                <a:gd name="T45" fmla="*/ 41 h 84"/>
                <a:gd name="T46" fmla="*/ 1 w 138"/>
                <a:gd name="T47" fmla="*/ 36 h 84"/>
                <a:gd name="T48" fmla="*/ 5 w 138"/>
                <a:gd name="T49" fmla="*/ 28 h 84"/>
                <a:gd name="T50" fmla="*/ 10 w 138"/>
                <a:gd name="T51" fmla="*/ 21 h 84"/>
                <a:gd name="T52" fmla="*/ 19 w 138"/>
                <a:gd name="T53" fmla="*/ 15 h 84"/>
                <a:gd name="T54" fmla="*/ 28 w 138"/>
                <a:gd name="T55" fmla="*/ 9 h 84"/>
                <a:gd name="T56" fmla="*/ 40 w 138"/>
                <a:gd name="T57" fmla="*/ 4 h 84"/>
                <a:gd name="T58" fmla="*/ 53 w 138"/>
                <a:gd name="T59" fmla="*/ 1 h 84"/>
                <a:gd name="T60" fmla="*/ 67 w 138"/>
                <a:gd name="T61" fmla="*/ 0 h 84"/>
                <a:gd name="T62" fmla="*/ 67 w 138"/>
                <a:gd name="T63" fmla="*/ 0 h 84"/>
                <a:gd name="T64" fmla="*/ 80 w 138"/>
                <a:gd name="T65" fmla="*/ 0 h 84"/>
                <a:gd name="T66" fmla="*/ 94 w 138"/>
                <a:gd name="T67" fmla="*/ 1 h 84"/>
                <a:gd name="T68" fmla="*/ 105 w 138"/>
                <a:gd name="T69" fmla="*/ 4 h 84"/>
                <a:gd name="T70" fmla="*/ 117 w 138"/>
                <a:gd name="T71" fmla="*/ 9 h 84"/>
                <a:gd name="T72" fmla="*/ 124 w 138"/>
                <a:gd name="T73" fmla="*/ 15 h 84"/>
                <a:gd name="T74" fmla="*/ 131 w 138"/>
                <a:gd name="T75" fmla="*/ 21 h 84"/>
                <a:gd name="T76" fmla="*/ 136 w 138"/>
                <a:gd name="T77" fmla="*/ 29 h 84"/>
                <a:gd name="T78" fmla="*/ 137 w 138"/>
                <a:gd name="T79" fmla="*/ 34 h 84"/>
                <a:gd name="T80" fmla="*/ 138 w 138"/>
                <a:gd name="T81" fmla="*/ 37 h 84"/>
                <a:gd name="T82" fmla="*/ 138 w 138"/>
                <a:gd name="T83"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84">
                  <a:moveTo>
                    <a:pt x="138" y="37"/>
                  </a:moveTo>
                  <a:lnTo>
                    <a:pt x="138" y="37"/>
                  </a:lnTo>
                  <a:lnTo>
                    <a:pt x="138" y="42"/>
                  </a:lnTo>
                  <a:lnTo>
                    <a:pt x="137" y="46"/>
                  </a:lnTo>
                  <a:lnTo>
                    <a:pt x="134" y="54"/>
                  </a:lnTo>
                  <a:lnTo>
                    <a:pt x="127" y="62"/>
                  </a:lnTo>
                  <a:lnTo>
                    <a:pt x="119" y="69"/>
                  </a:lnTo>
                  <a:lnTo>
                    <a:pt x="110" y="75"/>
                  </a:lnTo>
                  <a:lnTo>
                    <a:pt x="97" y="79"/>
                  </a:lnTo>
                  <a:lnTo>
                    <a:pt x="85" y="81"/>
                  </a:lnTo>
                  <a:lnTo>
                    <a:pt x="71" y="84"/>
                  </a:lnTo>
                  <a:lnTo>
                    <a:pt x="71" y="84"/>
                  </a:lnTo>
                  <a:lnTo>
                    <a:pt x="58" y="84"/>
                  </a:lnTo>
                  <a:lnTo>
                    <a:pt x="44" y="81"/>
                  </a:lnTo>
                  <a:lnTo>
                    <a:pt x="33" y="78"/>
                  </a:lnTo>
                  <a:lnTo>
                    <a:pt x="21" y="73"/>
                  </a:lnTo>
                  <a:lnTo>
                    <a:pt x="14" y="68"/>
                  </a:lnTo>
                  <a:lnTo>
                    <a:pt x="7" y="61"/>
                  </a:lnTo>
                  <a:lnTo>
                    <a:pt x="2" y="53"/>
                  </a:lnTo>
                  <a:lnTo>
                    <a:pt x="1" y="50"/>
                  </a:lnTo>
                  <a:lnTo>
                    <a:pt x="0" y="45"/>
                  </a:lnTo>
                  <a:lnTo>
                    <a:pt x="0" y="45"/>
                  </a:lnTo>
                  <a:lnTo>
                    <a:pt x="0" y="41"/>
                  </a:lnTo>
                  <a:lnTo>
                    <a:pt x="1" y="36"/>
                  </a:lnTo>
                  <a:lnTo>
                    <a:pt x="5" y="28"/>
                  </a:lnTo>
                  <a:lnTo>
                    <a:pt x="10" y="21"/>
                  </a:lnTo>
                  <a:lnTo>
                    <a:pt x="19" y="15"/>
                  </a:lnTo>
                  <a:lnTo>
                    <a:pt x="28" y="9"/>
                  </a:lnTo>
                  <a:lnTo>
                    <a:pt x="40" y="4"/>
                  </a:lnTo>
                  <a:lnTo>
                    <a:pt x="53" y="1"/>
                  </a:lnTo>
                  <a:lnTo>
                    <a:pt x="67" y="0"/>
                  </a:lnTo>
                  <a:lnTo>
                    <a:pt x="67" y="0"/>
                  </a:lnTo>
                  <a:lnTo>
                    <a:pt x="80" y="0"/>
                  </a:lnTo>
                  <a:lnTo>
                    <a:pt x="94" y="1"/>
                  </a:lnTo>
                  <a:lnTo>
                    <a:pt x="105" y="4"/>
                  </a:lnTo>
                  <a:lnTo>
                    <a:pt x="117" y="9"/>
                  </a:lnTo>
                  <a:lnTo>
                    <a:pt x="124" y="15"/>
                  </a:lnTo>
                  <a:lnTo>
                    <a:pt x="131" y="21"/>
                  </a:lnTo>
                  <a:lnTo>
                    <a:pt x="136" y="29"/>
                  </a:lnTo>
                  <a:lnTo>
                    <a:pt x="137" y="34"/>
                  </a:lnTo>
                  <a:lnTo>
                    <a:pt x="138" y="37"/>
                  </a:lnTo>
                  <a:lnTo>
                    <a:pt x="138" y="37"/>
                  </a:lnTo>
                  <a:close/>
                </a:path>
              </a:pathLst>
            </a:custGeom>
            <a:solidFill>
              <a:schemeClr val="accent1"/>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79" name="Freeform 78"/>
            <p:cNvSpPr/>
            <p:nvPr/>
          </p:nvSpPr>
          <p:spPr bwMode="auto">
            <a:xfrm>
              <a:off x="9432850" y="3669558"/>
              <a:ext cx="230188" cy="806450"/>
            </a:xfrm>
            <a:custGeom>
              <a:avLst/>
              <a:gdLst>
                <a:gd name="T0" fmla="*/ 103 w 145"/>
                <a:gd name="T1" fmla="*/ 9 h 508"/>
                <a:gd name="T2" fmla="*/ 103 w 145"/>
                <a:gd name="T3" fmla="*/ 9 h 508"/>
                <a:gd name="T4" fmla="*/ 100 w 145"/>
                <a:gd name="T5" fmla="*/ 41 h 508"/>
                <a:gd name="T6" fmla="*/ 91 w 145"/>
                <a:gd name="T7" fmla="*/ 114 h 508"/>
                <a:gd name="T8" fmla="*/ 78 w 145"/>
                <a:gd name="T9" fmla="*/ 197 h 508"/>
                <a:gd name="T10" fmla="*/ 73 w 145"/>
                <a:gd name="T11" fmla="*/ 232 h 508"/>
                <a:gd name="T12" fmla="*/ 67 w 145"/>
                <a:gd name="T13" fmla="*/ 255 h 508"/>
                <a:gd name="T14" fmla="*/ 67 w 145"/>
                <a:gd name="T15" fmla="*/ 255 h 508"/>
                <a:gd name="T16" fmla="*/ 61 w 145"/>
                <a:gd name="T17" fmla="*/ 270 h 508"/>
                <a:gd name="T18" fmla="*/ 53 w 145"/>
                <a:gd name="T19" fmla="*/ 291 h 508"/>
                <a:gd name="T20" fmla="*/ 33 w 145"/>
                <a:gd name="T21" fmla="*/ 336 h 508"/>
                <a:gd name="T22" fmla="*/ 13 w 145"/>
                <a:gd name="T23" fmla="*/ 380 h 508"/>
                <a:gd name="T24" fmla="*/ 6 w 145"/>
                <a:gd name="T25" fmla="*/ 396 h 508"/>
                <a:gd name="T26" fmla="*/ 1 w 145"/>
                <a:gd name="T27" fmla="*/ 406 h 508"/>
                <a:gd name="T28" fmla="*/ 1 w 145"/>
                <a:gd name="T29" fmla="*/ 406 h 508"/>
                <a:gd name="T30" fmla="*/ 0 w 145"/>
                <a:gd name="T31" fmla="*/ 410 h 508"/>
                <a:gd name="T32" fmla="*/ 0 w 145"/>
                <a:gd name="T33" fmla="*/ 416 h 508"/>
                <a:gd name="T34" fmla="*/ 2 w 145"/>
                <a:gd name="T35" fmla="*/ 430 h 508"/>
                <a:gd name="T36" fmla="*/ 6 w 145"/>
                <a:gd name="T37" fmla="*/ 446 h 508"/>
                <a:gd name="T38" fmla="*/ 10 w 145"/>
                <a:gd name="T39" fmla="*/ 463 h 508"/>
                <a:gd name="T40" fmla="*/ 16 w 145"/>
                <a:gd name="T41" fmla="*/ 478 h 508"/>
                <a:gd name="T42" fmla="*/ 22 w 145"/>
                <a:gd name="T43" fmla="*/ 492 h 508"/>
                <a:gd name="T44" fmla="*/ 27 w 145"/>
                <a:gd name="T45" fmla="*/ 503 h 508"/>
                <a:gd name="T46" fmla="*/ 30 w 145"/>
                <a:gd name="T47" fmla="*/ 505 h 508"/>
                <a:gd name="T48" fmla="*/ 32 w 145"/>
                <a:gd name="T49" fmla="*/ 508 h 508"/>
                <a:gd name="T50" fmla="*/ 32 w 145"/>
                <a:gd name="T51" fmla="*/ 508 h 508"/>
                <a:gd name="T52" fmla="*/ 34 w 145"/>
                <a:gd name="T53" fmla="*/ 508 h 508"/>
                <a:gd name="T54" fmla="*/ 39 w 145"/>
                <a:gd name="T55" fmla="*/ 507 h 508"/>
                <a:gd name="T56" fmla="*/ 49 w 145"/>
                <a:gd name="T57" fmla="*/ 502 h 508"/>
                <a:gd name="T58" fmla="*/ 61 w 145"/>
                <a:gd name="T59" fmla="*/ 494 h 508"/>
                <a:gd name="T60" fmla="*/ 76 w 145"/>
                <a:gd name="T61" fmla="*/ 484 h 508"/>
                <a:gd name="T62" fmla="*/ 102 w 145"/>
                <a:gd name="T63" fmla="*/ 465 h 508"/>
                <a:gd name="T64" fmla="*/ 112 w 145"/>
                <a:gd name="T65" fmla="*/ 456 h 508"/>
                <a:gd name="T66" fmla="*/ 117 w 145"/>
                <a:gd name="T67" fmla="*/ 451 h 508"/>
                <a:gd name="T68" fmla="*/ 117 w 145"/>
                <a:gd name="T69" fmla="*/ 451 h 508"/>
                <a:gd name="T70" fmla="*/ 118 w 145"/>
                <a:gd name="T71" fmla="*/ 446 h 508"/>
                <a:gd name="T72" fmla="*/ 119 w 145"/>
                <a:gd name="T73" fmla="*/ 435 h 508"/>
                <a:gd name="T74" fmla="*/ 118 w 145"/>
                <a:gd name="T75" fmla="*/ 403 h 508"/>
                <a:gd name="T76" fmla="*/ 119 w 145"/>
                <a:gd name="T77" fmla="*/ 354 h 508"/>
                <a:gd name="T78" fmla="*/ 120 w 145"/>
                <a:gd name="T79" fmla="*/ 323 h 508"/>
                <a:gd name="T80" fmla="*/ 122 w 145"/>
                <a:gd name="T81" fmla="*/ 288 h 508"/>
                <a:gd name="T82" fmla="*/ 122 w 145"/>
                <a:gd name="T83" fmla="*/ 288 h 508"/>
                <a:gd name="T84" fmla="*/ 125 w 145"/>
                <a:gd name="T85" fmla="*/ 261 h 508"/>
                <a:gd name="T86" fmla="*/ 128 w 145"/>
                <a:gd name="T87" fmla="*/ 239 h 508"/>
                <a:gd name="T88" fmla="*/ 134 w 145"/>
                <a:gd name="T89" fmla="*/ 190 h 508"/>
                <a:gd name="T90" fmla="*/ 137 w 145"/>
                <a:gd name="T91" fmla="*/ 159 h 508"/>
                <a:gd name="T92" fmla="*/ 139 w 145"/>
                <a:gd name="T93" fmla="*/ 119 h 508"/>
                <a:gd name="T94" fmla="*/ 143 w 145"/>
                <a:gd name="T95" fmla="*/ 67 h 508"/>
                <a:gd name="T96" fmla="*/ 145 w 145"/>
                <a:gd name="T97" fmla="*/ 0 h 508"/>
                <a:gd name="T98" fmla="*/ 103 w 145"/>
                <a:gd name="T99" fmla="*/ 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 h="508">
                  <a:moveTo>
                    <a:pt x="103" y="9"/>
                  </a:moveTo>
                  <a:lnTo>
                    <a:pt x="103" y="9"/>
                  </a:lnTo>
                  <a:lnTo>
                    <a:pt x="100" y="41"/>
                  </a:lnTo>
                  <a:lnTo>
                    <a:pt x="91" y="114"/>
                  </a:lnTo>
                  <a:lnTo>
                    <a:pt x="78" y="197"/>
                  </a:lnTo>
                  <a:lnTo>
                    <a:pt x="73" y="232"/>
                  </a:lnTo>
                  <a:lnTo>
                    <a:pt x="67" y="255"/>
                  </a:lnTo>
                  <a:lnTo>
                    <a:pt x="67" y="255"/>
                  </a:lnTo>
                  <a:lnTo>
                    <a:pt x="61" y="270"/>
                  </a:lnTo>
                  <a:lnTo>
                    <a:pt x="53" y="291"/>
                  </a:lnTo>
                  <a:lnTo>
                    <a:pt x="33" y="336"/>
                  </a:lnTo>
                  <a:lnTo>
                    <a:pt x="13" y="380"/>
                  </a:lnTo>
                  <a:lnTo>
                    <a:pt x="6" y="396"/>
                  </a:lnTo>
                  <a:lnTo>
                    <a:pt x="1" y="406"/>
                  </a:lnTo>
                  <a:lnTo>
                    <a:pt x="1" y="406"/>
                  </a:lnTo>
                  <a:lnTo>
                    <a:pt x="0" y="410"/>
                  </a:lnTo>
                  <a:lnTo>
                    <a:pt x="0" y="416"/>
                  </a:lnTo>
                  <a:lnTo>
                    <a:pt x="2" y="430"/>
                  </a:lnTo>
                  <a:lnTo>
                    <a:pt x="6" y="446"/>
                  </a:lnTo>
                  <a:lnTo>
                    <a:pt x="10" y="463"/>
                  </a:lnTo>
                  <a:lnTo>
                    <a:pt x="16" y="478"/>
                  </a:lnTo>
                  <a:lnTo>
                    <a:pt x="22" y="492"/>
                  </a:lnTo>
                  <a:lnTo>
                    <a:pt x="27" y="503"/>
                  </a:lnTo>
                  <a:lnTo>
                    <a:pt x="30" y="505"/>
                  </a:lnTo>
                  <a:lnTo>
                    <a:pt x="32" y="508"/>
                  </a:lnTo>
                  <a:lnTo>
                    <a:pt x="32" y="508"/>
                  </a:lnTo>
                  <a:lnTo>
                    <a:pt x="34" y="508"/>
                  </a:lnTo>
                  <a:lnTo>
                    <a:pt x="39" y="507"/>
                  </a:lnTo>
                  <a:lnTo>
                    <a:pt x="49" y="502"/>
                  </a:lnTo>
                  <a:lnTo>
                    <a:pt x="61" y="494"/>
                  </a:lnTo>
                  <a:lnTo>
                    <a:pt x="76" y="484"/>
                  </a:lnTo>
                  <a:lnTo>
                    <a:pt x="102" y="465"/>
                  </a:lnTo>
                  <a:lnTo>
                    <a:pt x="112" y="456"/>
                  </a:lnTo>
                  <a:lnTo>
                    <a:pt x="117" y="451"/>
                  </a:lnTo>
                  <a:lnTo>
                    <a:pt x="117" y="451"/>
                  </a:lnTo>
                  <a:lnTo>
                    <a:pt x="118" y="446"/>
                  </a:lnTo>
                  <a:lnTo>
                    <a:pt x="119" y="435"/>
                  </a:lnTo>
                  <a:lnTo>
                    <a:pt x="118" y="403"/>
                  </a:lnTo>
                  <a:lnTo>
                    <a:pt x="119" y="354"/>
                  </a:lnTo>
                  <a:lnTo>
                    <a:pt x="120" y="323"/>
                  </a:lnTo>
                  <a:lnTo>
                    <a:pt x="122" y="288"/>
                  </a:lnTo>
                  <a:lnTo>
                    <a:pt x="122" y="288"/>
                  </a:lnTo>
                  <a:lnTo>
                    <a:pt x="125" y="261"/>
                  </a:lnTo>
                  <a:lnTo>
                    <a:pt x="128" y="239"/>
                  </a:lnTo>
                  <a:lnTo>
                    <a:pt x="134" y="190"/>
                  </a:lnTo>
                  <a:lnTo>
                    <a:pt x="137" y="159"/>
                  </a:lnTo>
                  <a:lnTo>
                    <a:pt x="139" y="119"/>
                  </a:lnTo>
                  <a:lnTo>
                    <a:pt x="143" y="67"/>
                  </a:lnTo>
                  <a:lnTo>
                    <a:pt x="145" y="0"/>
                  </a:lnTo>
                  <a:lnTo>
                    <a:pt x="103" y="9"/>
                  </a:lnTo>
                  <a:close/>
                </a:path>
              </a:pathLst>
            </a:custGeom>
            <a:solidFill>
              <a:schemeClr val="accent1"/>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0" name="Freeform 79"/>
            <p:cNvSpPr/>
            <p:nvPr/>
          </p:nvSpPr>
          <p:spPr bwMode="auto">
            <a:xfrm>
              <a:off x="8788325" y="2158258"/>
              <a:ext cx="1346200" cy="1443038"/>
            </a:xfrm>
            <a:custGeom>
              <a:avLst/>
              <a:gdLst>
                <a:gd name="T0" fmla="*/ 104 w 848"/>
                <a:gd name="T1" fmla="*/ 848 h 909"/>
                <a:gd name="T2" fmla="*/ 114 w 848"/>
                <a:gd name="T3" fmla="*/ 859 h 909"/>
                <a:gd name="T4" fmla="*/ 130 w 848"/>
                <a:gd name="T5" fmla="*/ 869 h 909"/>
                <a:gd name="T6" fmla="*/ 149 w 848"/>
                <a:gd name="T7" fmla="*/ 877 h 909"/>
                <a:gd name="T8" fmla="*/ 200 w 848"/>
                <a:gd name="T9" fmla="*/ 891 h 909"/>
                <a:gd name="T10" fmla="*/ 264 w 848"/>
                <a:gd name="T11" fmla="*/ 900 h 909"/>
                <a:gd name="T12" fmla="*/ 335 w 848"/>
                <a:gd name="T13" fmla="*/ 905 h 909"/>
                <a:gd name="T14" fmla="*/ 453 w 848"/>
                <a:gd name="T15" fmla="*/ 909 h 909"/>
                <a:gd name="T16" fmla="*/ 610 w 848"/>
                <a:gd name="T17" fmla="*/ 909 h 909"/>
                <a:gd name="T18" fmla="*/ 631 w 848"/>
                <a:gd name="T19" fmla="*/ 908 h 909"/>
                <a:gd name="T20" fmla="*/ 671 w 848"/>
                <a:gd name="T21" fmla="*/ 903 h 909"/>
                <a:gd name="T22" fmla="*/ 705 w 848"/>
                <a:gd name="T23" fmla="*/ 893 h 909"/>
                <a:gd name="T24" fmla="*/ 735 w 848"/>
                <a:gd name="T25" fmla="*/ 879 h 909"/>
                <a:gd name="T26" fmla="*/ 760 w 848"/>
                <a:gd name="T27" fmla="*/ 862 h 909"/>
                <a:gd name="T28" fmla="*/ 782 w 848"/>
                <a:gd name="T29" fmla="*/ 843 h 909"/>
                <a:gd name="T30" fmla="*/ 799 w 848"/>
                <a:gd name="T31" fmla="*/ 821 h 909"/>
                <a:gd name="T32" fmla="*/ 814 w 848"/>
                <a:gd name="T33" fmla="*/ 797 h 909"/>
                <a:gd name="T34" fmla="*/ 824 w 848"/>
                <a:gd name="T35" fmla="*/ 772 h 909"/>
                <a:gd name="T36" fmla="*/ 836 w 848"/>
                <a:gd name="T37" fmla="*/ 732 h 909"/>
                <a:gd name="T38" fmla="*/ 844 w 848"/>
                <a:gd name="T39" fmla="*/ 680 h 909"/>
                <a:gd name="T40" fmla="*/ 848 w 848"/>
                <a:gd name="T41" fmla="*/ 632 h 909"/>
                <a:gd name="T42" fmla="*/ 848 w 848"/>
                <a:gd name="T43" fmla="*/ 592 h 909"/>
                <a:gd name="T44" fmla="*/ 846 w 848"/>
                <a:gd name="T45" fmla="*/ 530 h 909"/>
                <a:gd name="T46" fmla="*/ 837 w 848"/>
                <a:gd name="T47" fmla="*/ 421 h 909"/>
                <a:gd name="T48" fmla="*/ 820 w 848"/>
                <a:gd name="T49" fmla="*/ 331 h 909"/>
                <a:gd name="T50" fmla="*/ 797 w 848"/>
                <a:gd name="T51" fmla="*/ 256 h 909"/>
                <a:gd name="T52" fmla="*/ 771 w 848"/>
                <a:gd name="T53" fmla="*/ 195 h 909"/>
                <a:gd name="T54" fmla="*/ 742 w 848"/>
                <a:gd name="T55" fmla="*/ 144 h 909"/>
                <a:gd name="T56" fmla="*/ 700 w 848"/>
                <a:gd name="T57" fmla="*/ 81 h 909"/>
                <a:gd name="T58" fmla="*/ 677 w 848"/>
                <a:gd name="T59" fmla="*/ 44 h 909"/>
                <a:gd name="T60" fmla="*/ 670 w 848"/>
                <a:gd name="T61" fmla="*/ 35 h 909"/>
                <a:gd name="T62" fmla="*/ 652 w 848"/>
                <a:gd name="T63" fmla="*/ 22 h 909"/>
                <a:gd name="T64" fmla="*/ 628 w 848"/>
                <a:gd name="T65" fmla="*/ 12 h 909"/>
                <a:gd name="T66" fmla="*/ 597 w 848"/>
                <a:gd name="T67" fmla="*/ 5 h 909"/>
                <a:gd name="T68" fmla="*/ 563 w 848"/>
                <a:gd name="T69" fmla="*/ 0 h 909"/>
                <a:gd name="T70" fmla="*/ 525 w 848"/>
                <a:gd name="T71" fmla="*/ 0 h 909"/>
                <a:gd name="T72" fmla="*/ 464 w 848"/>
                <a:gd name="T73" fmla="*/ 4 h 909"/>
                <a:gd name="T74" fmla="*/ 378 w 848"/>
                <a:gd name="T75" fmla="*/ 18 h 909"/>
                <a:gd name="T76" fmla="*/ 295 w 848"/>
                <a:gd name="T77" fmla="*/ 40 h 909"/>
                <a:gd name="T78" fmla="*/ 239 w 848"/>
                <a:gd name="T79" fmla="*/ 61 h 909"/>
                <a:gd name="T80" fmla="*/ 206 w 848"/>
                <a:gd name="T81" fmla="*/ 77 h 909"/>
                <a:gd name="T82" fmla="*/ 179 w 848"/>
                <a:gd name="T83" fmla="*/ 94 h 909"/>
                <a:gd name="T84" fmla="*/ 157 w 848"/>
                <a:gd name="T85" fmla="*/ 112 h 909"/>
                <a:gd name="T86" fmla="*/ 148 w 848"/>
                <a:gd name="T87" fmla="*/ 121 h 909"/>
                <a:gd name="T88" fmla="*/ 121 w 848"/>
                <a:gd name="T89" fmla="*/ 160 h 909"/>
                <a:gd name="T90" fmla="*/ 95 w 848"/>
                <a:gd name="T91" fmla="*/ 198 h 909"/>
                <a:gd name="T92" fmla="*/ 74 w 848"/>
                <a:gd name="T93" fmla="*/ 238 h 909"/>
                <a:gd name="T94" fmla="*/ 54 w 848"/>
                <a:gd name="T95" fmla="*/ 280 h 909"/>
                <a:gd name="T96" fmla="*/ 37 w 848"/>
                <a:gd name="T97" fmla="*/ 324 h 909"/>
                <a:gd name="T98" fmla="*/ 24 w 848"/>
                <a:gd name="T99" fmla="*/ 370 h 909"/>
                <a:gd name="T100" fmla="*/ 12 w 848"/>
                <a:gd name="T101" fmla="*/ 421 h 909"/>
                <a:gd name="T102" fmla="*/ 4 w 848"/>
                <a:gd name="T103" fmla="*/ 476 h 909"/>
                <a:gd name="T104" fmla="*/ 1 w 848"/>
                <a:gd name="T105" fmla="*/ 504 h 909"/>
                <a:gd name="T106" fmla="*/ 1 w 848"/>
                <a:gd name="T107" fmla="*/ 560 h 909"/>
                <a:gd name="T108" fmla="*/ 8 w 848"/>
                <a:gd name="T109" fmla="*/ 615 h 909"/>
                <a:gd name="T110" fmla="*/ 20 w 848"/>
                <a:gd name="T111" fmla="*/ 668 h 909"/>
                <a:gd name="T112" fmla="*/ 36 w 848"/>
                <a:gd name="T113" fmla="*/ 716 h 909"/>
                <a:gd name="T114" fmla="*/ 54 w 848"/>
                <a:gd name="T115" fmla="*/ 761 h 909"/>
                <a:gd name="T116" fmla="*/ 75 w 848"/>
                <a:gd name="T117" fmla="*/ 800 h 909"/>
                <a:gd name="T118" fmla="*/ 104 w 848"/>
                <a:gd name="T119" fmla="*/ 84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8" h="909">
                  <a:moveTo>
                    <a:pt x="104" y="848"/>
                  </a:moveTo>
                  <a:lnTo>
                    <a:pt x="104" y="848"/>
                  </a:lnTo>
                  <a:lnTo>
                    <a:pt x="109" y="853"/>
                  </a:lnTo>
                  <a:lnTo>
                    <a:pt x="114" y="859"/>
                  </a:lnTo>
                  <a:lnTo>
                    <a:pt x="122" y="865"/>
                  </a:lnTo>
                  <a:lnTo>
                    <a:pt x="130" y="869"/>
                  </a:lnTo>
                  <a:lnTo>
                    <a:pt x="139" y="874"/>
                  </a:lnTo>
                  <a:lnTo>
                    <a:pt x="149" y="877"/>
                  </a:lnTo>
                  <a:lnTo>
                    <a:pt x="173" y="885"/>
                  </a:lnTo>
                  <a:lnTo>
                    <a:pt x="200" y="891"/>
                  </a:lnTo>
                  <a:lnTo>
                    <a:pt x="231" y="895"/>
                  </a:lnTo>
                  <a:lnTo>
                    <a:pt x="264" y="900"/>
                  </a:lnTo>
                  <a:lnTo>
                    <a:pt x="299" y="903"/>
                  </a:lnTo>
                  <a:lnTo>
                    <a:pt x="335" y="905"/>
                  </a:lnTo>
                  <a:lnTo>
                    <a:pt x="373" y="907"/>
                  </a:lnTo>
                  <a:lnTo>
                    <a:pt x="453" y="909"/>
                  </a:lnTo>
                  <a:lnTo>
                    <a:pt x="532" y="909"/>
                  </a:lnTo>
                  <a:lnTo>
                    <a:pt x="610" y="909"/>
                  </a:lnTo>
                  <a:lnTo>
                    <a:pt x="610" y="909"/>
                  </a:lnTo>
                  <a:lnTo>
                    <a:pt x="631" y="908"/>
                  </a:lnTo>
                  <a:lnTo>
                    <a:pt x="652" y="905"/>
                  </a:lnTo>
                  <a:lnTo>
                    <a:pt x="671" y="903"/>
                  </a:lnTo>
                  <a:lnTo>
                    <a:pt x="689" y="899"/>
                  </a:lnTo>
                  <a:lnTo>
                    <a:pt x="705" y="893"/>
                  </a:lnTo>
                  <a:lnTo>
                    <a:pt x="721" y="887"/>
                  </a:lnTo>
                  <a:lnTo>
                    <a:pt x="735" y="879"/>
                  </a:lnTo>
                  <a:lnTo>
                    <a:pt x="748" y="871"/>
                  </a:lnTo>
                  <a:lnTo>
                    <a:pt x="760" y="862"/>
                  </a:lnTo>
                  <a:lnTo>
                    <a:pt x="772" y="853"/>
                  </a:lnTo>
                  <a:lnTo>
                    <a:pt x="782" y="843"/>
                  </a:lnTo>
                  <a:lnTo>
                    <a:pt x="791" y="832"/>
                  </a:lnTo>
                  <a:lnTo>
                    <a:pt x="799" y="821"/>
                  </a:lnTo>
                  <a:lnTo>
                    <a:pt x="807" y="809"/>
                  </a:lnTo>
                  <a:lnTo>
                    <a:pt x="814" y="797"/>
                  </a:lnTo>
                  <a:lnTo>
                    <a:pt x="819" y="784"/>
                  </a:lnTo>
                  <a:lnTo>
                    <a:pt x="824" y="772"/>
                  </a:lnTo>
                  <a:lnTo>
                    <a:pt x="828" y="759"/>
                  </a:lnTo>
                  <a:lnTo>
                    <a:pt x="836" y="732"/>
                  </a:lnTo>
                  <a:lnTo>
                    <a:pt x="841" y="706"/>
                  </a:lnTo>
                  <a:lnTo>
                    <a:pt x="844" y="680"/>
                  </a:lnTo>
                  <a:lnTo>
                    <a:pt x="846" y="655"/>
                  </a:lnTo>
                  <a:lnTo>
                    <a:pt x="848" y="632"/>
                  </a:lnTo>
                  <a:lnTo>
                    <a:pt x="848" y="592"/>
                  </a:lnTo>
                  <a:lnTo>
                    <a:pt x="848" y="592"/>
                  </a:lnTo>
                  <a:lnTo>
                    <a:pt x="848" y="560"/>
                  </a:lnTo>
                  <a:lnTo>
                    <a:pt x="846" y="530"/>
                  </a:lnTo>
                  <a:lnTo>
                    <a:pt x="843" y="472"/>
                  </a:lnTo>
                  <a:lnTo>
                    <a:pt x="837" y="421"/>
                  </a:lnTo>
                  <a:lnTo>
                    <a:pt x="829" y="374"/>
                  </a:lnTo>
                  <a:lnTo>
                    <a:pt x="820" y="331"/>
                  </a:lnTo>
                  <a:lnTo>
                    <a:pt x="809" y="291"/>
                  </a:lnTo>
                  <a:lnTo>
                    <a:pt x="797" y="256"/>
                  </a:lnTo>
                  <a:lnTo>
                    <a:pt x="784" y="223"/>
                  </a:lnTo>
                  <a:lnTo>
                    <a:pt x="771" y="195"/>
                  </a:lnTo>
                  <a:lnTo>
                    <a:pt x="756" y="168"/>
                  </a:lnTo>
                  <a:lnTo>
                    <a:pt x="742" y="144"/>
                  </a:lnTo>
                  <a:lnTo>
                    <a:pt x="728" y="121"/>
                  </a:lnTo>
                  <a:lnTo>
                    <a:pt x="700" y="81"/>
                  </a:lnTo>
                  <a:lnTo>
                    <a:pt x="688" y="63"/>
                  </a:lnTo>
                  <a:lnTo>
                    <a:pt x="677" y="44"/>
                  </a:lnTo>
                  <a:lnTo>
                    <a:pt x="677" y="44"/>
                  </a:lnTo>
                  <a:lnTo>
                    <a:pt x="670" y="35"/>
                  </a:lnTo>
                  <a:lnTo>
                    <a:pt x="662" y="29"/>
                  </a:lnTo>
                  <a:lnTo>
                    <a:pt x="652" y="22"/>
                  </a:lnTo>
                  <a:lnTo>
                    <a:pt x="640" y="16"/>
                  </a:lnTo>
                  <a:lnTo>
                    <a:pt x="628" y="12"/>
                  </a:lnTo>
                  <a:lnTo>
                    <a:pt x="613" y="7"/>
                  </a:lnTo>
                  <a:lnTo>
                    <a:pt x="597" y="5"/>
                  </a:lnTo>
                  <a:lnTo>
                    <a:pt x="582" y="3"/>
                  </a:lnTo>
                  <a:lnTo>
                    <a:pt x="563" y="0"/>
                  </a:lnTo>
                  <a:lnTo>
                    <a:pt x="545" y="0"/>
                  </a:lnTo>
                  <a:lnTo>
                    <a:pt x="525" y="0"/>
                  </a:lnTo>
                  <a:lnTo>
                    <a:pt x="506" y="0"/>
                  </a:lnTo>
                  <a:lnTo>
                    <a:pt x="464" y="4"/>
                  </a:lnTo>
                  <a:lnTo>
                    <a:pt x="421" y="9"/>
                  </a:lnTo>
                  <a:lnTo>
                    <a:pt x="378" y="18"/>
                  </a:lnTo>
                  <a:lnTo>
                    <a:pt x="336" y="29"/>
                  </a:lnTo>
                  <a:lnTo>
                    <a:pt x="295" y="40"/>
                  </a:lnTo>
                  <a:lnTo>
                    <a:pt x="257" y="54"/>
                  </a:lnTo>
                  <a:lnTo>
                    <a:pt x="239" y="61"/>
                  </a:lnTo>
                  <a:lnTo>
                    <a:pt x="222" y="69"/>
                  </a:lnTo>
                  <a:lnTo>
                    <a:pt x="206" y="77"/>
                  </a:lnTo>
                  <a:lnTo>
                    <a:pt x="192" y="85"/>
                  </a:lnTo>
                  <a:lnTo>
                    <a:pt x="179" y="94"/>
                  </a:lnTo>
                  <a:lnTo>
                    <a:pt x="167" y="103"/>
                  </a:lnTo>
                  <a:lnTo>
                    <a:pt x="157" y="112"/>
                  </a:lnTo>
                  <a:lnTo>
                    <a:pt x="148" y="121"/>
                  </a:lnTo>
                  <a:lnTo>
                    <a:pt x="148" y="121"/>
                  </a:lnTo>
                  <a:lnTo>
                    <a:pt x="135" y="141"/>
                  </a:lnTo>
                  <a:lnTo>
                    <a:pt x="121" y="160"/>
                  </a:lnTo>
                  <a:lnTo>
                    <a:pt x="107" y="178"/>
                  </a:lnTo>
                  <a:lnTo>
                    <a:pt x="95" y="198"/>
                  </a:lnTo>
                  <a:lnTo>
                    <a:pt x="84" y="218"/>
                  </a:lnTo>
                  <a:lnTo>
                    <a:pt x="74" y="238"/>
                  </a:lnTo>
                  <a:lnTo>
                    <a:pt x="63" y="258"/>
                  </a:lnTo>
                  <a:lnTo>
                    <a:pt x="54" y="280"/>
                  </a:lnTo>
                  <a:lnTo>
                    <a:pt x="45" y="301"/>
                  </a:lnTo>
                  <a:lnTo>
                    <a:pt x="37" y="324"/>
                  </a:lnTo>
                  <a:lnTo>
                    <a:pt x="31" y="347"/>
                  </a:lnTo>
                  <a:lnTo>
                    <a:pt x="24" y="370"/>
                  </a:lnTo>
                  <a:lnTo>
                    <a:pt x="18" y="395"/>
                  </a:lnTo>
                  <a:lnTo>
                    <a:pt x="12" y="421"/>
                  </a:lnTo>
                  <a:lnTo>
                    <a:pt x="8" y="448"/>
                  </a:lnTo>
                  <a:lnTo>
                    <a:pt x="4" y="476"/>
                  </a:lnTo>
                  <a:lnTo>
                    <a:pt x="4" y="476"/>
                  </a:lnTo>
                  <a:lnTo>
                    <a:pt x="1" y="504"/>
                  </a:lnTo>
                  <a:lnTo>
                    <a:pt x="0" y="532"/>
                  </a:lnTo>
                  <a:lnTo>
                    <a:pt x="1" y="560"/>
                  </a:lnTo>
                  <a:lnTo>
                    <a:pt x="4" y="588"/>
                  </a:lnTo>
                  <a:lnTo>
                    <a:pt x="8" y="615"/>
                  </a:lnTo>
                  <a:lnTo>
                    <a:pt x="14" y="642"/>
                  </a:lnTo>
                  <a:lnTo>
                    <a:pt x="20" y="668"/>
                  </a:lnTo>
                  <a:lnTo>
                    <a:pt x="28" y="693"/>
                  </a:lnTo>
                  <a:lnTo>
                    <a:pt x="36" y="716"/>
                  </a:lnTo>
                  <a:lnTo>
                    <a:pt x="45" y="739"/>
                  </a:lnTo>
                  <a:lnTo>
                    <a:pt x="54" y="761"/>
                  </a:lnTo>
                  <a:lnTo>
                    <a:pt x="64" y="781"/>
                  </a:lnTo>
                  <a:lnTo>
                    <a:pt x="75" y="800"/>
                  </a:lnTo>
                  <a:lnTo>
                    <a:pt x="85" y="817"/>
                  </a:lnTo>
                  <a:lnTo>
                    <a:pt x="104" y="848"/>
                  </a:lnTo>
                  <a:lnTo>
                    <a:pt x="104" y="848"/>
                  </a:lnTo>
                  <a:close/>
                </a:path>
              </a:pathLst>
            </a:custGeom>
            <a:solidFill>
              <a:srgbClr val="FFC89F"/>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2" name="Freeform 81"/>
            <p:cNvSpPr/>
            <p:nvPr/>
          </p:nvSpPr>
          <p:spPr bwMode="auto">
            <a:xfrm>
              <a:off x="9853538" y="2704358"/>
              <a:ext cx="87313" cy="165100"/>
            </a:xfrm>
            <a:custGeom>
              <a:avLst/>
              <a:gdLst>
                <a:gd name="T0" fmla="*/ 55 w 55"/>
                <a:gd name="T1" fmla="*/ 50 h 104"/>
                <a:gd name="T2" fmla="*/ 55 w 55"/>
                <a:gd name="T3" fmla="*/ 50 h 104"/>
                <a:gd name="T4" fmla="*/ 55 w 55"/>
                <a:gd name="T5" fmla="*/ 61 h 104"/>
                <a:gd name="T6" fmla="*/ 54 w 55"/>
                <a:gd name="T7" fmla="*/ 70 h 104"/>
                <a:gd name="T8" fmla="*/ 52 w 55"/>
                <a:gd name="T9" fmla="*/ 79 h 104"/>
                <a:gd name="T10" fmla="*/ 49 w 55"/>
                <a:gd name="T11" fmla="*/ 87 h 104"/>
                <a:gd name="T12" fmla="*/ 45 w 55"/>
                <a:gd name="T13" fmla="*/ 94 h 104"/>
                <a:gd name="T14" fmla="*/ 41 w 55"/>
                <a:gd name="T15" fmla="*/ 100 h 104"/>
                <a:gd name="T16" fmla="*/ 36 w 55"/>
                <a:gd name="T17" fmla="*/ 103 h 104"/>
                <a:gd name="T18" fmla="*/ 31 w 55"/>
                <a:gd name="T19" fmla="*/ 104 h 104"/>
                <a:gd name="T20" fmla="*/ 31 w 55"/>
                <a:gd name="T21" fmla="*/ 104 h 104"/>
                <a:gd name="T22" fmla="*/ 25 w 55"/>
                <a:gd name="T23" fmla="*/ 103 h 104"/>
                <a:gd name="T24" fmla="*/ 20 w 55"/>
                <a:gd name="T25" fmla="*/ 101 h 104"/>
                <a:gd name="T26" fmla="*/ 15 w 55"/>
                <a:gd name="T27" fmla="*/ 96 h 104"/>
                <a:gd name="T28" fmla="*/ 10 w 55"/>
                <a:gd name="T29" fmla="*/ 90 h 104"/>
                <a:gd name="T30" fmla="*/ 7 w 55"/>
                <a:gd name="T31" fmla="*/ 83 h 104"/>
                <a:gd name="T32" fmla="*/ 3 w 55"/>
                <a:gd name="T33" fmla="*/ 74 h 104"/>
                <a:gd name="T34" fmla="*/ 1 w 55"/>
                <a:gd name="T35" fmla="*/ 64 h 104"/>
                <a:gd name="T36" fmla="*/ 0 w 55"/>
                <a:gd name="T37" fmla="*/ 53 h 104"/>
                <a:gd name="T38" fmla="*/ 0 w 55"/>
                <a:gd name="T39" fmla="*/ 53 h 104"/>
                <a:gd name="T40" fmla="*/ 0 w 55"/>
                <a:gd name="T41" fmla="*/ 43 h 104"/>
                <a:gd name="T42" fmla="*/ 1 w 55"/>
                <a:gd name="T43" fmla="*/ 33 h 104"/>
                <a:gd name="T44" fmla="*/ 3 w 55"/>
                <a:gd name="T45" fmla="*/ 24 h 104"/>
                <a:gd name="T46" fmla="*/ 7 w 55"/>
                <a:gd name="T47" fmla="*/ 16 h 104"/>
                <a:gd name="T48" fmla="*/ 10 w 55"/>
                <a:gd name="T49" fmla="*/ 9 h 104"/>
                <a:gd name="T50" fmla="*/ 15 w 55"/>
                <a:gd name="T51" fmla="*/ 5 h 104"/>
                <a:gd name="T52" fmla="*/ 19 w 55"/>
                <a:gd name="T53" fmla="*/ 1 h 104"/>
                <a:gd name="T54" fmla="*/ 25 w 55"/>
                <a:gd name="T55" fmla="*/ 0 h 104"/>
                <a:gd name="T56" fmla="*/ 25 w 55"/>
                <a:gd name="T57" fmla="*/ 0 h 104"/>
                <a:gd name="T58" fmla="*/ 31 w 55"/>
                <a:gd name="T59" fmla="*/ 0 h 104"/>
                <a:gd name="T60" fmla="*/ 36 w 55"/>
                <a:gd name="T61" fmla="*/ 4 h 104"/>
                <a:gd name="T62" fmla="*/ 41 w 55"/>
                <a:gd name="T63" fmla="*/ 8 h 104"/>
                <a:gd name="T64" fmla="*/ 45 w 55"/>
                <a:gd name="T65" fmla="*/ 14 h 104"/>
                <a:gd name="T66" fmla="*/ 49 w 55"/>
                <a:gd name="T67" fmla="*/ 22 h 104"/>
                <a:gd name="T68" fmla="*/ 52 w 55"/>
                <a:gd name="T69" fmla="*/ 31 h 104"/>
                <a:gd name="T70" fmla="*/ 54 w 55"/>
                <a:gd name="T71" fmla="*/ 40 h 104"/>
                <a:gd name="T72" fmla="*/ 55 w 55"/>
                <a:gd name="T73" fmla="*/ 50 h 104"/>
                <a:gd name="T74" fmla="*/ 55 w 55"/>
                <a:gd name="T7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104">
                  <a:moveTo>
                    <a:pt x="55" y="50"/>
                  </a:moveTo>
                  <a:lnTo>
                    <a:pt x="55" y="50"/>
                  </a:lnTo>
                  <a:lnTo>
                    <a:pt x="55" y="61"/>
                  </a:lnTo>
                  <a:lnTo>
                    <a:pt x="54" y="70"/>
                  </a:lnTo>
                  <a:lnTo>
                    <a:pt x="52" y="79"/>
                  </a:lnTo>
                  <a:lnTo>
                    <a:pt x="49" y="87"/>
                  </a:lnTo>
                  <a:lnTo>
                    <a:pt x="45" y="94"/>
                  </a:lnTo>
                  <a:lnTo>
                    <a:pt x="41" y="100"/>
                  </a:lnTo>
                  <a:lnTo>
                    <a:pt x="36" y="103"/>
                  </a:lnTo>
                  <a:lnTo>
                    <a:pt x="31" y="104"/>
                  </a:lnTo>
                  <a:lnTo>
                    <a:pt x="31" y="104"/>
                  </a:lnTo>
                  <a:lnTo>
                    <a:pt x="25" y="103"/>
                  </a:lnTo>
                  <a:lnTo>
                    <a:pt x="20" y="101"/>
                  </a:lnTo>
                  <a:lnTo>
                    <a:pt x="15" y="96"/>
                  </a:lnTo>
                  <a:lnTo>
                    <a:pt x="10" y="90"/>
                  </a:lnTo>
                  <a:lnTo>
                    <a:pt x="7" y="83"/>
                  </a:lnTo>
                  <a:lnTo>
                    <a:pt x="3" y="74"/>
                  </a:lnTo>
                  <a:lnTo>
                    <a:pt x="1" y="64"/>
                  </a:lnTo>
                  <a:lnTo>
                    <a:pt x="0" y="53"/>
                  </a:lnTo>
                  <a:lnTo>
                    <a:pt x="0" y="53"/>
                  </a:lnTo>
                  <a:lnTo>
                    <a:pt x="0" y="43"/>
                  </a:lnTo>
                  <a:lnTo>
                    <a:pt x="1" y="33"/>
                  </a:lnTo>
                  <a:lnTo>
                    <a:pt x="3" y="24"/>
                  </a:lnTo>
                  <a:lnTo>
                    <a:pt x="7" y="16"/>
                  </a:lnTo>
                  <a:lnTo>
                    <a:pt x="10" y="9"/>
                  </a:lnTo>
                  <a:lnTo>
                    <a:pt x="15" y="5"/>
                  </a:lnTo>
                  <a:lnTo>
                    <a:pt x="19" y="1"/>
                  </a:lnTo>
                  <a:lnTo>
                    <a:pt x="25" y="0"/>
                  </a:lnTo>
                  <a:lnTo>
                    <a:pt x="25" y="0"/>
                  </a:lnTo>
                  <a:lnTo>
                    <a:pt x="31" y="0"/>
                  </a:lnTo>
                  <a:lnTo>
                    <a:pt x="36" y="4"/>
                  </a:lnTo>
                  <a:lnTo>
                    <a:pt x="41" y="8"/>
                  </a:lnTo>
                  <a:lnTo>
                    <a:pt x="45" y="14"/>
                  </a:lnTo>
                  <a:lnTo>
                    <a:pt x="49" y="22"/>
                  </a:lnTo>
                  <a:lnTo>
                    <a:pt x="52" y="31"/>
                  </a:lnTo>
                  <a:lnTo>
                    <a:pt x="54" y="40"/>
                  </a:lnTo>
                  <a:lnTo>
                    <a:pt x="55" y="50"/>
                  </a:lnTo>
                  <a:lnTo>
                    <a:pt x="55" y="50"/>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4" name="Freeform 83"/>
            <p:cNvSpPr/>
            <p:nvPr/>
          </p:nvSpPr>
          <p:spPr bwMode="auto">
            <a:xfrm>
              <a:off x="9520163" y="3155208"/>
              <a:ext cx="420688" cy="185738"/>
            </a:xfrm>
            <a:custGeom>
              <a:avLst/>
              <a:gdLst>
                <a:gd name="T0" fmla="*/ 1 w 265"/>
                <a:gd name="T1" fmla="*/ 29 h 117"/>
                <a:gd name="T2" fmla="*/ 1 w 265"/>
                <a:gd name="T3" fmla="*/ 29 h 117"/>
                <a:gd name="T4" fmla="*/ 0 w 265"/>
                <a:gd name="T5" fmla="*/ 35 h 117"/>
                <a:gd name="T6" fmla="*/ 1 w 265"/>
                <a:gd name="T7" fmla="*/ 47 h 117"/>
                <a:gd name="T8" fmla="*/ 3 w 265"/>
                <a:gd name="T9" fmla="*/ 52 h 117"/>
                <a:gd name="T10" fmla="*/ 5 w 265"/>
                <a:gd name="T11" fmla="*/ 59 h 117"/>
                <a:gd name="T12" fmla="*/ 10 w 265"/>
                <a:gd name="T13" fmla="*/ 66 h 117"/>
                <a:gd name="T14" fmla="*/ 15 w 265"/>
                <a:gd name="T15" fmla="*/ 74 h 117"/>
                <a:gd name="T16" fmla="*/ 22 w 265"/>
                <a:gd name="T17" fmla="*/ 81 h 117"/>
                <a:gd name="T18" fmla="*/ 30 w 265"/>
                <a:gd name="T19" fmla="*/ 87 h 117"/>
                <a:gd name="T20" fmla="*/ 40 w 265"/>
                <a:gd name="T21" fmla="*/ 94 h 117"/>
                <a:gd name="T22" fmla="*/ 53 w 265"/>
                <a:gd name="T23" fmla="*/ 100 h 117"/>
                <a:gd name="T24" fmla="*/ 66 w 265"/>
                <a:gd name="T25" fmla="*/ 105 h 117"/>
                <a:gd name="T26" fmla="*/ 83 w 265"/>
                <a:gd name="T27" fmla="*/ 110 h 117"/>
                <a:gd name="T28" fmla="*/ 102 w 265"/>
                <a:gd name="T29" fmla="*/ 113 h 117"/>
                <a:gd name="T30" fmla="*/ 124 w 265"/>
                <a:gd name="T31" fmla="*/ 116 h 117"/>
                <a:gd name="T32" fmla="*/ 124 w 265"/>
                <a:gd name="T33" fmla="*/ 116 h 117"/>
                <a:gd name="T34" fmla="*/ 147 w 265"/>
                <a:gd name="T35" fmla="*/ 117 h 117"/>
                <a:gd name="T36" fmla="*/ 167 w 265"/>
                <a:gd name="T37" fmla="*/ 115 h 117"/>
                <a:gd name="T38" fmla="*/ 185 w 265"/>
                <a:gd name="T39" fmla="*/ 111 h 117"/>
                <a:gd name="T40" fmla="*/ 202 w 265"/>
                <a:gd name="T41" fmla="*/ 105 h 117"/>
                <a:gd name="T42" fmla="*/ 216 w 265"/>
                <a:gd name="T43" fmla="*/ 98 h 117"/>
                <a:gd name="T44" fmla="*/ 227 w 265"/>
                <a:gd name="T45" fmla="*/ 90 h 117"/>
                <a:gd name="T46" fmla="*/ 237 w 265"/>
                <a:gd name="T47" fmla="*/ 81 h 117"/>
                <a:gd name="T48" fmla="*/ 246 w 265"/>
                <a:gd name="T49" fmla="*/ 70 h 117"/>
                <a:gd name="T50" fmla="*/ 253 w 265"/>
                <a:gd name="T51" fmla="*/ 60 h 117"/>
                <a:gd name="T52" fmla="*/ 258 w 265"/>
                <a:gd name="T53" fmla="*/ 51 h 117"/>
                <a:gd name="T54" fmla="*/ 262 w 265"/>
                <a:gd name="T55" fmla="*/ 41 h 117"/>
                <a:gd name="T56" fmla="*/ 264 w 265"/>
                <a:gd name="T57" fmla="*/ 32 h 117"/>
                <a:gd name="T58" fmla="*/ 265 w 265"/>
                <a:gd name="T59" fmla="*/ 23 h 117"/>
                <a:gd name="T60" fmla="*/ 265 w 265"/>
                <a:gd name="T61" fmla="*/ 16 h 117"/>
                <a:gd name="T62" fmla="*/ 265 w 265"/>
                <a:gd name="T63" fmla="*/ 10 h 117"/>
                <a:gd name="T64" fmla="*/ 263 w 265"/>
                <a:gd name="T65" fmla="*/ 6 h 117"/>
                <a:gd name="T66" fmla="*/ 263 w 265"/>
                <a:gd name="T67" fmla="*/ 6 h 117"/>
                <a:gd name="T68" fmla="*/ 262 w 265"/>
                <a:gd name="T69" fmla="*/ 5 h 117"/>
                <a:gd name="T70" fmla="*/ 259 w 265"/>
                <a:gd name="T71" fmla="*/ 4 h 117"/>
                <a:gd name="T72" fmla="*/ 250 w 265"/>
                <a:gd name="T73" fmla="*/ 1 h 117"/>
                <a:gd name="T74" fmla="*/ 235 w 265"/>
                <a:gd name="T75" fmla="*/ 0 h 117"/>
                <a:gd name="T76" fmla="*/ 218 w 265"/>
                <a:gd name="T77" fmla="*/ 0 h 117"/>
                <a:gd name="T78" fmla="*/ 175 w 265"/>
                <a:gd name="T79" fmla="*/ 1 h 117"/>
                <a:gd name="T80" fmla="*/ 126 w 265"/>
                <a:gd name="T81" fmla="*/ 5 h 117"/>
                <a:gd name="T82" fmla="*/ 79 w 265"/>
                <a:gd name="T83" fmla="*/ 9 h 117"/>
                <a:gd name="T84" fmla="*/ 38 w 265"/>
                <a:gd name="T85" fmla="*/ 15 h 117"/>
                <a:gd name="T86" fmla="*/ 22 w 265"/>
                <a:gd name="T87" fmla="*/ 18 h 117"/>
                <a:gd name="T88" fmla="*/ 10 w 265"/>
                <a:gd name="T89" fmla="*/ 22 h 117"/>
                <a:gd name="T90" fmla="*/ 3 w 265"/>
                <a:gd name="T91" fmla="*/ 25 h 117"/>
                <a:gd name="T92" fmla="*/ 1 w 265"/>
                <a:gd name="T93" fmla="*/ 27 h 117"/>
                <a:gd name="T94" fmla="*/ 1 w 265"/>
                <a:gd name="T95" fmla="*/ 2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5" h="117">
                  <a:moveTo>
                    <a:pt x="1" y="29"/>
                  </a:moveTo>
                  <a:lnTo>
                    <a:pt x="1" y="29"/>
                  </a:lnTo>
                  <a:lnTo>
                    <a:pt x="0" y="35"/>
                  </a:lnTo>
                  <a:lnTo>
                    <a:pt x="1" y="47"/>
                  </a:lnTo>
                  <a:lnTo>
                    <a:pt x="3" y="52"/>
                  </a:lnTo>
                  <a:lnTo>
                    <a:pt x="5" y="59"/>
                  </a:lnTo>
                  <a:lnTo>
                    <a:pt x="10" y="66"/>
                  </a:lnTo>
                  <a:lnTo>
                    <a:pt x="15" y="74"/>
                  </a:lnTo>
                  <a:lnTo>
                    <a:pt x="22" y="81"/>
                  </a:lnTo>
                  <a:lnTo>
                    <a:pt x="30" y="87"/>
                  </a:lnTo>
                  <a:lnTo>
                    <a:pt x="40" y="94"/>
                  </a:lnTo>
                  <a:lnTo>
                    <a:pt x="53" y="100"/>
                  </a:lnTo>
                  <a:lnTo>
                    <a:pt x="66" y="105"/>
                  </a:lnTo>
                  <a:lnTo>
                    <a:pt x="83" y="110"/>
                  </a:lnTo>
                  <a:lnTo>
                    <a:pt x="102" y="113"/>
                  </a:lnTo>
                  <a:lnTo>
                    <a:pt x="124" y="116"/>
                  </a:lnTo>
                  <a:lnTo>
                    <a:pt x="124" y="116"/>
                  </a:lnTo>
                  <a:lnTo>
                    <a:pt x="147" y="117"/>
                  </a:lnTo>
                  <a:lnTo>
                    <a:pt x="167" y="115"/>
                  </a:lnTo>
                  <a:lnTo>
                    <a:pt x="185" y="111"/>
                  </a:lnTo>
                  <a:lnTo>
                    <a:pt x="202" y="105"/>
                  </a:lnTo>
                  <a:lnTo>
                    <a:pt x="216" y="98"/>
                  </a:lnTo>
                  <a:lnTo>
                    <a:pt x="227" y="90"/>
                  </a:lnTo>
                  <a:lnTo>
                    <a:pt x="237" y="81"/>
                  </a:lnTo>
                  <a:lnTo>
                    <a:pt x="246" y="70"/>
                  </a:lnTo>
                  <a:lnTo>
                    <a:pt x="253" y="60"/>
                  </a:lnTo>
                  <a:lnTo>
                    <a:pt x="258" y="51"/>
                  </a:lnTo>
                  <a:lnTo>
                    <a:pt x="262" y="41"/>
                  </a:lnTo>
                  <a:lnTo>
                    <a:pt x="264" y="32"/>
                  </a:lnTo>
                  <a:lnTo>
                    <a:pt x="265" y="23"/>
                  </a:lnTo>
                  <a:lnTo>
                    <a:pt x="265" y="16"/>
                  </a:lnTo>
                  <a:lnTo>
                    <a:pt x="265" y="10"/>
                  </a:lnTo>
                  <a:lnTo>
                    <a:pt x="263" y="6"/>
                  </a:lnTo>
                  <a:lnTo>
                    <a:pt x="263" y="6"/>
                  </a:lnTo>
                  <a:lnTo>
                    <a:pt x="262" y="5"/>
                  </a:lnTo>
                  <a:lnTo>
                    <a:pt x="259" y="4"/>
                  </a:lnTo>
                  <a:lnTo>
                    <a:pt x="250" y="1"/>
                  </a:lnTo>
                  <a:lnTo>
                    <a:pt x="235" y="0"/>
                  </a:lnTo>
                  <a:lnTo>
                    <a:pt x="218" y="0"/>
                  </a:lnTo>
                  <a:lnTo>
                    <a:pt x="175" y="1"/>
                  </a:lnTo>
                  <a:lnTo>
                    <a:pt x="126" y="5"/>
                  </a:lnTo>
                  <a:lnTo>
                    <a:pt x="79" y="9"/>
                  </a:lnTo>
                  <a:lnTo>
                    <a:pt x="38" y="15"/>
                  </a:lnTo>
                  <a:lnTo>
                    <a:pt x="22" y="18"/>
                  </a:lnTo>
                  <a:lnTo>
                    <a:pt x="10" y="22"/>
                  </a:lnTo>
                  <a:lnTo>
                    <a:pt x="3" y="25"/>
                  </a:lnTo>
                  <a:lnTo>
                    <a:pt x="1" y="27"/>
                  </a:lnTo>
                  <a:lnTo>
                    <a:pt x="1"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5" name="Freeform 84"/>
            <p:cNvSpPr/>
            <p:nvPr/>
          </p:nvSpPr>
          <p:spPr bwMode="auto">
            <a:xfrm>
              <a:off x="9645575" y="2805958"/>
              <a:ext cx="606425" cy="266700"/>
            </a:xfrm>
            <a:custGeom>
              <a:avLst/>
              <a:gdLst>
                <a:gd name="T0" fmla="*/ 0 w 382"/>
                <a:gd name="T1" fmla="*/ 168 h 168"/>
                <a:gd name="T2" fmla="*/ 0 w 382"/>
                <a:gd name="T3" fmla="*/ 168 h 168"/>
                <a:gd name="T4" fmla="*/ 38 w 382"/>
                <a:gd name="T5" fmla="*/ 166 h 168"/>
                <a:gd name="T6" fmla="*/ 129 w 382"/>
                <a:gd name="T7" fmla="*/ 158 h 168"/>
                <a:gd name="T8" fmla="*/ 182 w 382"/>
                <a:gd name="T9" fmla="*/ 152 h 168"/>
                <a:gd name="T10" fmla="*/ 234 w 382"/>
                <a:gd name="T11" fmla="*/ 147 h 168"/>
                <a:gd name="T12" fmla="*/ 280 w 382"/>
                <a:gd name="T13" fmla="*/ 141 h 168"/>
                <a:gd name="T14" fmla="*/ 317 w 382"/>
                <a:gd name="T15" fmla="*/ 134 h 168"/>
                <a:gd name="T16" fmla="*/ 317 w 382"/>
                <a:gd name="T17" fmla="*/ 134 h 168"/>
                <a:gd name="T18" fmla="*/ 323 w 382"/>
                <a:gd name="T19" fmla="*/ 133 h 168"/>
                <a:gd name="T20" fmla="*/ 330 w 382"/>
                <a:gd name="T21" fmla="*/ 130 h 168"/>
                <a:gd name="T22" fmla="*/ 343 w 382"/>
                <a:gd name="T23" fmla="*/ 124 h 168"/>
                <a:gd name="T24" fmla="*/ 354 w 382"/>
                <a:gd name="T25" fmla="*/ 115 h 168"/>
                <a:gd name="T26" fmla="*/ 363 w 382"/>
                <a:gd name="T27" fmla="*/ 106 h 168"/>
                <a:gd name="T28" fmla="*/ 370 w 382"/>
                <a:gd name="T29" fmla="*/ 95 h 168"/>
                <a:gd name="T30" fmla="*/ 375 w 382"/>
                <a:gd name="T31" fmla="*/ 83 h 168"/>
                <a:gd name="T32" fmla="*/ 380 w 382"/>
                <a:gd name="T33" fmla="*/ 71 h 168"/>
                <a:gd name="T34" fmla="*/ 382 w 382"/>
                <a:gd name="T35" fmla="*/ 58 h 168"/>
                <a:gd name="T36" fmla="*/ 382 w 382"/>
                <a:gd name="T37" fmla="*/ 47 h 168"/>
                <a:gd name="T38" fmla="*/ 380 w 382"/>
                <a:gd name="T39" fmla="*/ 36 h 168"/>
                <a:gd name="T40" fmla="*/ 377 w 382"/>
                <a:gd name="T41" fmla="*/ 26 h 168"/>
                <a:gd name="T42" fmla="*/ 371 w 382"/>
                <a:gd name="T43" fmla="*/ 17 h 168"/>
                <a:gd name="T44" fmla="*/ 367 w 382"/>
                <a:gd name="T45" fmla="*/ 12 h 168"/>
                <a:gd name="T46" fmla="*/ 363 w 382"/>
                <a:gd name="T47" fmla="*/ 9 h 168"/>
                <a:gd name="T48" fmla="*/ 358 w 382"/>
                <a:gd name="T49" fmla="*/ 5 h 168"/>
                <a:gd name="T50" fmla="*/ 354 w 382"/>
                <a:gd name="T51" fmla="*/ 3 h 168"/>
                <a:gd name="T52" fmla="*/ 348 w 382"/>
                <a:gd name="T53" fmla="*/ 2 h 168"/>
                <a:gd name="T54" fmla="*/ 341 w 382"/>
                <a:gd name="T55" fmla="*/ 1 h 168"/>
                <a:gd name="T56" fmla="*/ 336 w 382"/>
                <a:gd name="T57" fmla="*/ 0 h 168"/>
                <a:gd name="T58" fmla="*/ 328 w 382"/>
                <a:gd name="T59" fmla="*/ 1 h 168"/>
                <a:gd name="T60" fmla="*/ 328 w 382"/>
                <a:gd name="T61" fmla="*/ 1 h 168"/>
                <a:gd name="T62" fmla="*/ 275 w 382"/>
                <a:gd name="T63" fmla="*/ 5 h 168"/>
                <a:gd name="T64" fmla="*/ 233 w 382"/>
                <a:gd name="T65" fmla="*/ 11 h 168"/>
                <a:gd name="T66" fmla="*/ 198 w 382"/>
                <a:gd name="T67" fmla="*/ 17 h 168"/>
                <a:gd name="T68" fmla="*/ 0 w 382"/>
                <a:gd name="T6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68">
                  <a:moveTo>
                    <a:pt x="0" y="168"/>
                  </a:moveTo>
                  <a:lnTo>
                    <a:pt x="0" y="168"/>
                  </a:lnTo>
                  <a:lnTo>
                    <a:pt x="38" y="166"/>
                  </a:lnTo>
                  <a:lnTo>
                    <a:pt x="129" y="158"/>
                  </a:lnTo>
                  <a:lnTo>
                    <a:pt x="182" y="152"/>
                  </a:lnTo>
                  <a:lnTo>
                    <a:pt x="234" y="147"/>
                  </a:lnTo>
                  <a:lnTo>
                    <a:pt x="280" y="141"/>
                  </a:lnTo>
                  <a:lnTo>
                    <a:pt x="317" y="134"/>
                  </a:lnTo>
                  <a:lnTo>
                    <a:pt x="317" y="134"/>
                  </a:lnTo>
                  <a:lnTo>
                    <a:pt x="323" y="133"/>
                  </a:lnTo>
                  <a:lnTo>
                    <a:pt x="330" y="130"/>
                  </a:lnTo>
                  <a:lnTo>
                    <a:pt x="343" y="124"/>
                  </a:lnTo>
                  <a:lnTo>
                    <a:pt x="354" y="115"/>
                  </a:lnTo>
                  <a:lnTo>
                    <a:pt x="363" y="106"/>
                  </a:lnTo>
                  <a:lnTo>
                    <a:pt x="370" y="95"/>
                  </a:lnTo>
                  <a:lnTo>
                    <a:pt x="375" y="83"/>
                  </a:lnTo>
                  <a:lnTo>
                    <a:pt x="380" y="71"/>
                  </a:lnTo>
                  <a:lnTo>
                    <a:pt x="382" y="58"/>
                  </a:lnTo>
                  <a:lnTo>
                    <a:pt x="382" y="47"/>
                  </a:lnTo>
                  <a:lnTo>
                    <a:pt x="380" y="36"/>
                  </a:lnTo>
                  <a:lnTo>
                    <a:pt x="377" y="26"/>
                  </a:lnTo>
                  <a:lnTo>
                    <a:pt x="371" y="17"/>
                  </a:lnTo>
                  <a:lnTo>
                    <a:pt x="367" y="12"/>
                  </a:lnTo>
                  <a:lnTo>
                    <a:pt x="363" y="9"/>
                  </a:lnTo>
                  <a:lnTo>
                    <a:pt x="358" y="5"/>
                  </a:lnTo>
                  <a:lnTo>
                    <a:pt x="354" y="3"/>
                  </a:lnTo>
                  <a:lnTo>
                    <a:pt x="348" y="2"/>
                  </a:lnTo>
                  <a:lnTo>
                    <a:pt x="341" y="1"/>
                  </a:lnTo>
                  <a:lnTo>
                    <a:pt x="336" y="0"/>
                  </a:lnTo>
                  <a:lnTo>
                    <a:pt x="328" y="1"/>
                  </a:lnTo>
                  <a:lnTo>
                    <a:pt x="328" y="1"/>
                  </a:lnTo>
                  <a:lnTo>
                    <a:pt x="275" y="5"/>
                  </a:lnTo>
                  <a:lnTo>
                    <a:pt x="233" y="11"/>
                  </a:lnTo>
                  <a:lnTo>
                    <a:pt x="198" y="17"/>
                  </a:lnTo>
                  <a:lnTo>
                    <a:pt x="0" y="168"/>
                  </a:lnTo>
                  <a:close/>
                </a:path>
              </a:pathLst>
            </a:custGeom>
            <a:solidFill>
              <a:srgbClr val="E8B18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6" name="Freeform 85"/>
            <p:cNvSpPr/>
            <p:nvPr/>
          </p:nvSpPr>
          <p:spPr bwMode="auto">
            <a:xfrm>
              <a:off x="8926438" y="4593483"/>
              <a:ext cx="1565275" cy="1022350"/>
            </a:xfrm>
            <a:custGeom>
              <a:avLst/>
              <a:gdLst>
                <a:gd name="T0" fmla="*/ 0 w 986"/>
                <a:gd name="T1" fmla="*/ 12 h 644"/>
                <a:gd name="T2" fmla="*/ 2 w 986"/>
                <a:gd name="T3" fmla="*/ 95 h 644"/>
                <a:gd name="T4" fmla="*/ 10 w 986"/>
                <a:gd name="T5" fmla="*/ 275 h 644"/>
                <a:gd name="T6" fmla="*/ 11 w 986"/>
                <a:gd name="T7" fmla="*/ 330 h 644"/>
                <a:gd name="T8" fmla="*/ 5 w 986"/>
                <a:gd name="T9" fmla="*/ 497 h 644"/>
                <a:gd name="T10" fmla="*/ 132 w 986"/>
                <a:gd name="T11" fmla="*/ 644 h 644"/>
                <a:gd name="T12" fmla="*/ 136 w 986"/>
                <a:gd name="T13" fmla="*/ 514 h 644"/>
                <a:gd name="T14" fmla="*/ 140 w 986"/>
                <a:gd name="T15" fmla="*/ 358 h 644"/>
                <a:gd name="T16" fmla="*/ 143 w 986"/>
                <a:gd name="T17" fmla="*/ 291 h 644"/>
                <a:gd name="T18" fmla="*/ 149 w 986"/>
                <a:gd name="T19" fmla="*/ 233 h 644"/>
                <a:gd name="T20" fmla="*/ 159 w 986"/>
                <a:gd name="T21" fmla="*/ 195 h 644"/>
                <a:gd name="T22" fmla="*/ 168 w 986"/>
                <a:gd name="T23" fmla="*/ 175 h 644"/>
                <a:gd name="T24" fmla="*/ 173 w 986"/>
                <a:gd name="T25" fmla="*/ 167 h 644"/>
                <a:gd name="T26" fmla="*/ 185 w 986"/>
                <a:gd name="T27" fmla="*/ 161 h 644"/>
                <a:gd name="T28" fmla="*/ 205 w 986"/>
                <a:gd name="T29" fmla="*/ 157 h 644"/>
                <a:gd name="T30" fmla="*/ 272 w 986"/>
                <a:gd name="T31" fmla="*/ 150 h 644"/>
                <a:gd name="T32" fmla="*/ 360 w 986"/>
                <a:gd name="T33" fmla="*/ 147 h 644"/>
                <a:gd name="T34" fmla="*/ 460 w 986"/>
                <a:gd name="T35" fmla="*/ 147 h 644"/>
                <a:gd name="T36" fmla="*/ 646 w 986"/>
                <a:gd name="T37" fmla="*/ 155 h 644"/>
                <a:gd name="T38" fmla="*/ 712 w 986"/>
                <a:gd name="T39" fmla="*/ 161 h 644"/>
                <a:gd name="T40" fmla="*/ 739 w 986"/>
                <a:gd name="T41" fmla="*/ 166 h 644"/>
                <a:gd name="T42" fmla="*/ 742 w 986"/>
                <a:gd name="T43" fmla="*/ 167 h 644"/>
                <a:gd name="T44" fmla="*/ 750 w 986"/>
                <a:gd name="T45" fmla="*/ 178 h 644"/>
                <a:gd name="T46" fmla="*/ 773 w 986"/>
                <a:gd name="T47" fmla="*/ 237 h 644"/>
                <a:gd name="T48" fmla="*/ 808 w 986"/>
                <a:gd name="T49" fmla="*/ 343 h 644"/>
                <a:gd name="T50" fmla="*/ 986 w 986"/>
                <a:gd name="T51" fmla="*/ 386 h 644"/>
                <a:gd name="T52" fmla="*/ 982 w 986"/>
                <a:gd name="T53" fmla="*/ 371 h 644"/>
                <a:gd name="T54" fmla="*/ 959 w 986"/>
                <a:gd name="T55" fmla="*/ 274 h 644"/>
                <a:gd name="T56" fmla="*/ 937 w 986"/>
                <a:gd name="T57" fmla="*/ 209 h 644"/>
                <a:gd name="T58" fmla="*/ 911 w 986"/>
                <a:gd name="T59" fmla="*/ 141 h 644"/>
                <a:gd name="T60" fmla="*/ 887 w 986"/>
                <a:gd name="T61" fmla="*/ 94 h 644"/>
                <a:gd name="T62" fmla="*/ 870 w 986"/>
                <a:gd name="T63" fmla="*/ 66 h 644"/>
                <a:gd name="T64" fmla="*/ 851 w 986"/>
                <a:gd name="T65" fmla="*/ 43 h 644"/>
                <a:gd name="T66" fmla="*/ 832 w 986"/>
                <a:gd name="T67" fmla="*/ 24 h 644"/>
                <a:gd name="T68" fmla="*/ 810 w 986"/>
                <a:gd name="T69" fmla="*/ 13 h 644"/>
                <a:gd name="T70" fmla="*/ 799 w 986"/>
                <a:gd name="T71" fmla="*/ 8 h 644"/>
                <a:gd name="T72" fmla="*/ 747 w 986"/>
                <a:gd name="T73" fmla="*/ 2 h 644"/>
                <a:gd name="T74" fmla="*/ 682 w 986"/>
                <a:gd name="T75" fmla="*/ 0 h 644"/>
                <a:gd name="T76" fmla="*/ 603 w 986"/>
                <a:gd name="T77" fmla="*/ 3 h 644"/>
                <a:gd name="T78" fmla="*/ 405 w 986"/>
                <a:gd name="T79" fmla="*/ 13 h 644"/>
                <a:gd name="T80" fmla="*/ 284 w 986"/>
                <a:gd name="T81" fmla="*/ 16 h 644"/>
                <a:gd name="T82" fmla="*/ 149 w 986"/>
                <a:gd name="T83" fmla="*/ 16 h 644"/>
                <a:gd name="T84" fmla="*/ 0 w 986"/>
                <a:gd name="T85" fmla="*/ 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6" h="644">
                  <a:moveTo>
                    <a:pt x="0" y="12"/>
                  </a:moveTo>
                  <a:lnTo>
                    <a:pt x="0" y="12"/>
                  </a:lnTo>
                  <a:lnTo>
                    <a:pt x="0" y="51"/>
                  </a:lnTo>
                  <a:lnTo>
                    <a:pt x="2" y="95"/>
                  </a:lnTo>
                  <a:lnTo>
                    <a:pt x="7" y="190"/>
                  </a:lnTo>
                  <a:lnTo>
                    <a:pt x="10" y="275"/>
                  </a:lnTo>
                  <a:lnTo>
                    <a:pt x="11" y="308"/>
                  </a:lnTo>
                  <a:lnTo>
                    <a:pt x="11" y="330"/>
                  </a:lnTo>
                  <a:lnTo>
                    <a:pt x="11" y="330"/>
                  </a:lnTo>
                  <a:lnTo>
                    <a:pt x="5" y="497"/>
                  </a:lnTo>
                  <a:lnTo>
                    <a:pt x="0" y="634"/>
                  </a:lnTo>
                  <a:lnTo>
                    <a:pt x="132" y="644"/>
                  </a:lnTo>
                  <a:lnTo>
                    <a:pt x="132" y="644"/>
                  </a:lnTo>
                  <a:lnTo>
                    <a:pt x="136" y="514"/>
                  </a:lnTo>
                  <a:lnTo>
                    <a:pt x="140" y="358"/>
                  </a:lnTo>
                  <a:lnTo>
                    <a:pt x="140" y="358"/>
                  </a:lnTo>
                  <a:lnTo>
                    <a:pt x="142" y="318"/>
                  </a:lnTo>
                  <a:lnTo>
                    <a:pt x="143" y="291"/>
                  </a:lnTo>
                  <a:lnTo>
                    <a:pt x="146" y="262"/>
                  </a:lnTo>
                  <a:lnTo>
                    <a:pt x="149" y="233"/>
                  </a:lnTo>
                  <a:lnTo>
                    <a:pt x="155" y="206"/>
                  </a:lnTo>
                  <a:lnTo>
                    <a:pt x="159" y="195"/>
                  </a:lnTo>
                  <a:lnTo>
                    <a:pt x="163" y="184"/>
                  </a:lnTo>
                  <a:lnTo>
                    <a:pt x="168" y="175"/>
                  </a:lnTo>
                  <a:lnTo>
                    <a:pt x="173" y="167"/>
                  </a:lnTo>
                  <a:lnTo>
                    <a:pt x="173" y="167"/>
                  </a:lnTo>
                  <a:lnTo>
                    <a:pt x="178" y="164"/>
                  </a:lnTo>
                  <a:lnTo>
                    <a:pt x="185" y="161"/>
                  </a:lnTo>
                  <a:lnTo>
                    <a:pt x="194" y="159"/>
                  </a:lnTo>
                  <a:lnTo>
                    <a:pt x="205" y="157"/>
                  </a:lnTo>
                  <a:lnTo>
                    <a:pt x="234" y="153"/>
                  </a:lnTo>
                  <a:lnTo>
                    <a:pt x="272" y="150"/>
                  </a:lnTo>
                  <a:lnTo>
                    <a:pt x="314" y="149"/>
                  </a:lnTo>
                  <a:lnTo>
                    <a:pt x="360" y="147"/>
                  </a:lnTo>
                  <a:lnTo>
                    <a:pt x="409" y="147"/>
                  </a:lnTo>
                  <a:lnTo>
                    <a:pt x="460" y="147"/>
                  </a:lnTo>
                  <a:lnTo>
                    <a:pt x="559" y="151"/>
                  </a:lnTo>
                  <a:lnTo>
                    <a:pt x="646" y="155"/>
                  </a:lnTo>
                  <a:lnTo>
                    <a:pt x="682" y="158"/>
                  </a:lnTo>
                  <a:lnTo>
                    <a:pt x="712" y="161"/>
                  </a:lnTo>
                  <a:lnTo>
                    <a:pt x="732" y="164"/>
                  </a:lnTo>
                  <a:lnTo>
                    <a:pt x="739" y="166"/>
                  </a:lnTo>
                  <a:lnTo>
                    <a:pt x="742" y="167"/>
                  </a:lnTo>
                  <a:lnTo>
                    <a:pt x="742" y="167"/>
                  </a:lnTo>
                  <a:lnTo>
                    <a:pt x="746" y="171"/>
                  </a:lnTo>
                  <a:lnTo>
                    <a:pt x="750" y="178"/>
                  </a:lnTo>
                  <a:lnTo>
                    <a:pt x="761" y="203"/>
                  </a:lnTo>
                  <a:lnTo>
                    <a:pt x="773" y="237"/>
                  </a:lnTo>
                  <a:lnTo>
                    <a:pt x="785" y="274"/>
                  </a:lnTo>
                  <a:lnTo>
                    <a:pt x="808" y="343"/>
                  </a:lnTo>
                  <a:lnTo>
                    <a:pt x="817" y="374"/>
                  </a:lnTo>
                  <a:lnTo>
                    <a:pt x="986" y="386"/>
                  </a:lnTo>
                  <a:lnTo>
                    <a:pt x="986" y="386"/>
                  </a:lnTo>
                  <a:lnTo>
                    <a:pt x="982" y="371"/>
                  </a:lnTo>
                  <a:lnTo>
                    <a:pt x="973" y="332"/>
                  </a:lnTo>
                  <a:lnTo>
                    <a:pt x="959" y="274"/>
                  </a:lnTo>
                  <a:lnTo>
                    <a:pt x="948" y="243"/>
                  </a:lnTo>
                  <a:lnTo>
                    <a:pt x="937" y="209"/>
                  </a:lnTo>
                  <a:lnTo>
                    <a:pt x="925" y="175"/>
                  </a:lnTo>
                  <a:lnTo>
                    <a:pt x="911" y="141"/>
                  </a:lnTo>
                  <a:lnTo>
                    <a:pt x="896" y="109"/>
                  </a:lnTo>
                  <a:lnTo>
                    <a:pt x="887" y="94"/>
                  </a:lnTo>
                  <a:lnTo>
                    <a:pt x="879" y="80"/>
                  </a:lnTo>
                  <a:lnTo>
                    <a:pt x="870" y="66"/>
                  </a:lnTo>
                  <a:lnTo>
                    <a:pt x="861" y="55"/>
                  </a:lnTo>
                  <a:lnTo>
                    <a:pt x="851" y="43"/>
                  </a:lnTo>
                  <a:lnTo>
                    <a:pt x="842" y="33"/>
                  </a:lnTo>
                  <a:lnTo>
                    <a:pt x="832" y="24"/>
                  </a:lnTo>
                  <a:lnTo>
                    <a:pt x="820" y="17"/>
                  </a:lnTo>
                  <a:lnTo>
                    <a:pt x="810" y="13"/>
                  </a:lnTo>
                  <a:lnTo>
                    <a:pt x="799" y="8"/>
                  </a:lnTo>
                  <a:lnTo>
                    <a:pt x="799" y="8"/>
                  </a:lnTo>
                  <a:lnTo>
                    <a:pt x="775" y="4"/>
                  </a:lnTo>
                  <a:lnTo>
                    <a:pt x="747" y="2"/>
                  </a:lnTo>
                  <a:lnTo>
                    <a:pt x="716" y="0"/>
                  </a:lnTo>
                  <a:lnTo>
                    <a:pt x="682" y="0"/>
                  </a:lnTo>
                  <a:lnTo>
                    <a:pt x="645" y="2"/>
                  </a:lnTo>
                  <a:lnTo>
                    <a:pt x="603" y="3"/>
                  </a:lnTo>
                  <a:lnTo>
                    <a:pt x="512" y="8"/>
                  </a:lnTo>
                  <a:lnTo>
                    <a:pt x="405" y="13"/>
                  </a:lnTo>
                  <a:lnTo>
                    <a:pt x="346" y="15"/>
                  </a:lnTo>
                  <a:lnTo>
                    <a:pt x="284" y="16"/>
                  </a:lnTo>
                  <a:lnTo>
                    <a:pt x="218" y="17"/>
                  </a:lnTo>
                  <a:lnTo>
                    <a:pt x="149" y="16"/>
                  </a:lnTo>
                  <a:lnTo>
                    <a:pt x="76" y="15"/>
                  </a:lnTo>
                  <a:lnTo>
                    <a:pt x="0" y="12"/>
                  </a:lnTo>
                  <a:lnTo>
                    <a:pt x="0" y="12"/>
                  </a:lnTo>
                  <a:close/>
                </a:path>
              </a:pathLst>
            </a:custGeom>
            <a:solidFill>
              <a:schemeClr val="tx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7" name="Freeform 86"/>
            <p:cNvSpPr/>
            <p:nvPr/>
          </p:nvSpPr>
          <p:spPr bwMode="auto">
            <a:xfrm>
              <a:off x="10178975" y="5104658"/>
              <a:ext cx="346075" cy="171450"/>
            </a:xfrm>
            <a:custGeom>
              <a:avLst/>
              <a:gdLst>
                <a:gd name="T0" fmla="*/ 113 w 218"/>
                <a:gd name="T1" fmla="*/ 106 h 108"/>
                <a:gd name="T2" fmla="*/ 113 w 218"/>
                <a:gd name="T3" fmla="*/ 106 h 108"/>
                <a:gd name="T4" fmla="*/ 90 w 218"/>
                <a:gd name="T5" fmla="*/ 107 h 108"/>
                <a:gd name="T6" fmla="*/ 68 w 218"/>
                <a:gd name="T7" fmla="*/ 108 h 108"/>
                <a:gd name="T8" fmla="*/ 47 w 218"/>
                <a:gd name="T9" fmla="*/ 107 h 108"/>
                <a:gd name="T10" fmla="*/ 37 w 218"/>
                <a:gd name="T11" fmla="*/ 107 h 108"/>
                <a:gd name="T12" fmla="*/ 29 w 218"/>
                <a:gd name="T13" fmla="*/ 105 h 108"/>
                <a:gd name="T14" fmla="*/ 21 w 218"/>
                <a:gd name="T15" fmla="*/ 103 h 108"/>
                <a:gd name="T16" fmla="*/ 15 w 218"/>
                <a:gd name="T17" fmla="*/ 99 h 108"/>
                <a:gd name="T18" fmla="*/ 9 w 218"/>
                <a:gd name="T19" fmla="*/ 95 h 108"/>
                <a:gd name="T20" fmla="*/ 4 w 218"/>
                <a:gd name="T21" fmla="*/ 90 h 108"/>
                <a:gd name="T22" fmla="*/ 2 w 218"/>
                <a:gd name="T23" fmla="*/ 83 h 108"/>
                <a:gd name="T24" fmla="*/ 0 w 218"/>
                <a:gd name="T25" fmla="*/ 76 h 108"/>
                <a:gd name="T26" fmla="*/ 1 w 218"/>
                <a:gd name="T27" fmla="*/ 68 h 108"/>
                <a:gd name="T28" fmla="*/ 3 w 218"/>
                <a:gd name="T29" fmla="*/ 56 h 108"/>
                <a:gd name="T30" fmla="*/ 3 w 218"/>
                <a:gd name="T31" fmla="*/ 56 h 108"/>
                <a:gd name="T32" fmla="*/ 5 w 218"/>
                <a:gd name="T33" fmla="*/ 51 h 108"/>
                <a:gd name="T34" fmla="*/ 9 w 218"/>
                <a:gd name="T35" fmla="*/ 45 h 108"/>
                <a:gd name="T36" fmla="*/ 12 w 218"/>
                <a:gd name="T37" fmla="*/ 39 h 108"/>
                <a:gd name="T38" fmla="*/ 17 w 218"/>
                <a:gd name="T39" fmla="*/ 34 h 108"/>
                <a:gd name="T40" fmla="*/ 27 w 218"/>
                <a:gd name="T41" fmla="*/ 23 h 108"/>
                <a:gd name="T42" fmla="*/ 41 w 218"/>
                <a:gd name="T43" fmla="*/ 14 h 108"/>
                <a:gd name="T44" fmla="*/ 56 w 218"/>
                <a:gd name="T45" fmla="*/ 8 h 108"/>
                <a:gd name="T46" fmla="*/ 73 w 218"/>
                <a:gd name="T47" fmla="*/ 2 h 108"/>
                <a:gd name="T48" fmla="*/ 84 w 218"/>
                <a:gd name="T49" fmla="*/ 1 h 108"/>
                <a:gd name="T50" fmla="*/ 94 w 218"/>
                <a:gd name="T51" fmla="*/ 0 h 108"/>
                <a:gd name="T52" fmla="*/ 104 w 218"/>
                <a:gd name="T53" fmla="*/ 0 h 108"/>
                <a:gd name="T54" fmla="*/ 115 w 218"/>
                <a:gd name="T55" fmla="*/ 0 h 108"/>
                <a:gd name="T56" fmla="*/ 115 w 218"/>
                <a:gd name="T57" fmla="*/ 0 h 108"/>
                <a:gd name="T58" fmla="*/ 137 w 218"/>
                <a:gd name="T59" fmla="*/ 2 h 108"/>
                <a:gd name="T60" fmla="*/ 156 w 218"/>
                <a:gd name="T61" fmla="*/ 8 h 108"/>
                <a:gd name="T62" fmla="*/ 174 w 218"/>
                <a:gd name="T63" fmla="*/ 14 h 108"/>
                <a:gd name="T64" fmla="*/ 182 w 218"/>
                <a:gd name="T65" fmla="*/ 18 h 108"/>
                <a:gd name="T66" fmla="*/ 190 w 218"/>
                <a:gd name="T67" fmla="*/ 22 h 108"/>
                <a:gd name="T68" fmla="*/ 197 w 218"/>
                <a:gd name="T69" fmla="*/ 28 h 108"/>
                <a:gd name="T70" fmla="*/ 202 w 218"/>
                <a:gd name="T71" fmla="*/ 33 h 108"/>
                <a:gd name="T72" fmla="*/ 208 w 218"/>
                <a:gd name="T73" fmla="*/ 38 h 108"/>
                <a:gd name="T74" fmla="*/ 211 w 218"/>
                <a:gd name="T75" fmla="*/ 44 h 108"/>
                <a:gd name="T76" fmla="*/ 215 w 218"/>
                <a:gd name="T77" fmla="*/ 51 h 108"/>
                <a:gd name="T78" fmla="*/ 217 w 218"/>
                <a:gd name="T79" fmla="*/ 56 h 108"/>
                <a:gd name="T80" fmla="*/ 218 w 218"/>
                <a:gd name="T81" fmla="*/ 63 h 108"/>
                <a:gd name="T82" fmla="*/ 218 w 218"/>
                <a:gd name="T83" fmla="*/ 70 h 108"/>
                <a:gd name="T84" fmla="*/ 218 w 218"/>
                <a:gd name="T85" fmla="*/ 70 h 108"/>
                <a:gd name="T86" fmla="*/ 218 w 218"/>
                <a:gd name="T87" fmla="*/ 76 h 108"/>
                <a:gd name="T88" fmla="*/ 217 w 218"/>
                <a:gd name="T89" fmla="*/ 81 h 108"/>
                <a:gd name="T90" fmla="*/ 215 w 218"/>
                <a:gd name="T91" fmla="*/ 86 h 108"/>
                <a:gd name="T92" fmla="*/ 213 w 218"/>
                <a:gd name="T93" fmla="*/ 89 h 108"/>
                <a:gd name="T94" fmla="*/ 208 w 218"/>
                <a:gd name="T95" fmla="*/ 92 h 108"/>
                <a:gd name="T96" fmla="*/ 205 w 218"/>
                <a:gd name="T97" fmla="*/ 95 h 108"/>
                <a:gd name="T98" fmla="*/ 199 w 218"/>
                <a:gd name="T99" fmla="*/ 97 h 108"/>
                <a:gd name="T100" fmla="*/ 193 w 218"/>
                <a:gd name="T101" fmla="*/ 99 h 108"/>
                <a:gd name="T102" fmla="*/ 180 w 218"/>
                <a:gd name="T103" fmla="*/ 102 h 108"/>
                <a:gd name="T104" fmla="*/ 162 w 218"/>
                <a:gd name="T105" fmla="*/ 104 h 108"/>
                <a:gd name="T106" fmla="*/ 113 w 218"/>
                <a:gd name="T107" fmla="*/ 106 h 108"/>
                <a:gd name="T108" fmla="*/ 113 w 218"/>
                <a:gd name="T10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08">
                  <a:moveTo>
                    <a:pt x="113" y="106"/>
                  </a:moveTo>
                  <a:lnTo>
                    <a:pt x="113" y="106"/>
                  </a:lnTo>
                  <a:lnTo>
                    <a:pt x="90" y="107"/>
                  </a:lnTo>
                  <a:lnTo>
                    <a:pt x="68" y="108"/>
                  </a:lnTo>
                  <a:lnTo>
                    <a:pt x="47" y="107"/>
                  </a:lnTo>
                  <a:lnTo>
                    <a:pt x="37" y="107"/>
                  </a:lnTo>
                  <a:lnTo>
                    <a:pt x="29" y="105"/>
                  </a:lnTo>
                  <a:lnTo>
                    <a:pt x="21" y="103"/>
                  </a:lnTo>
                  <a:lnTo>
                    <a:pt x="15" y="99"/>
                  </a:lnTo>
                  <a:lnTo>
                    <a:pt x="9" y="95"/>
                  </a:lnTo>
                  <a:lnTo>
                    <a:pt x="4" y="90"/>
                  </a:lnTo>
                  <a:lnTo>
                    <a:pt x="2" y="83"/>
                  </a:lnTo>
                  <a:lnTo>
                    <a:pt x="0" y="76"/>
                  </a:lnTo>
                  <a:lnTo>
                    <a:pt x="1" y="68"/>
                  </a:lnTo>
                  <a:lnTo>
                    <a:pt x="3" y="56"/>
                  </a:lnTo>
                  <a:lnTo>
                    <a:pt x="3" y="56"/>
                  </a:lnTo>
                  <a:lnTo>
                    <a:pt x="5" y="51"/>
                  </a:lnTo>
                  <a:lnTo>
                    <a:pt x="9" y="45"/>
                  </a:lnTo>
                  <a:lnTo>
                    <a:pt x="12" y="39"/>
                  </a:lnTo>
                  <a:lnTo>
                    <a:pt x="17" y="34"/>
                  </a:lnTo>
                  <a:lnTo>
                    <a:pt x="27" y="23"/>
                  </a:lnTo>
                  <a:lnTo>
                    <a:pt x="41" y="14"/>
                  </a:lnTo>
                  <a:lnTo>
                    <a:pt x="56" y="8"/>
                  </a:lnTo>
                  <a:lnTo>
                    <a:pt x="73" y="2"/>
                  </a:lnTo>
                  <a:lnTo>
                    <a:pt x="84" y="1"/>
                  </a:lnTo>
                  <a:lnTo>
                    <a:pt x="94" y="0"/>
                  </a:lnTo>
                  <a:lnTo>
                    <a:pt x="104" y="0"/>
                  </a:lnTo>
                  <a:lnTo>
                    <a:pt x="115" y="0"/>
                  </a:lnTo>
                  <a:lnTo>
                    <a:pt x="115" y="0"/>
                  </a:lnTo>
                  <a:lnTo>
                    <a:pt x="137" y="2"/>
                  </a:lnTo>
                  <a:lnTo>
                    <a:pt x="156" y="8"/>
                  </a:lnTo>
                  <a:lnTo>
                    <a:pt x="174" y="14"/>
                  </a:lnTo>
                  <a:lnTo>
                    <a:pt x="182" y="18"/>
                  </a:lnTo>
                  <a:lnTo>
                    <a:pt x="190" y="22"/>
                  </a:lnTo>
                  <a:lnTo>
                    <a:pt x="197" y="28"/>
                  </a:lnTo>
                  <a:lnTo>
                    <a:pt x="202" y="33"/>
                  </a:lnTo>
                  <a:lnTo>
                    <a:pt x="208" y="38"/>
                  </a:lnTo>
                  <a:lnTo>
                    <a:pt x="211" y="44"/>
                  </a:lnTo>
                  <a:lnTo>
                    <a:pt x="215" y="51"/>
                  </a:lnTo>
                  <a:lnTo>
                    <a:pt x="217" y="56"/>
                  </a:lnTo>
                  <a:lnTo>
                    <a:pt x="218" y="63"/>
                  </a:lnTo>
                  <a:lnTo>
                    <a:pt x="218" y="70"/>
                  </a:lnTo>
                  <a:lnTo>
                    <a:pt x="218" y="70"/>
                  </a:lnTo>
                  <a:lnTo>
                    <a:pt x="218" y="76"/>
                  </a:lnTo>
                  <a:lnTo>
                    <a:pt x="217" y="81"/>
                  </a:lnTo>
                  <a:lnTo>
                    <a:pt x="215" y="86"/>
                  </a:lnTo>
                  <a:lnTo>
                    <a:pt x="213" y="89"/>
                  </a:lnTo>
                  <a:lnTo>
                    <a:pt x="208" y="92"/>
                  </a:lnTo>
                  <a:lnTo>
                    <a:pt x="205" y="95"/>
                  </a:lnTo>
                  <a:lnTo>
                    <a:pt x="199" y="97"/>
                  </a:lnTo>
                  <a:lnTo>
                    <a:pt x="193" y="99"/>
                  </a:lnTo>
                  <a:lnTo>
                    <a:pt x="180" y="102"/>
                  </a:lnTo>
                  <a:lnTo>
                    <a:pt x="162" y="104"/>
                  </a:lnTo>
                  <a:lnTo>
                    <a:pt x="113" y="106"/>
                  </a:lnTo>
                  <a:lnTo>
                    <a:pt x="113" y="106"/>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8" name="Freeform 87"/>
            <p:cNvSpPr/>
            <p:nvPr/>
          </p:nvSpPr>
          <p:spPr bwMode="auto">
            <a:xfrm>
              <a:off x="10169450" y="5231658"/>
              <a:ext cx="376238" cy="57150"/>
            </a:xfrm>
            <a:custGeom>
              <a:avLst/>
              <a:gdLst>
                <a:gd name="T0" fmla="*/ 237 w 237"/>
                <a:gd name="T1" fmla="*/ 16 h 36"/>
                <a:gd name="T2" fmla="*/ 237 w 237"/>
                <a:gd name="T3" fmla="*/ 16 h 36"/>
                <a:gd name="T4" fmla="*/ 236 w 237"/>
                <a:gd name="T5" fmla="*/ 22 h 36"/>
                <a:gd name="T6" fmla="*/ 232 w 237"/>
                <a:gd name="T7" fmla="*/ 27 h 36"/>
                <a:gd name="T8" fmla="*/ 228 w 237"/>
                <a:gd name="T9" fmla="*/ 31 h 36"/>
                <a:gd name="T10" fmla="*/ 221 w 237"/>
                <a:gd name="T11" fmla="*/ 32 h 36"/>
                <a:gd name="T12" fmla="*/ 16 w 237"/>
                <a:gd name="T13" fmla="*/ 36 h 36"/>
                <a:gd name="T14" fmla="*/ 16 w 237"/>
                <a:gd name="T15" fmla="*/ 36 h 36"/>
                <a:gd name="T16" fmla="*/ 9 w 237"/>
                <a:gd name="T17" fmla="*/ 35 h 36"/>
                <a:gd name="T18" fmla="*/ 5 w 237"/>
                <a:gd name="T19" fmla="*/ 33 h 36"/>
                <a:gd name="T20" fmla="*/ 1 w 237"/>
                <a:gd name="T21" fmla="*/ 27 h 36"/>
                <a:gd name="T22" fmla="*/ 0 w 237"/>
                <a:gd name="T23" fmla="*/ 22 h 36"/>
                <a:gd name="T24" fmla="*/ 0 w 237"/>
                <a:gd name="T25" fmla="*/ 22 h 36"/>
                <a:gd name="T26" fmla="*/ 0 w 237"/>
                <a:gd name="T27" fmla="*/ 22 h 36"/>
                <a:gd name="T28" fmla="*/ 1 w 237"/>
                <a:gd name="T29" fmla="*/ 16 h 36"/>
                <a:gd name="T30" fmla="*/ 5 w 237"/>
                <a:gd name="T31" fmla="*/ 10 h 36"/>
                <a:gd name="T32" fmla="*/ 9 w 237"/>
                <a:gd name="T33" fmla="*/ 7 h 36"/>
                <a:gd name="T34" fmla="*/ 15 w 237"/>
                <a:gd name="T35" fmla="*/ 6 h 36"/>
                <a:gd name="T36" fmla="*/ 221 w 237"/>
                <a:gd name="T37" fmla="*/ 0 h 36"/>
                <a:gd name="T38" fmla="*/ 221 w 237"/>
                <a:gd name="T39" fmla="*/ 0 h 36"/>
                <a:gd name="T40" fmla="*/ 226 w 237"/>
                <a:gd name="T41" fmla="*/ 1 h 36"/>
                <a:gd name="T42" fmla="*/ 232 w 237"/>
                <a:gd name="T43" fmla="*/ 5 h 36"/>
                <a:gd name="T44" fmla="*/ 236 w 237"/>
                <a:gd name="T45" fmla="*/ 10 h 36"/>
                <a:gd name="T46" fmla="*/ 237 w 237"/>
                <a:gd name="T47" fmla="*/ 16 h 36"/>
                <a:gd name="T48" fmla="*/ 237 w 237"/>
                <a:gd name="T4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36">
                  <a:moveTo>
                    <a:pt x="237" y="16"/>
                  </a:moveTo>
                  <a:lnTo>
                    <a:pt x="237" y="16"/>
                  </a:lnTo>
                  <a:lnTo>
                    <a:pt x="236" y="22"/>
                  </a:lnTo>
                  <a:lnTo>
                    <a:pt x="232" y="27"/>
                  </a:lnTo>
                  <a:lnTo>
                    <a:pt x="228" y="31"/>
                  </a:lnTo>
                  <a:lnTo>
                    <a:pt x="221" y="32"/>
                  </a:lnTo>
                  <a:lnTo>
                    <a:pt x="16" y="36"/>
                  </a:lnTo>
                  <a:lnTo>
                    <a:pt x="16" y="36"/>
                  </a:lnTo>
                  <a:lnTo>
                    <a:pt x="9" y="35"/>
                  </a:lnTo>
                  <a:lnTo>
                    <a:pt x="5" y="33"/>
                  </a:lnTo>
                  <a:lnTo>
                    <a:pt x="1" y="27"/>
                  </a:lnTo>
                  <a:lnTo>
                    <a:pt x="0" y="22"/>
                  </a:lnTo>
                  <a:lnTo>
                    <a:pt x="0" y="22"/>
                  </a:lnTo>
                  <a:lnTo>
                    <a:pt x="0" y="22"/>
                  </a:lnTo>
                  <a:lnTo>
                    <a:pt x="1" y="16"/>
                  </a:lnTo>
                  <a:lnTo>
                    <a:pt x="5" y="10"/>
                  </a:lnTo>
                  <a:lnTo>
                    <a:pt x="9" y="7"/>
                  </a:lnTo>
                  <a:lnTo>
                    <a:pt x="15" y="6"/>
                  </a:lnTo>
                  <a:lnTo>
                    <a:pt x="221" y="0"/>
                  </a:lnTo>
                  <a:lnTo>
                    <a:pt x="221" y="0"/>
                  </a:lnTo>
                  <a:lnTo>
                    <a:pt x="226" y="1"/>
                  </a:lnTo>
                  <a:lnTo>
                    <a:pt x="232" y="5"/>
                  </a:lnTo>
                  <a:lnTo>
                    <a:pt x="236" y="10"/>
                  </a:lnTo>
                  <a:lnTo>
                    <a:pt x="237" y="16"/>
                  </a:lnTo>
                  <a:lnTo>
                    <a:pt x="237" y="16"/>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89" name="Freeform 88"/>
            <p:cNvSpPr/>
            <p:nvPr/>
          </p:nvSpPr>
          <p:spPr bwMode="auto">
            <a:xfrm>
              <a:off x="8855000" y="5558683"/>
              <a:ext cx="346075" cy="174625"/>
            </a:xfrm>
            <a:custGeom>
              <a:avLst/>
              <a:gdLst>
                <a:gd name="T0" fmla="*/ 112 w 218"/>
                <a:gd name="T1" fmla="*/ 107 h 110"/>
                <a:gd name="T2" fmla="*/ 112 w 218"/>
                <a:gd name="T3" fmla="*/ 107 h 110"/>
                <a:gd name="T4" fmla="*/ 89 w 218"/>
                <a:gd name="T5" fmla="*/ 109 h 110"/>
                <a:gd name="T6" fmla="*/ 68 w 218"/>
                <a:gd name="T7" fmla="*/ 110 h 110"/>
                <a:gd name="T8" fmla="*/ 46 w 218"/>
                <a:gd name="T9" fmla="*/ 109 h 110"/>
                <a:gd name="T10" fmla="*/ 37 w 218"/>
                <a:gd name="T11" fmla="*/ 107 h 110"/>
                <a:gd name="T12" fmla="*/ 28 w 218"/>
                <a:gd name="T13" fmla="*/ 106 h 110"/>
                <a:gd name="T14" fmla="*/ 20 w 218"/>
                <a:gd name="T15" fmla="*/ 103 h 110"/>
                <a:gd name="T16" fmla="*/ 13 w 218"/>
                <a:gd name="T17" fmla="*/ 101 h 110"/>
                <a:gd name="T18" fmla="*/ 8 w 218"/>
                <a:gd name="T19" fmla="*/ 96 h 110"/>
                <a:gd name="T20" fmla="*/ 3 w 218"/>
                <a:gd name="T21" fmla="*/ 90 h 110"/>
                <a:gd name="T22" fmla="*/ 1 w 218"/>
                <a:gd name="T23" fmla="*/ 85 h 110"/>
                <a:gd name="T24" fmla="*/ 0 w 218"/>
                <a:gd name="T25" fmla="*/ 77 h 110"/>
                <a:gd name="T26" fmla="*/ 0 w 218"/>
                <a:gd name="T27" fmla="*/ 68 h 110"/>
                <a:gd name="T28" fmla="*/ 3 w 218"/>
                <a:gd name="T29" fmla="*/ 58 h 110"/>
                <a:gd name="T30" fmla="*/ 3 w 218"/>
                <a:gd name="T31" fmla="*/ 58 h 110"/>
                <a:gd name="T32" fmla="*/ 5 w 218"/>
                <a:gd name="T33" fmla="*/ 51 h 110"/>
                <a:gd name="T34" fmla="*/ 8 w 218"/>
                <a:gd name="T35" fmla="*/ 45 h 110"/>
                <a:gd name="T36" fmla="*/ 12 w 218"/>
                <a:gd name="T37" fmla="*/ 40 h 110"/>
                <a:gd name="T38" fmla="*/ 16 w 218"/>
                <a:gd name="T39" fmla="*/ 34 h 110"/>
                <a:gd name="T40" fmla="*/ 27 w 218"/>
                <a:gd name="T41" fmla="*/ 24 h 110"/>
                <a:gd name="T42" fmla="*/ 39 w 218"/>
                <a:gd name="T43" fmla="*/ 16 h 110"/>
                <a:gd name="T44" fmla="*/ 55 w 218"/>
                <a:gd name="T45" fmla="*/ 8 h 110"/>
                <a:gd name="T46" fmla="*/ 73 w 218"/>
                <a:gd name="T47" fmla="*/ 3 h 110"/>
                <a:gd name="T48" fmla="*/ 82 w 218"/>
                <a:gd name="T49" fmla="*/ 2 h 110"/>
                <a:gd name="T50" fmla="*/ 93 w 218"/>
                <a:gd name="T51" fmla="*/ 1 h 110"/>
                <a:gd name="T52" fmla="*/ 103 w 218"/>
                <a:gd name="T53" fmla="*/ 0 h 110"/>
                <a:gd name="T54" fmla="*/ 114 w 218"/>
                <a:gd name="T55" fmla="*/ 1 h 110"/>
                <a:gd name="T56" fmla="*/ 114 w 218"/>
                <a:gd name="T57" fmla="*/ 1 h 110"/>
                <a:gd name="T58" fmla="*/ 136 w 218"/>
                <a:gd name="T59" fmla="*/ 3 h 110"/>
                <a:gd name="T60" fmla="*/ 156 w 218"/>
                <a:gd name="T61" fmla="*/ 8 h 110"/>
                <a:gd name="T62" fmla="*/ 174 w 218"/>
                <a:gd name="T63" fmla="*/ 15 h 110"/>
                <a:gd name="T64" fmla="*/ 182 w 218"/>
                <a:gd name="T65" fmla="*/ 19 h 110"/>
                <a:gd name="T66" fmla="*/ 189 w 218"/>
                <a:gd name="T67" fmla="*/ 24 h 110"/>
                <a:gd name="T68" fmla="*/ 196 w 218"/>
                <a:gd name="T69" fmla="*/ 28 h 110"/>
                <a:gd name="T70" fmla="*/ 201 w 218"/>
                <a:gd name="T71" fmla="*/ 34 h 110"/>
                <a:gd name="T72" fmla="*/ 207 w 218"/>
                <a:gd name="T73" fmla="*/ 40 h 110"/>
                <a:gd name="T74" fmla="*/ 211 w 218"/>
                <a:gd name="T75" fmla="*/ 45 h 110"/>
                <a:gd name="T76" fmla="*/ 215 w 218"/>
                <a:gd name="T77" fmla="*/ 51 h 110"/>
                <a:gd name="T78" fmla="*/ 217 w 218"/>
                <a:gd name="T79" fmla="*/ 58 h 110"/>
                <a:gd name="T80" fmla="*/ 218 w 218"/>
                <a:gd name="T81" fmla="*/ 63 h 110"/>
                <a:gd name="T82" fmla="*/ 218 w 218"/>
                <a:gd name="T83" fmla="*/ 70 h 110"/>
                <a:gd name="T84" fmla="*/ 218 w 218"/>
                <a:gd name="T85" fmla="*/ 70 h 110"/>
                <a:gd name="T86" fmla="*/ 217 w 218"/>
                <a:gd name="T87" fmla="*/ 77 h 110"/>
                <a:gd name="T88" fmla="*/ 216 w 218"/>
                <a:gd name="T89" fmla="*/ 81 h 110"/>
                <a:gd name="T90" fmla="*/ 214 w 218"/>
                <a:gd name="T91" fmla="*/ 86 h 110"/>
                <a:gd name="T92" fmla="*/ 211 w 218"/>
                <a:gd name="T93" fmla="*/ 90 h 110"/>
                <a:gd name="T94" fmla="*/ 208 w 218"/>
                <a:gd name="T95" fmla="*/ 94 h 110"/>
                <a:gd name="T96" fmla="*/ 204 w 218"/>
                <a:gd name="T97" fmla="*/ 96 h 110"/>
                <a:gd name="T98" fmla="*/ 199 w 218"/>
                <a:gd name="T99" fmla="*/ 98 h 110"/>
                <a:gd name="T100" fmla="*/ 193 w 218"/>
                <a:gd name="T101" fmla="*/ 101 h 110"/>
                <a:gd name="T102" fmla="*/ 179 w 218"/>
                <a:gd name="T103" fmla="*/ 103 h 110"/>
                <a:gd name="T104" fmla="*/ 161 w 218"/>
                <a:gd name="T105" fmla="*/ 104 h 110"/>
                <a:gd name="T106" fmla="*/ 112 w 218"/>
                <a:gd name="T107" fmla="*/ 107 h 110"/>
                <a:gd name="T108" fmla="*/ 112 w 218"/>
                <a:gd name="T109"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10">
                  <a:moveTo>
                    <a:pt x="112" y="107"/>
                  </a:moveTo>
                  <a:lnTo>
                    <a:pt x="112" y="107"/>
                  </a:lnTo>
                  <a:lnTo>
                    <a:pt x="89" y="109"/>
                  </a:lnTo>
                  <a:lnTo>
                    <a:pt x="68" y="110"/>
                  </a:lnTo>
                  <a:lnTo>
                    <a:pt x="46" y="109"/>
                  </a:lnTo>
                  <a:lnTo>
                    <a:pt x="37" y="107"/>
                  </a:lnTo>
                  <a:lnTo>
                    <a:pt x="28" y="106"/>
                  </a:lnTo>
                  <a:lnTo>
                    <a:pt x="20" y="103"/>
                  </a:lnTo>
                  <a:lnTo>
                    <a:pt x="13" y="101"/>
                  </a:lnTo>
                  <a:lnTo>
                    <a:pt x="8" y="96"/>
                  </a:lnTo>
                  <a:lnTo>
                    <a:pt x="3" y="90"/>
                  </a:lnTo>
                  <a:lnTo>
                    <a:pt x="1" y="85"/>
                  </a:lnTo>
                  <a:lnTo>
                    <a:pt x="0" y="77"/>
                  </a:lnTo>
                  <a:lnTo>
                    <a:pt x="0" y="68"/>
                  </a:lnTo>
                  <a:lnTo>
                    <a:pt x="3" y="58"/>
                  </a:lnTo>
                  <a:lnTo>
                    <a:pt x="3" y="58"/>
                  </a:lnTo>
                  <a:lnTo>
                    <a:pt x="5" y="51"/>
                  </a:lnTo>
                  <a:lnTo>
                    <a:pt x="8" y="45"/>
                  </a:lnTo>
                  <a:lnTo>
                    <a:pt x="12" y="40"/>
                  </a:lnTo>
                  <a:lnTo>
                    <a:pt x="16" y="34"/>
                  </a:lnTo>
                  <a:lnTo>
                    <a:pt x="27" y="24"/>
                  </a:lnTo>
                  <a:lnTo>
                    <a:pt x="39" y="16"/>
                  </a:lnTo>
                  <a:lnTo>
                    <a:pt x="55" y="8"/>
                  </a:lnTo>
                  <a:lnTo>
                    <a:pt x="73" y="3"/>
                  </a:lnTo>
                  <a:lnTo>
                    <a:pt x="82" y="2"/>
                  </a:lnTo>
                  <a:lnTo>
                    <a:pt x="93" y="1"/>
                  </a:lnTo>
                  <a:lnTo>
                    <a:pt x="103" y="0"/>
                  </a:lnTo>
                  <a:lnTo>
                    <a:pt x="114" y="1"/>
                  </a:lnTo>
                  <a:lnTo>
                    <a:pt x="114" y="1"/>
                  </a:lnTo>
                  <a:lnTo>
                    <a:pt x="136" y="3"/>
                  </a:lnTo>
                  <a:lnTo>
                    <a:pt x="156" y="8"/>
                  </a:lnTo>
                  <a:lnTo>
                    <a:pt x="174" y="15"/>
                  </a:lnTo>
                  <a:lnTo>
                    <a:pt x="182" y="19"/>
                  </a:lnTo>
                  <a:lnTo>
                    <a:pt x="189" y="24"/>
                  </a:lnTo>
                  <a:lnTo>
                    <a:pt x="196" y="28"/>
                  </a:lnTo>
                  <a:lnTo>
                    <a:pt x="201" y="34"/>
                  </a:lnTo>
                  <a:lnTo>
                    <a:pt x="207" y="40"/>
                  </a:lnTo>
                  <a:lnTo>
                    <a:pt x="211" y="45"/>
                  </a:lnTo>
                  <a:lnTo>
                    <a:pt x="215" y="51"/>
                  </a:lnTo>
                  <a:lnTo>
                    <a:pt x="217" y="58"/>
                  </a:lnTo>
                  <a:lnTo>
                    <a:pt x="218" y="63"/>
                  </a:lnTo>
                  <a:lnTo>
                    <a:pt x="218" y="70"/>
                  </a:lnTo>
                  <a:lnTo>
                    <a:pt x="218" y="70"/>
                  </a:lnTo>
                  <a:lnTo>
                    <a:pt x="217" y="77"/>
                  </a:lnTo>
                  <a:lnTo>
                    <a:pt x="216" y="81"/>
                  </a:lnTo>
                  <a:lnTo>
                    <a:pt x="214" y="86"/>
                  </a:lnTo>
                  <a:lnTo>
                    <a:pt x="211" y="90"/>
                  </a:lnTo>
                  <a:lnTo>
                    <a:pt x="208" y="94"/>
                  </a:lnTo>
                  <a:lnTo>
                    <a:pt x="204" y="96"/>
                  </a:lnTo>
                  <a:lnTo>
                    <a:pt x="199" y="98"/>
                  </a:lnTo>
                  <a:lnTo>
                    <a:pt x="193" y="101"/>
                  </a:lnTo>
                  <a:lnTo>
                    <a:pt x="179" y="103"/>
                  </a:lnTo>
                  <a:lnTo>
                    <a:pt x="161" y="104"/>
                  </a:lnTo>
                  <a:lnTo>
                    <a:pt x="112" y="107"/>
                  </a:lnTo>
                  <a:lnTo>
                    <a:pt x="112" y="107"/>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0" name="Freeform 89"/>
            <p:cNvSpPr/>
            <p:nvPr/>
          </p:nvSpPr>
          <p:spPr bwMode="auto">
            <a:xfrm>
              <a:off x="8843888" y="5687270"/>
              <a:ext cx="376238" cy="58738"/>
            </a:xfrm>
            <a:custGeom>
              <a:avLst/>
              <a:gdLst>
                <a:gd name="T0" fmla="*/ 237 w 237"/>
                <a:gd name="T1" fmla="*/ 15 h 37"/>
                <a:gd name="T2" fmla="*/ 237 w 237"/>
                <a:gd name="T3" fmla="*/ 15 h 37"/>
                <a:gd name="T4" fmla="*/ 235 w 237"/>
                <a:gd name="T5" fmla="*/ 22 h 37"/>
                <a:gd name="T6" fmla="*/ 232 w 237"/>
                <a:gd name="T7" fmla="*/ 26 h 37"/>
                <a:gd name="T8" fmla="*/ 227 w 237"/>
                <a:gd name="T9" fmla="*/ 30 h 37"/>
                <a:gd name="T10" fmla="*/ 222 w 237"/>
                <a:gd name="T11" fmla="*/ 31 h 37"/>
                <a:gd name="T12" fmla="*/ 16 w 237"/>
                <a:gd name="T13" fmla="*/ 37 h 37"/>
                <a:gd name="T14" fmla="*/ 16 w 237"/>
                <a:gd name="T15" fmla="*/ 37 h 37"/>
                <a:gd name="T16" fmla="*/ 10 w 237"/>
                <a:gd name="T17" fmla="*/ 35 h 37"/>
                <a:gd name="T18" fmla="*/ 5 w 237"/>
                <a:gd name="T19" fmla="*/ 32 h 37"/>
                <a:gd name="T20" fmla="*/ 1 w 237"/>
                <a:gd name="T21" fmla="*/ 28 h 37"/>
                <a:gd name="T22" fmla="*/ 0 w 237"/>
                <a:gd name="T23" fmla="*/ 22 h 37"/>
                <a:gd name="T24" fmla="*/ 0 w 237"/>
                <a:gd name="T25" fmla="*/ 22 h 37"/>
                <a:gd name="T26" fmla="*/ 0 w 237"/>
                <a:gd name="T27" fmla="*/ 22 h 37"/>
                <a:gd name="T28" fmla="*/ 1 w 237"/>
                <a:gd name="T29" fmla="*/ 15 h 37"/>
                <a:gd name="T30" fmla="*/ 5 w 237"/>
                <a:gd name="T31" fmla="*/ 11 h 37"/>
                <a:gd name="T32" fmla="*/ 9 w 237"/>
                <a:gd name="T33" fmla="*/ 7 h 37"/>
                <a:gd name="T34" fmla="*/ 16 w 237"/>
                <a:gd name="T35" fmla="*/ 6 h 37"/>
                <a:gd name="T36" fmla="*/ 221 w 237"/>
                <a:gd name="T37" fmla="*/ 0 h 37"/>
                <a:gd name="T38" fmla="*/ 221 w 237"/>
                <a:gd name="T39" fmla="*/ 0 h 37"/>
                <a:gd name="T40" fmla="*/ 227 w 237"/>
                <a:gd name="T41" fmla="*/ 2 h 37"/>
                <a:gd name="T42" fmla="*/ 232 w 237"/>
                <a:gd name="T43" fmla="*/ 5 h 37"/>
                <a:gd name="T44" fmla="*/ 235 w 237"/>
                <a:gd name="T45" fmla="*/ 9 h 37"/>
                <a:gd name="T46" fmla="*/ 237 w 237"/>
                <a:gd name="T47" fmla="*/ 15 h 37"/>
                <a:gd name="T48" fmla="*/ 237 w 237"/>
                <a:gd name="T4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37">
                  <a:moveTo>
                    <a:pt x="237" y="15"/>
                  </a:moveTo>
                  <a:lnTo>
                    <a:pt x="237" y="15"/>
                  </a:lnTo>
                  <a:lnTo>
                    <a:pt x="235" y="22"/>
                  </a:lnTo>
                  <a:lnTo>
                    <a:pt x="232" y="26"/>
                  </a:lnTo>
                  <a:lnTo>
                    <a:pt x="227" y="30"/>
                  </a:lnTo>
                  <a:lnTo>
                    <a:pt x="222" y="31"/>
                  </a:lnTo>
                  <a:lnTo>
                    <a:pt x="16" y="37"/>
                  </a:lnTo>
                  <a:lnTo>
                    <a:pt x="16" y="37"/>
                  </a:lnTo>
                  <a:lnTo>
                    <a:pt x="10" y="35"/>
                  </a:lnTo>
                  <a:lnTo>
                    <a:pt x="5" y="32"/>
                  </a:lnTo>
                  <a:lnTo>
                    <a:pt x="1" y="28"/>
                  </a:lnTo>
                  <a:lnTo>
                    <a:pt x="0" y="22"/>
                  </a:lnTo>
                  <a:lnTo>
                    <a:pt x="0" y="22"/>
                  </a:lnTo>
                  <a:lnTo>
                    <a:pt x="0" y="22"/>
                  </a:lnTo>
                  <a:lnTo>
                    <a:pt x="1" y="15"/>
                  </a:lnTo>
                  <a:lnTo>
                    <a:pt x="5" y="11"/>
                  </a:lnTo>
                  <a:lnTo>
                    <a:pt x="9" y="7"/>
                  </a:lnTo>
                  <a:lnTo>
                    <a:pt x="16" y="6"/>
                  </a:lnTo>
                  <a:lnTo>
                    <a:pt x="221" y="0"/>
                  </a:lnTo>
                  <a:lnTo>
                    <a:pt x="221" y="0"/>
                  </a:lnTo>
                  <a:lnTo>
                    <a:pt x="227" y="2"/>
                  </a:lnTo>
                  <a:lnTo>
                    <a:pt x="232" y="5"/>
                  </a:lnTo>
                  <a:lnTo>
                    <a:pt x="235" y="9"/>
                  </a:lnTo>
                  <a:lnTo>
                    <a:pt x="237" y="15"/>
                  </a:lnTo>
                  <a:lnTo>
                    <a:pt x="237" y="15"/>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1" name="Freeform 90"/>
            <p:cNvSpPr/>
            <p:nvPr/>
          </p:nvSpPr>
          <p:spPr bwMode="auto">
            <a:xfrm>
              <a:off x="9812263" y="2704358"/>
              <a:ext cx="136525" cy="255588"/>
            </a:xfrm>
            <a:custGeom>
              <a:avLst/>
              <a:gdLst>
                <a:gd name="T0" fmla="*/ 0 w 86"/>
                <a:gd name="T1" fmla="*/ 78 h 161"/>
                <a:gd name="T2" fmla="*/ 0 w 86"/>
                <a:gd name="T3" fmla="*/ 78 h 161"/>
                <a:gd name="T4" fmla="*/ 1 w 86"/>
                <a:gd name="T5" fmla="*/ 94 h 161"/>
                <a:gd name="T6" fmla="*/ 3 w 86"/>
                <a:gd name="T7" fmla="*/ 110 h 161"/>
                <a:gd name="T8" fmla="*/ 7 w 86"/>
                <a:gd name="T9" fmla="*/ 124 h 161"/>
                <a:gd name="T10" fmla="*/ 12 w 86"/>
                <a:gd name="T11" fmla="*/ 136 h 161"/>
                <a:gd name="T12" fmla="*/ 20 w 86"/>
                <a:gd name="T13" fmla="*/ 145 h 161"/>
                <a:gd name="T14" fmla="*/ 28 w 86"/>
                <a:gd name="T15" fmla="*/ 153 h 161"/>
                <a:gd name="T16" fmla="*/ 33 w 86"/>
                <a:gd name="T17" fmla="*/ 156 h 161"/>
                <a:gd name="T18" fmla="*/ 37 w 86"/>
                <a:gd name="T19" fmla="*/ 159 h 161"/>
                <a:gd name="T20" fmla="*/ 42 w 86"/>
                <a:gd name="T21" fmla="*/ 160 h 161"/>
                <a:gd name="T22" fmla="*/ 47 w 86"/>
                <a:gd name="T23" fmla="*/ 160 h 161"/>
                <a:gd name="T24" fmla="*/ 47 w 86"/>
                <a:gd name="T25" fmla="*/ 160 h 161"/>
                <a:gd name="T26" fmla="*/ 80 w 86"/>
                <a:gd name="T27" fmla="*/ 161 h 161"/>
                <a:gd name="T28" fmla="*/ 86 w 86"/>
                <a:gd name="T29" fmla="*/ 1 h 161"/>
                <a:gd name="T30" fmla="*/ 86 w 86"/>
                <a:gd name="T31" fmla="*/ 1 h 161"/>
                <a:gd name="T32" fmla="*/ 53 w 86"/>
                <a:gd name="T33" fmla="*/ 0 h 161"/>
                <a:gd name="T34" fmla="*/ 53 w 86"/>
                <a:gd name="T35" fmla="*/ 0 h 161"/>
                <a:gd name="T36" fmla="*/ 47 w 86"/>
                <a:gd name="T37" fmla="*/ 0 h 161"/>
                <a:gd name="T38" fmla="*/ 43 w 86"/>
                <a:gd name="T39" fmla="*/ 1 h 161"/>
                <a:gd name="T40" fmla="*/ 38 w 86"/>
                <a:gd name="T41" fmla="*/ 4 h 161"/>
                <a:gd name="T42" fmla="*/ 34 w 86"/>
                <a:gd name="T43" fmla="*/ 6 h 161"/>
                <a:gd name="T44" fmla="*/ 25 w 86"/>
                <a:gd name="T45" fmla="*/ 13 h 161"/>
                <a:gd name="T46" fmla="*/ 17 w 86"/>
                <a:gd name="T47" fmla="*/ 23 h 161"/>
                <a:gd name="T48" fmla="*/ 10 w 86"/>
                <a:gd name="T49" fmla="*/ 34 h 161"/>
                <a:gd name="T50" fmla="*/ 6 w 86"/>
                <a:gd name="T51" fmla="*/ 48 h 161"/>
                <a:gd name="T52" fmla="*/ 2 w 86"/>
                <a:gd name="T53" fmla="*/ 63 h 161"/>
                <a:gd name="T54" fmla="*/ 0 w 86"/>
                <a:gd name="T55" fmla="*/ 78 h 161"/>
                <a:gd name="T56" fmla="*/ 0 w 86"/>
                <a:gd name="T57" fmla="*/ 7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61">
                  <a:moveTo>
                    <a:pt x="0" y="78"/>
                  </a:moveTo>
                  <a:lnTo>
                    <a:pt x="0" y="78"/>
                  </a:lnTo>
                  <a:lnTo>
                    <a:pt x="1" y="94"/>
                  </a:lnTo>
                  <a:lnTo>
                    <a:pt x="3" y="110"/>
                  </a:lnTo>
                  <a:lnTo>
                    <a:pt x="7" y="124"/>
                  </a:lnTo>
                  <a:lnTo>
                    <a:pt x="12" y="136"/>
                  </a:lnTo>
                  <a:lnTo>
                    <a:pt x="20" y="145"/>
                  </a:lnTo>
                  <a:lnTo>
                    <a:pt x="28" y="153"/>
                  </a:lnTo>
                  <a:lnTo>
                    <a:pt x="33" y="156"/>
                  </a:lnTo>
                  <a:lnTo>
                    <a:pt x="37" y="159"/>
                  </a:lnTo>
                  <a:lnTo>
                    <a:pt x="42" y="160"/>
                  </a:lnTo>
                  <a:lnTo>
                    <a:pt x="47" y="160"/>
                  </a:lnTo>
                  <a:lnTo>
                    <a:pt x="47" y="160"/>
                  </a:lnTo>
                  <a:lnTo>
                    <a:pt x="80" y="161"/>
                  </a:lnTo>
                  <a:lnTo>
                    <a:pt x="86" y="1"/>
                  </a:lnTo>
                  <a:lnTo>
                    <a:pt x="86" y="1"/>
                  </a:lnTo>
                  <a:lnTo>
                    <a:pt x="53" y="0"/>
                  </a:lnTo>
                  <a:lnTo>
                    <a:pt x="53" y="0"/>
                  </a:lnTo>
                  <a:lnTo>
                    <a:pt x="47" y="0"/>
                  </a:lnTo>
                  <a:lnTo>
                    <a:pt x="43" y="1"/>
                  </a:lnTo>
                  <a:lnTo>
                    <a:pt x="38" y="4"/>
                  </a:lnTo>
                  <a:lnTo>
                    <a:pt x="34" y="6"/>
                  </a:lnTo>
                  <a:lnTo>
                    <a:pt x="25" y="13"/>
                  </a:lnTo>
                  <a:lnTo>
                    <a:pt x="17" y="23"/>
                  </a:lnTo>
                  <a:lnTo>
                    <a:pt x="10" y="34"/>
                  </a:lnTo>
                  <a:lnTo>
                    <a:pt x="6" y="48"/>
                  </a:lnTo>
                  <a:lnTo>
                    <a:pt x="2" y="63"/>
                  </a:lnTo>
                  <a:lnTo>
                    <a:pt x="0" y="78"/>
                  </a:lnTo>
                  <a:lnTo>
                    <a:pt x="0" y="78"/>
                  </a:ln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2" name="Freeform 91"/>
            <p:cNvSpPr/>
            <p:nvPr/>
          </p:nvSpPr>
          <p:spPr bwMode="auto">
            <a:xfrm>
              <a:off x="9866238" y="2705945"/>
              <a:ext cx="157163" cy="254000"/>
            </a:xfrm>
            <a:custGeom>
              <a:avLst/>
              <a:gdLst>
                <a:gd name="T0" fmla="*/ 0 w 99"/>
                <a:gd name="T1" fmla="*/ 78 h 160"/>
                <a:gd name="T2" fmla="*/ 0 w 99"/>
                <a:gd name="T3" fmla="*/ 78 h 160"/>
                <a:gd name="T4" fmla="*/ 0 w 99"/>
                <a:gd name="T5" fmla="*/ 95 h 160"/>
                <a:gd name="T6" fmla="*/ 2 w 99"/>
                <a:gd name="T7" fmla="*/ 110 h 160"/>
                <a:gd name="T8" fmla="*/ 7 w 99"/>
                <a:gd name="T9" fmla="*/ 124 h 160"/>
                <a:gd name="T10" fmla="*/ 12 w 99"/>
                <a:gd name="T11" fmla="*/ 136 h 160"/>
                <a:gd name="T12" fmla="*/ 19 w 99"/>
                <a:gd name="T13" fmla="*/ 146 h 160"/>
                <a:gd name="T14" fmla="*/ 27 w 99"/>
                <a:gd name="T15" fmla="*/ 153 h 160"/>
                <a:gd name="T16" fmla="*/ 32 w 99"/>
                <a:gd name="T17" fmla="*/ 157 h 160"/>
                <a:gd name="T18" fmla="*/ 36 w 99"/>
                <a:gd name="T19" fmla="*/ 159 h 160"/>
                <a:gd name="T20" fmla="*/ 42 w 99"/>
                <a:gd name="T21" fmla="*/ 160 h 160"/>
                <a:gd name="T22" fmla="*/ 46 w 99"/>
                <a:gd name="T23" fmla="*/ 160 h 160"/>
                <a:gd name="T24" fmla="*/ 46 w 99"/>
                <a:gd name="T25" fmla="*/ 160 h 160"/>
                <a:gd name="T26" fmla="*/ 52 w 99"/>
                <a:gd name="T27" fmla="*/ 160 h 160"/>
                <a:gd name="T28" fmla="*/ 56 w 99"/>
                <a:gd name="T29" fmla="*/ 159 h 160"/>
                <a:gd name="T30" fmla="*/ 61 w 99"/>
                <a:gd name="T31" fmla="*/ 158 h 160"/>
                <a:gd name="T32" fmla="*/ 66 w 99"/>
                <a:gd name="T33" fmla="*/ 155 h 160"/>
                <a:gd name="T34" fmla="*/ 75 w 99"/>
                <a:gd name="T35" fmla="*/ 147 h 160"/>
                <a:gd name="T36" fmla="*/ 83 w 99"/>
                <a:gd name="T37" fmla="*/ 138 h 160"/>
                <a:gd name="T38" fmla="*/ 89 w 99"/>
                <a:gd name="T39" fmla="*/ 127 h 160"/>
                <a:gd name="T40" fmla="*/ 94 w 99"/>
                <a:gd name="T41" fmla="*/ 114 h 160"/>
                <a:gd name="T42" fmla="*/ 97 w 99"/>
                <a:gd name="T43" fmla="*/ 99 h 160"/>
                <a:gd name="T44" fmla="*/ 99 w 99"/>
                <a:gd name="T45" fmla="*/ 83 h 160"/>
                <a:gd name="T46" fmla="*/ 99 w 99"/>
                <a:gd name="T47" fmla="*/ 83 h 160"/>
                <a:gd name="T48" fmla="*/ 98 w 99"/>
                <a:gd name="T49" fmla="*/ 66 h 160"/>
                <a:gd name="T50" fmla="*/ 96 w 99"/>
                <a:gd name="T51" fmla="*/ 51 h 160"/>
                <a:gd name="T52" fmla="*/ 93 w 99"/>
                <a:gd name="T53" fmla="*/ 38 h 160"/>
                <a:gd name="T54" fmla="*/ 87 w 99"/>
                <a:gd name="T55" fmla="*/ 25 h 160"/>
                <a:gd name="T56" fmla="*/ 79 w 99"/>
                <a:gd name="T57" fmla="*/ 15 h 160"/>
                <a:gd name="T58" fmla="*/ 71 w 99"/>
                <a:gd name="T59" fmla="*/ 7 h 160"/>
                <a:gd name="T60" fmla="*/ 67 w 99"/>
                <a:gd name="T61" fmla="*/ 5 h 160"/>
                <a:gd name="T62" fmla="*/ 62 w 99"/>
                <a:gd name="T63" fmla="*/ 3 h 160"/>
                <a:gd name="T64" fmla="*/ 58 w 99"/>
                <a:gd name="T65" fmla="*/ 2 h 160"/>
                <a:gd name="T66" fmla="*/ 52 w 99"/>
                <a:gd name="T67" fmla="*/ 0 h 160"/>
                <a:gd name="T68" fmla="*/ 52 w 99"/>
                <a:gd name="T69" fmla="*/ 0 h 160"/>
                <a:gd name="T70" fmla="*/ 47 w 99"/>
                <a:gd name="T71" fmla="*/ 0 h 160"/>
                <a:gd name="T72" fmla="*/ 42 w 99"/>
                <a:gd name="T73" fmla="*/ 2 h 160"/>
                <a:gd name="T74" fmla="*/ 37 w 99"/>
                <a:gd name="T75" fmla="*/ 4 h 160"/>
                <a:gd name="T76" fmla="*/ 33 w 99"/>
                <a:gd name="T77" fmla="*/ 6 h 160"/>
                <a:gd name="T78" fmla="*/ 24 w 99"/>
                <a:gd name="T79" fmla="*/ 13 h 160"/>
                <a:gd name="T80" fmla="*/ 16 w 99"/>
                <a:gd name="T81" fmla="*/ 23 h 160"/>
                <a:gd name="T82" fmla="*/ 10 w 99"/>
                <a:gd name="T83" fmla="*/ 34 h 160"/>
                <a:gd name="T84" fmla="*/ 4 w 99"/>
                <a:gd name="T85" fmla="*/ 48 h 160"/>
                <a:gd name="T86" fmla="*/ 1 w 99"/>
                <a:gd name="T87" fmla="*/ 63 h 160"/>
                <a:gd name="T88" fmla="*/ 0 w 99"/>
                <a:gd name="T89" fmla="*/ 78 h 160"/>
                <a:gd name="T90" fmla="*/ 0 w 99"/>
                <a:gd name="T91"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60">
                  <a:moveTo>
                    <a:pt x="0" y="78"/>
                  </a:moveTo>
                  <a:lnTo>
                    <a:pt x="0" y="78"/>
                  </a:lnTo>
                  <a:lnTo>
                    <a:pt x="0" y="95"/>
                  </a:lnTo>
                  <a:lnTo>
                    <a:pt x="2" y="110"/>
                  </a:lnTo>
                  <a:lnTo>
                    <a:pt x="7" y="124"/>
                  </a:lnTo>
                  <a:lnTo>
                    <a:pt x="12" y="136"/>
                  </a:lnTo>
                  <a:lnTo>
                    <a:pt x="19" y="146"/>
                  </a:lnTo>
                  <a:lnTo>
                    <a:pt x="27" y="153"/>
                  </a:lnTo>
                  <a:lnTo>
                    <a:pt x="32" y="157"/>
                  </a:lnTo>
                  <a:lnTo>
                    <a:pt x="36" y="159"/>
                  </a:lnTo>
                  <a:lnTo>
                    <a:pt x="42" y="160"/>
                  </a:lnTo>
                  <a:lnTo>
                    <a:pt x="46" y="160"/>
                  </a:lnTo>
                  <a:lnTo>
                    <a:pt x="46" y="160"/>
                  </a:lnTo>
                  <a:lnTo>
                    <a:pt x="52" y="160"/>
                  </a:lnTo>
                  <a:lnTo>
                    <a:pt x="56" y="159"/>
                  </a:lnTo>
                  <a:lnTo>
                    <a:pt x="61" y="158"/>
                  </a:lnTo>
                  <a:lnTo>
                    <a:pt x="66" y="155"/>
                  </a:lnTo>
                  <a:lnTo>
                    <a:pt x="75" y="147"/>
                  </a:lnTo>
                  <a:lnTo>
                    <a:pt x="83" y="138"/>
                  </a:lnTo>
                  <a:lnTo>
                    <a:pt x="89" y="127"/>
                  </a:lnTo>
                  <a:lnTo>
                    <a:pt x="94" y="114"/>
                  </a:lnTo>
                  <a:lnTo>
                    <a:pt x="97" y="99"/>
                  </a:lnTo>
                  <a:lnTo>
                    <a:pt x="99" y="83"/>
                  </a:lnTo>
                  <a:lnTo>
                    <a:pt x="99" y="83"/>
                  </a:lnTo>
                  <a:lnTo>
                    <a:pt x="98" y="66"/>
                  </a:lnTo>
                  <a:lnTo>
                    <a:pt x="96" y="51"/>
                  </a:lnTo>
                  <a:lnTo>
                    <a:pt x="93" y="38"/>
                  </a:lnTo>
                  <a:lnTo>
                    <a:pt x="87" y="25"/>
                  </a:lnTo>
                  <a:lnTo>
                    <a:pt x="79" y="15"/>
                  </a:lnTo>
                  <a:lnTo>
                    <a:pt x="71" y="7"/>
                  </a:lnTo>
                  <a:lnTo>
                    <a:pt x="67" y="5"/>
                  </a:lnTo>
                  <a:lnTo>
                    <a:pt x="62" y="3"/>
                  </a:lnTo>
                  <a:lnTo>
                    <a:pt x="58" y="2"/>
                  </a:lnTo>
                  <a:lnTo>
                    <a:pt x="52" y="0"/>
                  </a:lnTo>
                  <a:lnTo>
                    <a:pt x="52" y="0"/>
                  </a:lnTo>
                  <a:lnTo>
                    <a:pt x="47" y="0"/>
                  </a:lnTo>
                  <a:lnTo>
                    <a:pt x="42" y="2"/>
                  </a:lnTo>
                  <a:lnTo>
                    <a:pt x="37" y="4"/>
                  </a:lnTo>
                  <a:lnTo>
                    <a:pt x="33" y="6"/>
                  </a:lnTo>
                  <a:lnTo>
                    <a:pt x="24" y="13"/>
                  </a:lnTo>
                  <a:lnTo>
                    <a:pt x="16" y="23"/>
                  </a:lnTo>
                  <a:lnTo>
                    <a:pt x="10" y="34"/>
                  </a:lnTo>
                  <a:lnTo>
                    <a:pt x="4" y="48"/>
                  </a:lnTo>
                  <a:lnTo>
                    <a:pt x="1" y="63"/>
                  </a:lnTo>
                  <a:lnTo>
                    <a:pt x="0" y="78"/>
                  </a:lnTo>
                  <a:lnTo>
                    <a:pt x="0" y="78"/>
                  </a:lnTo>
                  <a:close/>
                </a:path>
              </a:pathLst>
            </a:custGeom>
            <a:solidFill>
              <a:schemeClr val="tx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3" name="Freeform 92"/>
            <p:cNvSpPr/>
            <p:nvPr/>
          </p:nvSpPr>
          <p:spPr bwMode="auto">
            <a:xfrm>
              <a:off x="9913863" y="2712295"/>
              <a:ext cx="307975" cy="204788"/>
            </a:xfrm>
            <a:custGeom>
              <a:avLst/>
              <a:gdLst>
                <a:gd name="T0" fmla="*/ 13 w 194"/>
                <a:gd name="T1" fmla="*/ 41 h 129"/>
                <a:gd name="T2" fmla="*/ 194 w 194"/>
                <a:gd name="T3" fmla="*/ 0 h 129"/>
                <a:gd name="T4" fmla="*/ 189 w 194"/>
                <a:gd name="T5" fmla="*/ 129 h 129"/>
                <a:gd name="T6" fmla="*/ 11 w 194"/>
                <a:gd name="T7" fmla="*/ 112 h 129"/>
                <a:gd name="T8" fmla="*/ 11 w 194"/>
                <a:gd name="T9" fmla="*/ 112 h 129"/>
                <a:gd name="T10" fmla="*/ 8 w 194"/>
                <a:gd name="T11" fmla="*/ 110 h 129"/>
                <a:gd name="T12" fmla="*/ 5 w 194"/>
                <a:gd name="T13" fmla="*/ 103 h 129"/>
                <a:gd name="T14" fmla="*/ 2 w 194"/>
                <a:gd name="T15" fmla="*/ 91 h 129"/>
                <a:gd name="T16" fmla="*/ 0 w 194"/>
                <a:gd name="T17" fmla="*/ 84 h 129"/>
                <a:gd name="T18" fmla="*/ 0 w 194"/>
                <a:gd name="T19" fmla="*/ 76 h 129"/>
                <a:gd name="T20" fmla="*/ 0 w 194"/>
                <a:gd name="T21" fmla="*/ 76 h 129"/>
                <a:gd name="T22" fmla="*/ 2 w 194"/>
                <a:gd name="T23" fmla="*/ 67 h 129"/>
                <a:gd name="T24" fmla="*/ 3 w 194"/>
                <a:gd name="T25" fmla="*/ 60 h 129"/>
                <a:gd name="T26" fmla="*/ 5 w 194"/>
                <a:gd name="T27" fmla="*/ 53 h 129"/>
                <a:gd name="T28" fmla="*/ 7 w 194"/>
                <a:gd name="T29" fmla="*/ 48 h 129"/>
                <a:gd name="T30" fmla="*/ 11 w 194"/>
                <a:gd name="T31" fmla="*/ 43 h 129"/>
                <a:gd name="T32" fmla="*/ 13 w 194"/>
                <a:gd name="T33" fmla="*/ 41 h 129"/>
                <a:gd name="T34" fmla="*/ 13 w 194"/>
                <a:gd name="T35" fmla="*/ 4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29">
                  <a:moveTo>
                    <a:pt x="13" y="41"/>
                  </a:moveTo>
                  <a:lnTo>
                    <a:pt x="194" y="0"/>
                  </a:lnTo>
                  <a:lnTo>
                    <a:pt x="189" y="129"/>
                  </a:lnTo>
                  <a:lnTo>
                    <a:pt x="11" y="112"/>
                  </a:lnTo>
                  <a:lnTo>
                    <a:pt x="11" y="112"/>
                  </a:lnTo>
                  <a:lnTo>
                    <a:pt x="8" y="110"/>
                  </a:lnTo>
                  <a:lnTo>
                    <a:pt x="5" y="103"/>
                  </a:lnTo>
                  <a:lnTo>
                    <a:pt x="2" y="91"/>
                  </a:lnTo>
                  <a:lnTo>
                    <a:pt x="0" y="84"/>
                  </a:lnTo>
                  <a:lnTo>
                    <a:pt x="0" y="76"/>
                  </a:lnTo>
                  <a:lnTo>
                    <a:pt x="0" y="76"/>
                  </a:lnTo>
                  <a:lnTo>
                    <a:pt x="2" y="67"/>
                  </a:lnTo>
                  <a:lnTo>
                    <a:pt x="3" y="60"/>
                  </a:lnTo>
                  <a:lnTo>
                    <a:pt x="5" y="53"/>
                  </a:lnTo>
                  <a:lnTo>
                    <a:pt x="7" y="48"/>
                  </a:lnTo>
                  <a:lnTo>
                    <a:pt x="11" y="43"/>
                  </a:lnTo>
                  <a:lnTo>
                    <a:pt x="13" y="41"/>
                  </a:lnTo>
                  <a:lnTo>
                    <a:pt x="13" y="41"/>
                  </a:ln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4" name="Freeform 93"/>
            <p:cNvSpPr/>
            <p:nvPr/>
          </p:nvSpPr>
          <p:spPr bwMode="auto">
            <a:xfrm>
              <a:off x="10190088" y="2504333"/>
              <a:ext cx="377825" cy="554038"/>
            </a:xfrm>
            <a:custGeom>
              <a:avLst/>
              <a:gdLst>
                <a:gd name="T0" fmla="*/ 23 w 238"/>
                <a:gd name="T1" fmla="*/ 52 h 349"/>
                <a:gd name="T2" fmla="*/ 23 w 238"/>
                <a:gd name="T3" fmla="*/ 52 h 349"/>
                <a:gd name="T4" fmla="*/ 21 w 238"/>
                <a:gd name="T5" fmla="*/ 53 h 349"/>
                <a:gd name="T6" fmla="*/ 18 w 238"/>
                <a:gd name="T7" fmla="*/ 56 h 349"/>
                <a:gd name="T8" fmla="*/ 13 w 238"/>
                <a:gd name="T9" fmla="*/ 66 h 349"/>
                <a:gd name="T10" fmla="*/ 10 w 238"/>
                <a:gd name="T11" fmla="*/ 81 h 349"/>
                <a:gd name="T12" fmla="*/ 6 w 238"/>
                <a:gd name="T13" fmla="*/ 98 h 349"/>
                <a:gd name="T14" fmla="*/ 3 w 238"/>
                <a:gd name="T15" fmla="*/ 118 h 349"/>
                <a:gd name="T16" fmla="*/ 2 w 238"/>
                <a:gd name="T17" fmla="*/ 140 h 349"/>
                <a:gd name="T18" fmla="*/ 1 w 238"/>
                <a:gd name="T19" fmla="*/ 164 h 349"/>
                <a:gd name="T20" fmla="*/ 0 w 238"/>
                <a:gd name="T21" fmla="*/ 189 h 349"/>
                <a:gd name="T22" fmla="*/ 1 w 238"/>
                <a:gd name="T23" fmla="*/ 212 h 349"/>
                <a:gd name="T24" fmla="*/ 3 w 238"/>
                <a:gd name="T25" fmla="*/ 236 h 349"/>
                <a:gd name="T26" fmla="*/ 5 w 238"/>
                <a:gd name="T27" fmla="*/ 260 h 349"/>
                <a:gd name="T28" fmla="*/ 10 w 238"/>
                <a:gd name="T29" fmla="*/ 280 h 349"/>
                <a:gd name="T30" fmla="*/ 14 w 238"/>
                <a:gd name="T31" fmla="*/ 299 h 349"/>
                <a:gd name="T32" fmla="*/ 21 w 238"/>
                <a:gd name="T33" fmla="*/ 314 h 349"/>
                <a:gd name="T34" fmla="*/ 24 w 238"/>
                <a:gd name="T35" fmla="*/ 321 h 349"/>
                <a:gd name="T36" fmla="*/ 28 w 238"/>
                <a:gd name="T37" fmla="*/ 325 h 349"/>
                <a:gd name="T38" fmla="*/ 32 w 238"/>
                <a:gd name="T39" fmla="*/ 330 h 349"/>
                <a:gd name="T40" fmla="*/ 37 w 238"/>
                <a:gd name="T41" fmla="*/ 333 h 349"/>
                <a:gd name="T42" fmla="*/ 37 w 238"/>
                <a:gd name="T43" fmla="*/ 333 h 349"/>
                <a:gd name="T44" fmla="*/ 80 w 238"/>
                <a:gd name="T45" fmla="*/ 336 h 349"/>
                <a:gd name="T46" fmla="*/ 148 w 238"/>
                <a:gd name="T47" fmla="*/ 341 h 349"/>
                <a:gd name="T48" fmla="*/ 238 w 238"/>
                <a:gd name="T49" fmla="*/ 349 h 349"/>
                <a:gd name="T50" fmla="*/ 220 w 238"/>
                <a:gd name="T51" fmla="*/ 0 h 349"/>
                <a:gd name="T52" fmla="*/ 220 w 238"/>
                <a:gd name="T53" fmla="*/ 0 h 349"/>
                <a:gd name="T54" fmla="*/ 195 w 238"/>
                <a:gd name="T55" fmla="*/ 5 h 349"/>
                <a:gd name="T56" fmla="*/ 138 w 238"/>
                <a:gd name="T57" fmla="*/ 18 h 349"/>
                <a:gd name="T58" fmla="*/ 104 w 238"/>
                <a:gd name="T59" fmla="*/ 26 h 349"/>
                <a:gd name="T60" fmla="*/ 72 w 238"/>
                <a:gd name="T61" fmla="*/ 34 h 349"/>
                <a:gd name="T62" fmla="*/ 44 w 238"/>
                <a:gd name="T63" fmla="*/ 43 h 349"/>
                <a:gd name="T64" fmla="*/ 32 w 238"/>
                <a:gd name="T65" fmla="*/ 47 h 349"/>
                <a:gd name="T66" fmla="*/ 23 w 238"/>
                <a:gd name="T67" fmla="*/ 52 h 349"/>
                <a:gd name="T68" fmla="*/ 23 w 238"/>
                <a:gd name="T69" fmla="*/ 5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349">
                  <a:moveTo>
                    <a:pt x="23" y="52"/>
                  </a:moveTo>
                  <a:lnTo>
                    <a:pt x="23" y="52"/>
                  </a:lnTo>
                  <a:lnTo>
                    <a:pt x="21" y="53"/>
                  </a:lnTo>
                  <a:lnTo>
                    <a:pt x="18" y="56"/>
                  </a:lnTo>
                  <a:lnTo>
                    <a:pt x="13" y="66"/>
                  </a:lnTo>
                  <a:lnTo>
                    <a:pt x="10" y="81"/>
                  </a:lnTo>
                  <a:lnTo>
                    <a:pt x="6" y="98"/>
                  </a:lnTo>
                  <a:lnTo>
                    <a:pt x="3" y="118"/>
                  </a:lnTo>
                  <a:lnTo>
                    <a:pt x="2" y="140"/>
                  </a:lnTo>
                  <a:lnTo>
                    <a:pt x="1" y="164"/>
                  </a:lnTo>
                  <a:lnTo>
                    <a:pt x="0" y="189"/>
                  </a:lnTo>
                  <a:lnTo>
                    <a:pt x="1" y="212"/>
                  </a:lnTo>
                  <a:lnTo>
                    <a:pt x="3" y="236"/>
                  </a:lnTo>
                  <a:lnTo>
                    <a:pt x="5" y="260"/>
                  </a:lnTo>
                  <a:lnTo>
                    <a:pt x="10" y="280"/>
                  </a:lnTo>
                  <a:lnTo>
                    <a:pt x="14" y="299"/>
                  </a:lnTo>
                  <a:lnTo>
                    <a:pt x="21" y="314"/>
                  </a:lnTo>
                  <a:lnTo>
                    <a:pt x="24" y="321"/>
                  </a:lnTo>
                  <a:lnTo>
                    <a:pt x="28" y="325"/>
                  </a:lnTo>
                  <a:lnTo>
                    <a:pt x="32" y="330"/>
                  </a:lnTo>
                  <a:lnTo>
                    <a:pt x="37" y="333"/>
                  </a:lnTo>
                  <a:lnTo>
                    <a:pt x="37" y="333"/>
                  </a:lnTo>
                  <a:lnTo>
                    <a:pt x="80" y="336"/>
                  </a:lnTo>
                  <a:lnTo>
                    <a:pt x="148" y="341"/>
                  </a:lnTo>
                  <a:lnTo>
                    <a:pt x="238" y="349"/>
                  </a:lnTo>
                  <a:lnTo>
                    <a:pt x="220" y="0"/>
                  </a:lnTo>
                  <a:lnTo>
                    <a:pt x="220" y="0"/>
                  </a:lnTo>
                  <a:lnTo>
                    <a:pt x="195" y="5"/>
                  </a:lnTo>
                  <a:lnTo>
                    <a:pt x="138" y="18"/>
                  </a:lnTo>
                  <a:lnTo>
                    <a:pt x="104" y="26"/>
                  </a:lnTo>
                  <a:lnTo>
                    <a:pt x="72" y="34"/>
                  </a:lnTo>
                  <a:lnTo>
                    <a:pt x="44" y="43"/>
                  </a:lnTo>
                  <a:lnTo>
                    <a:pt x="32" y="47"/>
                  </a:lnTo>
                  <a:lnTo>
                    <a:pt x="23" y="52"/>
                  </a:lnTo>
                  <a:lnTo>
                    <a:pt x="23" y="52"/>
                  </a:lnTo>
                  <a:close/>
                </a:path>
              </a:pathLst>
            </a:custGeom>
            <a:solidFill>
              <a:schemeClr val="tx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5" name="Freeform 94"/>
            <p:cNvSpPr/>
            <p:nvPr/>
          </p:nvSpPr>
          <p:spPr bwMode="auto">
            <a:xfrm>
              <a:off x="10432975" y="2185245"/>
              <a:ext cx="757238" cy="1036638"/>
            </a:xfrm>
            <a:custGeom>
              <a:avLst/>
              <a:gdLst>
                <a:gd name="T0" fmla="*/ 473 w 477"/>
                <a:gd name="T1" fmla="*/ 0 h 653"/>
                <a:gd name="T2" fmla="*/ 90 w 477"/>
                <a:gd name="T3" fmla="*/ 99 h 653"/>
                <a:gd name="T4" fmla="*/ 90 w 477"/>
                <a:gd name="T5" fmla="*/ 99 h 653"/>
                <a:gd name="T6" fmla="*/ 86 w 477"/>
                <a:gd name="T7" fmla="*/ 102 h 653"/>
                <a:gd name="T8" fmla="*/ 75 w 477"/>
                <a:gd name="T9" fmla="*/ 113 h 653"/>
                <a:gd name="T10" fmla="*/ 67 w 477"/>
                <a:gd name="T11" fmla="*/ 121 h 653"/>
                <a:gd name="T12" fmla="*/ 59 w 477"/>
                <a:gd name="T13" fmla="*/ 132 h 653"/>
                <a:gd name="T14" fmla="*/ 51 w 477"/>
                <a:gd name="T15" fmla="*/ 145 h 653"/>
                <a:gd name="T16" fmla="*/ 42 w 477"/>
                <a:gd name="T17" fmla="*/ 160 h 653"/>
                <a:gd name="T18" fmla="*/ 33 w 477"/>
                <a:gd name="T19" fmla="*/ 178 h 653"/>
                <a:gd name="T20" fmla="*/ 25 w 477"/>
                <a:gd name="T21" fmla="*/ 198 h 653"/>
                <a:gd name="T22" fmla="*/ 17 w 477"/>
                <a:gd name="T23" fmla="*/ 222 h 653"/>
                <a:gd name="T24" fmla="*/ 11 w 477"/>
                <a:gd name="T25" fmla="*/ 248 h 653"/>
                <a:gd name="T26" fmla="*/ 6 w 477"/>
                <a:gd name="T27" fmla="*/ 278 h 653"/>
                <a:gd name="T28" fmla="*/ 2 w 477"/>
                <a:gd name="T29" fmla="*/ 310 h 653"/>
                <a:gd name="T30" fmla="*/ 0 w 477"/>
                <a:gd name="T31" fmla="*/ 345 h 653"/>
                <a:gd name="T32" fmla="*/ 0 w 477"/>
                <a:gd name="T33" fmla="*/ 385 h 653"/>
                <a:gd name="T34" fmla="*/ 0 w 477"/>
                <a:gd name="T35" fmla="*/ 385 h 653"/>
                <a:gd name="T36" fmla="*/ 2 w 477"/>
                <a:gd name="T37" fmla="*/ 404 h 653"/>
                <a:gd name="T38" fmla="*/ 4 w 477"/>
                <a:gd name="T39" fmla="*/ 423 h 653"/>
                <a:gd name="T40" fmla="*/ 6 w 477"/>
                <a:gd name="T41" fmla="*/ 440 h 653"/>
                <a:gd name="T42" fmla="*/ 8 w 477"/>
                <a:gd name="T43" fmla="*/ 457 h 653"/>
                <a:gd name="T44" fmla="*/ 15 w 477"/>
                <a:gd name="T45" fmla="*/ 488 h 653"/>
                <a:gd name="T46" fmla="*/ 24 w 477"/>
                <a:gd name="T47" fmla="*/ 515 h 653"/>
                <a:gd name="T48" fmla="*/ 33 w 477"/>
                <a:gd name="T49" fmla="*/ 538 h 653"/>
                <a:gd name="T50" fmla="*/ 45 w 477"/>
                <a:gd name="T51" fmla="*/ 558 h 653"/>
                <a:gd name="T52" fmla="*/ 56 w 477"/>
                <a:gd name="T53" fmla="*/ 575 h 653"/>
                <a:gd name="T54" fmla="*/ 67 w 477"/>
                <a:gd name="T55" fmla="*/ 589 h 653"/>
                <a:gd name="T56" fmla="*/ 79 w 477"/>
                <a:gd name="T57" fmla="*/ 600 h 653"/>
                <a:gd name="T58" fmla="*/ 90 w 477"/>
                <a:gd name="T59" fmla="*/ 609 h 653"/>
                <a:gd name="T60" fmla="*/ 100 w 477"/>
                <a:gd name="T61" fmla="*/ 617 h 653"/>
                <a:gd name="T62" fmla="*/ 109 w 477"/>
                <a:gd name="T63" fmla="*/ 621 h 653"/>
                <a:gd name="T64" fmla="*/ 123 w 477"/>
                <a:gd name="T65" fmla="*/ 628 h 653"/>
                <a:gd name="T66" fmla="*/ 128 w 477"/>
                <a:gd name="T67" fmla="*/ 629 h 653"/>
                <a:gd name="T68" fmla="*/ 477 w 477"/>
                <a:gd name="T69" fmla="*/ 653 h 653"/>
                <a:gd name="T70" fmla="*/ 473 w 477"/>
                <a:gd name="T71"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7" h="653">
                  <a:moveTo>
                    <a:pt x="473" y="0"/>
                  </a:moveTo>
                  <a:lnTo>
                    <a:pt x="90" y="99"/>
                  </a:lnTo>
                  <a:lnTo>
                    <a:pt x="90" y="99"/>
                  </a:lnTo>
                  <a:lnTo>
                    <a:pt x="86" y="102"/>
                  </a:lnTo>
                  <a:lnTo>
                    <a:pt x="75" y="113"/>
                  </a:lnTo>
                  <a:lnTo>
                    <a:pt x="67" y="121"/>
                  </a:lnTo>
                  <a:lnTo>
                    <a:pt x="59" y="132"/>
                  </a:lnTo>
                  <a:lnTo>
                    <a:pt x="51" y="145"/>
                  </a:lnTo>
                  <a:lnTo>
                    <a:pt x="42" y="160"/>
                  </a:lnTo>
                  <a:lnTo>
                    <a:pt x="33" y="178"/>
                  </a:lnTo>
                  <a:lnTo>
                    <a:pt x="25" y="198"/>
                  </a:lnTo>
                  <a:lnTo>
                    <a:pt x="17" y="222"/>
                  </a:lnTo>
                  <a:lnTo>
                    <a:pt x="11" y="248"/>
                  </a:lnTo>
                  <a:lnTo>
                    <a:pt x="6" y="278"/>
                  </a:lnTo>
                  <a:lnTo>
                    <a:pt x="2" y="310"/>
                  </a:lnTo>
                  <a:lnTo>
                    <a:pt x="0" y="345"/>
                  </a:lnTo>
                  <a:lnTo>
                    <a:pt x="0" y="385"/>
                  </a:lnTo>
                  <a:lnTo>
                    <a:pt x="0" y="385"/>
                  </a:lnTo>
                  <a:lnTo>
                    <a:pt x="2" y="404"/>
                  </a:lnTo>
                  <a:lnTo>
                    <a:pt x="4" y="423"/>
                  </a:lnTo>
                  <a:lnTo>
                    <a:pt x="6" y="440"/>
                  </a:lnTo>
                  <a:lnTo>
                    <a:pt x="8" y="457"/>
                  </a:lnTo>
                  <a:lnTo>
                    <a:pt x="15" y="488"/>
                  </a:lnTo>
                  <a:lnTo>
                    <a:pt x="24" y="515"/>
                  </a:lnTo>
                  <a:lnTo>
                    <a:pt x="33" y="538"/>
                  </a:lnTo>
                  <a:lnTo>
                    <a:pt x="45" y="558"/>
                  </a:lnTo>
                  <a:lnTo>
                    <a:pt x="56" y="575"/>
                  </a:lnTo>
                  <a:lnTo>
                    <a:pt x="67" y="589"/>
                  </a:lnTo>
                  <a:lnTo>
                    <a:pt x="79" y="600"/>
                  </a:lnTo>
                  <a:lnTo>
                    <a:pt x="90" y="609"/>
                  </a:lnTo>
                  <a:lnTo>
                    <a:pt x="100" y="617"/>
                  </a:lnTo>
                  <a:lnTo>
                    <a:pt x="109" y="621"/>
                  </a:lnTo>
                  <a:lnTo>
                    <a:pt x="123" y="628"/>
                  </a:lnTo>
                  <a:lnTo>
                    <a:pt x="128" y="629"/>
                  </a:lnTo>
                  <a:lnTo>
                    <a:pt x="477" y="653"/>
                  </a:lnTo>
                  <a:lnTo>
                    <a:pt x="473" y="0"/>
                  </a:lnTo>
                  <a:close/>
                </a:path>
              </a:pathLst>
            </a:custGeom>
            <a:solidFill>
              <a:schemeClr val="tx2">
                <a:lumMod val="75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6" name="Freeform 95"/>
            <p:cNvSpPr/>
            <p:nvPr/>
          </p:nvSpPr>
          <p:spPr bwMode="auto">
            <a:xfrm>
              <a:off x="10777463" y="2186833"/>
              <a:ext cx="822325" cy="1033463"/>
            </a:xfrm>
            <a:custGeom>
              <a:avLst/>
              <a:gdLst>
                <a:gd name="T0" fmla="*/ 0 w 518"/>
                <a:gd name="T1" fmla="*/ 316 h 651"/>
                <a:gd name="T2" fmla="*/ 2 w 518"/>
                <a:gd name="T3" fmla="*/ 382 h 651"/>
                <a:gd name="T4" fmla="*/ 15 w 518"/>
                <a:gd name="T5" fmla="*/ 444 h 651"/>
                <a:gd name="T6" fmla="*/ 37 w 518"/>
                <a:gd name="T7" fmla="*/ 499 h 651"/>
                <a:gd name="T8" fmla="*/ 68 w 518"/>
                <a:gd name="T9" fmla="*/ 549 h 651"/>
                <a:gd name="T10" fmla="*/ 94 w 518"/>
                <a:gd name="T11" fmla="*/ 581 h 651"/>
                <a:gd name="T12" fmla="*/ 114 w 518"/>
                <a:gd name="T13" fmla="*/ 599 h 651"/>
                <a:gd name="T14" fmla="*/ 135 w 518"/>
                <a:gd name="T15" fmla="*/ 615 h 651"/>
                <a:gd name="T16" fmla="*/ 158 w 518"/>
                <a:gd name="T17" fmla="*/ 628 h 651"/>
                <a:gd name="T18" fmla="*/ 183 w 518"/>
                <a:gd name="T19" fmla="*/ 639 h 651"/>
                <a:gd name="T20" fmla="*/ 208 w 518"/>
                <a:gd name="T21" fmla="*/ 646 h 651"/>
                <a:gd name="T22" fmla="*/ 234 w 518"/>
                <a:gd name="T23" fmla="*/ 651 h 651"/>
                <a:gd name="T24" fmla="*/ 246 w 518"/>
                <a:gd name="T25" fmla="*/ 651 h 651"/>
                <a:gd name="T26" fmla="*/ 273 w 518"/>
                <a:gd name="T27" fmla="*/ 651 h 651"/>
                <a:gd name="T28" fmla="*/ 299 w 518"/>
                <a:gd name="T29" fmla="*/ 646 h 651"/>
                <a:gd name="T30" fmla="*/ 324 w 518"/>
                <a:gd name="T31" fmla="*/ 640 h 651"/>
                <a:gd name="T32" fmla="*/ 348 w 518"/>
                <a:gd name="T33" fmla="*/ 629 h 651"/>
                <a:gd name="T34" fmla="*/ 372 w 518"/>
                <a:gd name="T35" fmla="*/ 617 h 651"/>
                <a:gd name="T36" fmla="*/ 393 w 518"/>
                <a:gd name="T37" fmla="*/ 601 h 651"/>
                <a:gd name="T38" fmla="*/ 415 w 518"/>
                <a:gd name="T39" fmla="*/ 583 h 651"/>
                <a:gd name="T40" fmla="*/ 451 w 518"/>
                <a:gd name="T41" fmla="*/ 540 h 651"/>
                <a:gd name="T42" fmla="*/ 482 w 518"/>
                <a:gd name="T43" fmla="*/ 489 h 651"/>
                <a:gd name="T44" fmla="*/ 503 w 518"/>
                <a:gd name="T45" fmla="*/ 431 h 651"/>
                <a:gd name="T46" fmla="*/ 516 w 518"/>
                <a:gd name="T47" fmla="*/ 369 h 651"/>
                <a:gd name="T48" fmla="*/ 518 w 518"/>
                <a:gd name="T49" fmla="*/ 335 h 651"/>
                <a:gd name="T50" fmla="*/ 516 w 518"/>
                <a:gd name="T51" fmla="*/ 270 h 651"/>
                <a:gd name="T52" fmla="*/ 503 w 518"/>
                <a:gd name="T53" fmla="*/ 207 h 651"/>
                <a:gd name="T54" fmla="*/ 481 w 518"/>
                <a:gd name="T55" fmla="*/ 152 h 651"/>
                <a:gd name="T56" fmla="*/ 451 w 518"/>
                <a:gd name="T57" fmla="*/ 102 h 651"/>
                <a:gd name="T58" fmla="*/ 424 w 518"/>
                <a:gd name="T59" fmla="*/ 71 h 651"/>
                <a:gd name="T60" fmla="*/ 404 w 518"/>
                <a:gd name="T61" fmla="*/ 53 h 651"/>
                <a:gd name="T62" fmla="*/ 382 w 518"/>
                <a:gd name="T63" fmla="*/ 37 h 651"/>
                <a:gd name="T64" fmla="*/ 359 w 518"/>
                <a:gd name="T65" fmla="*/ 23 h 651"/>
                <a:gd name="T66" fmla="*/ 336 w 518"/>
                <a:gd name="T67" fmla="*/ 13 h 651"/>
                <a:gd name="T68" fmla="*/ 311 w 518"/>
                <a:gd name="T69" fmla="*/ 5 h 651"/>
                <a:gd name="T70" fmla="*/ 285 w 518"/>
                <a:gd name="T71" fmla="*/ 2 h 651"/>
                <a:gd name="T72" fmla="*/ 271 w 518"/>
                <a:gd name="T73" fmla="*/ 0 h 651"/>
                <a:gd name="T74" fmla="*/ 244 w 518"/>
                <a:gd name="T75" fmla="*/ 0 h 651"/>
                <a:gd name="T76" fmla="*/ 219 w 518"/>
                <a:gd name="T77" fmla="*/ 5 h 651"/>
                <a:gd name="T78" fmla="*/ 193 w 518"/>
                <a:gd name="T79" fmla="*/ 12 h 651"/>
                <a:gd name="T80" fmla="*/ 169 w 518"/>
                <a:gd name="T81" fmla="*/ 22 h 651"/>
                <a:gd name="T82" fmla="*/ 146 w 518"/>
                <a:gd name="T83" fmla="*/ 34 h 651"/>
                <a:gd name="T84" fmla="*/ 124 w 518"/>
                <a:gd name="T85" fmla="*/ 50 h 651"/>
                <a:gd name="T86" fmla="*/ 104 w 518"/>
                <a:gd name="T87" fmla="*/ 68 h 651"/>
                <a:gd name="T88" fmla="*/ 66 w 518"/>
                <a:gd name="T89" fmla="*/ 111 h 651"/>
                <a:gd name="T90" fmla="*/ 37 w 518"/>
                <a:gd name="T91" fmla="*/ 162 h 651"/>
                <a:gd name="T92" fmla="*/ 14 w 518"/>
                <a:gd name="T93" fmla="*/ 220 h 651"/>
                <a:gd name="T94" fmla="*/ 2 w 518"/>
                <a:gd name="T95" fmla="*/ 283 h 651"/>
                <a:gd name="T96" fmla="*/ 0 w 518"/>
                <a:gd name="T97" fmla="*/ 3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651">
                  <a:moveTo>
                    <a:pt x="0" y="316"/>
                  </a:moveTo>
                  <a:lnTo>
                    <a:pt x="0" y="316"/>
                  </a:lnTo>
                  <a:lnTo>
                    <a:pt x="0" y="350"/>
                  </a:lnTo>
                  <a:lnTo>
                    <a:pt x="2" y="382"/>
                  </a:lnTo>
                  <a:lnTo>
                    <a:pt x="8" y="413"/>
                  </a:lnTo>
                  <a:lnTo>
                    <a:pt x="15" y="444"/>
                  </a:lnTo>
                  <a:lnTo>
                    <a:pt x="26" y="472"/>
                  </a:lnTo>
                  <a:lnTo>
                    <a:pt x="37" y="499"/>
                  </a:lnTo>
                  <a:lnTo>
                    <a:pt x="52" y="525"/>
                  </a:lnTo>
                  <a:lnTo>
                    <a:pt x="68" y="549"/>
                  </a:lnTo>
                  <a:lnTo>
                    <a:pt x="84" y="571"/>
                  </a:lnTo>
                  <a:lnTo>
                    <a:pt x="94" y="581"/>
                  </a:lnTo>
                  <a:lnTo>
                    <a:pt x="104" y="590"/>
                  </a:lnTo>
                  <a:lnTo>
                    <a:pt x="114" y="599"/>
                  </a:lnTo>
                  <a:lnTo>
                    <a:pt x="125" y="608"/>
                  </a:lnTo>
                  <a:lnTo>
                    <a:pt x="135" y="615"/>
                  </a:lnTo>
                  <a:lnTo>
                    <a:pt x="147" y="622"/>
                  </a:lnTo>
                  <a:lnTo>
                    <a:pt x="158" y="628"/>
                  </a:lnTo>
                  <a:lnTo>
                    <a:pt x="170" y="634"/>
                  </a:lnTo>
                  <a:lnTo>
                    <a:pt x="183" y="639"/>
                  </a:lnTo>
                  <a:lnTo>
                    <a:pt x="194" y="643"/>
                  </a:lnTo>
                  <a:lnTo>
                    <a:pt x="208" y="646"/>
                  </a:lnTo>
                  <a:lnTo>
                    <a:pt x="220" y="649"/>
                  </a:lnTo>
                  <a:lnTo>
                    <a:pt x="234" y="651"/>
                  </a:lnTo>
                  <a:lnTo>
                    <a:pt x="246" y="651"/>
                  </a:lnTo>
                  <a:lnTo>
                    <a:pt x="246" y="651"/>
                  </a:lnTo>
                  <a:lnTo>
                    <a:pt x="260" y="651"/>
                  </a:lnTo>
                  <a:lnTo>
                    <a:pt x="273" y="651"/>
                  </a:lnTo>
                  <a:lnTo>
                    <a:pt x="286" y="649"/>
                  </a:lnTo>
                  <a:lnTo>
                    <a:pt x="299" y="646"/>
                  </a:lnTo>
                  <a:lnTo>
                    <a:pt x="312" y="643"/>
                  </a:lnTo>
                  <a:lnTo>
                    <a:pt x="324" y="640"/>
                  </a:lnTo>
                  <a:lnTo>
                    <a:pt x="337" y="635"/>
                  </a:lnTo>
                  <a:lnTo>
                    <a:pt x="348" y="629"/>
                  </a:lnTo>
                  <a:lnTo>
                    <a:pt x="361" y="624"/>
                  </a:lnTo>
                  <a:lnTo>
                    <a:pt x="372" y="617"/>
                  </a:lnTo>
                  <a:lnTo>
                    <a:pt x="383" y="609"/>
                  </a:lnTo>
                  <a:lnTo>
                    <a:pt x="393" y="601"/>
                  </a:lnTo>
                  <a:lnTo>
                    <a:pt x="405" y="592"/>
                  </a:lnTo>
                  <a:lnTo>
                    <a:pt x="415" y="583"/>
                  </a:lnTo>
                  <a:lnTo>
                    <a:pt x="434" y="563"/>
                  </a:lnTo>
                  <a:lnTo>
                    <a:pt x="451" y="540"/>
                  </a:lnTo>
                  <a:lnTo>
                    <a:pt x="467" y="516"/>
                  </a:lnTo>
                  <a:lnTo>
                    <a:pt x="482" y="489"/>
                  </a:lnTo>
                  <a:lnTo>
                    <a:pt x="493" y="462"/>
                  </a:lnTo>
                  <a:lnTo>
                    <a:pt x="503" y="431"/>
                  </a:lnTo>
                  <a:lnTo>
                    <a:pt x="511" y="401"/>
                  </a:lnTo>
                  <a:lnTo>
                    <a:pt x="516" y="369"/>
                  </a:lnTo>
                  <a:lnTo>
                    <a:pt x="518" y="335"/>
                  </a:lnTo>
                  <a:lnTo>
                    <a:pt x="518" y="335"/>
                  </a:lnTo>
                  <a:lnTo>
                    <a:pt x="518" y="303"/>
                  </a:lnTo>
                  <a:lnTo>
                    <a:pt x="516" y="270"/>
                  </a:lnTo>
                  <a:lnTo>
                    <a:pt x="510" y="238"/>
                  </a:lnTo>
                  <a:lnTo>
                    <a:pt x="503" y="207"/>
                  </a:lnTo>
                  <a:lnTo>
                    <a:pt x="493" y="179"/>
                  </a:lnTo>
                  <a:lnTo>
                    <a:pt x="481" y="152"/>
                  </a:lnTo>
                  <a:lnTo>
                    <a:pt x="467" y="126"/>
                  </a:lnTo>
                  <a:lnTo>
                    <a:pt x="451" y="102"/>
                  </a:lnTo>
                  <a:lnTo>
                    <a:pt x="433" y="81"/>
                  </a:lnTo>
                  <a:lnTo>
                    <a:pt x="424" y="71"/>
                  </a:lnTo>
                  <a:lnTo>
                    <a:pt x="414" y="62"/>
                  </a:lnTo>
                  <a:lnTo>
                    <a:pt x="404" y="53"/>
                  </a:lnTo>
                  <a:lnTo>
                    <a:pt x="393" y="45"/>
                  </a:lnTo>
                  <a:lnTo>
                    <a:pt x="382" y="37"/>
                  </a:lnTo>
                  <a:lnTo>
                    <a:pt x="371" y="30"/>
                  </a:lnTo>
                  <a:lnTo>
                    <a:pt x="359" y="23"/>
                  </a:lnTo>
                  <a:lnTo>
                    <a:pt x="348" y="17"/>
                  </a:lnTo>
                  <a:lnTo>
                    <a:pt x="336" y="13"/>
                  </a:lnTo>
                  <a:lnTo>
                    <a:pt x="323" y="8"/>
                  </a:lnTo>
                  <a:lnTo>
                    <a:pt x="311" y="5"/>
                  </a:lnTo>
                  <a:lnTo>
                    <a:pt x="297" y="3"/>
                  </a:lnTo>
                  <a:lnTo>
                    <a:pt x="285" y="2"/>
                  </a:lnTo>
                  <a:lnTo>
                    <a:pt x="271" y="0"/>
                  </a:lnTo>
                  <a:lnTo>
                    <a:pt x="271" y="0"/>
                  </a:lnTo>
                  <a:lnTo>
                    <a:pt x="258" y="0"/>
                  </a:lnTo>
                  <a:lnTo>
                    <a:pt x="244" y="0"/>
                  </a:lnTo>
                  <a:lnTo>
                    <a:pt x="232" y="3"/>
                  </a:lnTo>
                  <a:lnTo>
                    <a:pt x="219" y="5"/>
                  </a:lnTo>
                  <a:lnTo>
                    <a:pt x="206" y="8"/>
                  </a:lnTo>
                  <a:lnTo>
                    <a:pt x="193" y="12"/>
                  </a:lnTo>
                  <a:lnTo>
                    <a:pt x="181" y="16"/>
                  </a:lnTo>
                  <a:lnTo>
                    <a:pt x="169" y="22"/>
                  </a:lnTo>
                  <a:lnTo>
                    <a:pt x="157" y="28"/>
                  </a:lnTo>
                  <a:lnTo>
                    <a:pt x="146" y="34"/>
                  </a:lnTo>
                  <a:lnTo>
                    <a:pt x="135" y="42"/>
                  </a:lnTo>
                  <a:lnTo>
                    <a:pt x="124" y="50"/>
                  </a:lnTo>
                  <a:lnTo>
                    <a:pt x="114" y="59"/>
                  </a:lnTo>
                  <a:lnTo>
                    <a:pt x="104" y="68"/>
                  </a:lnTo>
                  <a:lnTo>
                    <a:pt x="84" y="89"/>
                  </a:lnTo>
                  <a:lnTo>
                    <a:pt x="66" y="111"/>
                  </a:lnTo>
                  <a:lnTo>
                    <a:pt x="51" y="136"/>
                  </a:lnTo>
                  <a:lnTo>
                    <a:pt x="37" y="162"/>
                  </a:lnTo>
                  <a:lnTo>
                    <a:pt x="25" y="191"/>
                  </a:lnTo>
                  <a:lnTo>
                    <a:pt x="14" y="220"/>
                  </a:lnTo>
                  <a:lnTo>
                    <a:pt x="8" y="250"/>
                  </a:lnTo>
                  <a:lnTo>
                    <a:pt x="2" y="283"/>
                  </a:lnTo>
                  <a:lnTo>
                    <a:pt x="0" y="316"/>
                  </a:lnTo>
                  <a:lnTo>
                    <a:pt x="0" y="316"/>
                  </a:lnTo>
                  <a:close/>
                </a:path>
              </a:pathLst>
            </a:custGeom>
            <a:solidFill>
              <a:schemeClr val="tx2">
                <a:lumMod val="60000"/>
                <a:lumOff val="40000"/>
              </a:schemeClr>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97" name="Freeform 96"/>
            <p:cNvSpPr/>
            <p:nvPr/>
          </p:nvSpPr>
          <p:spPr bwMode="auto">
            <a:xfrm>
              <a:off x="10820325" y="2240808"/>
              <a:ext cx="736600" cy="925513"/>
            </a:xfrm>
            <a:custGeom>
              <a:avLst/>
              <a:gdLst>
                <a:gd name="T0" fmla="*/ 0 w 464"/>
                <a:gd name="T1" fmla="*/ 283 h 583"/>
                <a:gd name="T2" fmla="*/ 3 w 464"/>
                <a:gd name="T3" fmla="*/ 342 h 583"/>
                <a:gd name="T4" fmla="*/ 14 w 464"/>
                <a:gd name="T5" fmla="*/ 397 h 583"/>
                <a:gd name="T6" fmla="*/ 34 w 464"/>
                <a:gd name="T7" fmla="*/ 447 h 583"/>
                <a:gd name="T8" fmla="*/ 61 w 464"/>
                <a:gd name="T9" fmla="*/ 491 h 583"/>
                <a:gd name="T10" fmla="*/ 94 w 464"/>
                <a:gd name="T11" fmla="*/ 529 h 583"/>
                <a:gd name="T12" fmla="*/ 132 w 464"/>
                <a:gd name="T13" fmla="*/ 557 h 583"/>
                <a:gd name="T14" fmla="*/ 153 w 464"/>
                <a:gd name="T15" fmla="*/ 567 h 583"/>
                <a:gd name="T16" fmla="*/ 175 w 464"/>
                <a:gd name="T17" fmla="*/ 575 h 583"/>
                <a:gd name="T18" fmla="*/ 198 w 464"/>
                <a:gd name="T19" fmla="*/ 581 h 583"/>
                <a:gd name="T20" fmla="*/ 222 w 464"/>
                <a:gd name="T21" fmla="*/ 583 h 583"/>
                <a:gd name="T22" fmla="*/ 233 w 464"/>
                <a:gd name="T23" fmla="*/ 583 h 583"/>
                <a:gd name="T24" fmla="*/ 257 w 464"/>
                <a:gd name="T25" fmla="*/ 581 h 583"/>
                <a:gd name="T26" fmla="*/ 279 w 464"/>
                <a:gd name="T27" fmla="*/ 576 h 583"/>
                <a:gd name="T28" fmla="*/ 302 w 464"/>
                <a:gd name="T29" fmla="*/ 568 h 583"/>
                <a:gd name="T30" fmla="*/ 332 w 464"/>
                <a:gd name="T31" fmla="*/ 551 h 583"/>
                <a:gd name="T32" fmla="*/ 371 w 464"/>
                <a:gd name="T33" fmla="*/ 522 h 583"/>
                <a:gd name="T34" fmla="*/ 404 w 464"/>
                <a:gd name="T35" fmla="*/ 483 h 583"/>
                <a:gd name="T36" fmla="*/ 431 w 464"/>
                <a:gd name="T37" fmla="*/ 438 h 583"/>
                <a:gd name="T38" fmla="*/ 450 w 464"/>
                <a:gd name="T39" fmla="*/ 386 h 583"/>
                <a:gd name="T40" fmla="*/ 461 w 464"/>
                <a:gd name="T41" fmla="*/ 331 h 583"/>
                <a:gd name="T42" fmla="*/ 464 w 464"/>
                <a:gd name="T43" fmla="*/ 300 h 583"/>
                <a:gd name="T44" fmla="*/ 461 w 464"/>
                <a:gd name="T45" fmla="*/ 241 h 583"/>
                <a:gd name="T46" fmla="*/ 450 w 464"/>
                <a:gd name="T47" fmla="*/ 187 h 583"/>
                <a:gd name="T48" fmla="*/ 430 w 464"/>
                <a:gd name="T49" fmla="*/ 136 h 583"/>
                <a:gd name="T50" fmla="*/ 404 w 464"/>
                <a:gd name="T51" fmla="*/ 92 h 583"/>
                <a:gd name="T52" fmla="*/ 371 w 464"/>
                <a:gd name="T53" fmla="*/ 56 h 583"/>
                <a:gd name="T54" fmla="*/ 332 w 464"/>
                <a:gd name="T55" fmla="*/ 28 h 583"/>
                <a:gd name="T56" fmla="*/ 311 w 464"/>
                <a:gd name="T57" fmla="*/ 16 h 583"/>
                <a:gd name="T58" fmla="*/ 289 w 464"/>
                <a:gd name="T59" fmla="*/ 8 h 583"/>
                <a:gd name="T60" fmla="*/ 267 w 464"/>
                <a:gd name="T61" fmla="*/ 4 h 583"/>
                <a:gd name="T62" fmla="*/ 243 w 464"/>
                <a:gd name="T63" fmla="*/ 0 h 583"/>
                <a:gd name="T64" fmla="*/ 231 w 464"/>
                <a:gd name="T65" fmla="*/ 0 h 583"/>
                <a:gd name="T66" fmla="*/ 207 w 464"/>
                <a:gd name="T67" fmla="*/ 3 h 583"/>
                <a:gd name="T68" fmla="*/ 184 w 464"/>
                <a:gd name="T69" fmla="*/ 8 h 583"/>
                <a:gd name="T70" fmla="*/ 163 w 464"/>
                <a:gd name="T71" fmla="*/ 15 h 583"/>
                <a:gd name="T72" fmla="*/ 131 w 464"/>
                <a:gd name="T73" fmla="*/ 32 h 583"/>
                <a:gd name="T74" fmla="*/ 93 w 464"/>
                <a:gd name="T75" fmla="*/ 62 h 583"/>
                <a:gd name="T76" fmla="*/ 60 w 464"/>
                <a:gd name="T77" fmla="*/ 100 h 583"/>
                <a:gd name="T78" fmla="*/ 34 w 464"/>
                <a:gd name="T79" fmla="*/ 145 h 583"/>
                <a:gd name="T80" fmla="*/ 13 w 464"/>
                <a:gd name="T81" fmla="*/ 197 h 583"/>
                <a:gd name="T82" fmla="*/ 2 w 464"/>
                <a:gd name="T83" fmla="*/ 254 h 583"/>
                <a:gd name="T84" fmla="*/ 0 w 464"/>
                <a:gd name="T85" fmla="*/ 2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583">
                  <a:moveTo>
                    <a:pt x="0" y="283"/>
                  </a:moveTo>
                  <a:lnTo>
                    <a:pt x="0" y="283"/>
                  </a:lnTo>
                  <a:lnTo>
                    <a:pt x="0" y="313"/>
                  </a:lnTo>
                  <a:lnTo>
                    <a:pt x="3" y="342"/>
                  </a:lnTo>
                  <a:lnTo>
                    <a:pt x="8" y="370"/>
                  </a:lnTo>
                  <a:lnTo>
                    <a:pt x="14" y="397"/>
                  </a:lnTo>
                  <a:lnTo>
                    <a:pt x="24" y="422"/>
                  </a:lnTo>
                  <a:lnTo>
                    <a:pt x="34" y="447"/>
                  </a:lnTo>
                  <a:lnTo>
                    <a:pt x="46" y="470"/>
                  </a:lnTo>
                  <a:lnTo>
                    <a:pt x="61" y="491"/>
                  </a:lnTo>
                  <a:lnTo>
                    <a:pt x="77" y="511"/>
                  </a:lnTo>
                  <a:lnTo>
                    <a:pt x="94" y="529"/>
                  </a:lnTo>
                  <a:lnTo>
                    <a:pt x="112" y="543"/>
                  </a:lnTo>
                  <a:lnTo>
                    <a:pt x="132" y="557"/>
                  </a:lnTo>
                  <a:lnTo>
                    <a:pt x="142" y="563"/>
                  </a:lnTo>
                  <a:lnTo>
                    <a:pt x="153" y="567"/>
                  </a:lnTo>
                  <a:lnTo>
                    <a:pt x="164" y="572"/>
                  </a:lnTo>
                  <a:lnTo>
                    <a:pt x="175" y="575"/>
                  </a:lnTo>
                  <a:lnTo>
                    <a:pt x="186" y="579"/>
                  </a:lnTo>
                  <a:lnTo>
                    <a:pt x="198" y="581"/>
                  </a:lnTo>
                  <a:lnTo>
                    <a:pt x="209" y="582"/>
                  </a:lnTo>
                  <a:lnTo>
                    <a:pt x="222" y="583"/>
                  </a:lnTo>
                  <a:lnTo>
                    <a:pt x="222" y="583"/>
                  </a:lnTo>
                  <a:lnTo>
                    <a:pt x="233" y="583"/>
                  </a:lnTo>
                  <a:lnTo>
                    <a:pt x="245" y="582"/>
                  </a:lnTo>
                  <a:lnTo>
                    <a:pt x="257" y="581"/>
                  </a:lnTo>
                  <a:lnTo>
                    <a:pt x="268" y="579"/>
                  </a:lnTo>
                  <a:lnTo>
                    <a:pt x="279" y="576"/>
                  </a:lnTo>
                  <a:lnTo>
                    <a:pt x="291" y="572"/>
                  </a:lnTo>
                  <a:lnTo>
                    <a:pt x="302" y="568"/>
                  </a:lnTo>
                  <a:lnTo>
                    <a:pt x="312" y="564"/>
                  </a:lnTo>
                  <a:lnTo>
                    <a:pt x="332" y="551"/>
                  </a:lnTo>
                  <a:lnTo>
                    <a:pt x="353" y="538"/>
                  </a:lnTo>
                  <a:lnTo>
                    <a:pt x="371" y="522"/>
                  </a:lnTo>
                  <a:lnTo>
                    <a:pt x="388" y="504"/>
                  </a:lnTo>
                  <a:lnTo>
                    <a:pt x="404" y="483"/>
                  </a:lnTo>
                  <a:lnTo>
                    <a:pt x="418" y="462"/>
                  </a:lnTo>
                  <a:lnTo>
                    <a:pt x="431" y="438"/>
                  </a:lnTo>
                  <a:lnTo>
                    <a:pt x="441" y="413"/>
                  </a:lnTo>
                  <a:lnTo>
                    <a:pt x="450" y="386"/>
                  </a:lnTo>
                  <a:lnTo>
                    <a:pt x="457" y="359"/>
                  </a:lnTo>
                  <a:lnTo>
                    <a:pt x="461" y="331"/>
                  </a:lnTo>
                  <a:lnTo>
                    <a:pt x="464" y="300"/>
                  </a:lnTo>
                  <a:lnTo>
                    <a:pt x="464" y="300"/>
                  </a:lnTo>
                  <a:lnTo>
                    <a:pt x="464" y="271"/>
                  </a:lnTo>
                  <a:lnTo>
                    <a:pt x="461" y="241"/>
                  </a:lnTo>
                  <a:lnTo>
                    <a:pt x="457" y="213"/>
                  </a:lnTo>
                  <a:lnTo>
                    <a:pt x="450" y="187"/>
                  </a:lnTo>
                  <a:lnTo>
                    <a:pt x="441" y="161"/>
                  </a:lnTo>
                  <a:lnTo>
                    <a:pt x="430" y="136"/>
                  </a:lnTo>
                  <a:lnTo>
                    <a:pt x="417" y="114"/>
                  </a:lnTo>
                  <a:lnTo>
                    <a:pt x="404" y="92"/>
                  </a:lnTo>
                  <a:lnTo>
                    <a:pt x="388" y="73"/>
                  </a:lnTo>
                  <a:lnTo>
                    <a:pt x="371" y="56"/>
                  </a:lnTo>
                  <a:lnTo>
                    <a:pt x="352" y="40"/>
                  </a:lnTo>
                  <a:lnTo>
                    <a:pt x="332" y="28"/>
                  </a:lnTo>
                  <a:lnTo>
                    <a:pt x="322" y="22"/>
                  </a:lnTo>
                  <a:lnTo>
                    <a:pt x="311" y="16"/>
                  </a:lnTo>
                  <a:lnTo>
                    <a:pt x="301" y="12"/>
                  </a:lnTo>
                  <a:lnTo>
                    <a:pt x="289" y="8"/>
                  </a:lnTo>
                  <a:lnTo>
                    <a:pt x="278" y="6"/>
                  </a:lnTo>
                  <a:lnTo>
                    <a:pt x="267" y="4"/>
                  </a:lnTo>
                  <a:lnTo>
                    <a:pt x="254" y="2"/>
                  </a:lnTo>
                  <a:lnTo>
                    <a:pt x="243" y="0"/>
                  </a:lnTo>
                  <a:lnTo>
                    <a:pt x="243" y="0"/>
                  </a:lnTo>
                  <a:lnTo>
                    <a:pt x="231" y="0"/>
                  </a:lnTo>
                  <a:lnTo>
                    <a:pt x="219" y="2"/>
                  </a:lnTo>
                  <a:lnTo>
                    <a:pt x="207" y="3"/>
                  </a:lnTo>
                  <a:lnTo>
                    <a:pt x="196" y="5"/>
                  </a:lnTo>
                  <a:lnTo>
                    <a:pt x="184" y="8"/>
                  </a:lnTo>
                  <a:lnTo>
                    <a:pt x="173" y="12"/>
                  </a:lnTo>
                  <a:lnTo>
                    <a:pt x="163" y="15"/>
                  </a:lnTo>
                  <a:lnTo>
                    <a:pt x="151" y="21"/>
                  </a:lnTo>
                  <a:lnTo>
                    <a:pt x="131" y="32"/>
                  </a:lnTo>
                  <a:lnTo>
                    <a:pt x="112" y="46"/>
                  </a:lnTo>
                  <a:lnTo>
                    <a:pt x="93" y="62"/>
                  </a:lnTo>
                  <a:lnTo>
                    <a:pt x="76" y="80"/>
                  </a:lnTo>
                  <a:lnTo>
                    <a:pt x="60" y="100"/>
                  </a:lnTo>
                  <a:lnTo>
                    <a:pt x="46" y="123"/>
                  </a:lnTo>
                  <a:lnTo>
                    <a:pt x="34" y="145"/>
                  </a:lnTo>
                  <a:lnTo>
                    <a:pt x="22" y="170"/>
                  </a:lnTo>
                  <a:lnTo>
                    <a:pt x="13" y="197"/>
                  </a:lnTo>
                  <a:lnTo>
                    <a:pt x="8" y="224"/>
                  </a:lnTo>
                  <a:lnTo>
                    <a:pt x="2" y="254"/>
                  </a:lnTo>
                  <a:lnTo>
                    <a:pt x="0" y="283"/>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102" name="Freeform 101"/>
            <p:cNvSpPr/>
            <p:nvPr/>
          </p:nvSpPr>
          <p:spPr bwMode="auto">
            <a:xfrm>
              <a:off x="9385225" y="2853583"/>
              <a:ext cx="193675" cy="50800"/>
            </a:xfrm>
            <a:custGeom>
              <a:avLst/>
              <a:gdLst>
                <a:gd name="T0" fmla="*/ 11 w 122"/>
                <a:gd name="T1" fmla="*/ 32 h 32"/>
                <a:gd name="T2" fmla="*/ 11 w 122"/>
                <a:gd name="T3" fmla="*/ 32 h 32"/>
                <a:gd name="T4" fmla="*/ 6 w 122"/>
                <a:gd name="T5" fmla="*/ 32 h 32"/>
                <a:gd name="T6" fmla="*/ 3 w 122"/>
                <a:gd name="T7" fmla="*/ 30 h 32"/>
                <a:gd name="T8" fmla="*/ 1 w 122"/>
                <a:gd name="T9" fmla="*/ 26 h 32"/>
                <a:gd name="T10" fmla="*/ 0 w 122"/>
                <a:gd name="T11" fmla="*/ 22 h 32"/>
                <a:gd name="T12" fmla="*/ 0 w 122"/>
                <a:gd name="T13" fmla="*/ 22 h 32"/>
                <a:gd name="T14" fmla="*/ 1 w 122"/>
                <a:gd name="T15" fmla="*/ 17 h 32"/>
                <a:gd name="T16" fmla="*/ 2 w 122"/>
                <a:gd name="T17" fmla="*/ 14 h 32"/>
                <a:gd name="T18" fmla="*/ 5 w 122"/>
                <a:gd name="T19" fmla="*/ 11 h 32"/>
                <a:gd name="T20" fmla="*/ 10 w 122"/>
                <a:gd name="T21" fmla="*/ 9 h 32"/>
                <a:gd name="T22" fmla="*/ 109 w 122"/>
                <a:gd name="T23" fmla="*/ 0 h 32"/>
                <a:gd name="T24" fmla="*/ 109 w 122"/>
                <a:gd name="T25" fmla="*/ 0 h 32"/>
                <a:gd name="T26" fmla="*/ 114 w 122"/>
                <a:gd name="T27" fmla="*/ 1 h 32"/>
                <a:gd name="T28" fmla="*/ 118 w 122"/>
                <a:gd name="T29" fmla="*/ 4 h 32"/>
                <a:gd name="T30" fmla="*/ 121 w 122"/>
                <a:gd name="T31" fmla="*/ 7 h 32"/>
                <a:gd name="T32" fmla="*/ 122 w 122"/>
                <a:gd name="T33" fmla="*/ 10 h 32"/>
                <a:gd name="T34" fmla="*/ 122 w 122"/>
                <a:gd name="T35" fmla="*/ 10 h 32"/>
                <a:gd name="T36" fmla="*/ 122 w 122"/>
                <a:gd name="T37" fmla="*/ 15 h 32"/>
                <a:gd name="T38" fmla="*/ 120 w 122"/>
                <a:gd name="T39" fmla="*/ 19 h 32"/>
                <a:gd name="T40" fmla="*/ 116 w 122"/>
                <a:gd name="T41" fmla="*/ 22 h 32"/>
                <a:gd name="T42" fmla="*/ 112 w 122"/>
                <a:gd name="T43" fmla="*/ 23 h 32"/>
                <a:gd name="T44" fmla="*/ 12 w 122"/>
                <a:gd name="T45" fmla="*/ 32 h 32"/>
                <a:gd name="T46" fmla="*/ 12 w 122"/>
                <a:gd name="T47" fmla="*/ 32 h 32"/>
                <a:gd name="T48" fmla="*/ 11 w 122"/>
                <a:gd name="T49" fmla="*/ 32 h 32"/>
                <a:gd name="T50" fmla="*/ 11 w 122"/>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32">
                  <a:moveTo>
                    <a:pt x="11" y="32"/>
                  </a:moveTo>
                  <a:lnTo>
                    <a:pt x="11" y="32"/>
                  </a:lnTo>
                  <a:lnTo>
                    <a:pt x="6" y="32"/>
                  </a:lnTo>
                  <a:lnTo>
                    <a:pt x="3" y="30"/>
                  </a:lnTo>
                  <a:lnTo>
                    <a:pt x="1" y="26"/>
                  </a:lnTo>
                  <a:lnTo>
                    <a:pt x="0" y="22"/>
                  </a:lnTo>
                  <a:lnTo>
                    <a:pt x="0" y="22"/>
                  </a:lnTo>
                  <a:lnTo>
                    <a:pt x="1" y="17"/>
                  </a:lnTo>
                  <a:lnTo>
                    <a:pt x="2" y="14"/>
                  </a:lnTo>
                  <a:lnTo>
                    <a:pt x="5" y="11"/>
                  </a:lnTo>
                  <a:lnTo>
                    <a:pt x="10" y="9"/>
                  </a:lnTo>
                  <a:lnTo>
                    <a:pt x="109" y="0"/>
                  </a:lnTo>
                  <a:lnTo>
                    <a:pt x="109" y="0"/>
                  </a:lnTo>
                  <a:lnTo>
                    <a:pt x="114" y="1"/>
                  </a:lnTo>
                  <a:lnTo>
                    <a:pt x="118" y="4"/>
                  </a:lnTo>
                  <a:lnTo>
                    <a:pt x="121" y="7"/>
                  </a:lnTo>
                  <a:lnTo>
                    <a:pt x="122" y="10"/>
                  </a:lnTo>
                  <a:lnTo>
                    <a:pt x="122" y="10"/>
                  </a:lnTo>
                  <a:lnTo>
                    <a:pt x="122" y="15"/>
                  </a:lnTo>
                  <a:lnTo>
                    <a:pt x="120" y="19"/>
                  </a:lnTo>
                  <a:lnTo>
                    <a:pt x="116" y="22"/>
                  </a:lnTo>
                  <a:lnTo>
                    <a:pt x="112" y="23"/>
                  </a:lnTo>
                  <a:lnTo>
                    <a:pt x="12" y="32"/>
                  </a:lnTo>
                  <a:lnTo>
                    <a:pt x="12" y="32"/>
                  </a:lnTo>
                  <a:lnTo>
                    <a:pt x="11" y="32"/>
                  </a:lnTo>
                  <a:lnTo>
                    <a:pt x="11" y="32"/>
                  </a:lnTo>
                  <a:close/>
                </a:path>
              </a:pathLst>
            </a:custGeom>
            <a:solidFill>
              <a:srgbClr val="26262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103" name="Freeform 102"/>
            <p:cNvSpPr/>
            <p:nvPr/>
          </p:nvSpPr>
          <p:spPr bwMode="auto">
            <a:xfrm>
              <a:off x="8826425" y="2891683"/>
              <a:ext cx="1544638" cy="1176338"/>
            </a:xfrm>
            <a:custGeom>
              <a:avLst/>
              <a:gdLst>
                <a:gd name="T0" fmla="*/ 309 w 973"/>
                <a:gd name="T1" fmla="*/ 741 h 741"/>
                <a:gd name="T2" fmla="*/ 280 w 973"/>
                <a:gd name="T3" fmla="*/ 739 h 741"/>
                <a:gd name="T4" fmla="*/ 252 w 973"/>
                <a:gd name="T5" fmla="*/ 734 h 741"/>
                <a:gd name="T6" fmla="*/ 199 w 973"/>
                <a:gd name="T7" fmla="*/ 716 h 741"/>
                <a:gd name="T8" fmla="*/ 148 w 973"/>
                <a:gd name="T9" fmla="*/ 691 h 741"/>
                <a:gd name="T10" fmla="*/ 103 w 973"/>
                <a:gd name="T11" fmla="*/ 663 h 741"/>
                <a:gd name="T12" fmla="*/ 64 w 973"/>
                <a:gd name="T13" fmla="*/ 632 h 741"/>
                <a:gd name="T14" fmla="*/ 11 w 973"/>
                <a:gd name="T15" fmla="*/ 584 h 741"/>
                <a:gd name="T16" fmla="*/ 109 w 973"/>
                <a:gd name="T17" fmla="*/ 471 h 741"/>
                <a:gd name="T18" fmla="*/ 128 w 973"/>
                <a:gd name="T19" fmla="*/ 489 h 741"/>
                <a:gd name="T20" fmla="*/ 174 w 973"/>
                <a:gd name="T21" fmla="*/ 529 h 741"/>
                <a:gd name="T22" fmla="*/ 227 w 973"/>
                <a:gd name="T23" fmla="*/ 564 h 741"/>
                <a:gd name="T24" fmla="*/ 254 w 973"/>
                <a:gd name="T25" fmla="*/ 578 h 741"/>
                <a:gd name="T26" fmla="*/ 281 w 973"/>
                <a:gd name="T27" fmla="*/ 587 h 741"/>
                <a:gd name="T28" fmla="*/ 306 w 973"/>
                <a:gd name="T29" fmla="*/ 592 h 741"/>
                <a:gd name="T30" fmla="*/ 314 w 973"/>
                <a:gd name="T31" fmla="*/ 589 h 741"/>
                <a:gd name="T32" fmla="*/ 338 w 973"/>
                <a:gd name="T33" fmla="*/ 576 h 741"/>
                <a:gd name="T34" fmla="*/ 364 w 973"/>
                <a:gd name="T35" fmla="*/ 557 h 741"/>
                <a:gd name="T36" fmla="*/ 400 w 973"/>
                <a:gd name="T37" fmla="*/ 526 h 741"/>
                <a:gd name="T38" fmla="*/ 447 w 973"/>
                <a:gd name="T39" fmla="*/ 483 h 741"/>
                <a:gd name="T40" fmla="*/ 506 w 973"/>
                <a:gd name="T41" fmla="*/ 422 h 741"/>
                <a:gd name="T42" fmla="*/ 577 w 973"/>
                <a:gd name="T43" fmla="*/ 344 h 741"/>
                <a:gd name="T44" fmla="*/ 618 w 973"/>
                <a:gd name="T45" fmla="*/ 296 h 741"/>
                <a:gd name="T46" fmla="*/ 707 w 973"/>
                <a:gd name="T47" fmla="*/ 188 h 741"/>
                <a:gd name="T48" fmla="*/ 833 w 973"/>
                <a:gd name="T49" fmla="*/ 26 h 741"/>
                <a:gd name="T50" fmla="*/ 973 w 973"/>
                <a:gd name="T51" fmla="*/ 89 h 741"/>
                <a:gd name="T52" fmla="*/ 950 w 973"/>
                <a:gd name="T53" fmla="*/ 119 h 741"/>
                <a:gd name="T54" fmla="*/ 859 w 973"/>
                <a:gd name="T55" fmla="*/ 238 h 741"/>
                <a:gd name="T56" fmla="*/ 770 w 973"/>
                <a:gd name="T57" fmla="*/ 346 h 741"/>
                <a:gd name="T58" fmla="*/ 722 w 973"/>
                <a:gd name="T59" fmla="*/ 404 h 741"/>
                <a:gd name="T60" fmla="*/ 633 w 973"/>
                <a:gd name="T61" fmla="*/ 503 h 741"/>
                <a:gd name="T62" fmla="*/ 559 w 973"/>
                <a:gd name="T63" fmla="*/ 581 h 741"/>
                <a:gd name="T64" fmla="*/ 496 w 973"/>
                <a:gd name="T65" fmla="*/ 640 h 741"/>
                <a:gd name="T66" fmla="*/ 443 w 973"/>
                <a:gd name="T67" fmla="*/ 683 h 741"/>
                <a:gd name="T68" fmla="*/ 399 w 973"/>
                <a:gd name="T69" fmla="*/ 713 h 741"/>
                <a:gd name="T70" fmla="*/ 363 w 973"/>
                <a:gd name="T71" fmla="*/ 730 h 741"/>
                <a:gd name="T72" fmla="*/ 334 w 973"/>
                <a:gd name="T73" fmla="*/ 739 h 741"/>
                <a:gd name="T74" fmla="*/ 309 w 973"/>
                <a:gd name="T75" fmla="*/ 74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3" h="741">
                  <a:moveTo>
                    <a:pt x="309" y="741"/>
                  </a:moveTo>
                  <a:lnTo>
                    <a:pt x="309" y="741"/>
                  </a:lnTo>
                  <a:lnTo>
                    <a:pt x="294" y="740"/>
                  </a:lnTo>
                  <a:lnTo>
                    <a:pt x="280" y="739"/>
                  </a:lnTo>
                  <a:lnTo>
                    <a:pt x="266" y="736"/>
                  </a:lnTo>
                  <a:lnTo>
                    <a:pt x="252" y="734"/>
                  </a:lnTo>
                  <a:lnTo>
                    <a:pt x="225" y="726"/>
                  </a:lnTo>
                  <a:lnTo>
                    <a:pt x="199" y="716"/>
                  </a:lnTo>
                  <a:lnTo>
                    <a:pt x="173" y="705"/>
                  </a:lnTo>
                  <a:lnTo>
                    <a:pt x="148" y="691"/>
                  </a:lnTo>
                  <a:lnTo>
                    <a:pt x="125" y="678"/>
                  </a:lnTo>
                  <a:lnTo>
                    <a:pt x="103" y="663"/>
                  </a:lnTo>
                  <a:lnTo>
                    <a:pt x="82" y="647"/>
                  </a:lnTo>
                  <a:lnTo>
                    <a:pt x="64" y="632"/>
                  </a:lnTo>
                  <a:lnTo>
                    <a:pt x="33" y="605"/>
                  </a:lnTo>
                  <a:lnTo>
                    <a:pt x="11" y="584"/>
                  </a:lnTo>
                  <a:lnTo>
                    <a:pt x="0" y="571"/>
                  </a:lnTo>
                  <a:lnTo>
                    <a:pt x="109" y="471"/>
                  </a:lnTo>
                  <a:lnTo>
                    <a:pt x="109" y="471"/>
                  </a:lnTo>
                  <a:lnTo>
                    <a:pt x="128" y="489"/>
                  </a:lnTo>
                  <a:lnTo>
                    <a:pt x="149" y="509"/>
                  </a:lnTo>
                  <a:lnTo>
                    <a:pt x="174" y="529"/>
                  </a:lnTo>
                  <a:lnTo>
                    <a:pt x="200" y="547"/>
                  </a:lnTo>
                  <a:lnTo>
                    <a:pt x="227" y="564"/>
                  </a:lnTo>
                  <a:lnTo>
                    <a:pt x="241" y="572"/>
                  </a:lnTo>
                  <a:lnTo>
                    <a:pt x="254" y="578"/>
                  </a:lnTo>
                  <a:lnTo>
                    <a:pt x="268" y="584"/>
                  </a:lnTo>
                  <a:lnTo>
                    <a:pt x="281" y="587"/>
                  </a:lnTo>
                  <a:lnTo>
                    <a:pt x="294" y="590"/>
                  </a:lnTo>
                  <a:lnTo>
                    <a:pt x="306" y="592"/>
                  </a:lnTo>
                  <a:lnTo>
                    <a:pt x="306" y="592"/>
                  </a:lnTo>
                  <a:lnTo>
                    <a:pt x="314" y="589"/>
                  </a:lnTo>
                  <a:lnTo>
                    <a:pt x="328" y="581"/>
                  </a:lnTo>
                  <a:lnTo>
                    <a:pt x="338" y="576"/>
                  </a:lnTo>
                  <a:lnTo>
                    <a:pt x="349" y="568"/>
                  </a:lnTo>
                  <a:lnTo>
                    <a:pt x="364" y="557"/>
                  </a:lnTo>
                  <a:lnTo>
                    <a:pt x="381" y="543"/>
                  </a:lnTo>
                  <a:lnTo>
                    <a:pt x="400" y="526"/>
                  </a:lnTo>
                  <a:lnTo>
                    <a:pt x="422" y="507"/>
                  </a:lnTo>
                  <a:lnTo>
                    <a:pt x="447" y="483"/>
                  </a:lnTo>
                  <a:lnTo>
                    <a:pt x="475" y="455"/>
                  </a:lnTo>
                  <a:lnTo>
                    <a:pt x="506" y="422"/>
                  </a:lnTo>
                  <a:lnTo>
                    <a:pt x="539" y="386"/>
                  </a:lnTo>
                  <a:lnTo>
                    <a:pt x="577" y="344"/>
                  </a:lnTo>
                  <a:lnTo>
                    <a:pt x="618" y="296"/>
                  </a:lnTo>
                  <a:lnTo>
                    <a:pt x="618" y="296"/>
                  </a:lnTo>
                  <a:lnTo>
                    <a:pt x="664" y="241"/>
                  </a:lnTo>
                  <a:lnTo>
                    <a:pt x="707" y="188"/>
                  </a:lnTo>
                  <a:lnTo>
                    <a:pt x="782" y="93"/>
                  </a:lnTo>
                  <a:lnTo>
                    <a:pt x="833" y="26"/>
                  </a:lnTo>
                  <a:lnTo>
                    <a:pt x="853" y="0"/>
                  </a:lnTo>
                  <a:lnTo>
                    <a:pt x="973" y="89"/>
                  </a:lnTo>
                  <a:lnTo>
                    <a:pt x="973" y="89"/>
                  </a:lnTo>
                  <a:lnTo>
                    <a:pt x="950" y="119"/>
                  </a:lnTo>
                  <a:lnTo>
                    <a:pt x="896" y="190"/>
                  </a:lnTo>
                  <a:lnTo>
                    <a:pt x="859" y="238"/>
                  </a:lnTo>
                  <a:lnTo>
                    <a:pt x="817" y="290"/>
                  </a:lnTo>
                  <a:lnTo>
                    <a:pt x="770" y="346"/>
                  </a:lnTo>
                  <a:lnTo>
                    <a:pt x="722" y="404"/>
                  </a:lnTo>
                  <a:lnTo>
                    <a:pt x="722" y="404"/>
                  </a:lnTo>
                  <a:lnTo>
                    <a:pt x="676" y="457"/>
                  </a:lnTo>
                  <a:lnTo>
                    <a:pt x="633" y="503"/>
                  </a:lnTo>
                  <a:lnTo>
                    <a:pt x="595" y="545"/>
                  </a:lnTo>
                  <a:lnTo>
                    <a:pt x="559" y="581"/>
                  </a:lnTo>
                  <a:lnTo>
                    <a:pt x="526" y="613"/>
                  </a:lnTo>
                  <a:lnTo>
                    <a:pt x="496" y="640"/>
                  </a:lnTo>
                  <a:lnTo>
                    <a:pt x="468" y="664"/>
                  </a:lnTo>
                  <a:lnTo>
                    <a:pt x="443" y="683"/>
                  </a:lnTo>
                  <a:lnTo>
                    <a:pt x="421" y="699"/>
                  </a:lnTo>
                  <a:lnTo>
                    <a:pt x="399" y="713"/>
                  </a:lnTo>
                  <a:lnTo>
                    <a:pt x="381" y="722"/>
                  </a:lnTo>
                  <a:lnTo>
                    <a:pt x="363" y="730"/>
                  </a:lnTo>
                  <a:lnTo>
                    <a:pt x="348" y="735"/>
                  </a:lnTo>
                  <a:lnTo>
                    <a:pt x="334" y="739"/>
                  </a:lnTo>
                  <a:lnTo>
                    <a:pt x="320" y="740"/>
                  </a:lnTo>
                  <a:lnTo>
                    <a:pt x="309" y="741"/>
                  </a:lnTo>
                  <a:lnTo>
                    <a:pt x="309" y="741"/>
                  </a:lnTo>
                  <a:close/>
                </a:path>
              </a:pathLst>
            </a:custGeom>
            <a:solidFill>
              <a:srgbClr val="E8B18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104" name="Freeform 103"/>
            <p:cNvSpPr/>
            <p:nvPr/>
          </p:nvSpPr>
          <p:spPr bwMode="auto">
            <a:xfrm>
              <a:off x="10099600" y="2853583"/>
              <a:ext cx="303213" cy="254000"/>
            </a:xfrm>
            <a:custGeom>
              <a:avLst/>
              <a:gdLst>
                <a:gd name="T0" fmla="*/ 188 w 191"/>
                <a:gd name="T1" fmla="*/ 113 h 160"/>
                <a:gd name="T2" fmla="*/ 181 w 191"/>
                <a:gd name="T3" fmla="*/ 128 h 160"/>
                <a:gd name="T4" fmla="*/ 171 w 191"/>
                <a:gd name="T5" fmla="*/ 139 h 160"/>
                <a:gd name="T6" fmla="*/ 157 w 191"/>
                <a:gd name="T7" fmla="*/ 148 h 160"/>
                <a:gd name="T8" fmla="*/ 143 w 191"/>
                <a:gd name="T9" fmla="*/ 155 h 160"/>
                <a:gd name="T10" fmla="*/ 126 w 191"/>
                <a:gd name="T11" fmla="*/ 159 h 160"/>
                <a:gd name="T12" fmla="*/ 108 w 191"/>
                <a:gd name="T13" fmla="*/ 160 h 160"/>
                <a:gd name="T14" fmla="*/ 88 w 191"/>
                <a:gd name="T15" fmla="*/ 157 h 160"/>
                <a:gd name="T16" fmla="*/ 69 w 191"/>
                <a:gd name="T17" fmla="*/ 153 h 160"/>
                <a:gd name="T18" fmla="*/ 60 w 191"/>
                <a:gd name="T19" fmla="*/ 148 h 160"/>
                <a:gd name="T20" fmla="*/ 43 w 191"/>
                <a:gd name="T21" fmla="*/ 139 h 160"/>
                <a:gd name="T22" fmla="*/ 29 w 191"/>
                <a:gd name="T23" fmla="*/ 128 h 160"/>
                <a:gd name="T24" fmla="*/ 17 w 191"/>
                <a:gd name="T25" fmla="*/ 114 h 160"/>
                <a:gd name="T26" fmla="*/ 8 w 191"/>
                <a:gd name="T27" fmla="*/ 101 h 160"/>
                <a:gd name="T28" fmla="*/ 2 w 191"/>
                <a:gd name="T29" fmla="*/ 85 h 160"/>
                <a:gd name="T30" fmla="*/ 0 w 191"/>
                <a:gd name="T31" fmla="*/ 69 h 160"/>
                <a:gd name="T32" fmla="*/ 2 w 191"/>
                <a:gd name="T33" fmla="*/ 54 h 160"/>
                <a:gd name="T34" fmla="*/ 5 w 191"/>
                <a:gd name="T35" fmla="*/ 47 h 160"/>
                <a:gd name="T36" fmla="*/ 11 w 191"/>
                <a:gd name="T37" fmla="*/ 33 h 160"/>
                <a:gd name="T38" fmla="*/ 22 w 191"/>
                <a:gd name="T39" fmla="*/ 22 h 160"/>
                <a:gd name="T40" fmla="*/ 35 w 191"/>
                <a:gd name="T41" fmla="*/ 11 h 160"/>
                <a:gd name="T42" fmla="*/ 50 w 191"/>
                <a:gd name="T43" fmla="*/ 6 h 160"/>
                <a:gd name="T44" fmla="*/ 67 w 191"/>
                <a:gd name="T45" fmla="*/ 1 h 160"/>
                <a:gd name="T46" fmla="*/ 85 w 191"/>
                <a:gd name="T47" fmla="*/ 0 h 160"/>
                <a:gd name="T48" fmla="*/ 103 w 191"/>
                <a:gd name="T49" fmla="*/ 2 h 160"/>
                <a:gd name="T50" fmla="*/ 122 w 191"/>
                <a:gd name="T51" fmla="*/ 8 h 160"/>
                <a:gd name="T52" fmla="*/ 131 w 191"/>
                <a:gd name="T53" fmla="*/ 11 h 160"/>
                <a:gd name="T54" fmla="*/ 148 w 191"/>
                <a:gd name="T55" fmla="*/ 22 h 160"/>
                <a:gd name="T56" fmla="*/ 163 w 191"/>
                <a:gd name="T57" fmla="*/ 33 h 160"/>
                <a:gd name="T58" fmla="*/ 174 w 191"/>
                <a:gd name="T59" fmla="*/ 45 h 160"/>
                <a:gd name="T60" fmla="*/ 183 w 191"/>
                <a:gd name="T61" fmla="*/ 60 h 160"/>
                <a:gd name="T62" fmla="*/ 189 w 191"/>
                <a:gd name="T63" fmla="*/ 75 h 160"/>
                <a:gd name="T64" fmla="*/ 191 w 191"/>
                <a:gd name="T65" fmla="*/ 91 h 160"/>
                <a:gd name="T66" fmla="*/ 190 w 191"/>
                <a:gd name="T67" fmla="*/ 107 h 160"/>
                <a:gd name="T68" fmla="*/ 188 w 191"/>
                <a:gd name="T69"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160">
                  <a:moveTo>
                    <a:pt x="188" y="113"/>
                  </a:moveTo>
                  <a:lnTo>
                    <a:pt x="188" y="113"/>
                  </a:lnTo>
                  <a:lnTo>
                    <a:pt x="184" y="121"/>
                  </a:lnTo>
                  <a:lnTo>
                    <a:pt x="181" y="128"/>
                  </a:lnTo>
                  <a:lnTo>
                    <a:pt x="175" y="134"/>
                  </a:lnTo>
                  <a:lnTo>
                    <a:pt x="171" y="139"/>
                  </a:lnTo>
                  <a:lnTo>
                    <a:pt x="164" y="144"/>
                  </a:lnTo>
                  <a:lnTo>
                    <a:pt x="157" y="148"/>
                  </a:lnTo>
                  <a:lnTo>
                    <a:pt x="151" y="152"/>
                  </a:lnTo>
                  <a:lnTo>
                    <a:pt x="143" y="155"/>
                  </a:lnTo>
                  <a:lnTo>
                    <a:pt x="134" y="157"/>
                  </a:lnTo>
                  <a:lnTo>
                    <a:pt x="126" y="159"/>
                  </a:lnTo>
                  <a:lnTo>
                    <a:pt x="117" y="160"/>
                  </a:lnTo>
                  <a:lnTo>
                    <a:pt x="108" y="160"/>
                  </a:lnTo>
                  <a:lnTo>
                    <a:pt x="98" y="160"/>
                  </a:lnTo>
                  <a:lnTo>
                    <a:pt x="88" y="157"/>
                  </a:lnTo>
                  <a:lnTo>
                    <a:pt x="79" y="155"/>
                  </a:lnTo>
                  <a:lnTo>
                    <a:pt x="69" y="153"/>
                  </a:lnTo>
                  <a:lnTo>
                    <a:pt x="69" y="153"/>
                  </a:lnTo>
                  <a:lnTo>
                    <a:pt x="60" y="148"/>
                  </a:lnTo>
                  <a:lnTo>
                    <a:pt x="52" y="144"/>
                  </a:lnTo>
                  <a:lnTo>
                    <a:pt x="43" y="139"/>
                  </a:lnTo>
                  <a:lnTo>
                    <a:pt x="36" y="134"/>
                  </a:lnTo>
                  <a:lnTo>
                    <a:pt x="29" y="128"/>
                  </a:lnTo>
                  <a:lnTo>
                    <a:pt x="23" y="121"/>
                  </a:lnTo>
                  <a:lnTo>
                    <a:pt x="17" y="114"/>
                  </a:lnTo>
                  <a:lnTo>
                    <a:pt x="12" y="108"/>
                  </a:lnTo>
                  <a:lnTo>
                    <a:pt x="8" y="101"/>
                  </a:lnTo>
                  <a:lnTo>
                    <a:pt x="5" y="93"/>
                  </a:lnTo>
                  <a:lnTo>
                    <a:pt x="2" y="85"/>
                  </a:lnTo>
                  <a:lnTo>
                    <a:pt x="1" y="77"/>
                  </a:lnTo>
                  <a:lnTo>
                    <a:pt x="0" y="69"/>
                  </a:lnTo>
                  <a:lnTo>
                    <a:pt x="1" y="62"/>
                  </a:lnTo>
                  <a:lnTo>
                    <a:pt x="2" y="54"/>
                  </a:lnTo>
                  <a:lnTo>
                    <a:pt x="5" y="47"/>
                  </a:lnTo>
                  <a:lnTo>
                    <a:pt x="5" y="47"/>
                  </a:lnTo>
                  <a:lnTo>
                    <a:pt x="7" y="40"/>
                  </a:lnTo>
                  <a:lnTo>
                    <a:pt x="11" y="33"/>
                  </a:lnTo>
                  <a:lnTo>
                    <a:pt x="16" y="26"/>
                  </a:lnTo>
                  <a:lnTo>
                    <a:pt x="22" y="22"/>
                  </a:lnTo>
                  <a:lnTo>
                    <a:pt x="28" y="16"/>
                  </a:lnTo>
                  <a:lnTo>
                    <a:pt x="35" y="11"/>
                  </a:lnTo>
                  <a:lnTo>
                    <a:pt x="42" y="8"/>
                  </a:lnTo>
                  <a:lnTo>
                    <a:pt x="50" y="6"/>
                  </a:lnTo>
                  <a:lnTo>
                    <a:pt x="58" y="4"/>
                  </a:lnTo>
                  <a:lnTo>
                    <a:pt x="67" y="1"/>
                  </a:lnTo>
                  <a:lnTo>
                    <a:pt x="76" y="0"/>
                  </a:lnTo>
                  <a:lnTo>
                    <a:pt x="85" y="0"/>
                  </a:lnTo>
                  <a:lnTo>
                    <a:pt x="94" y="1"/>
                  </a:lnTo>
                  <a:lnTo>
                    <a:pt x="103" y="2"/>
                  </a:lnTo>
                  <a:lnTo>
                    <a:pt x="113" y="5"/>
                  </a:lnTo>
                  <a:lnTo>
                    <a:pt x="122" y="8"/>
                  </a:lnTo>
                  <a:lnTo>
                    <a:pt x="122" y="8"/>
                  </a:lnTo>
                  <a:lnTo>
                    <a:pt x="131" y="11"/>
                  </a:lnTo>
                  <a:lnTo>
                    <a:pt x="140" y="16"/>
                  </a:lnTo>
                  <a:lnTo>
                    <a:pt x="148" y="22"/>
                  </a:lnTo>
                  <a:lnTo>
                    <a:pt x="156" y="26"/>
                  </a:lnTo>
                  <a:lnTo>
                    <a:pt x="163" y="33"/>
                  </a:lnTo>
                  <a:lnTo>
                    <a:pt x="170" y="39"/>
                  </a:lnTo>
                  <a:lnTo>
                    <a:pt x="174" y="45"/>
                  </a:lnTo>
                  <a:lnTo>
                    <a:pt x="180" y="53"/>
                  </a:lnTo>
                  <a:lnTo>
                    <a:pt x="183" y="60"/>
                  </a:lnTo>
                  <a:lnTo>
                    <a:pt x="187" y="68"/>
                  </a:lnTo>
                  <a:lnTo>
                    <a:pt x="189" y="75"/>
                  </a:lnTo>
                  <a:lnTo>
                    <a:pt x="191" y="83"/>
                  </a:lnTo>
                  <a:lnTo>
                    <a:pt x="191" y="91"/>
                  </a:lnTo>
                  <a:lnTo>
                    <a:pt x="191" y="99"/>
                  </a:lnTo>
                  <a:lnTo>
                    <a:pt x="190" y="107"/>
                  </a:lnTo>
                  <a:lnTo>
                    <a:pt x="188" y="113"/>
                  </a:lnTo>
                  <a:lnTo>
                    <a:pt x="188" y="113"/>
                  </a:lnTo>
                  <a:close/>
                </a:path>
              </a:pathLst>
            </a:custGeom>
            <a:solidFill>
              <a:srgbClr val="E8B182"/>
            </a:solidFill>
            <a:ln>
              <a:noFill/>
            </a:ln>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105" name="Freeform 104"/>
            <p:cNvSpPr/>
            <p:nvPr/>
          </p:nvSpPr>
          <p:spPr bwMode="auto">
            <a:xfrm>
              <a:off x="8789913" y="3523508"/>
              <a:ext cx="363538" cy="493713"/>
            </a:xfrm>
            <a:custGeom>
              <a:avLst/>
              <a:gdLst>
                <a:gd name="T0" fmla="*/ 37 w 229"/>
                <a:gd name="T1" fmla="*/ 0 h 311"/>
                <a:gd name="T2" fmla="*/ 37 w 229"/>
                <a:gd name="T3" fmla="*/ 0 h 311"/>
                <a:gd name="T4" fmla="*/ 40 w 229"/>
                <a:gd name="T5" fmla="*/ 0 h 311"/>
                <a:gd name="T6" fmla="*/ 46 w 229"/>
                <a:gd name="T7" fmla="*/ 4 h 311"/>
                <a:gd name="T8" fmla="*/ 68 w 229"/>
                <a:gd name="T9" fmla="*/ 15 h 311"/>
                <a:gd name="T10" fmla="*/ 97 w 229"/>
                <a:gd name="T11" fmla="*/ 33 h 311"/>
                <a:gd name="T12" fmla="*/ 131 w 229"/>
                <a:gd name="T13" fmla="*/ 56 h 311"/>
                <a:gd name="T14" fmla="*/ 165 w 229"/>
                <a:gd name="T15" fmla="*/ 78 h 311"/>
                <a:gd name="T16" fmla="*/ 196 w 229"/>
                <a:gd name="T17" fmla="*/ 101 h 311"/>
                <a:gd name="T18" fmla="*/ 208 w 229"/>
                <a:gd name="T19" fmla="*/ 111 h 311"/>
                <a:gd name="T20" fmla="*/ 218 w 229"/>
                <a:gd name="T21" fmla="*/ 120 h 311"/>
                <a:gd name="T22" fmla="*/ 225 w 229"/>
                <a:gd name="T23" fmla="*/ 128 h 311"/>
                <a:gd name="T24" fmla="*/ 228 w 229"/>
                <a:gd name="T25" fmla="*/ 134 h 311"/>
                <a:gd name="T26" fmla="*/ 228 w 229"/>
                <a:gd name="T27" fmla="*/ 134 h 311"/>
                <a:gd name="T28" fmla="*/ 229 w 229"/>
                <a:gd name="T29" fmla="*/ 139 h 311"/>
                <a:gd name="T30" fmla="*/ 229 w 229"/>
                <a:gd name="T31" fmla="*/ 148 h 311"/>
                <a:gd name="T32" fmla="*/ 226 w 229"/>
                <a:gd name="T33" fmla="*/ 172 h 311"/>
                <a:gd name="T34" fmla="*/ 222 w 229"/>
                <a:gd name="T35" fmla="*/ 200 h 311"/>
                <a:gd name="T36" fmla="*/ 214 w 229"/>
                <a:gd name="T37" fmla="*/ 231 h 311"/>
                <a:gd name="T38" fmla="*/ 205 w 229"/>
                <a:gd name="T39" fmla="*/ 260 h 311"/>
                <a:gd name="T40" fmla="*/ 200 w 229"/>
                <a:gd name="T41" fmla="*/ 274 h 311"/>
                <a:gd name="T42" fmla="*/ 195 w 229"/>
                <a:gd name="T43" fmla="*/ 285 h 311"/>
                <a:gd name="T44" fmla="*/ 189 w 229"/>
                <a:gd name="T45" fmla="*/ 295 h 311"/>
                <a:gd name="T46" fmla="*/ 183 w 229"/>
                <a:gd name="T47" fmla="*/ 303 h 311"/>
                <a:gd name="T48" fmla="*/ 177 w 229"/>
                <a:gd name="T49" fmla="*/ 309 h 311"/>
                <a:gd name="T50" fmla="*/ 174 w 229"/>
                <a:gd name="T51" fmla="*/ 310 h 311"/>
                <a:gd name="T52" fmla="*/ 171 w 229"/>
                <a:gd name="T53" fmla="*/ 311 h 311"/>
                <a:gd name="T54" fmla="*/ 171 w 229"/>
                <a:gd name="T55" fmla="*/ 311 h 311"/>
                <a:gd name="T56" fmla="*/ 164 w 229"/>
                <a:gd name="T57" fmla="*/ 311 h 311"/>
                <a:gd name="T58" fmla="*/ 155 w 229"/>
                <a:gd name="T59" fmla="*/ 309 h 311"/>
                <a:gd name="T60" fmla="*/ 146 w 229"/>
                <a:gd name="T61" fmla="*/ 306 h 311"/>
                <a:gd name="T62" fmla="*/ 136 w 229"/>
                <a:gd name="T63" fmla="*/ 301 h 311"/>
                <a:gd name="T64" fmla="*/ 112 w 229"/>
                <a:gd name="T65" fmla="*/ 289 h 311"/>
                <a:gd name="T66" fmla="*/ 89 w 229"/>
                <a:gd name="T67" fmla="*/ 274 h 311"/>
                <a:gd name="T68" fmla="*/ 68 w 229"/>
                <a:gd name="T69" fmla="*/ 259 h 311"/>
                <a:gd name="T70" fmla="*/ 50 w 229"/>
                <a:gd name="T71" fmla="*/ 247 h 311"/>
                <a:gd name="T72" fmla="*/ 33 w 229"/>
                <a:gd name="T73" fmla="*/ 234 h 311"/>
                <a:gd name="T74" fmla="*/ 33 w 229"/>
                <a:gd name="T75" fmla="*/ 234 h 311"/>
                <a:gd name="T76" fmla="*/ 30 w 229"/>
                <a:gd name="T77" fmla="*/ 225 h 311"/>
                <a:gd name="T78" fmla="*/ 22 w 229"/>
                <a:gd name="T79" fmla="*/ 202 h 311"/>
                <a:gd name="T80" fmla="*/ 13 w 229"/>
                <a:gd name="T81" fmla="*/ 168 h 311"/>
                <a:gd name="T82" fmla="*/ 8 w 229"/>
                <a:gd name="T83" fmla="*/ 147 h 311"/>
                <a:gd name="T84" fmla="*/ 5 w 229"/>
                <a:gd name="T85" fmla="*/ 127 h 311"/>
                <a:gd name="T86" fmla="*/ 1 w 229"/>
                <a:gd name="T87" fmla="*/ 107 h 311"/>
                <a:gd name="T88" fmla="*/ 0 w 229"/>
                <a:gd name="T89" fmla="*/ 86 h 311"/>
                <a:gd name="T90" fmla="*/ 0 w 229"/>
                <a:gd name="T91" fmla="*/ 66 h 311"/>
                <a:gd name="T92" fmla="*/ 2 w 229"/>
                <a:gd name="T93" fmla="*/ 48 h 311"/>
                <a:gd name="T94" fmla="*/ 3 w 229"/>
                <a:gd name="T95" fmla="*/ 40 h 311"/>
                <a:gd name="T96" fmla="*/ 7 w 229"/>
                <a:gd name="T97" fmla="*/ 32 h 311"/>
                <a:gd name="T98" fmla="*/ 9 w 229"/>
                <a:gd name="T99" fmla="*/ 24 h 311"/>
                <a:gd name="T100" fmla="*/ 14 w 229"/>
                <a:gd name="T101" fmla="*/ 17 h 311"/>
                <a:gd name="T102" fmla="*/ 18 w 229"/>
                <a:gd name="T103" fmla="*/ 11 h 311"/>
                <a:gd name="T104" fmla="*/ 24 w 229"/>
                <a:gd name="T105" fmla="*/ 7 h 311"/>
                <a:gd name="T106" fmla="*/ 30 w 229"/>
                <a:gd name="T107" fmla="*/ 2 h 311"/>
                <a:gd name="T108" fmla="*/ 37 w 229"/>
                <a:gd name="T109" fmla="*/ 0 h 311"/>
                <a:gd name="T110" fmla="*/ 37 w 229"/>
                <a:gd name="T11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311">
                  <a:moveTo>
                    <a:pt x="37" y="0"/>
                  </a:moveTo>
                  <a:lnTo>
                    <a:pt x="37" y="0"/>
                  </a:lnTo>
                  <a:lnTo>
                    <a:pt x="40" y="0"/>
                  </a:lnTo>
                  <a:lnTo>
                    <a:pt x="46" y="4"/>
                  </a:lnTo>
                  <a:lnTo>
                    <a:pt x="68" y="15"/>
                  </a:lnTo>
                  <a:lnTo>
                    <a:pt x="97" y="33"/>
                  </a:lnTo>
                  <a:lnTo>
                    <a:pt x="131" y="56"/>
                  </a:lnTo>
                  <a:lnTo>
                    <a:pt x="165" y="78"/>
                  </a:lnTo>
                  <a:lnTo>
                    <a:pt x="196" y="101"/>
                  </a:lnTo>
                  <a:lnTo>
                    <a:pt x="208" y="111"/>
                  </a:lnTo>
                  <a:lnTo>
                    <a:pt x="218" y="120"/>
                  </a:lnTo>
                  <a:lnTo>
                    <a:pt x="225" y="128"/>
                  </a:lnTo>
                  <a:lnTo>
                    <a:pt x="228" y="134"/>
                  </a:lnTo>
                  <a:lnTo>
                    <a:pt x="228" y="134"/>
                  </a:lnTo>
                  <a:lnTo>
                    <a:pt x="229" y="139"/>
                  </a:lnTo>
                  <a:lnTo>
                    <a:pt x="229" y="148"/>
                  </a:lnTo>
                  <a:lnTo>
                    <a:pt x="226" y="172"/>
                  </a:lnTo>
                  <a:lnTo>
                    <a:pt x="222" y="200"/>
                  </a:lnTo>
                  <a:lnTo>
                    <a:pt x="214" y="231"/>
                  </a:lnTo>
                  <a:lnTo>
                    <a:pt x="205" y="260"/>
                  </a:lnTo>
                  <a:lnTo>
                    <a:pt x="200" y="274"/>
                  </a:lnTo>
                  <a:lnTo>
                    <a:pt x="195" y="285"/>
                  </a:lnTo>
                  <a:lnTo>
                    <a:pt x="189" y="295"/>
                  </a:lnTo>
                  <a:lnTo>
                    <a:pt x="183" y="303"/>
                  </a:lnTo>
                  <a:lnTo>
                    <a:pt x="177" y="309"/>
                  </a:lnTo>
                  <a:lnTo>
                    <a:pt x="174" y="310"/>
                  </a:lnTo>
                  <a:lnTo>
                    <a:pt x="171" y="311"/>
                  </a:lnTo>
                  <a:lnTo>
                    <a:pt x="171" y="311"/>
                  </a:lnTo>
                  <a:lnTo>
                    <a:pt x="164" y="311"/>
                  </a:lnTo>
                  <a:lnTo>
                    <a:pt x="155" y="309"/>
                  </a:lnTo>
                  <a:lnTo>
                    <a:pt x="146" y="306"/>
                  </a:lnTo>
                  <a:lnTo>
                    <a:pt x="136" y="301"/>
                  </a:lnTo>
                  <a:lnTo>
                    <a:pt x="112" y="289"/>
                  </a:lnTo>
                  <a:lnTo>
                    <a:pt x="89" y="274"/>
                  </a:lnTo>
                  <a:lnTo>
                    <a:pt x="68" y="259"/>
                  </a:lnTo>
                  <a:lnTo>
                    <a:pt x="50" y="247"/>
                  </a:lnTo>
                  <a:lnTo>
                    <a:pt x="33" y="234"/>
                  </a:lnTo>
                  <a:lnTo>
                    <a:pt x="33" y="234"/>
                  </a:lnTo>
                  <a:lnTo>
                    <a:pt x="30" y="225"/>
                  </a:lnTo>
                  <a:lnTo>
                    <a:pt x="22" y="202"/>
                  </a:lnTo>
                  <a:lnTo>
                    <a:pt x="13" y="168"/>
                  </a:lnTo>
                  <a:lnTo>
                    <a:pt x="8" y="147"/>
                  </a:lnTo>
                  <a:lnTo>
                    <a:pt x="5" y="127"/>
                  </a:lnTo>
                  <a:lnTo>
                    <a:pt x="1" y="107"/>
                  </a:lnTo>
                  <a:lnTo>
                    <a:pt x="0" y="86"/>
                  </a:lnTo>
                  <a:lnTo>
                    <a:pt x="0" y="66"/>
                  </a:lnTo>
                  <a:lnTo>
                    <a:pt x="2" y="48"/>
                  </a:lnTo>
                  <a:lnTo>
                    <a:pt x="3" y="40"/>
                  </a:lnTo>
                  <a:lnTo>
                    <a:pt x="7" y="32"/>
                  </a:lnTo>
                  <a:lnTo>
                    <a:pt x="9" y="24"/>
                  </a:lnTo>
                  <a:lnTo>
                    <a:pt x="14" y="17"/>
                  </a:lnTo>
                  <a:lnTo>
                    <a:pt x="18" y="11"/>
                  </a:lnTo>
                  <a:lnTo>
                    <a:pt x="24" y="7"/>
                  </a:lnTo>
                  <a:lnTo>
                    <a:pt x="30" y="2"/>
                  </a:lnTo>
                  <a:lnTo>
                    <a:pt x="37" y="0"/>
                  </a:lnTo>
                  <a:lnTo>
                    <a:pt x="37"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106" name="Freeform 105"/>
            <p:cNvSpPr>
              <a:spLocks noEditPoints="1"/>
            </p:cNvSpPr>
            <p:nvPr>
              <p:custDataLst>
                <p:tags r:id="rId1"/>
              </p:custDataLst>
            </p:nvPr>
          </p:nvSpPr>
          <p:spPr bwMode="auto">
            <a:xfrm>
              <a:off x="11000726" y="2428511"/>
              <a:ext cx="381243" cy="577083"/>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tx1">
                <a:lumMod val="75000"/>
                <a:lumOff val="25000"/>
              </a:schemeClr>
            </a:solidFill>
            <a:ln>
              <a:noFill/>
            </a:ln>
            <a:effectLst/>
          </p:spPr>
          <p:txBody>
            <a:bodyPr vert="horz" wrap="square" lIns="68580" tIns="34290" rIns="68580" bIns="34290" numCol="1" anchor="t" anchorCtr="0" compatLnSpc="1"/>
            <a:lstStyle/>
            <a:p>
              <a:pPr defTabSz="685165">
                <a:defRPr/>
              </a:pPr>
              <a:endParaRPr lang="en-US" dirty="0">
                <a:solidFill>
                  <a:prstClr val="black"/>
                </a:solidFill>
                <a:latin typeface="Calibri" panose="020F0502020204030204" charset="0"/>
                <a:ea typeface="微软雅黑" panose="020B0503020204020204" pitchFamily="34" charset="-122"/>
                <a:sym typeface="Calibri" panose="020F0502020204030204" charset="0"/>
              </a:endParaRPr>
            </a:p>
          </p:txBody>
        </p:sp>
        <p:sp>
          <p:nvSpPr>
            <p:cNvPr id="111" name="Freeform 110"/>
            <p:cNvSpPr/>
            <p:nvPr/>
          </p:nvSpPr>
          <p:spPr>
            <a:xfrm>
              <a:off x="8340671" y="1688629"/>
              <a:ext cx="1719242" cy="1841229"/>
            </a:xfrm>
            <a:custGeom>
              <a:avLst/>
              <a:gdLst>
                <a:gd name="connsiteX0" fmla="*/ 1369667 w 1719242"/>
                <a:gd name="connsiteY0" fmla="*/ 0 h 1841229"/>
                <a:gd name="connsiteX1" fmla="*/ 1710708 w 1719242"/>
                <a:gd name="connsiteY1" fmla="*/ 341041 h 1841229"/>
                <a:gd name="connsiteX2" fmla="*/ 1708073 w 1719242"/>
                <a:gd name="connsiteY2" fmla="*/ 367178 h 1841229"/>
                <a:gd name="connsiteX3" fmla="*/ 1712892 w 1719242"/>
                <a:gd name="connsiteY3" fmla="*/ 385491 h 1841229"/>
                <a:gd name="connsiteX4" fmla="*/ 1717655 w 1719242"/>
                <a:gd name="connsiteY4" fmla="*/ 415653 h 1841229"/>
                <a:gd name="connsiteX5" fmla="*/ 1719242 w 1719242"/>
                <a:gd name="connsiteY5" fmla="*/ 448991 h 1841229"/>
                <a:gd name="connsiteX6" fmla="*/ 1719242 w 1719242"/>
                <a:gd name="connsiteY6" fmla="*/ 479153 h 1841229"/>
                <a:gd name="connsiteX7" fmla="*/ 1714479 w 1719242"/>
                <a:gd name="connsiteY7" fmla="*/ 510903 h 1841229"/>
                <a:gd name="connsiteX8" fmla="*/ 1706542 w 1719242"/>
                <a:gd name="connsiteY8" fmla="*/ 544241 h 1841229"/>
                <a:gd name="connsiteX9" fmla="*/ 1701779 w 1719242"/>
                <a:gd name="connsiteY9" fmla="*/ 560116 h 1841229"/>
                <a:gd name="connsiteX10" fmla="*/ 1693842 w 1719242"/>
                <a:gd name="connsiteY10" fmla="*/ 575991 h 1841229"/>
                <a:gd name="connsiteX11" fmla="*/ 1685905 w 1719242"/>
                <a:gd name="connsiteY11" fmla="*/ 590279 h 1841229"/>
                <a:gd name="connsiteX12" fmla="*/ 1676379 w 1719242"/>
                <a:gd name="connsiteY12" fmla="*/ 606154 h 1841229"/>
                <a:gd name="connsiteX13" fmla="*/ 1665267 w 1719242"/>
                <a:gd name="connsiteY13" fmla="*/ 620441 h 1841229"/>
                <a:gd name="connsiteX14" fmla="*/ 1652567 w 1719242"/>
                <a:gd name="connsiteY14" fmla="*/ 634729 h 1841229"/>
                <a:gd name="connsiteX15" fmla="*/ 1638279 w 1719242"/>
                <a:gd name="connsiteY15" fmla="*/ 650604 h 1841229"/>
                <a:gd name="connsiteX16" fmla="*/ 1623992 w 1719242"/>
                <a:gd name="connsiteY16" fmla="*/ 664891 h 1841229"/>
                <a:gd name="connsiteX17" fmla="*/ 1608117 w 1719242"/>
                <a:gd name="connsiteY17" fmla="*/ 679179 h 1841229"/>
                <a:gd name="connsiteX18" fmla="*/ 1589067 w 1719242"/>
                <a:gd name="connsiteY18" fmla="*/ 691879 h 1841229"/>
                <a:gd name="connsiteX19" fmla="*/ 1568429 w 1719242"/>
                <a:gd name="connsiteY19" fmla="*/ 702991 h 1841229"/>
                <a:gd name="connsiteX20" fmla="*/ 1546205 w 1719242"/>
                <a:gd name="connsiteY20" fmla="*/ 715691 h 1841229"/>
                <a:gd name="connsiteX21" fmla="*/ 1523979 w 1719242"/>
                <a:gd name="connsiteY21" fmla="*/ 728391 h 1841229"/>
                <a:gd name="connsiteX22" fmla="*/ 1496992 w 1719242"/>
                <a:gd name="connsiteY22" fmla="*/ 739504 h 1841229"/>
                <a:gd name="connsiteX23" fmla="*/ 1470004 w 1719242"/>
                <a:gd name="connsiteY23" fmla="*/ 750616 h 1841229"/>
                <a:gd name="connsiteX24" fmla="*/ 1441429 w 1719242"/>
                <a:gd name="connsiteY24" fmla="*/ 761729 h 1841229"/>
                <a:gd name="connsiteX25" fmla="*/ 1408092 w 1719242"/>
                <a:gd name="connsiteY25" fmla="*/ 769666 h 1841229"/>
                <a:gd name="connsiteX26" fmla="*/ 1376342 w 1719242"/>
                <a:gd name="connsiteY26" fmla="*/ 779191 h 1841229"/>
                <a:gd name="connsiteX27" fmla="*/ 1339829 w 1719242"/>
                <a:gd name="connsiteY27" fmla="*/ 788716 h 1841229"/>
                <a:gd name="connsiteX28" fmla="*/ 1300142 w 1719242"/>
                <a:gd name="connsiteY28" fmla="*/ 795066 h 1841229"/>
                <a:gd name="connsiteX29" fmla="*/ 1262042 w 1719242"/>
                <a:gd name="connsiteY29" fmla="*/ 801416 h 1841229"/>
                <a:gd name="connsiteX30" fmla="*/ 1217592 w 1719242"/>
                <a:gd name="connsiteY30" fmla="*/ 806179 h 1841229"/>
                <a:gd name="connsiteX31" fmla="*/ 1173142 w 1719242"/>
                <a:gd name="connsiteY31" fmla="*/ 810941 h 1841229"/>
                <a:gd name="connsiteX32" fmla="*/ 1127104 w 1719242"/>
                <a:gd name="connsiteY32" fmla="*/ 815704 h 1841229"/>
                <a:gd name="connsiteX33" fmla="*/ 1076304 w 1719242"/>
                <a:gd name="connsiteY33" fmla="*/ 818879 h 1841229"/>
                <a:gd name="connsiteX34" fmla="*/ 1023917 w 1719242"/>
                <a:gd name="connsiteY34" fmla="*/ 820466 h 1841229"/>
                <a:gd name="connsiteX35" fmla="*/ 911204 w 1719242"/>
                <a:gd name="connsiteY35" fmla="*/ 822054 h 1841229"/>
                <a:gd name="connsiteX36" fmla="*/ 788967 w 1719242"/>
                <a:gd name="connsiteY36" fmla="*/ 818879 h 1841229"/>
                <a:gd name="connsiteX37" fmla="*/ 795317 w 1719242"/>
                <a:gd name="connsiteY37" fmla="*/ 879204 h 1841229"/>
                <a:gd name="connsiteX38" fmla="*/ 801667 w 1719242"/>
                <a:gd name="connsiteY38" fmla="*/ 934766 h 1841229"/>
                <a:gd name="connsiteX39" fmla="*/ 804842 w 1719242"/>
                <a:gd name="connsiteY39" fmla="*/ 990329 h 1841229"/>
                <a:gd name="connsiteX40" fmla="*/ 804842 w 1719242"/>
                <a:gd name="connsiteY40" fmla="*/ 1015729 h 1841229"/>
                <a:gd name="connsiteX41" fmla="*/ 803254 w 1719242"/>
                <a:gd name="connsiteY41" fmla="*/ 1042716 h 1841229"/>
                <a:gd name="connsiteX42" fmla="*/ 801667 w 1719242"/>
                <a:gd name="connsiteY42" fmla="*/ 1069704 h 1841229"/>
                <a:gd name="connsiteX43" fmla="*/ 798492 w 1719242"/>
                <a:gd name="connsiteY43" fmla="*/ 1096691 h 1841229"/>
                <a:gd name="connsiteX44" fmla="*/ 792142 w 1719242"/>
                <a:gd name="connsiteY44" fmla="*/ 1123679 h 1841229"/>
                <a:gd name="connsiteX45" fmla="*/ 785792 w 1719242"/>
                <a:gd name="connsiteY45" fmla="*/ 1150666 h 1841229"/>
                <a:gd name="connsiteX46" fmla="*/ 776267 w 1719242"/>
                <a:gd name="connsiteY46" fmla="*/ 1177654 h 1841229"/>
                <a:gd name="connsiteX47" fmla="*/ 765154 w 1719242"/>
                <a:gd name="connsiteY47" fmla="*/ 1206229 h 1841229"/>
                <a:gd name="connsiteX48" fmla="*/ 750867 w 1719242"/>
                <a:gd name="connsiteY48" fmla="*/ 1234804 h 1841229"/>
                <a:gd name="connsiteX49" fmla="*/ 736579 w 1719242"/>
                <a:gd name="connsiteY49" fmla="*/ 1266554 h 1841229"/>
                <a:gd name="connsiteX50" fmla="*/ 731817 w 1719242"/>
                <a:gd name="connsiteY50" fmla="*/ 1271317 h 1841229"/>
                <a:gd name="connsiteX51" fmla="*/ 723879 w 1719242"/>
                <a:gd name="connsiteY51" fmla="*/ 1272904 h 1841229"/>
                <a:gd name="connsiteX52" fmla="*/ 717529 w 1719242"/>
                <a:gd name="connsiteY52" fmla="*/ 1269729 h 1841229"/>
                <a:gd name="connsiteX53" fmla="*/ 709592 w 1719242"/>
                <a:gd name="connsiteY53" fmla="*/ 1263379 h 1841229"/>
                <a:gd name="connsiteX54" fmla="*/ 688954 w 1719242"/>
                <a:gd name="connsiteY54" fmla="*/ 1247504 h 1841229"/>
                <a:gd name="connsiteX55" fmla="*/ 665142 w 1719242"/>
                <a:gd name="connsiteY55" fmla="*/ 1228454 h 1841229"/>
                <a:gd name="connsiteX56" fmla="*/ 650854 w 1719242"/>
                <a:gd name="connsiteY56" fmla="*/ 1217342 h 1841229"/>
                <a:gd name="connsiteX57" fmla="*/ 636567 w 1719242"/>
                <a:gd name="connsiteY57" fmla="*/ 1207816 h 1841229"/>
                <a:gd name="connsiteX58" fmla="*/ 622279 w 1719242"/>
                <a:gd name="connsiteY58" fmla="*/ 1201466 h 1841229"/>
                <a:gd name="connsiteX59" fmla="*/ 606404 w 1719242"/>
                <a:gd name="connsiteY59" fmla="*/ 1198291 h 1841229"/>
                <a:gd name="connsiteX60" fmla="*/ 588942 w 1719242"/>
                <a:gd name="connsiteY60" fmla="*/ 1195116 h 1841229"/>
                <a:gd name="connsiteX61" fmla="*/ 573067 w 1719242"/>
                <a:gd name="connsiteY61" fmla="*/ 1198291 h 1841229"/>
                <a:gd name="connsiteX62" fmla="*/ 565129 w 1719242"/>
                <a:gd name="connsiteY62" fmla="*/ 1199879 h 1841229"/>
                <a:gd name="connsiteX63" fmla="*/ 555604 w 1719242"/>
                <a:gd name="connsiteY63" fmla="*/ 1204641 h 1841229"/>
                <a:gd name="connsiteX64" fmla="*/ 546079 w 1719242"/>
                <a:gd name="connsiteY64" fmla="*/ 1207816 h 1841229"/>
                <a:gd name="connsiteX65" fmla="*/ 538142 w 1719242"/>
                <a:gd name="connsiteY65" fmla="*/ 1215754 h 1841229"/>
                <a:gd name="connsiteX66" fmla="*/ 520679 w 1719242"/>
                <a:gd name="connsiteY66" fmla="*/ 1230042 h 1841229"/>
                <a:gd name="connsiteX67" fmla="*/ 511154 w 1719242"/>
                <a:gd name="connsiteY67" fmla="*/ 1244329 h 1841229"/>
                <a:gd name="connsiteX68" fmla="*/ 501629 w 1719242"/>
                <a:gd name="connsiteY68" fmla="*/ 1261792 h 1841229"/>
                <a:gd name="connsiteX69" fmla="*/ 493692 w 1719242"/>
                <a:gd name="connsiteY69" fmla="*/ 1280842 h 1841229"/>
                <a:gd name="connsiteX70" fmla="*/ 492104 w 1719242"/>
                <a:gd name="connsiteY70" fmla="*/ 1299892 h 1841229"/>
                <a:gd name="connsiteX71" fmla="*/ 492104 w 1719242"/>
                <a:gd name="connsiteY71" fmla="*/ 1322117 h 1841229"/>
                <a:gd name="connsiteX72" fmla="*/ 493692 w 1719242"/>
                <a:gd name="connsiteY72" fmla="*/ 1341167 h 1841229"/>
                <a:gd name="connsiteX73" fmla="*/ 500042 w 1719242"/>
                <a:gd name="connsiteY73" fmla="*/ 1364979 h 1841229"/>
                <a:gd name="connsiteX74" fmla="*/ 506392 w 1719242"/>
                <a:gd name="connsiteY74" fmla="*/ 1385617 h 1841229"/>
                <a:gd name="connsiteX75" fmla="*/ 515917 w 1719242"/>
                <a:gd name="connsiteY75" fmla="*/ 1409429 h 1841229"/>
                <a:gd name="connsiteX76" fmla="*/ 528617 w 1719242"/>
                <a:gd name="connsiteY76" fmla="*/ 1433242 h 1841229"/>
                <a:gd name="connsiteX77" fmla="*/ 541317 w 1719242"/>
                <a:gd name="connsiteY77" fmla="*/ 1455467 h 1841229"/>
                <a:gd name="connsiteX78" fmla="*/ 557192 w 1719242"/>
                <a:gd name="connsiteY78" fmla="*/ 1479279 h 1841229"/>
                <a:gd name="connsiteX79" fmla="*/ 574654 w 1719242"/>
                <a:gd name="connsiteY79" fmla="*/ 1503092 h 1841229"/>
                <a:gd name="connsiteX80" fmla="*/ 595292 w 1719242"/>
                <a:gd name="connsiteY80" fmla="*/ 1523729 h 1841229"/>
                <a:gd name="connsiteX81" fmla="*/ 614342 w 1719242"/>
                <a:gd name="connsiteY81" fmla="*/ 1545954 h 1841229"/>
                <a:gd name="connsiteX82" fmla="*/ 627042 w 1719242"/>
                <a:gd name="connsiteY82" fmla="*/ 1560242 h 1841229"/>
                <a:gd name="connsiteX83" fmla="*/ 636567 w 1719242"/>
                <a:gd name="connsiteY83" fmla="*/ 1571354 h 1841229"/>
                <a:gd name="connsiteX84" fmla="*/ 642917 w 1719242"/>
                <a:gd name="connsiteY84" fmla="*/ 1584054 h 1841229"/>
                <a:gd name="connsiteX85" fmla="*/ 650854 w 1719242"/>
                <a:gd name="connsiteY85" fmla="*/ 1596754 h 1841229"/>
                <a:gd name="connsiteX86" fmla="*/ 655617 w 1719242"/>
                <a:gd name="connsiteY86" fmla="*/ 1612629 h 1841229"/>
                <a:gd name="connsiteX87" fmla="*/ 658792 w 1719242"/>
                <a:gd name="connsiteY87" fmla="*/ 1626917 h 1841229"/>
                <a:gd name="connsiteX88" fmla="*/ 661967 w 1719242"/>
                <a:gd name="connsiteY88" fmla="*/ 1642792 h 1841229"/>
                <a:gd name="connsiteX89" fmla="*/ 658792 w 1719242"/>
                <a:gd name="connsiteY89" fmla="*/ 1658667 h 1841229"/>
                <a:gd name="connsiteX90" fmla="*/ 661967 w 1719242"/>
                <a:gd name="connsiteY90" fmla="*/ 1674542 h 1841229"/>
                <a:gd name="connsiteX91" fmla="*/ 663554 w 1719242"/>
                <a:gd name="connsiteY91" fmla="*/ 1709467 h 1841229"/>
                <a:gd name="connsiteX92" fmla="*/ 661967 w 1719242"/>
                <a:gd name="connsiteY92" fmla="*/ 1733279 h 1841229"/>
                <a:gd name="connsiteX93" fmla="*/ 657204 w 1719242"/>
                <a:gd name="connsiteY93" fmla="*/ 1761854 h 1841229"/>
                <a:gd name="connsiteX94" fmla="*/ 652442 w 1719242"/>
                <a:gd name="connsiteY94" fmla="*/ 1796779 h 1841229"/>
                <a:gd name="connsiteX95" fmla="*/ 639742 w 1719242"/>
                <a:gd name="connsiteY95" fmla="*/ 1841229 h 1841229"/>
                <a:gd name="connsiteX96" fmla="*/ 587354 w 1719242"/>
                <a:gd name="connsiteY96" fmla="*/ 1803129 h 1841229"/>
                <a:gd name="connsiteX97" fmla="*/ 542904 w 1719242"/>
                <a:gd name="connsiteY97" fmla="*/ 1768204 h 1841229"/>
                <a:gd name="connsiteX98" fmla="*/ 490517 w 1719242"/>
                <a:gd name="connsiteY98" fmla="*/ 1725342 h 1841229"/>
                <a:gd name="connsiteX99" fmla="*/ 433367 w 1719242"/>
                <a:gd name="connsiteY99" fmla="*/ 1672954 h 1841229"/>
                <a:gd name="connsiteX100" fmla="*/ 404792 w 1719242"/>
                <a:gd name="connsiteY100" fmla="*/ 1644379 h 1841229"/>
                <a:gd name="connsiteX101" fmla="*/ 374629 w 1719242"/>
                <a:gd name="connsiteY101" fmla="*/ 1614217 h 1841229"/>
                <a:gd name="connsiteX102" fmla="*/ 344467 w 1719242"/>
                <a:gd name="connsiteY102" fmla="*/ 1582467 h 1841229"/>
                <a:gd name="connsiteX103" fmla="*/ 315892 w 1719242"/>
                <a:gd name="connsiteY103" fmla="*/ 1547542 h 1841229"/>
                <a:gd name="connsiteX104" fmla="*/ 288904 w 1719242"/>
                <a:gd name="connsiteY104" fmla="*/ 1512617 h 1841229"/>
                <a:gd name="connsiteX105" fmla="*/ 261917 w 1719242"/>
                <a:gd name="connsiteY105" fmla="*/ 1472929 h 1841229"/>
                <a:gd name="connsiteX106" fmla="*/ 239692 w 1719242"/>
                <a:gd name="connsiteY106" fmla="*/ 1433242 h 1841229"/>
                <a:gd name="connsiteX107" fmla="*/ 217467 w 1719242"/>
                <a:gd name="connsiteY107" fmla="*/ 1391967 h 1841229"/>
                <a:gd name="connsiteX108" fmla="*/ 198417 w 1719242"/>
                <a:gd name="connsiteY108" fmla="*/ 1349104 h 1841229"/>
                <a:gd name="connsiteX109" fmla="*/ 180954 w 1719242"/>
                <a:gd name="connsiteY109" fmla="*/ 1303067 h 1841229"/>
                <a:gd name="connsiteX110" fmla="*/ 169842 w 1719242"/>
                <a:gd name="connsiteY110" fmla="*/ 1257029 h 1841229"/>
                <a:gd name="connsiteX111" fmla="*/ 158729 w 1719242"/>
                <a:gd name="connsiteY111" fmla="*/ 1207816 h 1841229"/>
                <a:gd name="connsiteX112" fmla="*/ 158125 w 1719242"/>
                <a:gd name="connsiteY112" fmla="*/ 1199353 h 1841229"/>
                <a:gd name="connsiteX113" fmla="*/ 150362 w 1719242"/>
                <a:gd name="connsiteY113" fmla="*/ 1195140 h 1841229"/>
                <a:gd name="connsiteX114" fmla="*/ 0 w 1719242"/>
                <a:gd name="connsiteY114" fmla="*/ 912343 h 1841229"/>
                <a:gd name="connsiteX115" fmla="*/ 341041 w 1719242"/>
                <a:gd name="connsiteY115" fmla="*/ 571302 h 1841229"/>
                <a:gd name="connsiteX116" fmla="*/ 354648 w 1719242"/>
                <a:gd name="connsiteY116" fmla="*/ 572674 h 1841229"/>
                <a:gd name="connsiteX117" fmla="*/ 355579 w 1719242"/>
                <a:gd name="connsiteY117" fmla="*/ 552178 h 1841229"/>
                <a:gd name="connsiteX118" fmla="*/ 363517 w 1719242"/>
                <a:gd name="connsiteY118" fmla="*/ 520428 h 1841229"/>
                <a:gd name="connsiteX119" fmla="*/ 371454 w 1719242"/>
                <a:gd name="connsiteY119" fmla="*/ 490266 h 1841229"/>
                <a:gd name="connsiteX120" fmla="*/ 382567 w 1719242"/>
                <a:gd name="connsiteY120" fmla="*/ 461691 h 1841229"/>
                <a:gd name="connsiteX121" fmla="*/ 395267 w 1719242"/>
                <a:gd name="connsiteY121" fmla="*/ 433116 h 1841229"/>
                <a:gd name="connsiteX122" fmla="*/ 411142 w 1719242"/>
                <a:gd name="connsiteY122" fmla="*/ 406129 h 1841229"/>
                <a:gd name="connsiteX123" fmla="*/ 430192 w 1719242"/>
                <a:gd name="connsiteY123" fmla="*/ 380728 h 1841229"/>
                <a:gd name="connsiteX124" fmla="*/ 449242 w 1719242"/>
                <a:gd name="connsiteY124" fmla="*/ 356916 h 1841229"/>
                <a:gd name="connsiteX125" fmla="*/ 469879 w 1719242"/>
                <a:gd name="connsiteY125" fmla="*/ 336278 h 1841229"/>
                <a:gd name="connsiteX126" fmla="*/ 492104 w 1719242"/>
                <a:gd name="connsiteY126" fmla="*/ 314053 h 1841229"/>
                <a:gd name="connsiteX127" fmla="*/ 515917 w 1719242"/>
                <a:gd name="connsiteY127" fmla="*/ 295003 h 1841229"/>
                <a:gd name="connsiteX128" fmla="*/ 541317 w 1719242"/>
                <a:gd name="connsiteY128" fmla="*/ 275953 h 1841229"/>
                <a:gd name="connsiteX129" fmla="*/ 568304 w 1719242"/>
                <a:gd name="connsiteY129" fmla="*/ 260078 h 1841229"/>
                <a:gd name="connsiteX130" fmla="*/ 595292 w 1719242"/>
                <a:gd name="connsiteY130" fmla="*/ 245791 h 1841229"/>
                <a:gd name="connsiteX131" fmla="*/ 622279 w 1719242"/>
                <a:gd name="connsiteY131" fmla="*/ 231503 h 1841229"/>
                <a:gd name="connsiteX132" fmla="*/ 650854 w 1719242"/>
                <a:gd name="connsiteY132" fmla="*/ 220391 h 1841229"/>
                <a:gd name="connsiteX133" fmla="*/ 679429 w 1719242"/>
                <a:gd name="connsiteY133" fmla="*/ 209278 h 1841229"/>
                <a:gd name="connsiteX134" fmla="*/ 708004 w 1719242"/>
                <a:gd name="connsiteY134" fmla="*/ 201341 h 1841229"/>
                <a:gd name="connsiteX135" fmla="*/ 734992 w 1719242"/>
                <a:gd name="connsiteY135" fmla="*/ 194991 h 1841229"/>
                <a:gd name="connsiteX136" fmla="*/ 763567 w 1719242"/>
                <a:gd name="connsiteY136" fmla="*/ 190228 h 1841229"/>
                <a:gd name="connsiteX137" fmla="*/ 792142 w 1719242"/>
                <a:gd name="connsiteY137" fmla="*/ 187053 h 1841229"/>
                <a:gd name="connsiteX138" fmla="*/ 820717 w 1719242"/>
                <a:gd name="connsiteY138" fmla="*/ 182291 h 1841229"/>
                <a:gd name="connsiteX139" fmla="*/ 847704 w 1719242"/>
                <a:gd name="connsiteY139" fmla="*/ 182291 h 1841229"/>
                <a:gd name="connsiteX140" fmla="*/ 873104 w 1719242"/>
                <a:gd name="connsiteY140" fmla="*/ 183878 h 1841229"/>
                <a:gd name="connsiteX141" fmla="*/ 898504 w 1719242"/>
                <a:gd name="connsiteY141" fmla="*/ 188641 h 1841229"/>
                <a:gd name="connsiteX142" fmla="*/ 923904 w 1719242"/>
                <a:gd name="connsiteY142" fmla="*/ 191816 h 1841229"/>
                <a:gd name="connsiteX143" fmla="*/ 947717 w 1719242"/>
                <a:gd name="connsiteY143" fmla="*/ 199753 h 1841229"/>
                <a:gd name="connsiteX144" fmla="*/ 968354 w 1719242"/>
                <a:gd name="connsiteY144" fmla="*/ 206103 h 1841229"/>
                <a:gd name="connsiteX145" fmla="*/ 988992 w 1719242"/>
                <a:gd name="connsiteY145" fmla="*/ 217216 h 1841229"/>
                <a:gd name="connsiteX146" fmla="*/ 1006454 w 1719242"/>
                <a:gd name="connsiteY146" fmla="*/ 228328 h 1841229"/>
                <a:gd name="connsiteX147" fmla="*/ 1042009 w 1719242"/>
                <a:gd name="connsiteY147" fmla="*/ 251516 h 1841229"/>
                <a:gd name="connsiteX148" fmla="*/ 1055427 w 1719242"/>
                <a:gd name="connsiteY148" fmla="*/ 208292 h 1841229"/>
                <a:gd name="connsiteX149" fmla="*/ 1369667 w 1719242"/>
                <a:gd name="connsiteY149" fmla="*/ 0 h 18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19242" h="1841229">
                  <a:moveTo>
                    <a:pt x="1369667" y="0"/>
                  </a:moveTo>
                  <a:cubicBezTo>
                    <a:pt x="1558019" y="0"/>
                    <a:pt x="1710708" y="152689"/>
                    <a:pt x="1710708" y="341041"/>
                  </a:cubicBezTo>
                  <a:lnTo>
                    <a:pt x="1708073" y="367178"/>
                  </a:lnTo>
                  <a:lnTo>
                    <a:pt x="1712892" y="385491"/>
                  </a:lnTo>
                  <a:lnTo>
                    <a:pt x="1717655" y="415653"/>
                  </a:lnTo>
                  <a:lnTo>
                    <a:pt x="1719242" y="448991"/>
                  </a:lnTo>
                  <a:lnTo>
                    <a:pt x="1719242" y="479153"/>
                  </a:lnTo>
                  <a:lnTo>
                    <a:pt x="1714479" y="510903"/>
                  </a:lnTo>
                  <a:lnTo>
                    <a:pt x="1706542" y="544241"/>
                  </a:lnTo>
                  <a:lnTo>
                    <a:pt x="1701779" y="560116"/>
                  </a:lnTo>
                  <a:lnTo>
                    <a:pt x="1693842" y="575991"/>
                  </a:lnTo>
                  <a:lnTo>
                    <a:pt x="1685905" y="590279"/>
                  </a:lnTo>
                  <a:lnTo>
                    <a:pt x="1676379" y="606154"/>
                  </a:lnTo>
                  <a:lnTo>
                    <a:pt x="1665267" y="620441"/>
                  </a:lnTo>
                  <a:lnTo>
                    <a:pt x="1652567" y="634729"/>
                  </a:lnTo>
                  <a:lnTo>
                    <a:pt x="1638279" y="650604"/>
                  </a:lnTo>
                  <a:lnTo>
                    <a:pt x="1623992" y="664891"/>
                  </a:lnTo>
                  <a:lnTo>
                    <a:pt x="1608117" y="679179"/>
                  </a:lnTo>
                  <a:lnTo>
                    <a:pt x="1589067" y="691879"/>
                  </a:lnTo>
                  <a:lnTo>
                    <a:pt x="1568429" y="702991"/>
                  </a:lnTo>
                  <a:lnTo>
                    <a:pt x="1546205" y="715691"/>
                  </a:lnTo>
                  <a:lnTo>
                    <a:pt x="1523979" y="728391"/>
                  </a:lnTo>
                  <a:lnTo>
                    <a:pt x="1496992" y="739504"/>
                  </a:lnTo>
                  <a:lnTo>
                    <a:pt x="1470004" y="750616"/>
                  </a:lnTo>
                  <a:lnTo>
                    <a:pt x="1441429" y="761729"/>
                  </a:lnTo>
                  <a:lnTo>
                    <a:pt x="1408092" y="769666"/>
                  </a:lnTo>
                  <a:lnTo>
                    <a:pt x="1376342" y="779191"/>
                  </a:lnTo>
                  <a:lnTo>
                    <a:pt x="1339829" y="788716"/>
                  </a:lnTo>
                  <a:lnTo>
                    <a:pt x="1300142" y="795066"/>
                  </a:lnTo>
                  <a:lnTo>
                    <a:pt x="1262042" y="801416"/>
                  </a:lnTo>
                  <a:lnTo>
                    <a:pt x="1217592" y="806179"/>
                  </a:lnTo>
                  <a:lnTo>
                    <a:pt x="1173142" y="810941"/>
                  </a:lnTo>
                  <a:lnTo>
                    <a:pt x="1127104" y="815704"/>
                  </a:lnTo>
                  <a:lnTo>
                    <a:pt x="1076304" y="818879"/>
                  </a:lnTo>
                  <a:lnTo>
                    <a:pt x="1023917" y="820466"/>
                  </a:lnTo>
                  <a:lnTo>
                    <a:pt x="911204" y="822054"/>
                  </a:lnTo>
                  <a:lnTo>
                    <a:pt x="788967" y="818879"/>
                  </a:lnTo>
                  <a:lnTo>
                    <a:pt x="795317" y="879204"/>
                  </a:lnTo>
                  <a:lnTo>
                    <a:pt x="801667" y="934766"/>
                  </a:lnTo>
                  <a:lnTo>
                    <a:pt x="804842" y="990329"/>
                  </a:lnTo>
                  <a:lnTo>
                    <a:pt x="804842" y="1015729"/>
                  </a:lnTo>
                  <a:lnTo>
                    <a:pt x="803254" y="1042716"/>
                  </a:lnTo>
                  <a:lnTo>
                    <a:pt x="801667" y="1069704"/>
                  </a:lnTo>
                  <a:lnTo>
                    <a:pt x="798492" y="1096691"/>
                  </a:lnTo>
                  <a:lnTo>
                    <a:pt x="792142" y="1123679"/>
                  </a:lnTo>
                  <a:lnTo>
                    <a:pt x="785792" y="1150666"/>
                  </a:lnTo>
                  <a:lnTo>
                    <a:pt x="776267" y="1177654"/>
                  </a:lnTo>
                  <a:lnTo>
                    <a:pt x="765154" y="1206229"/>
                  </a:lnTo>
                  <a:lnTo>
                    <a:pt x="750867" y="1234804"/>
                  </a:lnTo>
                  <a:lnTo>
                    <a:pt x="736579" y="1266554"/>
                  </a:lnTo>
                  <a:lnTo>
                    <a:pt x="731817" y="1271317"/>
                  </a:lnTo>
                  <a:lnTo>
                    <a:pt x="723879" y="1272904"/>
                  </a:lnTo>
                  <a:lnTo>
                    <a:pt x="717529" y="1269729"/>
                  </a:lnTo>
                  <a:lnTo>
                    <a:pt x="709592" y="1263379"/>
                  </a:lnTo>
                  <a:lnTo>
                    <a:pt x="688954" y="1247504"/>
                  </a:lnTo>
                  <a:lnTo>
                    <a:pt x="665142" y="1228454"/>
                  </a:lnTo>
                  <a:lnTo>
                    <a:pt x="650854" y="1217342"/>
                  </a:lnTo>
                  <a:lnTo>
                    <a:pt x="636567" y="1207816"/>
                  </a:lnTo>
                  <a:lnTo>
                    <a:pt x="622279" y="1201466"/>
                  </a:lnTo>
                  <a:lnTo>
                    <a:pt x="606404" y="1198291"/>
                  </a:lnTo>
                  <a:lnTo>
                    <a:pt x="588942" y="1195116"/>
                  </a:lnTo>
                  <a:lnTo>
                    <a:pt x="573067" y="1198291"/>
                  </a:lnTo>
                  <a:lnTo>
                    <a:pt x="565129" y="1199879"/>
                  </a:lnTo>
                  <a:lnTo>
                    <a:pt x="555604" y="1204641"/>
                  </a:lnTo>
                  <a:lnTo>
                    <a:pt x="546079" y="1207816"/>
                  </a:lnTo>
                  <a:lnTo>
                    <a:pt x="538142" y="1215754"/>
                  </a:lnTo>
                  <a:lnTo>
                    <a:pt x="520679" y="1230042"/>
                  </a:lnTo>
                  <a:lnTo>
                    <a:pt x="511154" y="1244329"/>
                  </a:lnTo>
                  <a:lnTo>
                    <a:pt x="501629" y="1261792"/>
                  </a:lnTo>
                  <a:lnTo>
                    <a:pt x="493692" y="1280842"/>
                  </a:lnTo>
                  <a:lnTo>
                    <a:pt x="492104" y="1299892"/>
                  </a:lnTo>
                  <a:lnTo>
                    <a:pt x="492104" y="1322117"/>
                  </a:lnTo>
                  <a:lnTo>
                    <a:pt x="493692" y="1341167"/>
                  </a:lnTo>
                  <a:lnTo>
                    <a:pt x="500042" y="1364979"/>
                  </a:lnTo>
                  <a:lnTo>
                    <a:pt x="506392" y="1385617"/>
                  </a:lnTo>
                  <a:lnTo>
                    <a:pt x="515917" y="1409429"/>
                  </a:lnTo>
                  <a:lnTo>
                    <a:pt x="528617" y="1433242"/>
                  </a:lnTo>
                  <a:lnTo>
                    <a:pt x="541317" y="1455467"/>
                  </a:lnTo>
                  <a:lnTo>
                    <a:pt x="557192" y="1479279"/>
                  </a:lnTo>
                  <a:lnTo>
                    <a:pt x="574654" y="1503092"/>
                  </a:lnTo>
                  <a:lnTo>
                    <a:pt x="595292" y="1523729"/>
                  </a:lnTo>
                  <a:lnTo>
                    <a:pt x="614342" y="1545954"/>
                  </a:lnTo>
                  <a:lnTo>
                    <a:pt x="627042" y="1560242"/>
                  </a:lnTo>
                  <a:lnTo>
                    <a:pt x="636567" y="1571354"/>
                  </a:lnTo>
                  <a:lnTo>
                    <a:pt x="642917" y="1584054"/>
                  </a:lnTo>
                  <a:lnTo>
                    <a:pt x="650854" y="1596754"/>
                  </a:lnTo>
                  <a:lnTo>
                    <a:pt x="655617" y="1612629"/>
                  </a:lnTo>
                  <a:lnTo>
                    <a:pt x="658792" y="1626917"/>
                  </a:lnTo>
                  <a:lnTo>
                    <a:pt x="661967" y="1642792"/>
                  </a:lnTo>
                  <a:lnTo>
                    <a:pt x="658792" y="1658667"/>
                  </a:lnTo>
                  <a:lnTo>
                    <a:pt x="661967" y="1674542"/>
                  </a:lnTo>
                  <a:lnTo>
                    <a:pt x="663554" y="1709467"/>
                  </a:lnTo>
                  <a:lnTo>
                    <a:pt x="661967" y="1733279"/>
                  </a:lnTo>
                  <a:lnTo>
                    <a:pt x="657204" y="1761854"/>
                  </a:lnTo>
                  <a:lnTo>
                    <a:pt x="652442" y="1796779"/>
                  </a:lnTo>
                  <a:lnTo>
                    <a:pt x="639742" y="1841229"/>
                  </a:lnTo>
                  <a:lnTo>
                    <a:pt x="587354" y="1803129"/>
                  </a:lnTo>
                  <a:lnTo>
                    <a:pt x="542904" y="1768204"/>
                  </a:lnTo>
                  <a:lnTo>
                    <a:pt x="490517" y="1725342"/>
                  </a:lnTo>
                  <a:lnTo>
                    <a:pt x="433367" y="1672954"/>
                  </a:lnTo>
                  <a:lnTo>
                    <a:pt x="404792" y="1644379"/>
                  </a:lnTo>
                  <a:lnTo>
                    <a:pt x="374629" y="1614217"/>
                  </a:lnTo>
                  <a:lnTo>
                    <a:pt x="344467" y="1582467"/>
                  </a:lnTo>
                  <a:lnTo>
                    <a:pt x="315892" y="1547542"/>
                  </a:lnTo>
                  <a:lnTo>
                    <a:pt x="288904" y="1512617"/>
                  </a:lnTo>
                  <a:lnTo>
                    <a:pt x="261917" y="1472929"/>
                  </a:lnTo>
                  <a:lnTo>
                    <a:pt x="239692" y="1433242"/>
                  </a:lnTo>
                  <a:lnTo>
                    <a:pt x="217467" y="1391967"/>
                  </a:lnTo>
                  <a:lnTo>
                    <a:pt x="198417" y="1349104"/>
                  </a:lnTo>
                  <a:lnTo>
                    <a:pt x="180954" y="1303067"/>
                  </a:lnTo>
                  <a:lnTo>
                    <a:pt x="169842" y="1257029"/>
                  </a:lnTo>
                  <a:lnTo>
                    <a:pt x="158729" y="1207816"/>
                  </a:lnTo>
                  <a:lnTo>
                    <a:pt x="158125" y="1199353"/>
                  </a:lnTo>
                  <a:lnTo>
                    <a:pt x="150362" y="1195140"/>
                  </a:lnTo>
                  <a:cubicBezTo>
                    <a:pt x="59644" y="1133852"/>
                    <a:pt x="0" y="1030063"/>
                    <a:pt x="0" y="912343"/>
                  </a:cubicBezTo>
                  <a:cubicBezTo>
                    <a:pt x="0" y="723991"/>
                    <a:pt x="152689" y="571302"/>
                    <a:pt x="341041" y="571302"/>
                  </a:cubicBezTo>
                  <a:lnTo>
                    <a:pt x="354648" y="572674"/>
                  </a:lnTo>
                  <a:lnTo>
                    <a:pt x="355579" y="552178"/>
                  </a:lnTo>
                  <a:lnTo>
                    <a:pt x="363517" y="520428"/>
                  </a:lnTo>
                  <a:lnTo>
                    <a:pt x="371454" y="490266"/>
                  </a:lnTo>
                  <a:lnTo>
                    <a:pt x="382567" y="461691"/>
                  </a:lnTo>
                  <a:lnTo>
                    <a:pt x="395267" y="433116"/>
                  </a:lnTo>
                  <a:lnTo>
                    <a:pt x="411142" y="406129"/>
                  </a:lnTo>
                  <a:lnTo>
                    <a:pt x="430192" y="380728"/>
                  </a:lnTo>
                  <a:lnTo>
                    <a:pt x="449242" y="356916"/>
                  </a:lnTo>
                  <a:lnTo>
                    <a:pt x="469879" y="336278"/>
                  </a:lnTo>
                  <a:lnTo>
                    <a:pt x="492104" y="314053"/>
                  </a:lnTo>
                  <a:lnTo>
                    <a:pt x="515917" y="295003"/>
                  </a:lnTo>
                  <a:lnTo>
                    <a:pt x="541317" y="275953"/>
                  </a:lnTo>
                  <a:lnTo>
                    <a:pt x="568304" y="260078"/>
                  </a:lnTo>
                  <a:lnTo>
                    <a:pt x="595292" y="245791"/>
                  </a:lnTo>
                  <a:lnTo>
                    <a:pt x="622279" y="231503"/>
                  </a:lnTo>
                  <a:lnTo>
                    <a:pt x="650854" y="220391"/>
                  </a:lnTo>
                  <a:lnTo>
                    <a:pt x="679429" y="209278"/>
                  </a:lnTo>
                  <a:lnTo>
                    <a:pt x="708004" y="201341"/>
                  </a:lnTo>
                  <a:lnTo>
                    <a:pt x="734992" y="194991"/>
                  </a:lnTo>
                  <a:lnTo>
                    <a:pt x="763567" y="190228"/>
                  </a:lnTo>
                  <a:lnTo>
                    <a:pt x="792142" y="187053"/>
                  </a:lnTo>
                  <a:lnTo>
                    <a:pt x="820717" y="182291"/>
                  </a:lnTo>
                  <a:lnTo>
                    <a:pt x="847704" y="182291"/>
                  </a:lnTo>
                  <a:lnTo>
                    <a:pt x="873104" y="183878"/>
                  </a:lnTo>
                  <a:lnTo>
                    <a:pt x="898504" y="188641"/>
                  </a:lnTo>
                  <a:lnTo>
                    <a:pt x="923904" y="191816"/>
                  </a:lnTo>
                  <a:lnTo>
                    <a:pt x="947717" y="199753"/>
                  </a:lnTo>
                  <a:lnTo>
                    <a:pt x="968354" y="206103"/>
                  </a:lnTo>
                  <a:lnTo>
                    <a:pt x="988992" y="217216"/>
                  </a:lnTo>
                  <a:lnTo>
                    <a:pt x="1006454" y="228328"/>
                  </a:lnTo>
                  <a:lnTo>
                    <a:pt x="1042009" y="251516"/>
                  </a:lnTo>
                  <a:lnTo>
                    <a:pt x="1055427" y="208292"/>
                  </a:lnTo>
                  <a:cubicBezTo>
                    <a:pt x="1107199" y="85888"/>
                    <a:pt x="1228403" y="0"/>
                    <a:pt x="136966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en-US" dirty="0">
                <a:solidFill>
                  <a:prstClr val="white"/>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912866" y="2095592"/>
            <a:ext cx="2849880" cy="953135"/>
          </a:xfrm>
          <a:prstGeom prst="rect">
            <a:avLst/>
          </a:prstGeom>
        </p:spPr>
        <p:txBody>
          <a:bodyPr wrap="none">
            <a:spAutoFit/>
          </a:bodyPr>
          <a:lstStyle/>
          <a:p>
            <a:pPr algn="l">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时间就是生命</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992435"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06</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rot="5400000">
            <a:off x="-256032" y="969121"/>
            <a:ext cx="3712466" cy="3200400"/>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 name="组合 1"/>
          <p:cNvGrpSpPr/>
          <p:nvPr/>
        </p:nvGrpSpPr>
        <p:grpSpPr>
          <a:xfrm>
            <a:off x="382148" y="456823"/>
            <a:ext cx="2596125" cy="1610459"/>
            <a:chOff x="104660" y="209257"/>
            <a:chExt cx="4081637" cy="2531969"/>
          </a:xfrm>
        </p:grpSpPr>
        <p:sp>
          <p:nvSpPr>
            <p:cNvPr id="7" name="等腰三角形 6"/>
            <p:cNvSpPr/>
            <p:nvPr/>
          </p:nvSpPr>
          <p:spPr>
            <a:xfrm rot="12597622">
              <a:off x="3062065" y="1772061"/>
              <a:ext cx="1124232" cy="969165"/>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等腰三角形 7"/>
            <p:cNvSpPr/>
            <p:nvPr/>
          </p:nvSpPr>
          <p:spPr>
            <a:xfrm rot="12597622">
              <a:off x="104660" y="209257"/>
              <a:ext cx="1631812" cy="1406735"/>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rot="12600000" flipV="1">
              <a:off x="1223240" y="413482"/>
              <a:ext cx="2465988" cy="2125852"/>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 name="椭圆 9"/>
          <p:cNvSpPr/>
          <p:nvPr/>
        </p:nvSpPr>
        <p:spPr>
          <a:xfrm>
            <a:off x="996278" y="3019426"/>
            <a:ext cx="1083587" cy="1083587"/>
          </a:xfrm>
          <a:prstGeom prst="ellipse">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Freeform 5"/>
          <p:cNvSpPr>
            <a:spLocks noEditPoints="1"/>
          </p:cNvSpPr>
          <p:nvPr/>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grpSp>
        <p:nvGrpSpPr>
          <p:cNvPr id="4" name="组合 3"/>
          <p:cNvGrpSpPr/>
          <p:nvPr/>
        </p:nvGrpSpPr>
        <p:grpSpPr>
          <a:xfrm rot="19716143">
            <a:off x="7752679" y="94919"/>
            <a:ext cx="1766678" cy="479119"/>
            <a:chOff x="10006460" y="117731"/>
            <a:chExt cx="2506642" cy="679795"/>
          </a:xfrm>
        </p:grpSpPr>
        <p:sp>
          <p:nvSpPr>
            <p:cNvPr id="21" name="等腰三角形 20"/>
            <p:cNvSpPr/>
            <p:nvPr/>
          </p:nvSpPr>
          <p:spPr>
            <a:xfrm rot="10828337">
              <a:off x="11724545" y="117737"/>
              <a:ext cx="788557" cy="679789"/>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等腰三角形 21"/>
            <p:cNvSpPr/>
            <p:nvPr/>
          </p:nvSpPr>
          <p:spPr>
            <a:xfrm rot="10828337">
              <a:off x="10865503" y="117731"/>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rot="10830715" flipV="1">
              <a:off x="11301762" y="117941"/>
              <a:ext cx="773689" cy="666974"/>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等腰三角形 23"/>
            <p:cNvSpPr/>
            <p:nvPr/>
          </p:nvSpPr>
          <p:spPr>
            <a:xfrm rot="10830715" flipV="1">
              <a:off x="10442719" y="117941"/>
              <a:ext cx="773689" cy="666974"/>
            </a:xfrm>
            <a:prstGeom prst="triangle">
              <a:avLst/>
            </a:prstGeom>
            <a:solidFill>
              <a:srgbClr val="2A314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等腰三角形 24"/>
            <p:cNvSpPr/>
            <p:nvPr/>
          </p:nvSpPr>
          <p:spPr>
            <a:xfrm rot="10828337">
              <a:off x="10006460" y="117732"/>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7" name="文本框 46"/>
          <p:cNvSpPr txBox="1"/>
          <p:nvPr/>
        </p:nvSpPr>
        <p:spPr>
          <a:xfrm>
            <a:off x="537108" y="3438799"/>
            <a:ext cx="2001927" cy="248209"/>
          </a:xfrm>
          <a:prstGeom prst="rect">
            <a:avLst/>
          </a:prstGeom>
          <a:noFill/>
        </p:spPr>
        <p:txBody>
          <a:bodyPr wrap="square" rtlCol="0">
            <a:spAutoFit/>
          </a:bodyPr>
          <a:lstStyle/>
          <a:p>
            <a:pPr algn="ctr"/>
            <a:r>
              <a:rPr lang="en-US" altLang="zh-CN" sz="1015"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1015"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0" name="组合 59"/>
          <p:cNvGrpSpPr/>
          <p:nvPr/>
        </p:nvGrpSpPr>
        <p:grpSpPr>
          <a:xfrm>
            <a:off x="4135120" y="683895"/>
            <a:ext cx="2834005" cy="398780"/>
            <a:chOff x="6512" y="885"/>
            <a:chExt cx="4463" cy="628"/>
          </a:xfrm>
        </p:grpSpPr>
        <p:grpSp>
          <p:nvGrpSpPr>
            <p:cNvPr id="3" name="组合 2"/>
            <p:cNvGrpSpPr/>
            <p:nvPr/>
          </p:nvGrpSpPr>
          <p:grpSpPr>
            <a:xfrm>
              <a:off x="6512" y="885"/>
              <a:ext cx="860" cy="628"/>
              <a:chOff x="5662658" y="828314"/>
              <a:chExt cx="728357" cy="531707"/>
            </a:xfrm>
          </p:grpSpPr>
          <p:sp>
            <p:nvSpPr>
              <p:cNvPr id="27" name="矩形 26"/>
              <p:cNvSpPr/>
              <p:nvPr/>
            </p:nvSpPr>
            <p:spPr>
              <a:xfrm>
                <a:off x="5732812" y="893817"/>
                <a:ext cx="588049" cy="453770"/>
              </a:xfrm>
              <a:prstGeom prst="rect">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28" name="文本框 27"/>
              <p:cNvSpPr txBox="1"/>
              <p:nvPr/>
            </p:nvSpPr>
            <p:spPr>
              <a:xfrm>
                <a:off x="5662658" y="828314"/>
                <a:ext cx="728357" cy="531707"/>
              </a:xfrm>
              <a:prstGeom prst="rect">
                <a:avLst/>
              </a:prstGeom>
              <a:noFill/>
              <a:ln>
                <a:noFill/>
              </a:ln>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9" name="矩形 48"/>
            <p:cNvSpPr/>
            <p:nvPr/>
          </p:nvSpPr>
          <p:spPr>
            <a:xfrm>
              <a:off x="7391" y="933"/>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触电</a:t>
              </a:r>
              <a:r>
                <a:rPr lang="zh-CN" altLang="en-US" sz="1600" b="1" dirty="0">
                  <a:solidFill>
                    <a:srgbClr val="2A3141"/>
                  </a:solidFill>
                  <a:latin typeface="微软雅黑" panose="020B0503020204020204" pitchFamily="34" charset="-122"/>
                  <a:ea typeface="微软雅黑" panose="020B0503020204020204" pitchFamily="34" charset="-122"/>
                </a:rPr>
                <a:t>的定义及危害</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135120" y="1189990"/>
            <a:ext cx="2834005" cy="398780"/>
            <a:chOff x="6512" y="1820"/>
            <a:chExt cx="4463" cy="628"/>
          </a:xfrm>
        </p:grpSpPr>
        <p:grpSp>
          <p:nvGrpSpPr>
            <p:cNvPr id="6" name="组合 5"/>
            <p:cNvGrpSpPr/>
            <p:nvPr/>
          </p:nvGrpSpPr>
          <p:grpSpPr>
            <a:xfrm>
              <a:off x="6512" y="1820"/>
              <a:ext cx="860" cy="628"/>
              <a:chOff x="5662658" y="1667390"/>
              <a:chExt cx="728357" cy="531707"/>
            </a:xfrm>
          </p:grpSpPr>
          <p:sp>
            <p:nvSpPr>
              <p:cNvPr id="31" name="矩形 30"/>
              <p:cNvSpPr/>
              <p:nvPr/>
            </p:nvSpPr>
            <p:spPr>
              <a:xfrm>
                <a:off x="5732812" y="1732893"/>
                <a:ext cx="588049" cy="453770"/>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32" name="文本框 31"/>
              <p:cNvSpPr txBox="1"/>
              <p:nvPr/>
            </p:nvSpPr>
            <p:spPr>
              <a:xfrm>
                <a:off x="5662658" y="1667390"/>
                <a:ext cx="728357" cy="531707"/>
              </a:xfrm>
              <a:prstGeom prst="rect">
                <a:avLst/>
              </a:prstGeom>
              <a:noFill/>
              <a:ln>
                <a:noFill/>
              </a:ln>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50" name="矩形 49"/>
            <p:cNvSpPr/>
            <p:nvPr/>
          </p:nvSpPr>
          <p:spPr>
            <a:xfrm>
              <a:off x="7391" y="1868"/>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触电</a:t>
              </a:r>
              <a:r>
                <a:rPr lang="zh-CN" altLang="en-US" sz="1600" b="1" dirty="0">
                  <a:solidFill>
                    <a:srgbClr val="2A3141"/>
                  </a:solidFill>
                  <a:latin typeface="微软雅黑" panose="020B0503020204020204" pitchFamily="34" charset="-122"/>
                  <a:ea typeface="微软雅黑" panose="020B0503020204020204" pitchFamily="34" charset="-122"/>
                </a:rPr>
                <a:t>的方式及原因</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135120" y="1696085"/>
            <a:ext cx="2834005" cy="398780"/>
            <a:chOff x="6512" y="2772"/>
            <a:chExt cx="4463" cy="628"/>
          </a:xfrm>
        </p:grpSpPr>
        <p:sp>
          <p:nvSpPr>
            <p:cNvPr id="35" name="矩形 34"/>
            <p:cNvSpPr/>
            <p:nvPr/>
          </p:nvSpPr>
          <p:spPr>
            <a:xfrm>
              <a:off x="6594" y="2818"/>
              <a:ext cx="695" cy="536"/>
            </a:xfrm>
            <a:prstGeom prst="rect">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36" name="文本框 35"/>
            <p:cNvSpPr txBox="1"/>
            <p:nvPr/>
          </p:nvSpPr>
          <p:spPr>
            <a:xfrm>
              <a:off x="6512" y="2772"/>
              <a:ext cx="860" cy="628"/>
            </a:xfrm>
            <a:prstGeom prst="rect">
              <a:avLst/>
            </a:prstGeom>
            <a:noFill/>
            <a:ln>
              <a:noFill/>
            </a:ln>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7391" y="2820"/>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防止触电的</a:t>
              </a:r>
              <a:r>
                <a:rPr lang="zh-CN" altLang="en-US" sz="1600" b="1" dirty="0">
                  <a:solidFill>
                    <a:srgbClr val="2A3141"/>
                  </a:solidFill>
                  <a:latin typeface="微软雅黑" panose="020B0503020204020204" pitchFamily="34" charset="-122"/>
                  <a:ea typeface="微软雅黑" panose="020B0503020204020204" pitchFamily="34" charset="-122"/>
                </a:rPr>
                <a:t>措施</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135120" y="2202180"/>
            <a:ext cx="2834005" cy="398780"/>
            <a:chOff x="6512" y="3721"/>
            <a:chExt cx="4463" cy="628"/>
          </a:xfrm>
        </p:grpSpPr>
        <p:sp>
          <p:nvSpPr>
            <p:cNvPr id="39" name="矩形 38"/>
            <p:cNvSpPr/>
            <p:nvPr/>
          </p:nvSpPr>
          <p:spPr>
            <a:xfrm>
              <a:off x="6594" y="3767"/>
              <a:ext cx="695" cy="536"/>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40" name="文本框 39"/>
            <p:cNvSpPr txBox="1"/>
            <p:nvPr/>
          </p:nvSpPr>
          <p:spPr>
            <a:xfrm>
              <a:off x="6512" y="3721"/>
              <a:ext cx="860" cy="628"/>
            </a:xfrm>
            <a:prstGeom prst="rect">
              <a:avLst/>
            </a:prstGeom>
            <a:noFill/>
            <a:ln>
              <a:noFill/>
            </a:ln>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04</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7391" y="3769"/>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临时用电管理</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135120" y="3214370"/>
            <a:ext cx="2834005" cy="398780"/>
            <a:chOff x="6512" y="5315"/>
            <a:chExt cx="4463" cy="628"/>
          </a:xfrm>
        </p:grpSpPr>
        <p:sp>
          <p:nvSpPr>
            <p:cNvPr id="43" name="矩形 42"/>
            <p:cNvSpPr/>
            <p:nvPr/>
          </p:nvSpPr>
          <p:spPr>
            <a:xfrm>
              <a:off x="6594" y="5361"/>
              <a:ext cx="695" cy="536"/>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44" name="文本框 43"/>
            <p:cNvSpPr txBox="1"/>
            <p:nvPr/>
          </p:nvSpPr>
          <p:spPr>
            <a:xfrm>
              <a:off x="6512" y="5315"/>
              <a:ext cx="860" cy="628"/>
            </a:xfrm>
            <a:prstGeom prst="rect">
              <a:avLst/>
            </a:prstGeom>
            <a:noFill/>
            <a:ln>
              <a:noFill/>
            </a:ln>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06</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7391" y="5363"/>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时间</a:t>
              </a:r>
              <a:r>
                <a:rPr lang="zh-CN" altLang="en-US" sz="1600" b="1" dirty="0">
                  <a:solidFill>
                    <a:srgbClr val="2A3141"/>
                  </a:solidFill>
                  <a:latin typeface="微软雅黑" panose="020B0503020204020204" pitchFamily="34" charset="-122"/>
                  <a:ea typeface="微软雅黑" panose="020B0503020204020204" pitchFamily="34" charset="-122"/>
                </a:rPr>
                <a:t>就是生命</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135120" y="3720465"/>
            <a:ext cx="2834005" cy="398780"/>
            <a:chOff x="6512" y="6231"/>
            <a:chExt cx="4463" cy="628"/>
          </a:xfrm>
        </p:grpSpPr>
        <p:sp>
          <p:nvSpPr>
            <p:cNvPr id="55" name="矩形 54"/>
            <p:cNvSpPr/>
            <p:nvPr/>
          </p:nvSpPr>
          <p:spPr>
            <a:xfrm>
              <a:off x="6594" y="6277"/>
              <a:ext cx="695" cy="536"/>
            </a:xfrm>
            <a:prstGeom prst="rect">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56" name="文本框 55"/>
            <p:cNvSpPr txBox="1"/>
            <p:nvPr/>
          </p:nvSpPr>
          <p:spPr>
            <a:xfrm>
              <a:off x="6512" y="6231"/>
              <a:ext cx="860" cy="628"/>
            </a:xfrm>
            <a:prstGeom prst="rect">
              <a:avLst/>
            </a:prstGeom>
            <a:noFill/>
            <a:ln>
              <a:noFill/>
            </a:ln>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07</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7391" y="6279"/>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安全</a:t>
              </a:r>
              <a:r>
                <a:rPr lang="zh-CN" altLang="en-US" sz="1600" b="1" dirty="0">
                  <a:solidFill>
                    <a:srgbClr val="2A3141"/>
                  </a:solidFill>
                  <a:latin typeface="微软雅黑" panose="020B0503020204020204" pitchFamily="34" charset="-122"/>
                  <a:ea typeface="微软雅黑" panose="020B0503020204020204" pitchFamily="34" charset="-122"/>
                </a:rPr>
                <a:t>自省</a:t>
              </a:r>
              <a:r>
                <a:rPr lang="en-US" altLang="zh-CN" sz="1600" b="1" dirty="0">
                  <a:solidFill>
                    <a:srgbClr val="2A3141"/>
                  </a:solidFill>
                  <a:latin typeface="微软雅黑" panose="020B0503020204020204" pitchFamily="34" charset="-122"/>
                  <a:ea typeface="微软雅黑" panose="020B0503020204020204" pitchFamily="34" charset="-122"/>
                </a:rPr>
                <a:t>5</a:t>
              </a:r>
              <a:r>
                <a:rPr lang="zh-CN" altLang="en-US" sz="1600" b="1" dirty="0">
                  <a:solidFill>
                    <a:srgbClr val="2A3141"/>
                  </a:solidFill>
                  <a:latin typeface="微软雅黑" panose="020B0503020204020204" pitchFamily="34" charset="-122"/>
                  <a:ea typeface="微软雅黑" panose="020B0503020204020204" pitchFamily="34" charset="-122"/>
                </a:rPr>
                <a:t>步法</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135120" y="4226560"/>
            <a:ext cx="2834005" cy="398780"/>
            <a:chOff x="6512" y="7183"/>
            <a:chExt cx="4463" cy="628"/>
          </a:xfrm>
        </p:grpSpPr>
        <p:sp>
          <p:nvSpPr>
            <p:cNvPr id="57" name="矩形 56"/>
            <p:cNvSpPr/>
            <p:nvPr/>
          </p:nvSpPr>
          <p:spPr>
            <a:xfrm>
              <a:off x="6594" y="7229"/>
              <a:ext cx="695" cy="536"/>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58" name="文本框 57"/>
            <p:cNvSpPr txBox="1"/>
            <p:nvPr/>
          </p:nvSpPr>
          <p:spPr>
            <a:xfrm>
              <a:off x="6512" y="7183"/>
              <a:ext cx="860" cy="628"/>
            </a:xfrm>
            <a:prstGeom prst="rect">
              <a:avLst/>
            </a:prstGeom>
            <a:noFill/>
            <a:ln>
              <a:noFill/>
            </a:ln>
          </p:spPr>
          <p:txBody>
            <a:bodyPr wrap="square" rtlCol="0">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08</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7391" y="7231"/>
              <a:ext cx="3584" cy="531"/>
            </a:xfrm>
            <a:prstGeom prst="rect">
              <a:avLst/>
            </a:prstGeom>
          </p:spPr>
          <p:txBody>
            <a:bodyPr wrap="square">
              <a:spAutoFit/>
            </a:bodyPr>
            <a:lstStyle/>
            <a:p>
              <a:pPr>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安全用电</a:t>
              </a:r>
              <a:r>
                <a:rPr lang="zh-CN" altLang="en-US" sz="1600" b="1" dirty="0">
                  <a:solidFill>
                    <a:srgbClr val="2A3141"/>
                  </a:solidFill>
                  <a:latin typeface="微软雅黑" panose="020B0503020204020204" pitchFamily="34" charset="-122"/>
                  <a:ea typeface="微软雅黑" panose="020B0503020204020204" pitchFamily="34" charset="-122"/>
                </a:rPr>
                <a:t>常识补充</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135120" y="2708275"/>
            <a:ext cx="2834005" cy="398780"/>
            <a:chOff x="6512" y="4473"/>
            <a:chExt cx="4463" cy="628"/>
          </a:xfrm>
        </p:grpSpPr>
        <p:sp>
          <p:nvSpPr>
            <p:cNvPr id="29" name="矩形 28"/>
            <p:cNvSpPr/>
            <p:nvPr/>
          </p:nvSpPr>
          <p:spPr>
            <a:xfrm>
              <a:off x="6594" y="4519"/>
              <a:ext cx="695" cy="536"/>
            </a:xfrm>
            <a:prstGeom prst="rect">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015"/>
            </a:p>
          </p:txBody>
        </p:sp>
        <p:sp>
          <p:nvSpPr>
            <p:cNvPr id="30" name="文本框 29"/>
            <p:cNvSpPr txBox="1"/>
            <p:nvPr/>
          </p:nvSpPr>
          <p:spPr>
            <a:xfrm>
              <a:off x="6512" y="4473"/>
              <a:ext cx="860" cy="628"/>
            </a:xfrm>
            <a:prstGeom prst="rect">
              <a:avLst/>
            </a:prstGeom>
            <a:noFill/>
            <a:ln>
              <a:noFill/>
            </a:ln>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05</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7391" y="4521"/>
              <a:ext cx="3584" cy="531"/>
            </a:xfrm>
            <a:prstGeom prst="rect">
              <a:avLst/>
            </a:prstGeom>
          </p:spPr>
          <p:txBody>
            <a:bodyPr wrap="square">
              <a:spAutoFit/>
            </a:bodyPr>
            <a:lstStyle/>
            <a:p>
              <a:pPr lvl="0">
                <a:lnSpc>
                  <a:spcPct val="100000"/>
                </a:lnSpc>
              </a:pPr>
              <a:r>
                <a:rPr lang="zh-CN" altLang="en-US" sz="1600" b="1">
                  <a:solidFill>
                    <a:srgbClr val="2A3141"/>
                  </a:solidFill>
                  <a:latin typeface="微软雅黑" panose="020B0503020204020204" pitchFamily="34" charset="-122"/>
                  <a:ea typeface="微软雅黑" panose="020B0503020204020204" pitchFamily="34" charset="-122"/>
                </a:rPr>
                <a:t>触电急救</a:t>
              </a:r>
              <a:endParaRPr lang="zh-CN" altLang="en-US" sz="1600" b="1" dirty="0">
                <a:solidFill>
                  <a:srgbClr val="2A314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112"/>
          <p:cNvSpPr/>
          <p:nvPr/>
        </p:nvSpPr>
        <p:spPr>
          <a:xfrm rot="16200000">
            <a:off x="3435350" y="-1363345"/>
            <a:ext cx="1354455" cy="7216140"/>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wrap="square" rtlCol="0" anchor="ctr">
            <a:noAutofit/>
          </a:bodyPr>
          <a:lstStyle/>
          <a:p>
            <a:pPr algn="ctr">
              <a:lnSpc>
                <a:spcPct val="120000"/>
              </a:lnSpc>
              <a:defRPr/>
            </a:pPr>
            <a:endParaRPr lang="en-US" sz="16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ound Same Side Corner Rectangle 112"/>
          <p:cNvSpPr/>
          <p:nvPr/>
        </p:nvSpPr>
        <p:spPr>
          <a:xfrm rot="5400000" flipH="1">
            <a:off x="4305830" y="-1363151"/>
            <a:ext cx="1354502" cy="7216073"/>
          </a:xfrm>
          <a:prstGeom prst="round2SameRect">
            <a:avLst>
              <a:gd name="adj1" fmla="val 50000"/>
              <a:gd name="adj2" fmla="val 0"/>
            </a:avLst>
          </a:prstGeom>
          <a:solidFill>
            <a:srgbClr val="FFFFFF">
              <a:lumMod val="95000"/>
            </a:srgbClr>
          </a:solidFill>
          <a:ln w="12700" cap="flat" cmpd="sng" algn="ctr">
            <a:noFill/>
            <a:prstDash val="solid"/>
            <a:miter lim="800000"/>
          </a:ln>
          <a:effectLst/>
        </p:spPr>
        <p:txBody>
          <a:bodyPr wrap="square" rtlCol="0" anchor="ctr">
            <a:noAutofit/>
          </a:bodyPr>
          <a:lstStyle/>
          <a:p>
            <a:pPr algn="ctr">
              <a:lnSpc>
                <a:spcPct val="120000"/>
              </a:lnSpc>
              <a:defRPr/>
            </a:pPr>
            <a:endParaRPr lang="en-US" sz="16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ound Same Side Corner Rectangle 118"/>
          <p:cNvSpPr/>
          <p:nvPr/>
        </p:nvSpPr>
        <p:spPr>
          <a:xfrm rot="10800000">
            <a:off x="3628390" y="1567815"/>
            <a:ext cx="763905" cy="658495"/>
          </a:xfrm>
          <a:prstGeom prst="round2SameRect">
            <a:avLst/>
          </a:prstGeom>
          <a:solidFill>
            <a:srgbClr val="D2B269"/>
          </a:solidFill>
          <a:ln w="6350" cap="flat" cmpd="sng" algn="ctr">
            <a:noFill/>
            <a:prstDash val="solid"/>
            <a:miter lim="800000"/>
          </a:ln>
          <a:effectLst/>
        </p:spPr>
        <p:txBody>
          <a:bodyPr wrap="square" rtlCol="0" anchor="ctr">
            <a:noAutofit/>
          </a:bodyPr>
          <a:lstStyle/>
          <a:p>
            <a:pPr algn="ctr">
              <a:lnSpc>
                <a:spcPct val="120000"/>
              </a:lnSpc>
              <a:defRPr/>
            </a:pPr>
            <a:endParaRPr lang="en-US"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73015"/>
            <a:ext cx="1749516"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时间就是生命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854075" y="862330"/>
            <a:ext cx="7139305" cy="419100"/>
          </a:xfrm>
          <a:prstGeom prst="rect">
            <a:avLst/>
          </a:prstGeom>
          <a:effectLst/>
        </p:spPr>
        <p:txBody>
          <a:bodyPr wrap="square" lIns="96746" tIns="48374" rIns="96746" bIns="48374">
            <a:spAutoFit/>
          </a:bodyPr>
          <a:lstStyle/>
          <a:p>
            <a:r>
              <a:rPr lang="zh-CN" altLang="en-US" sz="2100" b="1">
                <a:solidFill>
                  <a:srgbClr val="C4993C"/>
                </a:solidFill>
                <a:latin typeface="微软雅黑" panose="020B0503020204020204" pitchFamily="34" charset="-122"/>
                <a:ea typeface="微软雅黑" panose="020B0503020204020204" pitchFamily="34" charset="-122"/>
              </a:rPr>
              <a:t>早评估病情、早呼救、早到达心搏骤停的严重后果以秒计算</a:t>
            </a:r>
            <a:endParaRPr lang="zh-CN" altLang="en-US" sz="2100" b="1" dirty="0">
              <a:solidFill>
                <a:srgbClr val="C4993C"/>
              </a:solidFill>
              <a:latin typeface="微软雅黑" panose="020B0503020204020204" pitchFamily="34" charset="-122"/>
              <a:ea typeface="微软雅黑" panose="020B0503020204020204" pitchFamily="34" charset="-122"/>
            </a:endParaRPr>
          </a:p>
        </p:txBody>
      </p:sp>
      <p:sp>
        <p:nvSpPr>
          <p:cNvPr id="15" name="Round Same Side Corner Rectangle 114"/>
          <p:cNvSpPr/>
          <p:nvPr/>
        </p:nvSpPr>
        <p:spPr>
          <a:xfrm rot="10800000">
            <a:off x="1193165" y="1576705"/>
            <a:ext cx="763905" cy="658495"/>
          </a:xfrm>
          <a:prstGeom prst="round2SameRect">
            <a:avLst/>
          </a:prstGeom>
          <a:solidFill>
            <a:srgbClr val="D2B269"/>
          </a:solidFill>
          <a:ln w="6350" cap="flat" cmpd="sng" algn="ctr">
            <a:noFill/>
            <a:prstDash val="solid"/>
            <a:miter lim="800000"/>
          </a:ln>
          <a:effectLst/>
        </p:spPr>
        <p:txBody>
          <a:bodyPr wrap="square" rtlCol="0" anchor="ctr">
            <a:noAutofit/>
          </a:bodyPr>
          <a:lstStyle/>
          <a:p>
            <a:pPr algn="ctr">
              <a:lnSpc>
                <a:spcPct val="120000"/>
              </a:lnSpc>
              <a:defRPr/>
            </a:pPr>
            <a:endParaRPr lang="en-US" sz="16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ound Same Side Corner Rectangle 116"/>
          <p:cNvSpPr/>
          <p:nvPr/>
        </p:nvSpPr>
        <p:spPr>
          <a:xfrm rot="10800000">
            <a:off x="2400300" y="1576705"/>
            <a:ext cx="763905" cy="1018540"/>
          </a:xfrm>
          <a:prstGeom prst="round2SameRect">
            <a:avLst/>
          </a:prstGeom>
          <a:solidFill>
            <a:srgbClr val="2A3141"/>
          </a:solidFill>
          <a:ln w="6350" cap="flat" cmpd="sng" algn="ctr">
            <a:noFill/>
            <a:prstDash val="solid"/>
            <a:miter lim="800000"/>
          </a:ln>
          <a:effectLst/>
        </p:spPr>
        <p:txBody>
          <a:bodyPr wrap="square" rtlCol="0" anchor="ctr">
            <a:noAutofit/>
          </a:bodyPr>
          <a:lstStyle/>
          <a:p>
            <a:pPr algn="ctr">
              <a:lnSpc>
                <a:spcPct val="120000"/>
              </a:lnSpc>
              <a:defRPr/>
            </a:pPr>
            <a:endParaRPr lang="en-US"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ound Same Side Corner Rectangle 117"/>
          <p:cNvSpPr/>
          <p:nvPr/>
        </p:nvSpPr>
        <p:spPr>
          <a:xfrm rot="10800000">
            <a:off x="4814570" y="1576705"/>
            <a:ext cx="763905" cy="1018540"/>
          </a:xfrm>
          <a:prstGeom prst="round2SameRect">
            <a:avLst/>
          </a:prstGeom>
          <a:solidFill>
            <a:srgbClr val="2A3141"/>
          </a:solidFill>
          <a:ln w="6350" cap="flat" cmpd="sng" algn="ctr">
            <a:noFill/>
            <a:prstDash val="solid"/>
            <a:miter lim="800000"/>
          </a:ln>
          <a:effectLst/>
        </p:spPr>
        <p:txBody>
          <a:bodyPr wrap="square" rtlCol="0" anchor="ctr">
            <a:noAutofit/>
          </a:bodyPr>
          <a:lstStyle/>
          <a:p>
            <a:pPr algn="ctr">
              <a:lnSpc>
                <a:spcPct val="120000"/>
              </a:lnSpc>
              <a:defRPr/>
            </a:pPr>
            <a:endParaRPr lang="en-US"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 Same Side Corner Rectangle 118"/>
          <p:cNvSpPr/>
          <p:nvPr/>
        </p:nvSpPr>
        <p:spPr>
          <a:xfrm rot="10800000">
            <a:off x="6021705" y="1576705"/>
            <a:ext cx="763905" cy="658495"/>
          </a:xfrm>
          <a:prstGeom prst="round2SameRect">
            <a:avLst/>
          </a:prstGeom>
          <a:solidFill>
            <a:srgbClr val="D2B269"/>
          </a:solidFill>
          <a:ln w="6350" cap="flat" cmpd="sng" algn="ctr">
            <a:noFill/>
            <a:prstDash val="solid"/>
            <a:miter lim="800000"/>
          </a:ln>
          <a:effectLst/>
        </p:spPr>
        <p:txBody>
          <a:bodyPr wrap="square" rtlCol="0" anchor="ctr">
            <a:noAutofit/>
          </a:bodyPr>
          <a:lstStyle/>
          <a:p>
            <a:pPr algn="ctr">
              <a:lnSpc>
                <a:spcPct val="120000"/>
              </a:lnSpc>
              <a:defRPr/>
            </a:pPr>
            <a:endParaRPr lang="en-US"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125"/>
          <p:cNvSpPr>
            <a:spLocks noChangeAspect="1"/>
          </p:cNvSpPr>
          <p:nvPr/>
        </p:nvSpPr>
        <p:spPr>
          <a:xfrm>
            <a:off x="1491615" y="2276475"/>
            <a:ext cx="167005" cy="162560"/>
          </a:xfrm>
          <a:prstGeom prst="ellipse">
            <a:avLst/>
          </a:prstGeom>
          <a:solidFill>
            <a:srgbClr val="D2B269"/>
          </a:solidFill>
          <a:ln w="12700" cap="flat" cmpd="sng" algn="ctr">
            <a:noFill/>
            <a:prstDash val="solid"/>
            <a:miter lim="800000"/>
          </a:ln>
          <a:effectLst/>
        </p:spPr>
        <p:txBody>
          <a:bodyPr wrap="square" rtlCol="0" anchor="ctr">
            <a:noAutofit/>
          </a:bodyPr>
          <a:lstStyle/>
          <a:p>
            <a:pPr algn="ctr">
              <a:lnSpc>
                <a:spcPct val="120000"/>
              </a:lnSpc>
              <a:defRPr/>
            </a:pPr>
            <a:endParaRPr lang="en-US" sz="2000" kern="0" dirty="0">
              <a:solidFill>
                <a:srgbClr val="000000">
                  <a:lumMod val="50000"/>
                  <a:lumOff val="50000"/>
                </a:srgb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6" name="Straight Connector 128"/>
          <p:cNvCxnSpPr/>
          <p:nvPr/>
        </p:nvCxnSpPr>
        <p:spPr>
          <a:xfrm rot="16200000" flipH="1">
            <a:off x="1235710" y="2823210"/>
            <a:ext cx="678180" cy="0"/>
          </a:xfrm>
          <a:prstGeom prst="line">
            <a:avLst/>
          </a:prstGeom>
          <a:solidFill>
            <a:srgbClr val="0070C0"/>
          </a:solidFill>
          <a:ln w="12700" cap="flat" cmpd="sng" algn="ctr">
            <a:solidFill>
              <a:srgbClr val="D2B269"/>
            </a:solidFill>
            <a:prstDash val="sysDash"/>
            <a:miter lim="800000"/>
            <a:headEnd type="oval" w="med" len="med"/>
            <a:tailEnd type="oval" w="med" len="med"/>
          </a:ln>
          <a:effectLst/>
        </p:spPr>
      </p:cxnSp>
      <p:sp>
        <p:nvSpPr>
          <p:cNvPr id="27" name="Oval 156"/>
          <p:cNvSpPr>
            <a:spLocks noChangeAspect="1"/>
          </p:cNvSpPr>
          <p:nvPr/>
        </p:nvSpPr>
        <p:spPr>
          <a:xfrm>
            <a:off x="2696210" y="2620645"/>
            <a:ext cx="167005" cy="162560"/>
          </a:xfrm>
          <a:prstGeom prst="ellipse">
            <a:avLst/>
          </a:prstGeom>
          <a:solidFill>
            <a:srgbClr val="2A3141"/>
          </a:solidFill>
          <a:ln w="12700" cap="flat" cmpd="sng" algn="ctr">
            <a:noFill/>
            <a:prstDash val="solid"/>
            <a:miter lim="800000"/>
          </a:ln>
          <a:effectLst/>
        </p:spPr>
        <p:txBody>
          <a:bodyPr wrap="square" rtlCol="0" anchor="ctr">
            <a:noAutofit/>
          </a:bodyPr>
          <a:lstStyle/>
          <a:p>
            <a:pPr algn="ctr">
              <a:lnSpc>
                <a:spcPct val="120000"/>
              </a:lnSpc>
              <a:defRPr/>
            </a:pPr>
            <a:endParaRPr lang="en-US" sz="2000" kern="0" dirty="0">
              <a:solidFill>
                <a:srgbClr val="000000">
                  <a:lumMod val="50000"/>
                  <a:lumOff val="50000"/>
                </a:srgb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8" name="Straight Connector 158"/>
          <p:cNvCxnSpPr/>
          <p:nvPr/>
        </p:nvCxnSpPr>
        <p:spPr>
          <a:xfrm>
            <a:off x="2779395" y="2827655"/>
            <a:ext cx="0" cy="1212850"/>
          </a:xfrm>
          <a:prstGeom prst="line">
            <a:avLst/>
          </a:prstGeom>
          <a:solidFill>
            <a:srgbClr val="0070C0"/>
          </a:solidFill>
          <a:ln w="12700" cap="flat" cmpd="sng" algn="ctr">
            <a:solidFill>
              <a:srgbClr val="2A3141"/>
            </a:solidFill>
            <a:prstDash val="sysDash"/>
            <a:miter lim="800000"/>
            <a:headEnd type="oval" w="med" len="med"/>
            <a:tailEnd type="oval" w="med" len="med"/>
          </a:ln>
          <a:effectLst/>
        </p:spPr>
      </p:cxnSp>
      <p:grpSp>
        <p:nvGrpSpPr>
          <p:cNvPr id="57" name="组合 56"/>
          <p:cNvGrpSpPr/>
          <p:nvPr/>
        </p:nvGrpSpPr>
        <p:grpSpPr>
          <a:xfrm>
            <a:off x="3935095" y="2276475"/>
            <a:ext cx="166370" cy="885825"/>
            <a:chOff x="6431" y="3836"/>
            <a:chExt cx="262" cy="1395"/>
          </a:xfrm>
        </p:grpSpPr>
        <p:sp>
          <p:nvSpPr>
            <p:cNvPr id="29" name="Oval 160"/>
            <p:cNvSpPr>
              <a:spLocks noChangeAspect="1"/>
            </p:cNvSpPr>
            <p:nvPr/>
          </p:nvSpPr>
          <p:spPr>
            <a:xfrm>
              <a:off x="6431" y="3836"/>
              <a:ext cx="263" cy="256"/>
            </a:xfrm>
            <a:prstGeom prst="ellipse">
              <a:avLst/>
            </a:prstGeom>
            <a:solidFill>
              <a:srgbClr val="D2B269"/>
            </a:solidFill>
            <a:ln w="12700" cap="flat" cmpd="sng" algn="ctr">
              <a:noFill/>
              <a:prstDash val="solid"/>
              <a:miter lim="800000"/>
            </a:ln>
            <a:effectLst/>
          </p:spPr>
          <p:txBody>
            <a:bodyPr wrap="square" rtlCol="0" anchor="ctr">
              <a:noAutofit/>
            </a:bodyPr>
            <a:lstStyle/>
            <a:p>
              <a:pPr algn="ctr">
                <a:lnSpc>
                  <a:spcPct val="120000"/>
                </a:lnSpc>
                <a:defRPr/>
              </a:pPr>
              <a:endParaRPr lang="en-US" sz="2000" kern="0" dirty="0">
                <a:solidFill>
                  <a:srgbClr val="000000">
                    <a:lumMod val="50000"/>
                    <a:lumOff val="50000"/>
                  </a:srgb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Straight Connector 162"/>
            <p:cNvCxnSpPr/>
            <p:nvPr/>
          </p:nvCxnSpPr>
          <p:spPr>
            <a:xfrm rot="16200000" flipH="1">
              <a:off x="6028" y="4697"/>
              <a:ext cx="1068" cy="0"/>
            </a:xfrm>
            <a:prstGeom prst="line">
              <a:avLst/>
            </a:prstGeom>
            <a:solidFill>
              <a:srgbClr val="0070C0"/>
            </a:solidFill>
            <a:ln w="12700" cap="flat" cmpd="sng" algn="ctr">
              <a:solidFill>
                <a:srgbClr val="D2B269"/>
              </a:solidFill>
              <a:prstDash val="sysDash"/>
              <a:miter lim="800000"/>
              <a:headEnd type="oval" w="med" len="med"/>
              <a:tailEnd type="oval" w="med" len="med"/>
            </a:ln>
            <a:effectLst/>
          </p:spPr>
        </p:cxnSp>
      </p:grpSp>
      <p:sp>
        <p:nvSpPr>
          <p:cNvPr id="36" name="Oval 164"/>
          <p:cNvSpPr>
            <a:spLocks noChangeAspect="1"/>
          </p:cNvSpPr>
          <p:nvPr/>
        </p:nvSpPr>
        <p:spPr>
          <a:xfrm>
            <a:off x="5113655" y="2620645"/>
            <a:ext cx="167005" cy="162560"/>
          </a:xfrm>
          <a:prstGeom prst="ellipse">
            <a:avLst/>
          </a:prstGeom>
          <a:solidFill>
            <a:srgbClr val="2A3141"/>
          </a:solidFill>
          <a:ln w="12700" cap="flat" cmpd="sng" algn="ctr">
            <a:noFill/>
            <a:prstDash val="solid"/>
            <a:miter lim="800000"/>
          </a:ln>
          <a:effectLst/>
        </p:spPr>
        <p:txBody>
          <a:bodyPr wrap="square" rtlCol="0" anchor="ctr">
            <a:noAutofit/>
          </a:bodyPr>
          <a:lstStyle/>
          <a:p>
            <a:pPr algn="ctr">
              <a:lnSpc>
                <a:spcPct val="120000"/>
              </a:lnSpc>
              <a:defRPr/>
            </a:pPr>
            <a:endParaRPr lang="en-US" sz="2000" kern="0" dirty="0">
              <a:solidFill>
                <a:srgbClr val="000000">
                  <a:lumMod val="50000"/>
                  <a:lumOff val="50000"/>
                </a:srgb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7" name="Straight Connector 166"/>
          <p:cNvCxnSpPr/>
          <p:nvPr/>
        </p:nvCxnSpPr>
        <p:spPr>
          <a:xfrm>
            <a:off x="5197475" y="2827655"/>
            <a:ext cx="0" cy="1177925"/>
          </a:xfrm>
          <a:prstGeom prst="line">
            <a:avLst/>
          </a:prstGeom>
          <a:solidFill>
            <a:srgbClr val="0070C0"/>
          </a:solidFill>
          <a:ln w="12700" cap="flat" cmpd="sng" algn="ctr">
            <a:solidFill>
              <a:srgbClr val="2A3141"/>
            </a:solidFill>
            <a:prstDash val="sysDash"/>
            <a:miter lim="800000"/>
            <a:headEnd type="oval" w="med" len="med"/>
            <a:tailEnd type="oval" w="med" len="med"/>
          </a:ln>
          <a:effectLst/>
        </p:spPr>
      </p:cxnSp>
      <p:sp>
        <p:nvSpPr>
          <p:cNvPr id="45" name="Oval 168"/>
          <p:cNvSpPr>
            <a:spLocks noChangeAspect="1"/>
          </p:cNvSpPr>
          <p:nvPr/>
        </p:nvSpPr>
        <p:spPr>
          <a:xfrm>
            <a:off x="6311900" y="2284730"/>
            <a:ext cx="167005" cy="162560"/>
          </a:xfrm>
          <a:prstGeom prst="ellipse">
            <a:avLst/>
          </a:prstGeom>
          <a:solidFill>
            <a:srgbClr val="D2B269"/>
          </a:solidFill>
          <a:ln w="12700" cap="flat" cmpd="sng" algn="ctr">
            <a:noFill/>
            <a:prstDash val="solid"/>
            <a:miter lim="800000"/>
          </a:ln>
          <a:effectLst/>
        </p:spPr>
        <p:txBody>
          <a:bodyPr wrap="square" rtlCol="0" anchor="ctr">
            <a:noAutofit/>
          </a:bodyPr>
          <a:lstStyle/>
          <a:p>
            <a:pPr algn="ctr">
              <a:lnSpc>
                <a:spcPct val="120000"/>
              </a:lnSpc>
              <a:defRPr/>
            </a:pPr>
            <a:endParaRPr lang="en-US" sz="2000" kern="0" dirty="0">
              <a:solidFill>
                <a:srgbClr val="000000">
                  <a:lumMod val="50000"/>
                  <a:lumOff val="50000"/>
                </a:srgb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6" name="Straight Connector 170"/>
          <p:cNvCxnSpPr/>
          <p:nvPr/>
        </p:nvCxnSpPr>
        <p:spPr>
          <a:xfrm rot="16200000" flipH="1">
            <a:off x="6055995" y="2831465"/>
            <a:ext cx="678180" cy="0"/>
          </a:xfrm>
          <a:prstGeom prst="line">
            <a:avLst/>
          </a:prstGeom>
          <a:solidFill>
            <a:srgbClr val="0070C0"/>
          </a:solidFill>
          <a:ln w="12700" cap="flat" cmpd="sng" algn="ctr">
            <a:solidFill>
              <a:srgbClr val="D2B269"/>
            </a:solidFill>
            <a:prstDash val="sysDash"/>
            <a:miter lim="800000"/>
            <a:headEnd type="oval" w="med" len="med"/>
            <a:tailEnd type="oval" w="med" len="med"/>
          </a:ln>
          <a:effectLst/>
        </p:spPr>
      </p:cxnSp>
      <p:sp>
        <p:nvSpPr>
          <p:cNvPr id="4" name="文本框 3"/>
          <p:cNvSpPr txBox="1"/>
          <p:nvPr/>
        </p:nvSpPr>
        <p:spPr>
          <a:xfrm>
            <a:off x="661035" y="3321685"/>
            <a:ext cx="1868805" cy="306705"/>
          </a:xfrm>
          <a:prstGeom prst="rect">
            <a:avLst/>
          </a:prstGeom>
          <a:noFill/>
        </p:spPr>
        <p:txBody>
          <a:bodyPr wrap="none" rtlCol="0" anchor="t">
            <a:spAutoFit/>
          </a:bodyPr>
          <a:lstStyle/>
          <a:p>
            <a:r>
              <a:rPr lang="zh-CN" altLang="zh-CN" sz="1400" b="1" spc="75">
                <a:solidFill>
                  <a:srgbClr val="2A3141"/>
                </a:solidFill>
                <a:latin typeface="微软雅黑" panose="020B0503020204020204" pitchFamily="34" charset="-122"/>
                <a:ea typeface="微软雅黑" panose="020B0503020204020204" pitchFamily="34" charset="-122"/>
                <a:sym typeface="+mn-ea"/>
              </a:rPr>
              <a:t>意识丧失、突然倒地</a:t>
            </a:r>
            <a:endParaRPr lang="zh-CN" altLang="zh-CN" sz="1400" b="1" spc="75">
              <a:solidFill>
                <a:srgbClr val="2A3141"/>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885950" y="4181475"/>
            <a:ext cx="1868805" cy="306705"/>
          </a:xfrm>
          <a:prstGeom prst="rect">
            <a:avLst/>
          </a:prstGeom>
          <a:noFill/>
        </p:spPr>
        <p:txBody>
          <a:bodyPr wrap="none" rtlCol="0" anchor="t">
            <a:spAutoFit/>
          </a:bodyPr>
          <a:lstStyle/>
          <a:p>
            <a:r>
              <a:rPr lang="en-US" altLang="zh-CN" sz="1400" b="1" spc="75">
                <a:solidFill>
                  <a:srgbClr val="2A3141"/>
                </a:solidFill>
                <a:latin typeface="微软雅黑" panose="020B0503020204020204" pitchFamily="34" charset="-122"/>
                <a:ea typeface="微软雅黑" panose="020B0503020204020204" pitchFamily="34" charset="-122"/>
                <a:sym typeface="+mn-ea"/>
              </a:rPr>
              <a:t>“</a:t>
            </a:r>
            <a:r>
              <a:rPr lang="zh-CN" altLang="zh-CN" sz="1400" b="1" spc="75">
                <a:solidFill>
                  <a:srgbClr val="2A3141"/>
                </a:solidFill>
                <a:latin typeface="微软雅黑" panose="020B0503020204020204" pitchFamily="34" charset="-122"/>
                <a:ea typeface="微软雅黑" panose="020B0503020204020204" pitchFamily="34" charset="-122"/>
                <a:sym typeface="+mn-ea"/>
              </a:rPr>
              <a:t>阿斯综合</a:t>
            </a:r>
            <a:r>
              <a:rPr lang="zh-CN" altLang="en-US" sz="1400" b="1" spc="75">
                <a:solidFill>
                  <a:srgbClr val="2A3141"/>
                </a:solidFill>
                <a:latin typeface="微软雅黑" panose="020B0503020204020204" pitchFamily="34" charset="-122"/>
                <a:ea typeface="微软雅黑" panose="020B0503020204020204" pitchFamily="34" charset="-122"/>
                <a:sym typeface="+mn-ea"/>
              </a:rPr>
              <a:t>症</a:t>
            </a:r>
            <a:r>
              <a:rPr lang="zh-CN" altLang="zh-CN" sz="1400" b="1" spc="75">
                <a:solidFill>
                  <a:srgbClr val="2A3141"/>
                </a:solidFill>
                <a:latin typeface="微软雅黑" panose="020B0503020204020204" pitchFamily="34" charset="-122"/>
                <a:ea typeface="微软雅黑" panose="020B0503020204020204" pitchFamily="34" charset="-122"/>
                <a:sym typeface="+mn-ea"/>
              </a:rPr>
              <a:t>”发作</a:t>
            </a:r>
            <a:endParaRPr lang="zh-CN" altLang="en-US" sz="1400"/>
          </a:p>
        </p:txBody>
      </p:sp>
      <p:sp>
        <p:nvSpPr>
          <p:cNvPr id="8" name="Round Same Side Corner Rectangle 116"/>
          <p:cNvSpPr/>
          <p:nvPr/>
        </p:nvSpPr>
        <p:spPr>
          <a:xfrm rot="10800000">
            <a:off x="7228840" y="1567708"/>
            <a:ext cx="763270" cy="1018348"/>
          </a:xfrm>
          <a:prstGeom prst="round2SameRect">
            <a:avLst/>
          </a:prstGeom>
          <a:solidFill>
            <a:srgbClr val="2A3141"/>
          </a:solidFill>
          <a:ln w="6350" cap="flat" cmpd="sng" algn="ctr">
            <a:noFill/>
            <a:prstDash val="solid"/>
            <a:miter lim="800000"/>
          </a:ln>
          <a:effectLst/>
        </p:spPr>
        <p:txBody>
          <a:bodyPr wrap="square" rtlCol="0" anchor="ctr">
            <a:noAutofit/>
          </a:bodyPr>
          <a:lstStyle/>
          <a:p>
            <a:pPr algn="ctr">
              <a:lnSpc>
                <a:spcPct val="120000"/>
              </a:lnSpc>
              <a:defRPr/>
            </a:pPr>
            <a:endParaRPr lang="en-US" sz="16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 name="Straight Connector 158"/>
          <p:cNvCxnSpPr/>
          <p:nvPr/>
        </p:nvCxnSpPr>
        <p:spPr>
          <a:xfrm>
            <a:off x="7589177" y="2819060"/>
            <a:ext cx="0" cy="1213069"/>
          </a:xfrm>
          <a:prstGeom prst="line">
            <a:avLst/>
          </a:prstGeom>
          <a:solidFill>
            <a:srgbClr val="0070C0"/>
          </a:solidFill>
          <a:ln w="12700" cap="flat" cmpd="sng" algn="ctr">
            <a:solidFill>
              <a:srgbClr val="2A3141"/>
            </a:solidFill>
            <a:prstDash val="sysDash"/>
            <a:miter lim="800000"/>
            <a:headEnd type="oval" w="med" len="med"/>
            <a:tailEnd type="oval" w="med" len="med"/>
          </a:ln>
          <a:effectLst/>
        </p:spPr>
      </p:cxnSp>
      <p:sp>
        <p:nvSpPr>
          <p:cNvPr id="11" name="Oval 164"/>
          <p:cNvSpPr>
            <a:spLocks noChangeAspect="1"/>
          </p:cNvSpPr>
          <p:nvPr/>
        </p:nvSpPr>
        <p:spPr>
          <a:xfrm>
            <a:off x="7505700" y="2620645"/>
            <a:ext cx="167005" cy="162560"/>
          </a:xfrm>
          <a:prstGeom prst="ellipse">
            <a:avLst/>
          </a:prstGeom>
          <a:solidFill>
            <a:srgbClr val="2A3141"/>
          </a:solidFill>
          <a:ln w="12700" cap="flat" cmpd="sng" algn="ctr">
            <a:noFill/>
            <a:prstDash val="solid"/>
            <a:miter lim="800000"/>
          </a:ln>
          <a:effectLst/>
        </p:spPr>
        <p:txBody>
          <a:bodyPr wrap="square" rtlCol="0" anchor="ctr">
            <a:noAutofit/>
          </a:bodyPr>
          <a:lstStyle/>
          <a:p>
            <a:pPr algn="ctr">
              <a:lnSpc>
                <a:spcPct val="120000"/>
              </a:lnSpc>
              <a:defRPr/>
            </a:pPr>
            <a:endParaRPr lang="en-US" sz="2000" kern="0" dirty="0">
              <a:solidFill>
                <a:srgbClr val="000000">
                  <a:lumMod val="50000"/>
                  <a:lumOff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3194685" y="3321685"/>
            <a:ext cx="1681480" cy="306705"/>
          </a:xfrm>
          <a:prstGeom prst="rect">
            <a:avLst/>
          </a:prstGeom>
          <a:noFill/>
        </p:spPr>
        <p:txBody>
          <a:bodyPr wrap="none" rtlCol="0" anchor="t">
            <a:spAutoFit/>
          </a:bodyPr>
          <a:lstStyle/>
          <a:p>
            <a:r>
              <a:rPr lang="zh-CN" altLang="zh-CN" sz="1400" b="1" spc="75">
                <a:solidFill>
                  <a:srgbClr val="2A3141"/>
                </a:solidFill>
                <a:latin typeface="微软雅黑" panose="020B0503020204020204" pitchFamily="34" charset="-122"/>
                <a:ea typeface="微软雅黑" panose="020B0503020204020204" pitchFamily="34" charset="-122"/>
                <a:sym typeface="+mn-ea"/>
              </a:rPr>
              <a:t>自主呼吸逐渐停止</a:t>
            </a:r>
            <a:endParaRPr lang="zh-CN" altLang="zh-CN" sz="1400" b="1" spc="75">
              <a:solidFill>
                <a:srgbClr val="2A3141"/>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4472940" y="4181475"/>
            <a:ext cx="1494155" cy="306705"/>
          </a:xfrm>
          <a:prstGeom prst="rect">
            <a:avLst/>
          </a:prstGeom>
          <a:noFill/>
        </p:spPr>
        <p:txBody>
          <a:bodyPr wrap="none" rtlCol="0" anchor="t">
            <a:spAutoFit/>
          </a:bodyPr>
          <a:lstStyle/>
          <a:p>
            <a:r>
              <a:rPr lang="zh-CN" altLang="zh-CN" sz="1400" b="1" spc="75">
                <a:solidFill>
                  <a:srgbClr val="2A3141"/>
                </a:solidFill>
                <a:latin typeface="微软雅黑" panose="020B0503020204020204" pitchFamily="34" charset="-122"/>
                <a:ea typeface="微软雅黑" panose="020B0503020204020204" pitchFamily="34" charset="-122"/>
                <a:sym typeface="+mn-ea"/>
              </a:rPr>
              <a:t>开始出现脑水肿</a:t>
            </a:r>
            <a:endParaRPr lang="zh-CN" altLang="zh-CN" sz="1400" b="1" spc="75">
              <a:solidFill>
                <a:srgbClr val="2A3141"/>
              </a:solidFill>
              <a:latin typeface="微软雅黑" panose="020B0503020204020204" pitchFamily="34" charset="-122"/>
              <a:ea typeface="微软雅黑" panose="020B0503020204020204" pitchFamily="34" charset="-122"/>
              <a:sym typeface="+mn-ea"/>
            </a:endParaRPr>
          </a:p>
        </p:txBody>
      </p:sp>
      <p:sp>
        <p:nvSpPr>
          <p:cNvPr id="47" name="文本框 46"/>
          <p:cNvSpPr txBox="1"/>
          <p:nvPr/>
        </p:nvSpPr>
        <p:spPr>
          <a:xfrm>
            <a:off x="5509895" y="3321685"/>
            <a:ext cx="1868805" cy="306705"/>
          </a:xfrm>
          <a:prstGeom prst="rect">
            <a:avLst/>
          </a:prstGeom>
          <a:noFill/>
        </p:spPr>
        <p:txBody>
          <a:bodyPr wrap="none" rtlCol="0" anchor="t">
            <a:spAutoFit/>
          </a:bodyPr>
          <a:lstStyle/>
          <a:p>
            <a:r>
              <a:rPr lang="zh-CN" altLang="zh-CN" sz="1400" b="1" spc="75">
                <a:solidFill>
                  <a:srgbClr val="2A3141"/>
                </a:solidFill>
                <a:latin typeface="微软雅黑" panose="020B0503020204020204" pitchFamily="34" charset="-122"/>
                <a:ea typeface="微软雅黑" panose="020B0503020204020204" pitchFamily="34" charset="-122"/>
                <a:sym typeface="+mn-ea"/>
              </a:rPr>
              <a:t>开始出现脑细胸死亡</a:t>
            </a:r>
            <a:endParaRPr lang="zh-CN" altLang="zh-CN" sz="1400" b="1" spc="75">
              <a:solidFill>
                <a:srgbClr val="2A3141"/>
              </a:solidFill>
              <a:latin typeface="微软雅黑" panose="020B0503020204020204" pitchFamily="34" charset="-122"/>
              <a:ea typeface="微软雅黑" panose="020B0503020204020204" pitchFamily="34" charset="-122"/>
              <a:sym typeface="+mn-ea"/>
            </a:endParaRPr>
          </a:p>
        </p:txBody>
      </p:sp>
      <p:sp>
        <p:nvSpPr>
          <p:cNvPr id="48" name="文本框 47"/>
          <p:cNvSpPr txBox="1"/>
          <p:nvPr/>
        </p:nvSpPr>
        <p:spPr>
          <a:xfrm>
            <a:off x="7044690" y="4130040"/>
            <a:ext cx="1119505" cy="414020"/>
          </a:xfrm>
          <a:prstGeom prst="rect">
            <a:avLst/>
          </a:prstGeom>
          <a:noFill/>
        </p:spPr>
        <p:txBody>
          <a:bodyPr wrap="none" rtlCol="0" anchor="t">
            <a:spAutoFit/>
          </a:bodyPr>
          <a:lstStyle/>
          <a:p>
            <a:pPr>
              <a:lnSpc>
                <a:spcPct val="150000"/>
              </a:lnSpc>
              <a:buFont typeface="Wingdings" panose="05000000000000000000" pitchFamily="2" charset="2"/>
              <a:buNone/>
            </a:pPr>
            <a:r>
              <a:rPr lang="en-US" altLang="zh-CN" sz="1400" b="1" spc="75">
                <a:solidFill>
                  <a:srgbClr val="2A3141"/>
                </a:solidFill>
                <a:latin typeface="微软雅黑" panose="020B0503020204020204" pitchFamily="34" charset="-122"/>
                <a:ea typeface="微软雅黑" panose="020B0503020204020204" pitchFamily="34" charset="-122"/>
                <a:sym typeface="+mn-ea"/>
              </a:rPr>
              <a:t>“</a:t>
            </a:r>
            <a:r>
              <a:rPr lang="zh-CN" altLang="zh-CN" sz="1400" b="1" spc="75">
                <a:solidFill>
                  <a:srgbClr val="2A3141"/>
                </a:solidFill>
                <a:latin typeface="微软雅黑" panose="020B0503020204020204" pitchFamily="34" charset="-122"/>
                <a:ea typeface="微软雅黑" panose="020B0503020204020204" pitchFamily="34" charset="-122"/>
                <a:sym typeface="+mn-ea"/>
              </a:rPr>
              <a:t>脑死亡”</a:t>
            </a:r>
            <a:endParaRPr lang="zh-CN" altLang="en-US" sz="1400"/>
          </a:p>
        </p:txBody>
      </p:sp>
      <p:sp>
        <p:nvSpPr>
          <p:cNvPr id="49" name="文本框 48"/>
          <p:cNvSpPr txBox="1"/>
          <p:nvPr/>
        </p:nvSpPr>
        <p:spPr>
          <a:xfrm>
            <a:off x="6130925" y="4512310"/>
            <a:ext cx="2349500" cy="402590"/>
          </a:xfrm>
          <a:prstGeom prst="rect">
            <a:avLst/>
          </a:prstGeom>
          <a:noFill/>
        </p:spPr>
        <p:txBody>
          <a:bodyPr wrap="none" rtlCol="0" anchor="t">
            <a:spAutoFit/>
          </a:bodyPr>
          <a:lstStyle/>
          <a:p>
            <a:pPr>
              <a:lnSpc>
                <a:spcPct val="150000"/>
              </a:lnSpc>
              <a:buFont typeface="Wingdings" panose="05000000000000000000" pitchFamily="2" charset="2"/>
              <a:buNone/>
            </a:pPr>
            <a:r>
              <a:rPr lang="zh-CN" altLang="zh-CN" b="1" spc="75">
                <a:solidFill>
                  <a:srgbClr val="2A3141"/>
                </a:solidFill>
                <a:latin typeface="微软雅黑" panose="020B0503020204020204" pitchFamily="34" charset="-122"/>
                <a:ea typeface="微软雅黑" panose="020B0503020204020204" pitchFamily="34" charset="-122"/>
                <a:sym typeface="+mn-ea"/>
              </a:rPr>
              <a:t>心肺复苏的“黄金</a:t>
            </a:r>
            <a:r>
              <a:rPr lang="en-US" altLang="zh-CN" b="1" spc="75">
                <a:solidFill>
                  <a:srgbClr val="2A3141"/>
                </a:solidFill>
                <a:latin typeface="微软雅黑" panose="020B0503020204020204" pitchFamily="34" charset="-122"/>
                <a:ea typeface="微软雅黑" panose="020B0503020204020204" pitchFamily="34" charset="-122"/>
                <a:sym typeface="+mn-ea"/>
              </a:rPr>
              <a:t>8</a:t>
            </a:r>
            <a:r>
              <a:rPr lang="zh-CN" altLang="zh-CN" b="1" spc="75">
                <a:solidFill>
                  <a:srgbClr val="2A3141"/>
                </a:solidFill>
                <a:latin typeface="微软雅黑" panose="020B0503020204020204" pitchFamily="34" charset="-122"/>
                <a:ea typeface="微软雅黑" panose="020B0503020204020204" pitchFamily="34" charset="-122"/>
                <a:sym typeface="+mn-ea"/>
              </a:rPr>
              <a:t>分钟” </a:t>
            </a:r>
            <a:endParaRPr lang="zh-CN" altLang="en-US"/>
          </a:p>
        </p:txBody>
      </p:sp>
      <p:sp>
        <p:nvSpPr>
          <p:cNvPr id="50" name="文本框 49"/>
          <p:cNvSpPr txBox="1"/>
          <p:nvPr/>
        </p:nvSpPr>
        <p:spPr>
          <a:xfrm>
            <a:off x="1219835" y="1746250"/>
            <a:ext cx="721995" cy="368300"/>
          </a:xfrm>
          <a:prstGeom prst="rect">
            <a:avLst/>
          </a:prstGeom>
          <a:noFill/>
        </p:spPr>
        <p:txBody>
          <a:bodyPr wrap="none" rtlCol="0" anchor="t">
            <a:spAutoFit/>
          </a:bodyPr>
          <a:lstStyle/>
          <a:p>
            <a:r>
              <a:rPr lang="en-US" altLang="zh-CN" sz="1800" b="1" spc="75">
                <a:solidFill>
                  <a:schemeClr val="bg1"/>
                </a:solidFill>
                <a:latin typeface="微软雅黑" panose="020B0503020204020204" pitchFamily="34" charset="-122"/>
                <a:ea typeface="微软雅黑" panose="020B0503020204020204" pitchFamily="34" charset="-122"/>
                <a:sym typeface="+mn-ea"/>
              </a:rPr>
              <a:t>10</a:t>
            </a:r>
            <a:r>
              <a:rPr lang="zh-CN" altLang="zh-CN" sz="1800" b="1" spc="75">
                <a:solidFill>
                  <a:schemeClr val="bg1"/>
                </a:solidFill>
                <a:latin typeface="微软雅黑" panose="020B0503020204020204" pitchFamily="34" charset="-122"/>
                <a:ea typeface="微软雅黑" panose="020B0503020204020204" pitchFamily="34" charset="-122"/>
                <a:sym typeface="+mn-ea"/>
              </a:rPr>
              <a:t>秒</a:t>
            </a:r>
            <a:endParaRPr lang="zh-CN" altLang="zh-CN" sz="1800" b="1" spc="75">
              <a:solidFill>
                <a:schemeClr val="bg1"/>
              </a:solidFill>
              <a:latin typeface="微软雅黑" panose="020B0503020204020204" pitchFamily="34" charset="-122"/>
              <a:ea typeface="微软雅黑" panose="020B0503020204020204" pitchFamily="34" charset="-122"/>
              <a:sym typeface="+mn-ea"/>
            </a:endParaRPr>
          </a:p>
        </p:txBody>
      </p:sp>
      <p:sp>
        <p:nvSpPr>
          <p:cNvPr id="51" name="文本框 50"/>
          <p:cNvSpPr txBox="1"/>
          <p:nvPr/>
        </p:nvSpPr>
        <p:spPr>
          <a:xfrm>
            <a:off x="2400300" y="1917700"/>
            <a:ext cx="721995" cy="368300"/>
          </a:xfrm>
          <a:prstGeom prst="rect">
            <a:avLst/>
          </a:prstGeom>
          <a:noFill/>
        </p:spPr>
        <p:txBody>
          <a:bodyPr wrap="none" rtlCol="0" anchor="t">
            <a:spAutoFit/>
          </a:bodyPr>
          <a:lstStyle/>
          <a:p>
            <a:r>
              <a:rPr lang="en-US" altLang="zh-CN" sz="1800" b="1" spc="75">
                <a:solidFill>
                  <a:schemeClr val="bg1"/>
                </a:solidFill>
                <a:latin typeface="微软雅黑" panose="020B0503020204020204" pitchFamily="34" charset="-122"/>
                <a:ea typeface="微软雅黑" panose="020B0503020204020204" pitchFamily="34" charset="-122"/>
                <a:sym typeface="+mn-ea"/>
              </a:rPr>
              <a:t>30</a:t>
            </a:r>
            <a:r>
              <a:rPr lang="zh-CN" altLang="zh-CN" sz="1800" b="1" spc="75">
                <a:solidFill>
                  <a:schemeClr val="bg1"/>
                </a:solidFill>
                <a:latin typeface="微软雅黑" panose="020B0503020204020204" pitchFamily="34" charset="-122"/>
                <a:ea typeface="微软雅黑" panose="020B0503020204020204" pitchFamily="34" charset="-122"/>
                <a:sym typeface="+mn-ea"/>
              </a:rPr>
              <a:t>秒</a:t>
            </a:r>
            <a:endParaRPr lang="zh-CN" altLang="zh-CN" sz="1800" b="1" spc="75">
              <a:solidFill>
                <a:schemeClr val="bg1"/>
              </a:solidFill>
              <a:latin typeface="微软雅黑" panose="020B0503020204020204" pitchFamily="34" charset="-122"/>
              <a:ea typeface="微软雅黑" panose="020B0503020204020204" pitchFamily="34" charset="-122"/>
              <a:sym typeface="+mn-ea"/>
            </a:endParaRPr>
          </a:p>
        </p:txBody>
      </p:sp>
      <p:sp>
        <p:nvSpPr>
          <p:cNvPr id="52" name="文本框 51"/>
          <p:cNvSpPr txBox="1"/>
          <p:nvPr/>
        </p:nvSpPr>
        <p:spPr>
          <a:xfrm>
            <a:off x="3632835" y="1751330"/>
            <a:ext cx="721995" cy="368300"/>
          </a:xfrm>
          <a:prstGeom prst="rect">
            <a:avLst/>
          </a:prstGeom>
          <a:noFill/>
        </p:spPr>
        <p:txBody>
          <a:bodyPr wrap="none" rtlCol="0" anchor="t">
            <a:spAutoFit/>
          </a:bodyPr>
          <a:lstStyle/>
          <a:p>
            <a:r>
              <a:rPr lang="en-US" altLang="zh-CN" sz="1800" b="1" spc="75">
                <a:solidFill>
                  <a:schemeClr val="bg1"/>
                </a:solidFill>
                <a:latin typeface="微软雅黑" panose="020B0503020204020204" pitchFamily="34" charset="-122"/>
                <a:ea typeface="微软雅黑" panose="020B0503020204020204" pitchFamily="34" charset="-122"/>
                <a:sym typeface="+mn-ea"/>
              </a:rPr>
              <a:t>60</a:t>
            </a:r>
            <a:r>
              <a:rPr lang="zh-CN" altLang="zh-CN" sz="1800" b="1" spc="75">
                <a:solidFill>
                  <a:schemeClr val="bg1"/>
                </a:solidFill>
                <a:latin typeface="微软雅黑" panose="020B0503020204020204" pitchFamily="34" charset="-122"/>
                <a:ea typeface="微软雅黑" panose="020B0503020204020204" pitchFamily="34" charset="-122"/>
                <a:sym typeface="+mn-ea"/>
              </a:rPr>
              <a:t>秒</a:t>
            </a:r>
            <a:endParaRPr lang="zh-CN" altLang="zh-CN" sz="1800" b="1" spc="75">
              <a:solidFill>
                <a:schemeClr val="bg1"/>
              </a:solidFill>
              <a:latin typeface="微软雅黑" panose="020B0503020204020204" pitchFamily="34" charset="-122"/>
              <a:ea typeface="微软雅黑" panose="020B0503020204020204" pitchFamily="34" charset="-122"/>
              <a:sym typeface="+mn-ea"/>
            </a:endParaRPr>
          </a:p>
        </p:txBody>
      </p:sp>
      <p:sp>
        <p:nvSpPr>
          <p:cNvPr id="53" name="文本框 52"/>
          <p:cNvSpPr txBox="1"/>
          <p:nvPr/>
        </p:nvSpPr>
        <p:spPr>
          <a:xfrm>
            <a:off x="4813300" y="1922780"/>
            <a:ext cx="809625" cy="368300"/>
          </a:xfrm>
          <a:prstGeom prst="rect">
            <a:avLst/>
          </a:prstGeom>
          <a:noFill/>
        </p:spPr>
        <p:txBody>
          <a:bodyPr wrap="none" rtlCol="0" anchor="t">
            <a:spAutoFit/>
          </a:bodyPr>
          <a:lstStyle/>
          <a:p>
            <a:r>
              <a:rPr lang="en-US" altLang="zh-CN" sz="1800" b="1" spc="75">
                <a:solidFill>
                  <a:schemeClr val="bg1"/>
                </a:solidFill>
                <a:latin typeface="微软雅黑" panose="020B0503020204020204" pitchFamily="34" charset="-122"/>
                <a:ea typeface="微软雅黑" panose="020B0503020204020204" pitchFamily="34" charset="-122"/>
                <a:sym typeface="+mn-ea"/>
              </a:rPr>
              <a:t>3</a:t>
            </a:r>
            <a:r>
              <a:rPr lang="zh-CN" altLang="en-US" sz="1800" b="1" spc="75">
                <a:solidFill>
                  <a:schemeClr val="bg1"/>
                </a:solidFill>
                <a:latin typeface="微软雅黑" panose="020B0503020204020204" pitchFamily="34" charset="-122"/>
                <a:ea typeface="微软雅黑" panose="020B0503020204020204" pitchFamily="34" charset="-122"/>
                <a:sym typeface="+mn-ea"/>
              </a:rPr>
              <a:t>分钟</a:t>
            </a:r>
            <a:endParaRPr lang="zh-CN" altLang="en-US" sz="1800" b="1" spc="75">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p:cNvSpPr txBox="1"/>
          <p:nvPr/>
        </p:nvSpPr>
        <p:spPr>
          <a:xfrm>
            <a:off x="6015355" y="1766570"/>
            <a:ext cx="809625" cy="368300"/>
          </a:xfrm>
          <a:prstGeom prst="rect">
            <a:avLst/>
          </a:prstGeom>
          <a:noFill/>
        </p:spPr>
        <p:txBody>
          <a:bodyPr wrap="none" rtlCol="0" anchor="t">
            <a:spAutoFit/>
          </a:bodyPr>
          <a:lstStyle/>
          <a:p>
            <a:r>
              <a:rPr lang="en-US" altLang="zh-CN" sz="1800" b="1" spc="75">
                <a:solidFill>
                  <a:schemeClr val="bg1"/>
                </a:solidFill>
                <a:latin typeface="微软雅黑" panose="020B0503020204020204" pitchFamily="34" charset="-122"/>
                <a:ea typeface="微软雅黑" panose="020B0503020204020204" pitchFamily="34" charset="-122"/>
                <a:sym typeface="+mn-ea"/>
              </a:rPr>
              <a:t>6</a:t>
            </a:r>
            <a:r>
              <a:rPr lang="zh-CN" altLang="en-US" sz="1800" b="1" spc="75">
                <a:solidFill>
                  <a:schemeClr val="bg1"/>
                </a:solidFill>
                <a:latin typeface="微软雅黑" panose="020B0503020204020204" pitchFamily="34" charset="-122"/>
                <a:ea typeface="微软雅黑" panose="020B0503020204020204" pitchFamily="34" charset="-122"/>
                <a:sym typeface="+mn-ea"/>
              </a:rPr>
              <a:t>分钟</a:t>
            </a:r>
            <a:endParaRPr lang="zh-CN" altLang="en-US" sz="1800" b="1" spc="75">
              <a:solidFill>
                <a:schemeClr val="bg1"/>
              </a:solidFill>
              <a:latin typeface="微软雅黑" panose="020B0503020204020204" pitchFamily="34" charset="-122"/>
              <a:ea typeface="微软雅黑" panose="020B0503020204020204" pitchFamily="34" charset="-122"/>
              <a:sym typeface="+mn-ea"/>
            </a:endParaRPr>
          </a:p>
        </p:txBody>
      </p:sp>
      <p:sp>
        <p:nvSpPr>
          <p:cNvPr id="55" name="文本框 54"/>
          <p:cNvSpPr txBox="1"/>
          <p:nvPr/>
        </p:nvSpPr>
        <p:spPr>
          <a:xfrm>
            <a:off x="7195820" y="1938020"/>
            <a:ext cx="809625" cy="368300"/>
          </a:xfrm>
          <a:prstGeom prst="rect">
            <a:avLst/>
          </a:prstGeom>
          <a:noFill/>
        </p:spPr>
        <p:txBody>
          <a:bodyPr wrap="none" rtlCol="0" anchor="t">
            <a:spAutoFit/>
          </a:bodyPr>
          <a:lstStyle/>
          <a:p>
            <a:r>
              <a:rPr lang="en-US" altLang="zh-CN" sz="1800" b="1" spc="75">
                <a:solidFill>
                  <a:schemeClr val="bg1"/>
                </a:solidFill>
                <a:latin typeface="微软雅黑" panose="020B0503020204020204" pitchFamily="34" charset="-122"/>
                <a:ea typeface="微软雅黑" panose="020B0503020204020204" pitchFamily="34" charset="-122"/>
                <a:sym typeface="+mn-ea"/>
              </a:rPr>
              <a:t>8</a:t>
            </a:r>
            <a:r>
              <a:rPr lang="zh-CN" altLang="en-US" sz="1800" b="1" spc="75">
                <a:solidFill>
                  <a:schemeClr val="bg1"/>
                </a:solidFill>
                <a:latin typeface="微软雅黑" panose="020B0503020204020204" pitchFamily="34" charset="-122"/>
                <a:ea typeface="微软雅黑" panose="020B0503020204020204" pitchFamily="34" charset="-122"/>
                <a:sym typeface="+mn-ea"/>
              </a:rPr>
              <a:t>分钟</a:t>
            </a:r>
            <a:endParaRPr lang="zh-CN" altLang="en-US" sz="1800" b="1" spc="75">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73015"/>
            <a:ext cx="1749516" cy="368300"/>
          </a:xfrm>
          <a:prstGeom prst="rect">
            <a:avLst/>
          </a:prstGeom>
        </p:spPr>
        <p:txBody>
          <a:bodyPr wrap="square">
            <a:spAutoFit/>
          </a:bodyPr>
          <a:lstStyle/>
          <a:p>
            <a:pPr algn="l"/>
            <a:r>
              <a:rPr lang="zh-CN" altLang="en-US" sz="1800" b="1">
                <a:solidFill>
                  <a:schemeClr val="bg1"/>
                </a:solidFill>
                <a:latin typeface="微软雅黑" panose="020B0503020204020204" pitchFamily="34" charset="-122"/>
                <a:ea typeface="微软雅黑" panose="020B0503020204020204" pitchFamily="34" charset="-122"/>
              </a:rPr>
              <a:t>时间就是生命</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2015490" y="1016635"/>
            <a:ext cx="5609590" cy="840105"/>
          </a:xfrm>
          <a:prstGeom prst="rect">
            <a:avLst/>
          </a:prstGeom>
          <a:effectLst/>
        </p:spPr>
        <p:txBody>
          <a:bodyPr wrap="square" lIns="96746" tIns="48374" rIns="96746" bIns="48374">
            <a:spAutoFit/>
          </a:bodyPr>
          <a:lstStyle/>
          <a:p>
            <a:pPr fontAlgn="auto">
              <a:lnSpc>
                <a:spcPts val="2900"/>
              </a:lnSpc>
            </a:pPr>
            <a:r>
              <a:rPr lang="zh-CN" altLang="en-US" sz="2000" b="1">
                <a:solidFill>
                  <a:srgbClr val="C4993C"/>
                </a:solidFill>
                <a:latin typeface="微软雅黑" panose="020B0503020204020204" pitchFamily="34" charset="-122"/>
                <a:ea typeface="微软雅黑" panose="020B0503020204020204" pitchFamily="34" charset="-122"/>
              </a:rPr>
              <a:t>心肺复苏成功率与开始</a:t>
            </a:r>
            <a:r>
              <a:rPr lang="en-US" altLang="zh-CN" sz="2000" b="1">
                <a:solidFill>
                  <a:srgbClr val="C4993C"/>
                </a:solidFill>
                <a:latin typeface="微软雅黑" panose="020B0503020204020204" pitchFamily="34" charset="-122"/>
                <a:ea typeface="微软雅黑" panose="020B0503020204020204" pitchFamily="34" charset="-122"/>
              </a:rPr>
              <a:t>CPR</a:t>
            </a:r>
            <a:r>
              <a:rPr lang="zh-CN" altLang="en-US" sz="2000" b="1">
                <a:solidFill>
                  <a:srgbClr val="C4993C"/>
                </a:solidFill>
                <a:latin typeface="微软雅黑" panose="020B0503020204020204" pitchFamily="34" charset="-122"/>
                <a:ea typeface="微软雅黑" panose="020B0503020204020204" pitchFamily="34" charset="-122"/>
              </a:rPr>
              <a:t>的时间密切相关，</a:t>
            </a:r>
            <a:endParaRPr lang="en-US" altLang="zh-CN" sz="2000" b="1">
              <a:solidFill>
                <a:srgbClr val="C4993C"/>
              </a:solidFill>
              <a:latin typeface="微软雅黑" panose="020B0503020204020204" pitchFamily="34" charset="-122"/>
              <a:ea typeface="微软雅黑" panose="020B0503020204020204" pitchFamily="34" charset="-122"/>
            </a:endParaRPr>
          </a:p>
          <a:p>
            <a:pPr fontAlgn="auto">
              <a:lnSpc>
                <a:spcPts val="2900"/>
              </a:lnSpc>
            </a:pPr>
            <a:r>
              <a:rPr lang="zh-CN" altLang="en-US" sz="2000" b="1">
                <a:solidFill>
                  <a:srgbClr val="C4993C"/>
                </a:solidFill>
                <a:latin typeface="微软雅黑" panose="020B0503020204020204" pitchFamily="34" charset="-122"/>
                <a:ea typeface="微软雅黑" panose="020B0503020204020204" pitchFamily="34" charset="-122"/>
              </a:rPr>
              <a:t>每延误一分钟抢救成功率降低</a:t>
            </a:r>
            <a:r>
              <a:rPr lang="en-US" altLang="zh-CN" sz="2000" b="1">
                <a:solidFill>
                  <a:srgbClr val="C4993C"/>
                </a:solidFill>
                <a:latin typeface="微软雅黑" panose="020B0503020204020204" pitchFamily="34" charset="-122"/>
                <a:ea typeface="微软雅黑" panose="020B0503020204020204" pitchFamily="34" charset="-122"/>
              </a:rPr>
              <a:t>10%</a:t>
            </a:r>
            <a:endParaRPr lang="en-US" altLang="zh-CN" sz="2000" b="1">
              <a:solidFill>
                <a:srgbClr val="C4993C"/>
              </a:solidFill>
              <a:latin typeface="微软雅黑" panose="020B0503020204020204" pitchFamily="34" charset="-122"/>
              <a:ea typeface="微软雅黑" panose="020B0503020204020204" pitchFamily="34" charset="-122"/>
            </a:endParaRPr>
          </a:p>
        </p:txBody>
      </p:sp>
      <p:sp>
        <p:nvSpPr>
          <p:cNvPr id="3" name="矩形 2"/>
          <p:cNvSpPr/>
          <p:nvPr/>
        </p:nvSpPr>
        <p:spPr>
          <a:xfrm>
            <a:off x="2042538" y="1856450"/>
            <a:ext cx="5447762" cy="2749550"/>
          </a:xfrm>
          <a:prstGeom prst="rect">
            <a:avLst/>
          </a:prstGeom>
        </p:spPr>
        <p:txBody>
          <a:bodyPr wrap="square">
            <a:spAutoFit/>
          </a:bodyPr>
          <a:lstStyle/>
          <a:p>
            <a:pPr>
              <a:lnSpc>
                <a:spcPct val="160000"/>
              </a:lnSpc>
              <a:buFont typeface="Wingdings" panose="05000000000000000000" pitchFamily="2" charset="2"/>
              <a:buNone/>
            </a:pPr>
            <a:r>
              <a:rPr lang="zh-CN" altLang="en-US" sz="1800" b="1" spc="75">
                <a:solidFill>
                  <a:srgbClr val="2A3141"/>
                </a:solidFill>
                <a:latin typeface="微软雅黑" panose="020B0503020204020204" pitchFamily="34" charset="-122"/>
                <a:ea typeface="微软雅黑" panose="020B0503020204020204" pitchFamily="34" charset="-122"/>
              </a:rPr>
              <a:t>心搏骤停</a:t>
            </a:r>
            <a:r>
              <a:rPr lang="en-US" altLang="zh-CN" sz="1800" b="1" spc="75">
                <a:solidFill>
                  <a:srgbClr val="2A3141"/>
                </a:solidFill>
                <a:latin typeface="微软雅黑" panose="020B0503020204020204" pitchFamily="34" charset="-122"/>
                <a:ea typeface="微软雅黑" panose="020B0503020204020204" pitchFamily="34" charset="-122"/>
              </a:rPr>
              <a:t>1</a:t>
            </a:r>
            <a:r>
              <a:rPr lang="zh-CN" altLang="en-US" sz="1800" b="1" spc="75">
                <a:solidFill>
                  <a:srgbClr val="2A3141"/>
                </a:solidFill>
                <a:latin typeface="微软雅黑" panose="020B0503020204020204" pitchFamily="34" charset="-122"/>
                <a:ea typeface="微软雅黑" panose="020B0503020204020204" pitchFamily="34" charset="-122"/>
              </a:rPr>
              <a:t>分钟内实施</a:t>
            </a:r>
            <a:r>
              <a:rPr lang="en-US" altLang="zh-CN" sz="1800" b="1" spc="75">
                <a:solidFill>
                  <a:srgbClr val="2A3141"/>
                </a:solidFill>
                <a:latin typeface="微软雅黑" panose="020B0503020204020204" pitchFamily="34" charset="-122"/>
                <a:ea typeface="微软雅黑" panose="020B0503020204020204" pitchFamily="34" charset="-122"/>
              </a:rPr>
              <a:t>——CPR</a:t>
            </a:r>
            <a:r>
              <a:rPr lang="zh-CN" altLang="en-US" sz="1800" b="1" spc="75">
                <a:solidFill>
                  <a:srgbClr val="2A3141"/>
                </a:solidFill>
                <a:latin typeface="微软雅黑" panose="020B0503020204020204" pitchFamily="34" charset="-122"/>
                <a:ea typeface="微软雅黑" panose="020B0503020204020204" pitchFamily="34" charset="-122"/>
              </a:rPr>
              <a:t>成功率＞</a:t>
            </a:r>
            <a:r>
              <a:rPr lang="en-US" altLang="zh-CN" sz="1800" b="1" spc="75">
                <a:solidFill>
                  <a:srgbClr val="2A3141"/>
                </a:solidFill>
                <a:latin typeface="微软雅黑" panose="020B0503020204020204" pitchFamily="34" charset="-122"/>
                <a:ea typeface="微软雅黑" panose="020B0503020204020204" pitchFamily="34" charset="-122"/>
              </a:rPr>
              <a:t>90%</a:t>
            </a:r>
            <a:endParaRPr lang="en-US" altLang="zh-CN" sz="1800" b="1" spc="75">
              <a:solidFill>
                <a:srgbClr val="2A3141"/>
              </a:solidFill>
              <a:latin typeface="微软雅黑" panose="020B0503020204020204" pitchFamily="34" charset="-122"/>
              <a:ea typeface="微软雅黑" panose="020B0503020204020204" pitchFamily="34" charset="-122"/>
            </a:endParaRPr>
          </a:p>
          <a:p>
            <a:pPr>
              <a:lnSpc>
                <a:spcPct val="160000"/>
              </a:lnSpc>
              <a:buFont typeface="Wingdings" panose="05000000000000000000" pitchFamily="2" charset="2"/>
              <a:buNone/>
            </a:pPr>
            <a:r>
              <a:rPr lang="zh-CN" altLang="en-US" sz="1800" b="1" spc="75">
                <a:solidFill>
                  <a:srgbClr val="2A3141"/>
                </a:solidFill>
                <a:latin typeface="微软雅黑" panose="020B0503020204020204" pitchFamily="34" charset="-122"/>
                <a:ea typeface="微软雅黑" panose="020B0503020204020204" pitchFamily="34" charset="-122"/>
              </a:rPr>
              <a:t>心搏骤停</a:t>
            </a:r>
            <a:r>
              <a:rPr lang="en-US" altLang="zh-CN" sz="1800" b="1" spc="75">
                <a:solidFill>
                  <a:srgbClr val="2A3141"/>
                </a:solidFill>
                <a:latin typeface="微软雅黑" panose="020B0503020204020204" pitchFamily="34" charset="-122"/>
                <a:ea typeface="微软雅黑" panose="020B0503020204020204" pitchFamily="34" charset="-122"/>
              </a:rPr>
              <a:t>4</a:t>
            </a:r>
            <a:r>
              <a:rPr lang="zh-CN" altLang="en-US" sz="1800" b="1" spc="75">
                <a:solidFill>
                  <a:srgbClr val="2A3141"/>
                </a:solidFill>
                <a:latin typeface="微软雅黑" panose="020B0503020204020204" pitchFamily="34" charset="-122"/>
                <a:ea typeface="微软雅黑" panose="020B0503020204020204" pitchFamily="34" charset="-122"/>
              </a:rPr>
              <a:t>分钟内实施</a:t>
            </a:r>
            <a:r>
              <a:rPr lang="en-US" altLang="zh-CN" sz="1800" b="1" spc="75">
                <a:solidFill>
                  <a:srgbClr val="2A3141"/>
                </a:solidFill>
                <a:latin typeface="微软雅黑" panose="020B0503020204020204" pitchFamily="34" charset="-122"/>
                <a:ea typeface="微软雅黑" panose="020B0503020204020204" pitchFamily="34" charset="-122"/>
              </a:rPr>
              <a:t>——CPR</a:t>
            </a:r>
            <a:r>
              <a:rPr lang="zh-CN" altLang="en-US" sz="1800" b="1" spc="75">
                <a:solidFill>
                  <a:srgbClr val="2A3141"/>
                </a:solidFill>
                <a:latin typeface="微软雅黑" panose="020B0503020204020204" pitchFamily="34" charset="-122"/>
                <a:ea typeface="微软雅黑" panose="020B0503020204020204" pitchFamily="34" charset="-122"/>
              </a:rPr>
              <a:t>成功率约</a:t>
            </a:r>
            <a:r>
              <a:rPr lang="en-US" altLang="zh-CN" sz="1800" b="1" spc="75">
                <a:solidFill>
                  <a:srgbClr val="2A3141"/>
                </a:solidFill>
                <a:latin typeface="微软雅黑" panose="020B0503020204020204" pitchFamily="34" charset="-122"/>
                <a:ea typeface="微软雅黑" panose="020B0503020204020204" pitchFamily="34" charset="-122"/>
              </a:rPr>
              <a:t>60%</a:t>
            </a:r>
            <a:endParaRPr lang="en-US" altLang="zh-CN" sz="1800" b="1" spc="75">
              <a:solidFill>
                <a:srgbClr val="2A3141"/>
              </a:solidFill>
              <a:latin typeface="微软雅黑" panose="020B0503020204020204" pitchFamily="34" charset="-122"/>
              <a:ea typeface="微软雅黑" panose="020B0503020204020204" pitchFamily="34" charset="-122"/>
            </a:endParaRPr>
          </a:p>
          <a:p>
            <a:pPr>
              <a:lnSpc>
                <a:spcPct val="160000"/>
              </a:lnSpc>
              <a:buFont typeface="Wingdings" panose="05000000000000000000" pitchFamily="2" charset="2"/>
              <a:buNone/>
            </a:pPr>
            <a:r>
              <a:rPr lang="zh-CN" altLang="en-US" sz="1800" b="1" spc="75">
                <a:solidFill>
                  <a:srgbClr val="2A3141"/>
                </a:solidFill>
                <a:latin typeface="微软雅黑" panose="020B0503020204020204" pitchFamily="34" charset="-122"/>
                <a:ea typeface="微软雅黑" panose="020B0503020204020204" pitchFamily="34" charset="-122"/>
              </a:rPr>
              <a:t>心搏骤停</a:t>
            </a:r>
            <a:r>
              <a:rPr lang="en-US" altLang="zh-CN" sz="1800" b="1" spc="75">
                <a:solidFill>
                  <a:srgbClr val="2A3141"/>
                </a:solidFill>
                <a:latin typeface="微软雅黑" panose="020B0503020204020204" pitchFamily="34" charset="-122"/>
                <a:ea typeface="微软雅黑" panose="020B0503020204020204" pitchFamily="34" charset="-122"/>
              </a:rPr>
              <a:t>6</a:t>
            </a:r>
            <a:r>
              <a:rPr lang="zh-CN" altLang="en-US" sz="1800" b="1" spc="75">
                <a:solidFill>
                  <a:srgbClr val="2A3141"/>
                </a:solidFill>
                <a:latin typeface="微软雅黑" panose="020B0503020204020204" pitchFamily="34" charset="-122"/>
                <a:ea typeface="微软雅黑" panose="020B0503020204020204" pitchFamily="34" charset="-122"/>
              </a:rPr>
              <a:t>分钟内实施</a:t>
            </a:r>
            <a:r>
              <a:rPr lang="en-US" altLang="zh-CN" sz="1800" b="1" spc="75">
                <a:solidFill>
                  <a:srgbClr val="2A3141"/>
                </a:solidFill>
                <a:latin typeface="微软雅黑" panose="020B0503020204020204" pitchFamily="34" charset="-122"/>
                <a:ea typeface="微软雅黑" panose="020B0503020204020204" pitchFamily="34" charset="-122"/>
              </a:rPr>
              <a:t>——CPR</a:t>
            </a:r>
            <a:r>
              <a:rPr lang="zh-CN" altLang="en-US" sz="1800" b="1" spc="75">
                <a:solidFill>
                  <a:srgbClr val="2A3141"/>
                </a:solidFill>
                <a:latin typeface="微软雅黑" panose="020B0503020204020204" pitchFamily="34" charset="-122"/>
                <a:ea typeface="微软雅黑" panose="020B0503020204020204" pitchFamily="34" charset="-122"/>
              </a:rPr>
              <a:t>成功率约</a:t>
            </a:r>
            <a:r>
              <a:rPr lang="en-US" altLang="zh-CN" sz="1800" b="1" spc="75">
                <a:solidFill>
                  <a:srgbClr val="2A3141"/>
                </a:solidFill>
                <a:latin typeface="微软雅黑" panose="020B0503020204020204" pitchFamily="34" charset="-122"/>
                <a:ea typeface="微软雅黑" panose="020B0503020204020204" pitchFamily="34" charset="-122"/>
              </a:rPr>
              <a:t>40%</a:t>
            </a:r>
            <a:endParaRPr lang="en-US" altLang="zh-CN" sz="1800" b="1" spc="75">
              <a:solidFill>
                <a:srgbClr val="2A3141"/>
              </a:solidFill>
              <a:latin typeface="微软雅黑" panose="020B0503020204020204" pitchFamily="34" charset="-122"/>
              <a:ea typeface="微软雅黑" panose="020B0503020204020204" pitchFamily="34" charset="-122"/>
            </a:endParaRPr>
          </a:p>
          <a:p>
            <a:pPr>
              <a:lnSpc>
                <a:spcPct val="160000"/>
              </a:lnSpc>
              <a:buFont typeface="Wingdings" panose="05000000000000000000" pitchFamily="2" charset="2"/>
              <a:buNone/>
            </a:pPr>
            <a:r>
              <a:rPr lang="zh-CN" altLang="en-US" sz="1800" b="1" spc="75">
                <a:solidFill>
                  <a:srgbClr val="2A3141"/>
                </a:solidFill>
                <a:latin typeface="微软雅黑" panose="020B0503020204020204" pitchFamily="34" charset="-122"/>
                <a:ea typeface="微软雅黑" panose="020B0503020204020204" pitchFamily="34" charset="-122"/>
              </a:rPr>
              <a:t>心搏骤停</a:t>
            </a:r>
            <a:r>
              <a:rPr lang="en-US" altLang="zh-CN" sz="1800" b="1" spc="75">
                <a:solidFill>
                  <a:srgbClr val="2A3141"/>
                </a:solidFill>
                <a:latin typeface="微软雅黑" panose="020B0503020204020204" pitchFamily="34" charset="-122"/>
                <a:ea typeface="微软雅黑" panose="020B0503020204020204" pitchFamily="34" charset="-122"/>
              </a:rPr>
              <a:t>8</a:t>
            </a:r>
            <a:r>
              <a:rPr lang="zh-CN" altLang="en-US" sz="1800" b="1" spc="75">
                <a:solidFill>
                  <a:srgbClr val="2A3141"/>
                </a:solidFill>
                <a:latin typeface="微软雅黑" panose="020B0503020204020204" pitchFamily="34" charset="-122"/>
                <a:ea typeface="微软雅黑" panose="020B0503020204020204" pitchFamily="34" charset="-122"/>
              </a:rPr>
              <a:t>分钟内实施</a:t>
            </a:r>
            <a:r>
              <a:rPr lang="en-US" altLang="zh-CN" sz="1800" b="1" spc="75">
                <a:solidFill>
                  <a:srgbClr val="2A3141"/>
                </a:solidFill>
                <a:latin typeface="微软雅黑" panose="020B0503020204020204" pitchFamily="34" charset="-122"/>
                <a:ea typeface="微软雅黑" panose="020B0503020204020204" pitchFamily="34" charset="-122"/>
              </a:rPr>
              <a:t>——CPR</a:t>
            </a:r>
            <a:r>
              <a:rPr lang="zh-CN" altLang="en-US" sz="1800" b="1" spc="75">
                <a:solidFill>
                  <a:srgbClr val="2A3141"/>
                </a:solidFill>
                <a:latin typeface="微软雅黑" panose="020B0503020204020204" pitchFamily="34" charset="-122"/>
                <a:ea typeface="微软雅黑" panose="020B0503020204020204" pitchFamily="34" charset="-122"/>
              </a:rPr>
              <a:t>成功率约</a:t>
            </a:r>
            <a:r>
              <a:rPr lang="en-US" altLang="zh-CN" sz="1800" b="1" spc="75">
                <a:solidFill>
                  <a:srgbClr val="2A3141"/>
                </a:solidFill>
                <a:latin typeface="微软雅黑" panose="020B0503020204020204" pitchFamily="34" charset="-122"/>
                <a:ea typeface="微软雅黑" panose="020B0503020204020204" pitchFamily="34" charset="-122"/>
              </a:rPr>
              <a:t>20%</a:t>
            </a:r>
            <a:endParaRPr lang="en-US" altLang="zh-CN" sz="1800" b="1" spc="75">
              <a:solidFill>
                <a:srgbClr val="2A3141"/>
              </a:solidFill>
              <a:latin typeface="微软雅黑" panose="020B0503020204020204" pitchFamily="34" charset="-122"/>
              <a:ea typeface="微软雅黑" panose="020B0503020204020204" pitchFamily="34" charset="-122"/>
            </a:endParaRPr>
          </a:p>
          <a:p>
            <a:pPr>
              <a:lnSpc>
                <a:spcPct val="160000"/>
              </a:lnSpc>
              <a:buFont typeface="Wingdings" panose="05000000000000000000" pitchFamily="2" charset="2"/>
              <a:buNone/>
            </a:pPr>
            <a:r>
              <a:rPr lang="zh-CN" altLang="en-US" sz="1800" b="1" spc="75">
                <a:solidFill>
                  <a:srgbClr val="2A3141"/>
                </a:solidFill>
                <a:latin typeface="微软雅黑" panose="020B0503020204020204" pitchFamily="34" charset="-122"/>
                <a:ea typeface="微软雅黑" panose="020B0503020204020204" pitchFamily="34" charset="-122"/>
              </a:rPr>
              <a:t>且侥幸存活者可能已“脑死亡”</a:t>
            </a:r>
            <a:endParaRPr lang="zh-CN" altLang="en-US" sz="1800" b="1" spc="75">
              <a:solidFill>
                <a:srgbClr val="2A3141"/>
              </a:solidFill>
              <a:latin typeface="微软雅黑" panose="020B0503020204020204" pitchFamily="34" charset="-122"/>
              <a:ea typeface="微软雅黑" panose="020B0503020204020204" pitchFamily="34" charset="-122"/>
            </a:endParaRPr>
          </a:p>
          <a:p>
            <a:pPr>
              <a:lnSpc>
                <a:spcPct val="160000"/>
              </a:lnSpc>
              <a:buFont typeface="Wingdings" panose="05000000000000000000" pitchFamily="2" charset="2"/>
              <a:buNone/>
            </a:pPr>
            <a:r>
              <a:rPr lang="zh-CN" altLang="en-US" sz="1800" b="1" spc="75">
                <a:solidFill>
                  <a:srgbClr val="2A3141"/>
                </a:solidFill>
                <a:latin typeface="微软雅黑" panose="020B0503020204020204" pitchFamily="34" charset="-122"/>
                <a:ea typeface="微软雅黑" panose="020B0503020204020204" pitchFamily="34" charset="-122"/>
              </a:rPr>
              <a:t>心搏骤停</a:t>
            </a:r>
            <a:r>
              <a:rPr lang="en-US" altLang="zh-CN" sz="1800" b="1" spc="75">
                <a:solidFill>
                  <a:srgbClr val="2A3141"/>
                </a:solidFill>
                <a:latin typeface="微软雅黑" panose="020B0503020204020204" pitchFamily="34" charset="-122"/>
                <a:ea typeface="微软雅黑" panose="020B0503020204020204" pitchFamily="34" charset="-122"/>
              </a:rPr>
              <a:t>10</a:t>
            </a:r>
            <a:r>
              <a:rPr lang="zh-CN" altLang="en-US" sz="1800" b="1" spc="75">
                <a:solidFill>
                  <a:srgbClr val="2A3141"/>
                </a:solidFill>
                <a:latin typeface="微软雅黑" panose="020B0503020204020204" pitchFamily="34" charset="-122"/>
                <a:ea typeface="微软雅黑" panose="020B0503020204020204" pitchFamily="34" charset="-122"/>
              </a:rPr>
              <a:t>分钟内实施</a:t>
            </a:r>
            <a:r>
              <a:rPr lang="en-US" altLang="zh-CN" sz="1800" b="1" spc="75">
                <a:solidFill>
                  <a:srgbClr val="2A3141"/>
                </a:solidFill>
                <a:latin typeface="微软雅黑" panose="020B0503020204020204" pitchFamily="34" charset="-122"/>
                <a:ea typeface="微软雅黑" panose="020B0503020204020204" pitchFamily="34" charset="-122"/>
              </a:rPr>
              <a:t>——CPR</a:t>
            </a:r>
            <a:r>
              <a:rPr lang="zh-CN" altLang="en-US" sz="1800" b="1" spc="75">
                <a:solidFill>
                  <a:srgbClr val="2A3141"/>
                </a:solidFill>
                <a:latin typeface="微软雅黑" panose="020B0503020204020204" pitchFamily="34" charset="-122"/>
                <a:ea typeface="微软雅黑" panose="020B0503020204020204" pitchFamily="34" charset="-122"/>
              </a:rPr>
              <a:t>成功率几乎为</a:t>
            </a:r>
            <a:r>
              <a:rPr lang="en-US" altLang="zh-CN" sz="1800" b="1" spc="75">
                <a:solidFill>
                  <a:srgbClr val="2A3141"/>
                </a:solidFill>
                <a:latin typeface="微软雅黑" panose="020B0503020204020204" pitchFamily="34" charset="-122"/>
                <a:ea typeface="微软雅黑" panose="020B0503020204020204" pitchFamily="34" charset="-122"/>
              </a:rPr>
              <a:t>0</a:t>
            </a:r>
            <a:endParaRPr lang="zh-CN" altLang="en-US" sz="1800" spc="75">
              <a:solidFill>
                <a:srgbClr val="2A314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923026" y="2095592"/>
            <a:ext cx="3138805" cy="953135"/>
          </a:xfrm>
          <a:prstGeom prst="rect">
            <a:avLst/>
          </a:prstGeom>
        </p:spPr>
        <p:txBody>
          <a:bodyPr wrap="none">
            <a:spAutoFit/>
          </a:bodyPr>
          <a:lstStyle/>
          <a:p>
            <a:pPr algn="l">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安全自省5步法</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982275"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07</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73015"/>
            <a:ext cx="1749516" cy="369332"/>
          </a:xfrm>
          <a:prstGeom prst="rect">
            <a:avLst/>
          </a:prstGeom>
        </p:spPr>
        <p:txBody>
          <a:bodyPr wrap="square">
            <a:spAutoFit/>
          </a:bodyPr>
          <a:lstStyle/>
          <a:p>
            <a:r>
              <a:rPr lang="zh-CN" altLang="en-US" sz="1800">
                <a:solidFill>
                  <a:schemeClr val="bg1"/>
                </a:solidFill>
                <a:latin typeface="微软雅黑" panose="020B0503020204020204" pitchFamily="34" charset="-122"/>
                <a:ea typeface="微软雅黑" panose="020B0503020204020204" pitchFamily="34" charset="-122"/>
              </a:rPr>
              <a:t>安全自省</a:t>
            </a:r>
            <a:r>
              <a:rPr lang="en-US" altLang="zh-CN" sz="1800">
                <a:solidFill>
                  <a:schemeClr val="bg1"/>
                </a:solidFill>
                <a:latin typeface="微软雅黑" panose="020B0503020204020204" pitchFamily="34" charset="-122"/>
                <a:ea typeface="微软雅黑" panose="020B0503020204020204" pitchFamily="34" charset="-122"/>
              </a:rPr>
              <a:t>5</a:t>
            </a:r>
            <a:r>
              <a:rPr lang="zh-CN" altLang="en-US" sz="1800">
                <a:solidFill>
                  <a:schemeClr val="bg1"/>
                </a:solidFill>
                <a:latin typeface="微软雅黑" panose="020B0503020204020204" pitchFamily="34" charset="-122"/>
                <a:ea typeface="微软雅黑" panose="020B0503020204020204" pitchFamily="34" charset="-122"/>
              </a:rPr>
              <a:t>步法</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394335" y="3213100"/>
            <a:ext cx="1649730" cy="922020"/>
          </a:xfrm>
          <a:prstGeom prst="rect">
            <a:avLst/>
          </a:prstGeom>
        </p:spPr>
        <p:txBody>
          <a:bodyPr wrap="square">
            <a:spAutoFit/>
          </a:bodyPr>
          <a:lstStyle/>
          <a:p>
            <a:pPr>
              <a:lnSpc>
                <a:spcPct val="12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我是否具备了从事此项工作所需的技能和知识？</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118360" y="1725930"/>
            <a:ext cx="1824355" cy="922020"/>
          </a:xfrm>
          <a:prstGeom prst="rect">
            <a:avLst/>
          </a:prstGeom>
        </p:spPr>
        <p:txBody>
          <a:bodyPr wrap="square">
            <a:spAutoFit/>
          </a:bodyPr>
          <a:lstStyle/>
          <a:p>
            <a:pPr>
              <a:lnSpc>
                <a:spcPct val="12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我是否持有此项工作所要求的许可证或得到批准？</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658870" y="3213100"/>
            <a:ext cx="1807210" cy="1198880"/>
          </a:xfrm>
          <a:prstGeom prst="rect">
            <a:avLst/>
          </a:prstGeom>
        </p:spPr>
        <p:txBody>
          <a:bodyPr wrap="square">
            <a:spAutoFit/>
          </a:bodyPr>
          <a:lstStyle/>
          <a:p>
            <a:pPr>
              <a:lnSpc>
                <a:spcPct val="12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我是否对此项工作的风险进行了识别，并采取措施以保证自己安全？</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344160" y="1725930"/>
            <a:ext cx="1802130" cy="922020"/>
          </a:xfrm>
          <a:prstGeom prst="rect">
            <a:avLst/>
          </a:prstGeom>
        </p:spPr>
        <p:txBody>
          <a:bodyPr wrap="square">
            <a:spAutoFit/>
          </a:bodyPr>
          <a:lstStyle/>
          <a:p>
            <a:pPr>
              <a:lnSpc>
                <a:spcPct val="12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我是否检查过我的活动不会危及或影响其他人员的安全？</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995160" y="3213100"/>
            <a:ext cx="1804670" cy="645160"/>
          </a:xfrm>
          <a:prstGeom prst="rect">
            <a:avLst/>
          </a:prstGeom>
        </p:spPr>
        <p:txBody>
          <a:bodyPr wrap="square">
            <a:spAutoFit/>
          </a:bodyPr>
          <a:lstStyle/>
          <a:p>
            <a:pPr>
              <a:lnSpc>
                <a:spcPct val="120000"/>
              </a:lnSpc>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我是否使用了正确的个人防护用品？</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Flying impression design ——飞印象设计是一家专业的广告设计制作工作室，专注于平面、OFFICE、摄影等业务，工作室成立于2016年，拥有高水平的设计团队，已经立足于市场，今后将输出更多精致作品。"/>
          <p:cNvSpPr/>
          <p:nvPr/>
        </p:nvSpPr>
        <p:spPr>
          <a:xfrm rot="2700000">
            <a:off x="779780" y="2085340"/>
            <a:ext cx="890270" cy="890270"/>
          </a:xfrm>
          <a:prstGeom prst="roundRect">
            <a:avLst/>
          </a:prstGeom>
          <a:noFill/>
          <a:ln w="38100">
            <a:solidFill>
              <a:srgbClr val="2A3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52" name="Flying impression design ——飞印象设计是一家专业的广告设计制作工作室，专注于平面、OFFICE、摄影等业务，工作室成立于2016年，拥有高水平的设计团队，已经立足于市场，今后将输出更多精致作品。"/>
          <p:cNvSpPr/>
          <p:nvPr/>
        </p:nvSpPr>
        <p:spPr>
          <a:xfrm rot="2700000">
            <a:off x="2453005" y="2901950"/>
            <a:ext cx="890270" cy="890270"/>
          </a:xfrm>
          <a:prstGeom prst="roundRect">
            <a:avLst/>
          </a:prstGeom>
          <a:noFill/>
          <a:ln w="38100">
            <a:solidFill>
              <a:srgbClr val="D2B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53" name="Flying impression design ——飞印象设计是一家专业的广告设计制作工作室，专注于平面、OFFICE、摄影等业务，工作室成立于2016年，拥有高水平的设计团队，已经立足于市场，今后将输出更多精致作品。"/>
          <p:cNvSpPr/>
          <p:nvPr/>
        </p:nvSpPr>
        <p:spPr>
          <a:xfrm rot="2700000">
            <a:off x="4126865" y="2085340"/>
            <a:ext cx="890270" cy="890270"/>
          </a:xfrm>
          <a:prstGeom prst="roundRect">
            <a:avLst/>
          </a:prstGeom>
          <a:noFill/>
          <a:ln w="38100">
            <a:solidFill>
              <a:srgbClr val="2A3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54" name="Flying impression design ——飞印象设计是一家专业的广告设计制作工作室，专注于平面、OFFICE、摄影等业务，工作室成立于2016年，拥有高水平的设计团队，已经立足于市场，今后将输出更多精致作品。"/>
          <p:cNvSpPr/>
          <p:nvPr/>
        </p:nvSpPr>
        <p:spPr>
          <a:xfrm rot="2700000">
            <a:off x="5800090" y="2901950"/>
            <a:ext cx="890270" cy="890270"/>
          </a:xfrm>
          <a:prstGeom prst="roundRect">
            <a:avLst/>
          </a:prstGeom>
          <a:noFill/>
          <a:ln w="38100">
            <a:solidFill>
              <a:srgbClr val="D2B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55" name="Flying impression design ——飞印象设计是一家专业的广告设计制作工作室，专注于平面、OFFICE、摄影等业务，工作室成立于2016年，拥有高水平的设计团队，已经立足于市场，今后将输出更多精致作品。"/>
          <p:cNvSpPr/>
          <p:nvPr/>
        </p:nvSpPr>
        <p:spPr>
          <a:xfrm>
            <a:off x="980440" y="2286635"/>
            <a:ext cx="488315" cy="488315"/>
          </a:xfrm>
          <a:prstGeom prst="ellipse">
            <a:avLst/>
          </a:prstGeom>
          <a:solidFill>
            <a:srgbClr val="1F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58" name="Flying impression design ——飞印象设计是一家专业的广告设计制作工作室，专注于平面、OFFICE、摄影等业务，工作室成立于2016年，拥有高水平的设计团队，已经立足于市场，今后将输出更多精致作品。"/>
          <p:cNvSpPr/>
          <p:nvPr/>
        </p:nvSpPr>
        <p:spPr>
          <a:xfrm>
            <a:off x="2654300" y="3103245"/>
            <a:ext cx="488315" cy="488315"/>
          </a:xfrm>
          <a:prstGeom prst="ellipse">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61" name="Flying impression design ——飞印象设计是一家专业的广告设计制作工作室，专注于平面、OFFICE、摄影等业务，工作室成立于2016年，拥有高水平的设计团队，已经立足于市场，今后将输出更多精致作品。"/>
          <p:cNvSpPr/>
          <p:nvPr/>
        </p:nvSpPr>
        <p:spPr>
          <a:xfrm>
            <a:off x="4327525" y="2286635"/>
            <a:ext cx="488315" cy="488315"/>
          </a:xfrm>
          <a:prstGeom prst="ellips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64" name="Flying impression design ——飞印象设计是一家专业的广告设计制作工作室，专注于平面、OFFICE、摄影等业务，工作室成立于2016年，拥有高水平的设计团队，已经立足于市场，今后将输出更多精致作品。"/>
          <p:cNvSpPr/>
          <p:nvPr/>
        </p:nvSpPr>
        <p:spPr>
          <a:xfrm>
            <a:off x="6001385" y="3103245"/>
            <a:ext cx="488315" cy="488315"/>
          </a:xfrm>
          <a:prstGeom prst="ellipse">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67" name="Flying impression design ——飞印象设计是一家专业的广告设计制作工作室，专注于平面、OFFICE、摄影等业务，工作室成立于2016年，拥有高水平的设计团队，已经立足于市场，今后将输出更多精致作品。"/>
          <p:cNvSpPr/>
          <p:nvPr/>
        </p:nvSpPr>
        <p:spPr>
          <a:xfrm>
            <a:off x="1111250" y="2388870"/>
            <a:ext cx="226695" cy="283210"/>
          </a:xfrm>
          <a:custGeom>
            <a:avLst/>
            <a:gdLst/>
            <a:ahLst/>
            <a:cxnLst>
              <a:cxn ang="0">
                <a:pos x="wd2" y="hd2"/>
              </a:cxn>
              <a:cxn ang="5400000">
                <a:pos x="wd2" y="hd2"/>
              </a:cxn>
              <a:cxn ang="10800000">
                <a:pos x="wd2" y="hd2"/>
              </a:cxn>
              <a:cxn ang="16200000">
                <a:pos x="wd2" y="hd2"/>
              </a:cxn>
            </a:cxnLst>
            <a:rect l="0" t="0" r="r" b="b"/>
            <a:pathLst>
              <a:path w="21600" h="21600" extrusionOk="0">
                <a:moveTo>
                  <a:pt x="10800" y="19871"/>
                </a:moveTo>
                <a:cubicBezTo>
                  <a:pt x="6036" y="19871"/>
                  <a:pt x="2160" y="16771"/>
                  <a:pt x="2160" y="12960"/>
                </a:cubicBezTo>
                <a:cubicBezTo>
                  <a:pt x="2160" y="9155"/>
                  <a:pt x="6022" y="6060"/>
                  <a:pt x="10774" y="6049"/>
                </a:cubicBezTo>
                <a:lnTo>
                  <a:pt x="10802" y="6050"/>
                </a:lnTo>
                <a:lnTo>
                  <a:pt x="10829" y="6049"/>
                </a:lnTo>
                <a:cubicBezTo>
                  <a:pt x="15579" y="6061"/>
                  <a:pt x="19440" y="9156"/>
                  <a:pt x="19440" y="12960"/>
                </a:cubicBezTo>
                <a:cubicBezTo>
                  <a:pt x="19440" y="16771"/>
                  <a:pt x="15564" y="19871"/>
                  <a:pt x="10800" y="19871"/>
                </a:cubicBezTo>
                <a:close/>
                <a:moveTo>
                  <a:pt x="10802" y="1728"/>
                </a:moveTo>
                <a:cubicBezTo>
                  <a:pt x="11696" y="1728"/>
                  <a:pt x="12423" y="2310"/>
                  <a:pt x="12423" y="3025"/>
                </a:cubicBezTo>
                <a:cubicBezTo>
                  <a:pt x="12423" y="3735"/>
                  <a:pt x="11705" y="4312"/>
                  <a:pt x="10820" y="4320"/>
                </a:cubicBezTo>
                <a:lnTo>
                  <a:pt x="10800" y="4319"/>
                </a:lnTo>
                <a:lnTo>
                  <a:pt x="10783" y="4320"/>
                </a:lnTo>
                <a:cubicBezTo>
                  <a:pt x="9899" y="4311"/>
                  <a:pt x="9182" y="3734"/>
                  <a:pt x="9182" y="3025"/>
                </a:cubicBezTo>
                <a:cubicBezTo>
                  <a:pt x="9182" y="2310"/>
                  <a:pt x="9909" y="1728"/>
                  <a:pt x="10802" y="1728"/>
                </a:cubicBezTo>
                <a:close/>
                <a:moveTo>
                  <a:pt x="13953" y="4695"/>
                </a:moveTo>
                <a:cubicBezTo>
                  <a:pt x="14351" y="4217"/>
                  <a:pt x="14583" y="3643"/>
                  <a:pt x="14583" y="3025"/>
                </a:cubicBezTo>
                <a:cubicBezTo>
                  <a:pt x="14583" y="1354"/>
                  <a:pt x="12890" y="0"/>
                  <a:pt x="10802" y="0"/>
                </a:cubicBezTo>
                <a:cubicBezTo>
                  <a:pt x="8714" y="0"/>
                  <a:pt x="7022" y="1354"/>
                  <a:pt x="7022" y="3025"/>
                </a:cubicBezTo>
                <a:cubicBezTo>
                  <a:pt x="7022" y="3642"/>
                  <a:pt x="7254" y="4216"/>
                  <a:pt x="7651" y="4695"/>
                </a:cubicBezTo>
                <a:cubicBezTo>
                  <a:pt x="3223" y="5773"/>
                  <a:pt x="0" y="9064"/>
                  <a:pt x="0" y="12960"/>
                </a:cubicBezTo>
                <a:cubicBezTo>
                  <a:pt x="0" y="17731"/>
                  <a:pt x="4835" y="21600"/>
                  <a:pt x="10800" y="21600"/>
                </a:cubicBezTo>
                <a:cubicBezTo>
                  <a:pt x="16765" y="21600"/>
                  <a:pt x="21600" y="17731"/>
                  <a:pt x="21600" y="12960"/>
                </a:cubicBezTo>
                <a:cubicBezTo>
                  <a:pt x="21600" y="9065"/>
                  <a:pt x="18379" y="5775"/>
                  <a:pt x="13953" y="4695"/>
                </a:cubicBezTo>
                <a:close/>
                <a:moveTo>
                  <a:pt x="10800" y="14040"/>
                </a:moveTo>
                <a:cubicBezTo>
                  <a:pt x="9024" y="14040"/>
                  <a:pt x="9020" y="11879"/>
                  <a:pt x="10800" y="11879"/>
                </a:cubicBezTo>
                <a:cubicBezTo>
                  <a:pt x="11546" y="11879"/>
                  <a:pt x="12150" y="12362"/>
                  <a:pt x="12150" y="12960"/>
                </a:cubicBezTo>
                <a:cubicBezTo>
                  <a:pt x="12150" y="13557"/>
                  <a:pt x="11546" y="14040"/>
                  <a:pt x="10800" y="14040"/>
                </a:cubicBezTo>
                <a:close/>
                <a:moveTo>
                  <a:pt x="11994" y="10321"/>
                </a:moveTo>
                <a:cubicBezTo>
                  <a:pt x="10675" y="9940"/>
                  <a:pt x="9261" y="10218"/>
                  <a:pt x="8318" y="10973"/>
                </a:cubicBezTo>
                <a:cubicBezTo>
                  <a:pt x="7315" y="11775"/>
                  <a:pt x="7049" y="12941"/>
                  <a:pt x="7512" y="13939"/>
                </a:cubicBezTo>
                <a:lnTo>
                  <a:pt x="5400" y="17280"/>
                </a:lnTo>
                <a:lnTo>
                  <a:pt x="9708" y="15627"/>
                </a:lnTo>
                <a:cubicBezTo>
                  <a:pt x="11017" y="15969"/>
                  <a:pt x="12376" y="15670"/>
                  <a:pt x="13283" y="14946"/>
                </a:cubicBezTo>
                <a:cubicBezTo>
                  <a:pt x="14241" y="14178"/>
                  <a:pt x="14527" y="13078"/>
                  <a:pt x="14145" y="12111"/>
                </a:cubicBezTo>
                <a:lnTo>
                  <a:pt x="16200" y="8640"/>
                </a:lnTo>
                <a:cubicBezTo>
                  <a:pt x="16200" y="8640"/>
                  <a:pt x="11994" y="10321"/>
                  <a:pt x="11994" y="10321"/>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8" name="Flying impression design ——飞印象设计是一家专业的广告设计制作工作室，专注于平面、OFFICE、摄影等业务，工作室成立于2016年，拥有高水平的设计团队，已经立足于市场，今后将输出更多精致作品。"/>
          <p:cNvSpPr/>
          <p:nvPr/>
        </p:nvSpPr>
        <p:spPr>
          <a:xfrm>
            <a:off x="2762250" y="3214370"/>
            <a:ext cx="271780" cy="266065"/>
          </a:xfrm>
          <a:custGeom>
            <a:avLst/>
            <a:gdLst/>
            <a:ahLst/>
            <a:cxnLst>
              <a:cxn ang="0">
                <a:pos x="wd2" y="hd2"/>
              </a:cxn>
              <a:cxn ang="5400000">
                <a:pos x="wd2" y="hd2"/>
              </a:cxn>
              <a:cxn ang="10800000">
                <a:pos x="wd2" y="hd2"/>
              </a:cxn>
              <a:cxn ang="16200000">
                <a:pos x="wd2" y="hd2"/>
              </a:cxn>
            </a:cxnLst>
            <a:rect l="0" t="0" r="r" b="b"/>
            <a:pathLst>
              <a:path w="21600" h="21600" extrusionOk="0">
                <a:moveTo>
                  <a:pt x="10800" y="12408"/>
                </a:moveTo>
                <a:cubicBezTo>
                  <a:pt x="10303" y="12408"/>
                  <a:pt x="9900" y="12820"/>
                  <a:pt x="9900" y="13328"/>
                </a:cubicBezTo>
                <a:cubicBezTo>
                  <a:pt x="9900" y="13836"/>
                  <a:pt x="10303" y="14247"/>
                  <a:pt x="10800" y="14247"/>
                </a:cubicBezTo>
                <a:cubicBezTo>
                  <a:pt x="11297" y="14247"/>
                  <a:pt x="11700" y="13836"/>
                  <a:pt x="11700" y="13328"/>
                </a:cubicBezTo>
                <a:cubicBezTo>
                  <a:pt x="11700" y="12820"/>
                  <a:pt x="11297" y="12408"/>
                  <a:pt x="10800" y="12408"/>
                </a:cubicBezTo>
                <a:close/>
                <a:moveTo>
                  <a:pt x="1800" y="14706"/>
                </a:moveTo>
                <a:lnTo>
                  <a:pt x="1800" y="11959"/>
                </a:lnTo>
                <a:lnTo>
                  <a:pt x="19800" y="11959"/>
                </a:lnTo>
                <a:lnTo>
                  <a:pt x="19800" y="14706"/>
                </a:lnTo>
                <a:cubicBezTo>
                  <a:pt x="19800" y="14706"/>
                  <a:pt x="1800" y="14706"/>
                  <a:pt x="1800" y="14706"/>
                </a:cubicBezTo>
                <a:close/>
                <a:moveTo>
                  <a:pt x="11700" y="19760"/>
                </a:moveTo>
                <a:lnTo>
                  <a:pt x="9900" y="19760"/>
                </a:lnTo>
                <a:lnTo>
                  <a:pt x="9900" y="16559"/>
                </a:lnTo>
                <a:lnTo>
                  <a:pt x="11700" y="16559"/>
                </a:lnTo>
                <a:cubicBezTo>
                  <a:pt x="11700" y="16559"/>
                  <a:pt x="11700" y="19760"/>
                  <a:pt x="11700" y="19760"/>
                </a:cubicBezTo>
                <a:close/>
                <a:moveTo>
                  <a:pt x="1800" y="1840"/>
                </a:moveTo>
                <a:lnTo>
                  <a:pt x="19800" y="1840"/>
                </a:lnTo>
                <a:lnTo>
                  <a:pt x="19800" y="10111"/>
                </a:lnTo>
                <a:lnTo>
                  <a:pt x="1800" y="10111"/>
                </a:lnTo>
                <a:cubicBezTo>
                  <a:pt x="1800" y="10111"/>
                  <a:pt x="1800" y="1840"/>
                  <a:pt x="1800" y="1840"/>
                </a:cubicBezTo>
                <a:close/>
                <a:moveTo>
                  <a:pt x="21600" y="16559"/>
                </a:moveTo>
                <a:lnTo>
                  <a:pt x="21600" y="0"/>
                </a:lnTo>
                <a:lnTo>
                  <a:pt x="0" y="0"/>
                </a:lnTo>
                <a:lnTo>
                  <a:pt x="0" y="16559"/>
                </a:lnTo>
                <a:lnTo>
                  <a:pt x="8100" y="16559"/>
                </a:lnTo>
                <a:lnTo>
                  <a:pt x="8100" y="19760"/>
                </a:lnTo>
                <a:lnTo>
                  <a:pt x="6300" y="19760"/>
                </a:lnTo>
                <a:lnTo>
                  <a:pt x="6300" y="21600"/>
                </a:lnTo>
                <a:lnTo>
                  <a:pt x="15300" y="21600"/>
                </a:lnTo>
                <a:lnTo>
                  <a:pt x="15300" y="19760"/>
                </a:lnTo>
                <a:lnTo>
                  <a:pt x="13500" y="19760"/>
                </a:lnTo>
                <a:lnTo>
                  <a:pt x="13500" y="16559"/>
                </a:lnTo>
                <a:cubicBezTo>
                  <a:pt x="13500" y="16559"/>
                  <a:pt x="21600" y="16559"/>
                  <a:pt x="21600" y="16559"/>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69" name="Flying impression design ——飞印象设计是一家专业的广告设计制作工作室，专注于平面、OFFICE、摄影等业务，工作室成立于2016年，拥有高水平的设计团队，已经立足于市场，今后将输出更多精致作品。"/>
          <p:cNvSpPr/>
          <p:nvPr/>
        </p:nvSpPr>
        <p:spPr>
          <a:xfrm>
            <a:off x="6098540" y="3220085"/>
            <a:ext cx="294640" cy="254635"/>
          </a:xfrm>
          <a:custGeom>
            <a:avLst/>
            <a:gdLst/>
            <a:ahLst/>
            <a:cxnLst>
              <a:cxn ang="0">
                <a:pos x="wd2" y="hd2"/>
              </a:cxn>
              <a:cxn ang="5400000">
                <a:pos x="wd2" y="hd2"/>
              </a:cxn>
              <a:cxn ang="10800000">
                <a:pos x="wd2" y="hd2"/>
              </a:cxn>
              <a:cxn ang="16200000">
                <a:pos x="wd2" y="hd2"/>
              </a:cxn>
            </a:cxnLst>
            <a:rect l="0" t="0" r="r" b="b"/>
            <a:pathLst>
              <a:path w="21600" h="21600" extrusionOk="0">
                <a:moveTo>
                  <a:pt x="13292" y="15360"/>
                </a:moveTo>
                <a:lnTo>
                  <a:pt x="15369" y="7680"/>
                </a:lnTo>
                <a:lnTo>
                  <a:pt x="18692" y="7680"/>
                </a:lnTo>
                <a:cubicBezTo>
                  <a:pt x="18692" y="7680"/>
                  <a:pt x="13292" y="15360"/>
                  <a:pt x="13292" y="15360"/>
                </a:cubicBezTo>
                <a:close/>
                <a:moveTo>
                  <a:pt x="7892" y="7680"/>
                </a:moveTo>
                <a:lnTo>
                  <a:pt x="13708" y="7680"/>
                </a:lnTo>
                <a:lnTo>
                  <a:pt x="10800" y="17288"/>
                </a:lnTo>
                <a:cubicBezTo>
                  <a:pt x="10800" y="17288"/>
                  <a:pt x="7892" y="7680"/>
                  <a:pt x="7892" y="7680"/>
                </a:cubicBezTo>
                <a:close/>
                <a:moveTo>
                  <a:pt x="2908" y="7680"/>
                </a:moveTo>
                <a:lnTo>
                  <a:pt x="6231" y="7680"/>
                </a:lnTo>
                <a:lnTo>
                  <a:pt x="8308" y="15360"/>
                </a:lnTo>
                <a:cubicBezTo>
                  <a:pt x="8308" y="15360"/>
                  <a:pt x="2908" y="7680"/>
                  <a:pt x="2908" y="7680"/>
                </a:cubicBezTo>
                <a:close/>
                <a:moveTo>
                  <a:pt x="5815" y="1920"/>
                </a:moveTo>
                <a:lnTo>
                  <a:pt x="9138" y="1920"/>
                </a:lnTo>
                <a:lnTo>
                  <a:pt x="6231" y="5760"/>
                </a:lnTo>
                <a:lnTo>
                  <a:pt x="2908" y="5760"/>
                </a:lnTo>
                <a:cubicBezTo>
                  <a:pt x="2908" y="5760"/>
                  <a:pt x="5815" y="1920"/>
                  <a:pt x="5815" y="1920"/>
                </a:cubicBezTo>
                <a:close/>
                <a:moveTo>
                  <a:pt x="13292" y="5760"/>
                </a:moveTo>
                <a:lnTo>
                  <a:pt x="8308" y="5760"/>
                </a:lnTo>
                <a:lnTo>
                  <a:pt x="10800" y="2426"/>
                </a:lnTo>
                <a:cubicBezTo>
                  <a:pt x="10800" y="2426"/>
                  <a:pt x="13292" y="5760"/>
                  <a:pt x="13292" y="5760"/>
                </a:cubicBezTo>
                <a:close/>
                <a:moveTo>
                  <a:pt x="15785" y="1920"/>
                </a:moveTo>
                <a:lnTo>
                  <a:pt x="18692" y="5760"/>
                </a:lnTo>
                <a:lnTo>
                  <a:pt x="15369" y="5760"/>
                </a:lnTo>
                <a:lnTo>
                  <a:pt x="12461" y="1920"/>
                </a:lnTo>
                <a:cubicBezTo>
                  <a:pt x="12461" y="1920"/>
                  <a:pt x="15785" y="1920"/>
                  <a:pt x="15785" y="1920"/>
                </a:cubicBezTo>
                <a:close/>
                <a:moveTo>
                  <a:pt x="16615" y="0"/>
                </a:moveTo>
                <a:lnTo>
                  <a:pt x="4923" y="0"/>
                </a:lnTo>
                <a:lnTo>
                  <a:pt x="0" y="6644"/>
                </a:lnTo>
                <a:lnTo>
                  <a:pt x="10800" y="21600"/>
                </a:lnTo>
                <a:lnTo>
                  <a:pt x="21600" y="6720"/>
                </a:lnTo>
                <a:cubicBezTo>
                  <a:pt x="21600" y="6720"/>
                  <a:pt x="16615" y="0"/>
                  <a:pt x="16615" y="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0" name="Flying impression design ——飞印象设计是一家专业的广告设计制作工作室，专注于平面、OFFICE、摄影等业务，工作室成立于2016年，拥有高水平的设计团队，已经立足于市场，今后将输出更多精致作品。"/>
          <p:cNvSpPr/>
          <p:nvPr/>
        </p:nvSpPr>
        <p:spPr>
          <a:xfrm>
            <a:off x="4436110" y="2428240"/>
            <a:ext cx="271780" cy="203835"/>
          </a:xfrm>
          <a:custGeom>
            <a:avLst/>
            <a:gdLst/>
            <a:ahLst/>
            <a:cxnLst>
              <a:cxn ang="0">
                <a:pos x="wd2" y="hd2"/>
              </a:cxn>
              <a:cxn ang="5400000">
                <a:pos x="wd2" y="hd2"/>
              </a:cxn>
              <a:cxn ang="10800000">
                <a:pos x="wd2" y="hd2"/>
              </a:cxn>
              <a:cxn ang="16200000">
                <a:pos x="wd2" y="hd2"/>
              </a:cxn>
            </a:cxnLst>
            <a:rect l="0" t="0" r="r" b="b"/>
            <a:pathLst>
              <a:path w="21600" h="21600" extrusionOk="0">
                <a:moveTo>
                  <a:pt x="19800" y="16200"/>
                </a:moveTo>
                <a:lnTo>
                  <a:pt x="13050" y="8400"/>
                </a:lnTo>
                <a:lnTo>
                  <a:pt x="9000" y="13800"/>
                </a:lnTo>
                <a:lnTo>
                  <a:pt x="6300" y="12000"/>
                </a:lnTo>
                <a:lnTo>
                  <a:pt x="1800" y="16800"/>
                </a:lnTo>
                <a:lnTo>
                  <a:pt x="1800" y="2400"/>
                </a:lnTo>
                <a:lnTo>
                  <a:pt x="19800" y="2400"/>
                </a:lnTo>
                <a:cubicBezTo>
                  <a:pt x="19800" y="2400"/>
                  <a:pt x="19800" y="16200"/>
                  <a:pt x="19800" y="16200"/>
                </a:cubicBezTo>
                <a:close/>
                <a:moveTo>
                  <a:pt x="2700" y="19200"/>
                </a:moveTo>
                <a:lnTo>
                  <a:pt x="6300" y="15000"/>
                </a:lnTo>
                <a:lnTo>
                  <a:pt x="9450" y="16800"/>
                </a:lnTo>
                <a:lnTo>
                  <a:pt x="13050" y="12000"/>
                </a:lnTo>
                <a:lnTo>
                  <a:pt x="19350" y="19200"/>
                </a:lnTo>
                <a:cubicBezTo>
                  <a:pt x="19350" y="19200"/>
                  <a:pt x="2700" y="19200"/>
                  <a:pt x="2700" y="19200"/>
                </a:cubicBezTo>
                <a:close/>
                <a:moveTo>
                  <a:pt x="0" y="0"/>
                </a:moveTo>
                <a:lnTo>
                  <a:pt x="0" y="21600"/>
                </a:lnTo>
                <a:lnTo>
                  <a:pt x="21600" y="21600"/>
                </a:lnTo>
                <a:lnTo>
                  <a:pt x="21600" y="0"/>
                </a:lnTo>
                <a:cubicBezTo>
                  <a:pt x="21600" y="0"/>
                  <a:pt x="0" y="0"/>
                  <a:pt x="0" y="0"/>
                </a:cubicBezTo>
                <a:close/>
                <a:moveTo>
                  <a:pt x="5400" y="9600"/>
                </a:moveTo>
                <a:cubicBezTo>
                  <a:pt x="6394" y="9600"/>
                  <a:pt x="7200" y="8525"/>
                  <a:pt x="7200" y="7200"/>
                </a:cubicBezTo>
                <a:cubicBezTo>
                  <a:pt x="7200" y="5875"/>
                  <a:pt x="6394" y="4800"/>
                  <a:pt x="5400" y="4800"/>
                </a:cubicBezTo>
                <a:cubicBezTo>
                  <a:pt x="4406" y="4800"/>
                  <a:pt x="3600" y="5875"/>
                  <a:pt x="3600" y="7200"/>
                </a:cubicBezTo>
                <a:cubicBezTo>
                  <a:pt x="3600" y="8525"/>
                  <a:pt x="4406" y="9600"/>
                  <a:pt x="5400" y="960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2" name="Flying impression design ——飞印象设计是一家专业的广告设计制作工作室，专注于平面、OFFICE、摄影等业务，工作室成立于2016年，拥有高水平的设计团队，已经立足于市场，今后将输出更多精致作品。"/>
          <p:cNvSpPr/>
          <p:nvPr/>
        </p:nvSpPr>
        <p:spPr>
          <a:xfrm rot="2700000">
            <a:off x="7453630" y="2084705"/>
            <a:ext cx="890270" cy="890270"/>
          </a:xfrm>
          <a:prstGeom prst="roundRect">
            <a:avLst/>
          </a:prstGeom>
          <a:noFill/>
          <a:ln w="38100">
            <a:solidFill>
              <a:srgbClr val="2A31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73" name="Flying impression design ——飞印象设计是一家专业的广告设计制作工作室，专注于平面、OFFICE、摄影等业务，工作室成立于2016年，拥有高水平的设计团队，已经立足于市场，今后将输出更多精致作品。"/>
          <p:cNvSpPr/>
          <p:nvPr/>
        </p:nvSpPr>
        <p:spPr>
          <a:xfrm>
            <a:off x="7654290" y="2286000"/>
            <a:ext cx="488315" cy="488315"/>
          </a:xfrm>
          <a:prstGeom prst="ellips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74" name="Flying impression design ——飞印象设计是一家专业的广告设计制作工作室，专注于平面、OFFICE、摄影等业务，工作室成立于2016年，拥有高水平的设计团队，已经立足于市场，今后将输出更多精致作品。"/>
          <p:cNvSpPr/>
          <p:nvPr/>
        </p:nvSpPr>
        <p:spPr>
          <a:xfrm>
            <a:off x="7762875" y="2427605"/>
            <a:ext cx="271780" cy="203835"/>
          </a:xfrm>
          <a:custGeom>
            <a:avLst/>
            <a:gdLst/>
            <a:ahLst/>
            <a:cxnLst>
              <a:cxn ang="0">
                <a:pos x="wd2" y="hd2"/>
              </a:cxn>
              <a:cxn ang="5400000">
                <a:pos x="wd2" y="hd2"/>
              </a:cxn>
              <a:cxn ang="10800000">
                <a:pos x="wd2" y="hd2"/>
              </a:cxn>
              <a:cxn ang="16200000">
                <a:pos x="wd2" y="hd2"/>
              </a:cxn>
            </a:cxnLst>
            <a:rect l="0" t="0" r="r" b="b"/>
            <a:pathLst>
              <a:path w="21600" h="21600" extrusionOk="0">
                <a:moveTo>
                  <a:pt x="19800" y="16200"/>
                </a:moveTo>
                <a:lnTo>
                  <a:pt x="13050" y="8400"/>
                </a:lnTo>
                <a:lnTo>
                  <a:pt x="9000" y="13800"/>
                </a:lnTo>
                <a:lnTo>
                  <a:pt x="6300" y="12000"/>
                </a:lnTo>
                <a:lnTo>
                  <a:pt x="1800" y="16800"/>
                </a:lnTo>
                <a:lnTo>
                  <a:pt x="1800" y="2400"/>
                </a:lnTo>
                <a:lnTo>
                  <a:pt x="19800" y="2400"/>
                </a:lnTo>
                <a:cubicBezTo>
                  <a:pt x="19800" y="2400"/>
                  <a:pt x="19800" y="16200"/>
                  <a:pt x="19800" y="16200"/>
                </a:cubicBezTo>
                <a:close/>
                <a:moveTo>
                  <a:pt x="2700" y="19200"/>
                </a:moveTo>
                <a:lnTo>
                  <a:pt x="6300" y="15000"/>
                </a:lnTo>
                <a:lnTo>
                  <a:pt x="9450" y="16800"/>
                </a:lnTo>
                <a:lnTo>
                  <a:pt x="13050" y="12000"/>
                </a:lnTo>
                <a:lnTo>
                  <a:pt x="19350" y="19200"/>
                </a:lnTo>
                <a:cubicBezTo>
                  <a:pt x="19350" y="19200"/>
                  <a:pt x="2700" y="19200"/>
                  <a:pt x="2700" y="19200"/>
                </a:cubicBezTo>
                <a:close/>
                <a:moveTo>
                  <a:pt x="0" y="0"/>
                </a:moveTo>
                <a:lnTo>
                  <a:pt x="0" y="21600"/>
                </a:lnTo>
                <a:lnTo>
                  <a:pt x="21600" y="21600"/>
                </a:lnTo>
                <a:lnTo>
                  <a:pt x="21600" y="0"/>
                </a:lnTo>
                <a:cubicBezTo>
                  <a:pt x="21600" y="0"/>
                  <a:pt x="0" y="0"/>
                  <a:pt x="0" y="0"/>
                </a:cubicBezTo>
                <a:close/>
                <a:moveTo>
                  <a:pt x="5400" y="9600"/>
                </a:moveTo>
                <a:cubicBezTo>
                  <a:pt x="6394" y="9600"/>
                  <a:pt x="7200" y="8525"/>
                  <a:pt x="7200" y="7200"/>
                </a:cubicBezTo>
                <a:cubicBezTo>
                  <a:pt x="7200" y="5875"/>
                  <a:pt x="6394" y="4800"/>
                  <a:pt x="5400" y="4800"/>
                </a:cubicBezTo>
                <a:cubicBezTo>
                  <a:pt x="4406" y="4800"/>
                  <a:pt x="3600" y="5875"/>
                  <a:pt x="3600" y="7200"/>
                </a:cubicBezTo>
                <a:cubicBezTo>
                  <a:pt x="3600" y="8525"/>
                  <a:pt x="4406" y="9600"/>
                  <a:pt x="5400" y="960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449051" y="2348334"/>
            <a:ext cx="1332010" cy="1088686"/>
          </a:xfrm>
          <a:prstGeom prst="rect">
            <a:avLst/>
          </a:prstGeom>
          <a:solidFill>
            <a:srgbClr val="C499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ctr" anchorCtr="0" forceAA="0" compatLnSpc="1">
            <a:normAutofit/>
          </a:bodyPr>
          <a:lstStyle/>
          <a:p>
            <a:pPr algn="ctr"/>
            <a:r>
              <a:rPr lang="en-US" altLang="zh-CN" sz="1350" dirty="0">
                <a:solidFill>
                  <a:schemeClr val="bg1"/>
                </a:solidFill>
                <a:latin typeface="+mj-lt"/>
                <a:ea typeface="+mj-ea"/>
                <a:cs typeface="+mj-cs"/>
                <a:sym typeface="Arial" panose="020B0604020202020204" pitchFamily="34" charset="0"/>
              </a:rPr>
              <a:t> </a:t>
            </a:r>
            <a:endParaRPr lang="en-US" altLang="zh-CN" sz="1350" dirty="0">
              <a:solidFill>
                <a:schemeClr val="bg1"/>
              </a:solidFill>
              <a:latin typeface="+mj-lt"/>
              <a:ea typeface="+mj-ea"/>
              <a:cs typeface="+mj-cs"/>
              <a:sym typeface="Arial" panose="020B0604020202020204" pitchFamily="34" charset="0"/>
            </a:endParaRPr>
          </a:p>
        </p:txBody>
      </p:sp>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1749516" cy="368300"/>
          </a:xfrm>
          <a:prstGeom prst="rect">
            <a:avLst/>
          </a:prstGeom>
        </p:spPr>
        <p:txBody>
          <a:bodyPr wrap="square">
            <a:spAutoFit/>
          </a:bodyPr>
          <a:lstStyle/>
          <a:p>
            <a:pPr algn="l"/>
            <a:r>
              <a:rPr lang="zh-CN" altLang="en-US" sz="1800" b="1">
                <a:solidFill>
                  <a:schemeClr val="bg1"/>
                </a:solidFill>
                <a:latin typeface="微软雅黑" panose="020B0503020204020204" pitchFamily="34" charset="-122"/>
                <a:ea typeface="微软雅黑" panose="020B0503020204020204" pitchFamily="34" charset="-122"/>
              </a:rPr>
              <a:t>安全自省5步法</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2486660" y="2533015"/>
            <a:ext cx="1254125" cy="714375"/>
          </a:xfrm>
          <a:prstGeom prst="rect">
            <a:avLst/>
          </a:prstGeom>
        </p:spPr>
        <p:txBody>
          <a:bodyPr wrap="square">
            <a:spAutoFit/>
          </a:bodyPr>
          <a:lstStyle/>
          <a:p>
            <a:pPr algn="just">
              <a:buNone/>
            </a:pPr>
            <a:r>
              <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在你的脑子里，确定如何实施这项工作</a:t>
            </a:r>
            <a:endPar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矩形 44"/>
          <p:cNvSpPr/>
          <p:nvPr/>
        </p:nvSpPr>
        <p:spPr>
          <a:xfrm>
            <a:off x="1354455" y="1193800"/>
            <a:ext cx="3334385" cy="421005"/>
          </a:xfrm>
          <a:prstGeom prst="rect">
            <a:avLst/>
          </a:prstGeom>
          <a:effectLst/>
        </p:spPr>
        <p:txBody>
          <a:bodyPr wrap="square" lIns="96746" tIns="48374" rIns="96746" bIns="48374">
            <a:spAutoFit/>
          </a:bodyPr>
          <a:lstStyle/>
          <a:p>
            <a:r>
              <a:rPr lang="zh-CN" altLang="en-US" sz="2100" b="1" dirty="0">
                <a:solidFill>
                  <a:srgbClr val="C4993C"/>
                </a:solidFill>
                <a:latin typeface="微软雅黑" panose="020B0503020204020204" pitchFamily="34" charset="-122"/>
                <a:ea typeface="微软雅黑" panose="020B0503020204020204" pitchFamily="34" charset="-122"/>
              </a:rPr>
              <a:t>工作前，停顿一下，思考。</a:t>
            </a:r>
            <a:endParaRPr lang="zh-CN" altLang="en-US" sz="2100" b="1" dirty="0">
              <a:solidFill>
                <a:srgbClr val="C4993C"/>
              </a:solidFill>
              <a:latin typeface="微软雅黑" panose="020B0503020204020204" pitchFamily="34" charset="-122"/>
              <a:ea typeface="微软雅黑" panose="020B0503020204020204" pitchFamily="34" charset="-122"/>
            </a:endParaRPr>
          </a:p>
        </p:txBody>
      </p:sp>
      <p:cxnSp>
        <p:nvCxnSpPr>
          <p:cNvPr id="4" name="直接连接符 3"/>
          <p:cNvCxnSpPr/>
          <p:nvPr>
            <p:custDataLst>
              <p:tags r:id="rId2"/>
            </p:custDataLst>
          </p:nvPr>
        </p:nvCxnSpPr>
        <p:spPr>
          <a:xfrm>
            <a:off x="330782" y="3484353"/>
            <a:ext cx="8479896" cy="0"/>
          </a:xfrm>
          <a:prstGeom prst="line">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3"/>
            </p:custDataLst>
          </p:nvPr>
        </p:nvSpPr>
        <p:spPr>
          <a:xfrm>
            <a:off x="913154" y="2348334"/>
            <a:ext cx="1332010" cy="1088686"/>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ctr" anchorCtr="0" forceAA="0" compatLnSpc="1">
            <a:normAutofit/>
          </a:bodyPr>
          <a:lstStyle/>
          <a:p>
            <a:pPr algn="ctr"/>
            <a:r>
              <a:rPr lang="en-US" altLang="zh-CN" kern="100" dirty="0">
                <a:solidFill>
                  <a:prstClr val="black">
                    <a:lumMod val="65000"/>
                    <a:lumOff val="35000"/>
                  </a:prstClr>
                </a:solidFill>
                <a:latin typeface="Impact MT Std" pitchFamily="34" charset="0"/>
                <a:ea typeface="微软雅黑" panose="020B0503020204020204" pitchFamily="34" charset="-122"/>
                <a:cs typeface="Times New Roman" panose="02020603050405020304" pitchFamily="18" charset="0"/>
              </a:rPr>
              <a:t> </a:t>
            </a:r>
            <a:endParaRPr lang="zh-CN" altLang="en-US" kern="100" dirty="0">
              <a:solidFill>
                <a:prstClr val="black">
                  <a:lumMod val="65000"/>
                  <a:lumOff val="35000"/>
                </a:prstClr>
              </a:solidFill>
              <a:latin typeface="Impact MT Std" pitchFamily="34" charset="0"/>
              <a:ea typeface="微软雅黑" panose="020B0503020204020204" pitchFamily="34" charset="-122"/>
              <a:cs typeface="Times New Roman" panose="02020603050405020304" pitchFamily="18" charset="0"/>
            </a:endParaRPr>
          </a:p>
          <a:p>
            <a:pPr algn="ctr"/>
            <a:endParaRPr lang="zh-CN" altLang="en-US" sz="1350" dirty="0">
              <a:solidFill>
                <a:schemeClr val="bg1"/>
              </a:solidFill>
              <a:latin typeface="+mj-lt"/>
              <a:ea typeface="+mj-ea"/>
              <a:cs typeface="+mj-cs"/>
              <a:sym typeface="Arial" panose="020B0604020202020204" pitchFamily="34" charset="0"/>
            </a:endParaRPr>
          </a:p>
        </p:txBody>
      </p:sp>
      <p:sp>
        <p:nvSpPr>
          <p:cNvPr id="6" name="椭圆 5"/>
          <p:cNvSpPr/>
          <p:nvPr>
            <p:custDataLst>
              <p:tags r:id="rId4"/>
            </p:custDataLst>
          </p:nvPr>
        </p:nvSpPr>
        <p:spPr>
          <a:xfrm>
            <a:off x="799616" y="2125896"/>
            <a:ext cx="444877" cy="444877"/>
          </a:xfrm>
          <a:prstGeom prst="ellipse">
            <a:avLst/>
          </a:prstGeom>
          <a:solidFill>
            <a:srgbClr val="2A314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90000" lnSpcReduction="20000"/>
          </a:bodyPr>
          <a:lstStyle/>
          <a:p>
            <a:pPr algn="ctr"/>
            <a:r>
              <a:rPr lang="en-US" altLang="zh-CN" sz="2100" b="1" dirty="0">
                <a:solidFill>
                  <a:schemeClr val="bg1"/>
                </a:solidFill>
                <a:sym typeface="Arial" panose="020B0604020202020204" pitchFamily="34" charset="0"/>
              </a:rPr>
              <a:t>1</a:t>
            </a:r>
            <a:endParaRPr lang="zh-CN" altLang="en-US" sz="2100" b="1" dirty="0">
              <a:solidFill>
                <a:schemeClr val="bg1"/>
              </a:solidFill>
              <a:sym typeface="Arial" panose="020B0604020202020204" pitchFamily="34" charset="0"/>
            </a:endParaRPr>
          </a:p>
        </p:txBody>
      </p:sp>
      <p:sp>
        <p:nvSpPr>
          <p:cNvPr id="3" name="椭圆 2"/>
          <p:cNvSpPr/>
          <p:nvPr>
            <p:custDataLst>
              <p:tags r:id="rId5"/>
            </p:custDataLst>
          </p:nvPr>
        </p:nvSpPr>
        <p:spPr>
          <a:xfrm>
            <a:off x="2335513" y="2125896"/>
            <a:ext cx="444877" cy="444877"/>
          </a:xfrm>
          <a:prstGeom prst="ellipse">
            <a:avLst/>
          </a:prstGeom>
          <a:solidFill>
            <a:srgbClr val="D2B26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90000" lnSpcReduction="20000"/>
          </a:bodyPr>
          <a:lstStyle/>
          <a:p>
            <a:pPr algn="ctr"/>
            <a:r>
              <a:rPr lang="en-US" altLang="zh-CN" sz="2100" b="1" dirty="0">
                <a:solidFill>
                  <a:schemeClr val="bg1"/>
                </a:solidFill>
                <a:sym typeface="Arial" panose="020B0604020202020204" pitchFamily="34" charset="0"/>
              </a:rPr>
              <a:t>2</a:t>
            </a:r>
            <a:endParaRPr lang="zh-CN" altLang="en-US" sz="2100" b="1" dirty="0">
              <a:solidFill>
                <a:schemeClr val="bg1"/>
              </a:solidFill>
              <a:sym typeface="Arial" panose="020B0604020202020204" pitchFamily="34" charset="0"/>
            </a:endParaRPr>
          </a:p>
        </p:txBody>
      </p:sp>
      <p:sp>
        <p:nvSpPr>
          <p:cNvPr id="7" name="矩形 6"/>
          <p:cNvSpPr/>
          <p:nvPr>
            <p:custDataLst>
              <p:tags r:id="rId6"/>
            </p:custDataLst>
          </p:nvPr>
        </p:nvSpPr>
        <p:spPr>
          <a:xfrm>
            <a:off x="3984947" y="2348334"/>
            <a:ext cx="1332010" cy="1088686"/>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ctr" anchorCtr="0" forceAA="0" compatLnSpc="1">
            <a:normAutofit/>
          </a:bodyPr>
          <a:lstStyle/>
          <a:p>
            <a:pPr algn="ctr"/>
            <a:r>
              <a:rPr lang="en-US" altLang="zh-CN" sz="1350" dirty="0">
                <a:solidFill>
                  <a:schemeClr val="bg1"/>
                </a:solidFill>
                <a:latin typeface="+mj-lt"/>
                <a:ea typeface="+mj-ea"/>
                <a:cs typeface="+mj-cs"/>
                <a:sym typeface="Arial" panose="020B0604020202020204" pitchFamily="34" charset="0"/>
              </a:rPr>
              <a:t> </a:t>
            </a:r>
            <a:endParaRPr lang="en-US" altLang="zh-CN" sz="1350" dirty="0">
              <a:solidFill>
                <a:schemeClr val="bg1"/>
              </a:solidFill>
              <a:latin typeface="+mj-lt"/>
              <a:ea typeface="+mj-ea"/>
              <a:cs typeface="+mj-cs"/>
              <a:sym typeface="Arial" panose="020B0604020202020204" pitchFamily="34" charset="0"/>
            </a:endParaRPr>
          </a:p>
        </p:txBody>
      </p:sp>
      <p:sp>
        <p:nvSpPr>
          <p:cNvPr id="8" name="椭圆 7"/>
          <p:cNvSpPr/>
          <p:nvPr>
            <p:custDataLst>
              <p:tags r:id="rId7"/>
            </p:custDataLst>
          </p:nvPr>
        </p:nvSpPr>
        <p:spPr>
          <a:xfrm>
            <a:off x="3871410" y="2125896"/>
            <a:ext cx="444877" cy="444877"/>
          </a:xfrm>
          <a:prstGeom prst="ellipse">
            <a:avLst/>
          </a:prstGeom>
          <a:solidFill>
            <a:srgbClr val="2A314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90000" lnSpcReduction="20000"/>
          </a:bodyPr>
          <a:lstStyle/>
          <a:p>
            <a:pPr algn="ctr"/>
            <a:r>
              <a:rPr lang="en-US" altLang="zh-CN" sz="2100" b="1" dirty="0">
                <a:solidFill>
                  <a:schemeClr val="bg1"/>
                </a:solidFill>
                <a:sym typeface="Arial" panose="020B0604020202020204" pitchFamily="34" charset="0"/>
              </a:rPr>
              <a:t>3</a:t>
            </a:r>
            <a:endParaRPr lang="zh-CN" altLang="en-US" sz="2100" b="1" dirty="0">
              <a:solidFill>
                <a:schemeClr val="bg1"/>
              </a:solidFill>
              <a:sym typeface="Arial" panose="020B0604020202020204" pitchFamily="34" charset="0"/>
            </a:endParaRPr>
          </a:p>
        </p:txBody>
      </p:sp>
      <p:sp>
        <p:nvSpPr>
          <p:cNvPr id="46" name="矩形 45"/>
          <p:cNvSpPr/>
          <p:nvPr>
            <p:custDataLst>
              <p:tags r:id="rId8"/>
            </p:custDataLst>
          </p:nvPr>
        </p:nvSpPr>
        <p:spPr>
          <a:xfrm>
            <a:off x="5520844" y="2348334"/>
            <a:ext cx="1332010" cy="1088686"/>
          </a:xfrm>
          <a:prstGeom prst="rect">
            <a:avLst/>
          </a:prstGeom>
          <a:solidFill>
            <a:srgbClr val="C499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ctr" anchorCtr="0" forceAA="0" compatLnSpc="1">
            <a:normAutofit/>
          </a:bodyPr>
          <a:lstStyle/>
          <a:p>
            <a:pPr algn="ctr"/>
            <a:r>
              <a:rPr lang="en-US" altLang="zh-CN" sz="1350" dirty="0">
                <a:solidFill>
                  <a:schemeClr val="bg1"/>
                </a:solidFill>
                <a:latin typeface="+mj-lt"/>
                <a:ea typeface="+mj-ea"/>
                <a:cs typeface="+mj-cs"/>
                <a:sym typeface="Arial" panose="020B0604020202020204" pitchFamily="34" charset="0"/>
              </a:rPr>
              <a:t> </a:t>
            </a:r>
            <a:endParaRPr lang="en-US" altLang="zh-CN" sz="1350" dirty="0">
              <a:solidFill>
                <a:schemeClr val="bg1"/>
              </a:solidFill>
              <a:latin typeface="+mj-lt"/>
              <a:ea typeface="+mj-ea"/>
              <a:cs typeface="+mj-cs"/>
              <a:sym typeface="Arial" panose="020B0604020202020204" pitchFamily="34" charset="0"/>
            </a:endParaRPr>
          </a:p>
        </p:txBody>
      </p:sp>
      <p:sp>
        <p:nvSpPr>
          <p:cNvPr id="47" name="椭圆 46"/>
          <p:cNvSpPr/>
          <p:nvPr>
            <p:custDataLst>
              <p:tags r:id="rId9"/>
            </p:custDataLst>
          </p:nvPr>
        </p:nvSpPr>
        <p:spPr>
          <a:xfrm>
            <a:off x="5407307" y="2125896"/>
            <a:ext cx="444877" cy="444877"/>
          </a:xfrm>
          <a:prstGeom prst="ellipse">
            <a:avLst/>
          </a:prstGeom>
          <a:solidFill>
            <a:srgbClr val="D2B26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90000" lnSpcReduction="20000"/>
          </a:bodyPr>
          <a:lstStyle/>
          <a:p>
            <a:pPr algn="ctr"/>
            <a:r>
              <a:rPr lang="en-US" altLang="zh-CN" sz="2100" b="1" dirty="0">
                <a:solidFill>
                  <a:schemeClr val="bg1"/>
                </a:solidFill>
                <a:sym typeface="Arial" panose="020B0604020202020204" pitchFamily="34" charset="0"/>
              </a:rPr>
              <a:t>4</a:t>
            </a:r>
            <a:endParaRPr lang="zh-CN" altLang="en-US" sz="2100" b="1" dirty="0">
              <a:solidFill>
                <a:schemeClr val="bg1"/>
              </a:solidFill>
              <a:sym typeface="Arial" panose="020B0604020202020204" pitchFamily="34" charset="0"/>
            </a:endParaRPr>
          </a:p>
        </p:txBody>
      </p:sp>
      <p:sp>
        <p:nvSpPr>
          <p:cNvPr id="50" name="矩形 49"/>
          <p:cNvSpPr/>
          <p:nvPr>
            <p:custDataLst>
              <p:tags r:id="rId10"/>
            </p:custDataLst>
          </p:nvPr>
        </p:nvSpPr>
        <p:spPr>
          <a:xfrm>
            <a:off x="7056741" y="2348334"/>
            <a:ext cx="1332010" cy="1088686"/>
          </a:xfrm>
          <a:prstGeom prst="rect">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135000" rIns="68580" bIns="34290" numCol="1" spcCol="0" rtlCol="0" fromWordArt="0" anchor="ctr" anchorCtr="0" forceAA="0" compatLnSpc="1">
            <a:normAutofit/>
          </a:bodyPr>
          <a:lstStyle/>
          <a:p>
            <a:pPr algn="ctr"/>
            <a:r>
              <a:rPr lang="en-US" altLang="zh-CN" sz="1350" dirty="0">
                <a:solidFill>
                  <a:schemeClr val="bg1"/>
                </a:solidFill>
                <a:latin typeface="+mj-lt"/>
                <a:ea typeface="+mj-ea"/>
                <a:cs typeface="+mj-cs"/>
                <a:sym typeface="Arial" panose="020B0604020202020204" pitchFamily="34" charset="0"/>
              </a:rPr>
              <a:t> </a:t>
            </a:r>
            <a:endParaRPr lang="en-US" altLang="zh-CN" sz="1350" dirty="0">
              <a:solidFill>
                <a:schemeClr val="bg1"/>
              </a:solidFill>
              <a:latin typeface="+mj-lt"/>
              <a:ea typeface="+mj-ea"/>
              <a:cs typeface="+mj-cs"/>
              <a:sym typeface="Arial" panose="020B0604020202020204" pitchFamily="34" charset="0"/>
            </a:endParaRPr>
          </a:p>
        </p:txBody>
      </p:sp>
      <p:sp>
        <p:nvSpPr>
          <p:cNvPr id="51" name="椭圆 50"/>
          <p:cNvSpPr/>
          <p:nvPr>
            <p:custDataLst>
              <p:tags r:id="rId11"/>
            </p:custDataLst>
          </p:nvPr>
        </p:nvSpPr>
        <p:spPr>
          <a:xfrm>
            <a:off x="6943204" y="2125896"/>
            <a:ext cx="444877" cy="444877"/>
          </a:xfrm>
          <a:prstGeom prst="ellipse">
            <a:avLst/>
          </a:prstGeom>
          <a:solidFill>
            <a:srgbClr val="2A314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90000" lnSpcReduction="20000"/>
          </a:bodyPr>
          <a:lstStyle/>
          <a:p>
            <a:pPr algn="ctr"/>
            <a:r>
              <a:rPr lang="en-US" altLang="zh-CN" sz="2100" b="1" dirty="0">
                <a:solidFill>
                  <a:schemeClr val="bg1"/>
                </a:solidFill>
                <a:sym typeface="Arial" panose="020B0604020202020204" pitchFamily="34" charset="0"/>
              </a:rPr>
              <a:t>5</a:t>
            </a:r>
            <a:endParaRPr lang="zh-CN" altLang="en-US" sz="2100" b="1" dirty="0">
              <a:solidFill>
                <a:schemeClr val="bg1"/>
              </a:solidFill>
              <a:sym typeface="Arial" panose="020B0604020202020204" pitchFamily="34" charset="0"/>
            </a:endParaRPr>
          </a:p>
        </p:txBody>
      </p:sp>
      <p:sp>
        <p:nvSpPr>
          <p:cNvPr id="9" name="文本框 8"/>
          <p:cNvSpPr txBox="1"/>
          <p:nvPr/>
        </p:nvSpPr>
        <p:spPr>
          <a:xfrm>
            <a:off x="953135" y="2611755"/>
            <a:ext cx="1292860" cy="506730"/>
          </a:xfrm>
          <a:prstGeom prst="rect">
            <a:avLst/>
          </a:prstGeom>
          <a:noFill/>
        </p:spPr>
        <p:txBody>
          <a:bodyPr wrap="square" rtlCol="0" anchor="t">
            <a:spAutoFit/>
          </a:bodyPr>
          <a:lstStyle/>
          <a:p>
            <a:pPr algn="just"/>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观察工作区域和环境</a:t>
            </a:r>
            <a:endParaRPr lang="zh-CN" altLang="en-US"/>
          </a:p>
        </p:txBody>
      </p:sp>
      <p:sp>
        <p:nvSpPr>
          <p:cNvPr id="24" name="矩形 23"/>
          <p:cNvSpPr/>
          <p:nvPr/>
        </p:nvSpPr>
        <p:spPr>
          <a:xfrm>
            <a:off x="3982720" y="2598420"/>
            <a:ext cx="1240790" cy="506730"/>
          </a:xfrm>
          <a:prstGeom prst="rect">
            <a:avLst/>
          </a:prstGeom>
        </p:spPr>
        <p:txBody>
          <a:bodyPr wrap="square">
            <a:spAutoFit/>
          </a:bodyPr>
          <a:lstStyle/>
          <a:p>
            <a:pPr algn="just">
              <a:spcBef>
                <a:spcPct val="0"/>
              </a:spcBef>
              <a:buFont typeface="Arial" panose="020B0604020202020204" pitchFamily="34" charset="0"/>
              <a:buNone/>
            </a:pPr>
            <a:r>
              <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识别此项工作中的风险</a:t>
            </a:r>
            <a:endPar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5514975" y="2639060"/>
            <a:ext cx="1250950" cy="506730"/>
          </a:xfrm>
          <a:prstGeom prst="rect">
            <a:avLst/>
          </a:prstGeom>
        </p:spPr>
        <p:txBody>
          <a:bodyPr wrap="square">
            <a:spAutoFit/>
          </a:bodyPr>
          <a:lstStyle/>
          <a:p>
            <a:pPr algn="just">
              <a:buFont typeface="Arial" panose="020B0604020202020204" pitchFamily="34" charset="0"/>
              <a:buNone/>
            </a:pPr>
            <a:r>
              <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问自己如何控制这些风险</a:t>
            </a:r>
            <a:endPar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矩形 34"/>
          <p:cNvSpPr/>
          <p:nvPr/>
        </p:nvSpPr>
        <p:spPr>
          <a:xfrm>
            <a:off x="7056755" y="2550795"/>
            <a:ext cx="1258570" cy="922020"/>
          </a:xfrm>
          <a:prstGeom prst="rect">
            <a:avLst/>
          </a:prstGeom>
        </p:spPr>
        <p:txBody>
          <a:bodyPr wrap="square">
            <a:spAutoFit/>
          </a:bodyPr>
          <a:lstStyle/>
          <a:p>
            <a:pPr algn="just">
              <a:spcBef>
                <a:spcPct val="0"/>
              </a:spcBef>
              <a:buFont typeface="Arial" panose="020B0604020202020204" pitchFamily="34" charset="0"/>
              <a:buNone/>
            </a:pPr>
            <a:r>
              <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检查采取的安全措施感到满意后，开始工作</a:t>
            </a:r>
            <a:endParaRPr lang="zh-CN" altLang="en-US" sz="135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9"/>
          <p:cNvGrpSpPr/>
          <p:nvPr/>
        </p:nvGrpSpPr>
        <p:grpSpPr>
          <a:xfrm>
            <a:off x="805180" y="1005840"/>
            <a:ext cx="549275" cy="681355"/>
            <a:chOff x="5956" y="-3931"/>
            <a:chExt cx="1342" cy="1664"/>
          </a:xfrm>
        </p:grpSpPr>
        <p:sp>
          <p:nvSpPr>
            <p:cNvPr id="11" name="等腰三角形 10"/>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等腰三角形 47"/>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等腰三角形 48"/>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等腰三角形 51"/>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73015"/>
            <a:ext cx="1749516"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安全自省5步法</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矩形 33"/>
          <p:cNvSpPr/>
          <p:nvPr/>
        </p:nvSpPr>
        <p:spPr>
          <a:xfrm>
            <a:off x="1426210" y="1158875"/>
            <a:ext cx="3334385" cy="419100"/>
          </a:xfrm>
          <a:prstGeom prst="rect">
            <a:avLst/>
          </a:prstGeom>
          <a:effectLst/>
        </p:spPr>
        <p:txBody>
          <a:bodyPr wrap="square" lIns="96746" tIns="48374" rIns="96746" bIns="48374">
            <a:spAutoFit/>
          </a:bodyPr>
          <a:lstStyle/>
          <a:p>
            <a:r>
              <a:rPr lang="zh-CN" altLang="en-US" sz="2100" b="1" dirty="0">
                <a:solidFill>
                  <a:srgbClr val="C4993C"/>
                </a:solidFill>
                <a:latin typeface="微软雅黑" panose="020B0503020204020204" pitchFamily="34" charset="-122"/>
                <a:ea typeface="微软雅黑" panose="020B0503020204020204" pitchFamily="34" charset="-122"/>
              </a:rPr>
              <a:t>工作后，观察工作区域</a:t>
            </a:r>
            <a:endParaRPr lang="zh-CN" altLang="en-US" sz="2100" b="1" dirty="0">
              <a:solidFill>
                <a:srgbClr val="C4993C"/>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805180" y="1005840"/>
            <a:ext cx="549275" cy="681355"/>
            <a:chOff x="5956" y="-3931"/>
            <a:chExt cx="1342" cy="1664"/>
          </a:xfrm>
        </p:grpSpPr>
        <p:sp>
          <p:nvSpPr>
            <p:cNvPr id="11" name="等腰三角形 10"/>
            <p:cNvSpPr/>
            <p:nvPr userDrawn="1"/>
          </p:nvSpPr>
          <p:spPr>
            <a:xfrm rot="5400000">
              <a:off x="5849" y="-3716"/>
              <a:ext cx="1557" cy="1342"/>
            </a:xfrm>
            <a:prstGeom prst="triangle">
              <a:avLst/>
            </a:prstGeom>
            <a:solidFill>
              <a:srgbClr val="2A314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等腰三角形 47"/>
            <p:cNvSpPr/>
            <p:nvPr/>
          </p:nvSpPr>
          <p:spPr>
            <a:xfrm rot="12597622">
              <a:off x="6906" y="-3514"/>
              <a:ext cx="300" cy="259"/>
            </a:xfrm>
            <a:prstGeom prst="triangle">
              <a:avLst/>
            </a:prstGeom>
            <a:solidFill>
              <a:srgbClr val="2A314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等腰三角形 48"/>
            <p:cNvSpPr/>
            <p:nvPr/>
          </p:nvSpPr>
          <p:spPr>
            <a:xfrm rot="12597622">
              <a:off x="6117" y="-3931"/>
              <a:ext cx="435" cy="376"/>
            </a:xfrm>
            <a:prstGeom prst="triangle">
              <a:avLst/>
            </a:prstGeom>
            <a:solidFill>
              <a:srgbClr val="D2B26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等腰三角形 51"/>
            <p:cNvSpPr/>
            <p:nvPr/>
          </p:nvSpPr>
          <p:spPr>
            <a:xfrm rot="12600000" flipV="1">
              <a:off x="6415" y="-3876"/>
              <a:ext cx="658" cy="568"/>
            </a:xfrm>
            <a:prstGeom prst="triangle">
              <a:avLst/>
            </a:prstGeom>
            <a:solidFill>
              <a:srgbClr val="D2B26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 name="Freeform 5"/>
          <p:cNvSpPr/>
          <p:nvPr/>
        </p:nvSpPr>
        <p:spPr bwMode="auto">
          <a:xfrm>
            <a:off x="2065655" y="2190750"/>
            <a:ext cx="431800" cy="471170"/>
          </a:xfrm>
          <a:custGeom>
            <a:avLst/>
            <a:gdLst>
              <a:gd name="T0" fmla="*/ 200 w 216"/>
              <a:gd name="T1" fmla="*/ 1 h 214"/>
              <a:gd name="T2" fmla="*/ 16 w 216"/>
              <a:gd name="T3" fmla="*/ 1 h 214"/>
              <a:gd name="T4" fmla="*/ 0 w 216"/>
              <a:gd name="T5" fmla="*/ 16 h 214"/>
              <a:gd name="T6" fmla="*/ 0 w 216"/>
              <a:gd name="T7" fmla="*/ 197 h 214"/>
              <a:gd name="T8" fmla="*/ 16 w 216"/>
              <a:gd name="T9" fmla="*/ 214 h 214"/>
              <a:gd name="T10" fmla="*/ 200 w 216"/>
              <a:gd name="T11" fmla="*/ 214 h 214"/>
              <a:gd name="T12" fmla="*/ 216 w 216"/>
              <a:gd name="T13" fmla="*/ 198 h 214"/>
              <a:gd name="T14" fmla="*/ 216 w 216"/>
              <a:gd name="T15" fmla="*/ 18 h 214"/>
              <a:gd name="T16" fmla="*/ 200 w 216"/>
              <a:gd name="T17" fmla="*/ 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4">
                <a:moveTo>
                  <a:pt x="200" y="1"/>
                </a:moveTo>
                <a:cubicBezTo>
                  <a:pt x="16" y="1"/>
                  <a:pt x="16" y="1"/>
                  <a:pt x="16" y="1"/>
                </a:cubicBezTo>
                <a:cubicBezTo>
                  <a:pt x="7" y="0"/>
                  <a:pt x="0" y="7"/>
                  <a:pt x="0" y="16"/>
                </a:cubicBezTo>
                <a:cubicBezTo>
                  <a:pt x="0" y="197"/>
                  <a:pt x="0" y="197"/>
                  <a:pt x="0" y="197"/>
                </a:cubicBezTo>
                <a:cubicBezTo>
                  <a:pt x="0" y="206"/>
                  <a:pt x="7" y="213"/>
                  <a:pt x="16" y="214"/>
                </a:cubicBezTo>
                <a:cubicBezTo>
                  <a:pt x="200" y="214"/>
                  <a:pt x="200" y="214"/>
                  <a:pt x="200" y="214"/>
                </a:cubicBezTo>
                <a:cubicBezTo>
                  <a:pt x="209" y="214"/>
                  <a:pt x="216" y="207"/>
                  <a:pt x="216" y="198"/>
                </a:cubicBezTo>
                <a:cubicBezTo>
                  <a:pt x="216" y="18"/>
                  <a:pt x="216" y="18"/>
                  <a:pt x="216" y="18"/>
                </a:cubicBezTo>
                <a:cubicBezTo>
                  <a:pt x="216" y="9"/>
                  <a:pt x="209" y="1"/>
                  <a:pt x="200" y="1"/>
                </a:cubicBezTo>
                <a:close/>
              </a:path>
            </a:pathLst>
          </a:custGeom>
          <a:solidFill>
            <a:srgbClr val="404040"/>
          </a:solidFill>
          <a:ln>
            <a:noFill/>
          </a:ln>
        </p:spPr>
        <p:txBody>
          <a:bodyPr vert="horz" wrap="square" lIns="91440" tIns="45720" rIns="91440" bIns="45720" numCol="1" anchor="ctr" anchorCtr="0" compatLnSpc="1"/>
          <a:lstStyle/>
          <a:p>
            <a:pPr algn="ctr"/>
            <a:r>
              <a:rPr lang="en-US" sz="2400" b="1" dirty="0">
                <a:solidFill>
                  <a:schemeClr val="bg1"/>
                </a:solidFill>
              </a:rPr>
              <a:t>1</a:t>
            </a:r>
            <a:endParaRPr lang="en-US" sz="2400" b="1" dirty="0">
              <a:solidFill>
                <a:schemeClr val="bg1"/>
              </a:solidFill>
            </a:endParaRPr>
          </a:p>
        </p:txBody>
      </p:sp>
      <p:sp>
        <p:nvSpPr>
          <p:cNvPr id="4" name="Freeform 5"/>
          <p:cNvSpPr/>
          <p:nvPr/>
        </p:nvSpPr>
        <p:spPr bwMode="auto">
          <a:xfrm>
            <a:off x="4168775" y="2190750"/>
            <a:ext cx="431800" cy="471170"/>
          </a:xfrm>
          <a:custGeom>
            <a:avLst/>
            <a:gdLst>
              <a:gd name="T0" fmla="*/ 200 w 216"/>
              <a:gd name="T1" fmla="*/ 1 h 214"/>
              <a:gd name="T2" fmla="*/ 16 w 216"/>
              <a:gd name="T3" fmla="*/ 1 h 214"/>
              <a:gd name="T4" fmla="*/ 0 w 216"/>
              <a:gd name="T5" fmla="*/ 16 h 214"/>
              <a:gd name="T6" fmla="*/ 0 w 216"/>
              <a:gd name="T7" fmla="*/ 197 h 214"/>
              <a:gd name="T8" fmla="*/ 16 w 216"/>
              <a:gd name="T9" fmla="*/ 214 h 214"/>
              <a:gd name="T10" fmla="*/ 200 w 216"/>
              <a:gd name="T11" fmla="*/ 214 h 214"/>
              <a:gd name="T12" fmla="*/ 216 w 216"/>
              <a:gd name="T13" fmla="*/ 198 h 214"/>
              <a:gd name="T14" fmla="*/ 216 w 216"/>
              <a:gd name="T15" fmla="*/ 18 h 214"/>
              <a:gd name="T16" fmla="*/ 200 w 216"/>
              <a:gd name="T17" fmla="*/ 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4">
                <a:moveTo>
                  <a:pt x="200" y="1"/>
                </a:moveTo>
                <a:cubicBezTo>
                  <a:pt x="16" y="1"/>
                  <a:pt x="16" y="1"/>
                  <a:pt x="16" y="1"/>
                </a:cubicBezTo>
                <a:cubicBezTo>
                  <a:pt x="7" y="0"/>
                  <a:pt x="0" y="7"/>
                  <a:pt x="0" y="16"/>
                </a:cubicBezTo>
                <a:cubicBezTo>
                  <a:pt x="0" y="197"/>
                  <a:pt x="0" y="197"/>
                  <a:pt x="0" y="197"/>
                </a:cubicBezTo>
                <a:cubicBezTo>
                  <a:pt x="0" y="206"/>
                  <a:pt x="7" y="213"/>
                  <a:pt x="16" y="214"/>
                </a:cubicBezTo>
                <a:cubicBezTo>
                  <a:pt x="200" y="214"/>
                  <a:pt x="200" y="214"/>
                  <a:pt x="200" y="214"/>
                </a:cubicBezTo>
                <a:cubicBezTo>
                  <a:pt x="209" y="214"/>
                  <a:pt x="216" y="207"/>
                  <a:pt x="216" y="198"/>
                </a:cubicBezTo>
                <a:cubicBezTo>
                  <a:pt x="216" y="18"/>
                  <a:pt x="216" y="18"/>
                  <a:pt x="216" y="18"/>
                </a:cubicBezTo>
                <a:cubicBezTo>
                  <a:pt x="216" y="9"/>
                  <a:pt x="209" y="1"/>
                  <a:pt x="200" y="1"/>
                </a:cubicBezTo>
                <a:close/>
              </a:path>
            </a:pathLst>
          </a:custGeom>
          <a:solidFill>
            <a:srgbClr val="C4993C"/>
          </a:solidFill>
          <a:ln>
            <a:noFill/>
          </a:ln>
        </p:spPr>
        <p:txBody>
          <a:bodyPr vert="horz" wrap="square" lIns="91440" tIns="45720" rIns="91440" bIns="45720" numCol="1" anchor="ctr" anchorCtr="0" compatLnSpc="1"/>
          <a:lstStyle/>
          <a:p>
            <a:pPr algn="ctr"/>
            <a:r>
              <a:rPr lang="en-US" sz="2400" b="1" dirty="0">
                <a:solidFill>
                  <a:schemeClr val="bg1"/>
                </a:solidFill>
              </a:rPr>
              <a:t>2</a:t>
            </a:r>
            <a:endParaRPr lang="en-US" sz="2400" b="1" dirty="0">
              <a:solidFill>
                <a:schemeClr val="bg1"/>
              </a:solidFill>
            </a:endParaRPr>
          </a:p>
        </p:txBody>
      </p:sp>
      <p:sp>
        <p:nvSpPr>
          <p:cNvPr id="35" name="Freeform 5"/>
          <p:cNvSpPr/>
          <p:nvPr/>
        </p:nvSpPr>
        <p:spPr bwMode="auto">
          <a:xfrm>
            <a:off x="6271895" y="2190750"/>
            <a:ext cx="431800" cy="471170"/>
          </a:xfrm>
          <a:custGeom>
            <a:avLst/>
            <a:gdLst>
              <a:gd name="T0" fmla="*/ 200 w 216"/>
              <a:gd name="T1" fmla="*/ 1 h 214"/>
              <a:gd name="T2" fmla="*/ 16 w 216"/>
              <a:gd name="T3" fmla="*/ 1 h 214"/>
              <a:gd name="T4" fmla="*/ 0 w 216"/>
              <a:gd name="T5" fmla="*/ 16 h 214"/>
              <a:gd name="T6" fmla="*/ 0 w 216"/>
              <a:gd name="T7" fmla="*/ 197 h 214"/>
              <a:gd name="T8" fmla="*/ 16 w 216"/>
              <a:gd name="T9" fmla="*/ 214 h 214"/>
              <a:gd name="T10" fmla="*/ 200 w 216"/>
              <a:gd name="T11" fmla="*/ 214 h 214"/>
              <a:gd name="T12" fmla="*/ 216 w 216"/>
              <a:gd name="T13" fmla="*/ 198 h 214"/>
              <a:gd name="T14" fmla="*/ 216 w 216"/>
              <a:gd name="T15" fmla="*/ 18 h 214"/>
              <a:gd name="T16" fmla="*/ 200 w 216"/>
              <a:gd name="T17" fmla="*/ 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4">
                <a:moveTo>
                  <a:pt x="200" y="1"/>
                </a:moveTo>
                <a:cubicBezTo>
                  <a:pt x="16" y="1"/>
                  <a:pt x="16" y="1"/>
                  <a:pt x="16" y="1"/>
                </a:cubicBezTo>
                <a:cubicBezTo>
                  <a:pt x="7" y="0"/>
                  <a:pt x="0" y="7"/>
                  <a:pt x="0" y="16"/>
                </a:cubicBezTo>
                <a:cubicBezTo>
                  <a:pt x="0" y="197"/>
                  <a:pt x="0" y="197"/>
                  <a:pt x="0" y="197"/>
                </a:cubicBezTo>
                <a:cubicBezTo>
                  <a:pt x="0" y="206"/>
                  <a:pt x="7" y="213"/>
                  <a:pt x="16" y="214"/>
                </a:cubicBezTo>
                <a:cubicBezTo>
                  <a:pt x="200" y="214"/>
                  <a:pt x="200" y="214"/>
                  <a:pt x="200" y="214"/>
                </a:cubicBezTo>
                <a:cubicBezTo>
                  <a:pt x="209" y="214"/>
                  <a:pt x="216" y="207"/>
                  <a:pt x="216" y="198"/>
                </a:cubicBezTo>
                <a:cubicBezTo>
                  <a:pt x="216" y="18"/>
                  <a:pt x="216" y="18"/>
                  <a:pt x="216" y="18"/>
                </a:cubicBezTo>
                <a:cubicBezTo>
                  <a:pt x="216" y="9"/>
                  <a:pt x="209" y="1"/>
                  <a:pt x="200" y="1"/>
                </a:cubicBezTo>
                <a:close/>
              </a:path>
            </a:pathLst>
          </a:custGeom>
          <a:solidFill>
            <a:srgbClr val="404040"/>
          </a:solidFill>
          <a:ln>
            <a:noFill/>
          </a:ln>
        </p:spPr>
        <p:txBody>
          <a:bodyPr vert="horz" wrap="square" lIns="91440" tIns="45720" rIns="91440" bIns="45720" numCol="1" anchor="ctr" anchorCtr="0" compatLnSpc="1"/>
          <a:lstStyle/>
          <a:p>
            <a:pPr algn="ctr"/>
            <a:r>
              <a:rPr lang="en-US" sz="2400" b="1" dirty="0">
                <a:solidFill>
                  <a:schemeClr val="bg1"/>
                </a:solidFill>
              </a:rPr>
              <a:t>3</a:t>
            </a:r>
            <a:endParaRPr lang="en-US" sz="2400" b="1" dirty="0">
              <a:solidFill>
                <a:schemeClr val="bg1"/>
              </a:solidFill>
            </a:endParaRPr>
          </a:p>
        </p:txBody>
      </p:sp>
      <p:sp>
        <p:nvSpPr>
          <p:cNvPr id="46" name="Freeform 5"/>
          <p:cNvSpPr/>
          <p:nvPr/>
        </p:nvSpPr>
        <p:spPr bwMode="auto">
          <a:xfrm>
            <a:off x="8375015" y="2190750"/>
            <a:ext cx="431800" cy="471170"/>
          </a:xfrm>
          <a:custGeom>
            <a:avLst/>
            <a:gdLst>
              <a:gd name="T0" fmla="*/ 200 w 216"/>
              <a:gd name="T1" fmla="*/ 1 h 214"/>
              <a:gd name="T2" fmla="*/ 16 w 216"/>
              <a:gd name="T3" fmla="*/ 1 h 214"/>
              <a:gd name="T4" fmla="*/ 0 w 216"/>
              <a:gd name="T5" fmla="*/ 16 h 214"/>
              <a:gd name="T6" fmla="*/ 0 w 216"/>
              <a:gd name="T7" fmla="*/ 197 h 214"/>
              <a:gd name="T8" fmla="*/ 16 w 216"/>
              <a:gd name="T9" fmla="*/ 214 h 214"/>
              <a:gd name="T10" fmla="*/ 200 w 216"/>
              <a:gd name="T11" fmla="*/ 214 h 214"/>
              <a:gd name="T12" fmla="*/ 216 w 216"/>
              <a:gd name="T13" fmla="*/ 198 h 214"/>
              <a:gd name="T14" fmla="*/ 216 w 216"/>
              <a:gd name="T15" fmla="*/ 18 h 214"/>
              <a:gd name="T16" fmla="*/ 200 w 216"/>
              <a:gd name="T17" fmla="*/ 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4">
                <a:moveTo>
                  <a:pt x="200" y="1"/>
                </a:moveTo>
                <a:cubicBezTo>
                  <a:pt x="16" y="1"/>
                  <a:pt x="16" y="1"/>
                  <a:pt x="16" y="1"/>
                </a:cubicBezTo>
                <a:cubicBezTo>
                  <a:pt x="7" y="0"/>
                  <a:pt x="0" y="7"/>
                  <a:pt x="0" y="16"/>
                </a:cubicBezTo>
                <a:cubicBezTo>
                  <a:pt x="0" y="197"/>
                  <a:pt x="0" y="197"/>
                  <a:pt x="0" y="197"/>
                </a:cubicBezTo>
                <a:cubicBezTo>
                  <a:pt x="0" y="206"/>
                  <a:pt x="7" y="213"/>
                  <a:pt x="16" y="214"/>
                </a:cubicBezTo>
                <a:cubicBezTo>
                  <a:pt x="200" y="214"/>
                  <a:pt x="200" y="214"/>
                  <a:pt x="200" y="214"/>
                </a:cubicBezTo>
                <a:cubicBezTo>
                  <a:pt x="209" y="214"/>
                  <a:pt x="216" y="207"/>
                  <a:pt x="216" y="198"/>
                </a:cubicBezTo>
                <a:cubicBezTo>
                  <a:pt x="216" y="18"/>
                  <a:pt x="216" y="18"/>
                  <a:pt x="216" y="18"/>
                </a:cubicBezTo>
                <a:cubicBezTo>
                  <a:pt x="216" y="9"/>
                  <a:pt x="209" y="1"/>
                  <a:pt x="200" y="1"/>
                </a:cubicBezTo>
                <a:close/>
              </a:path>
            </a:pathLst>
          </a:custGeom>
          <a:solidFill>
            <a:srgbClr val="C4993C"/>
          </a:solidFill>
          <a:ln>
            <a:noFill/>
          </a:ln>
        </p:spPr>
        <p:txBody>
          <a:bodyPr vert="horz" wrap="square" lIns="91440" tIns="45720" rIns="91440" bIns="45720" numCol="1" anchor="ctr" anchorCtr="0" compatLnSpc="1"/>
          <a:lstStyle/>
          <a:p>
            <a:pPr algn="ctr"/>
            <a:r>
              <a:rPr lang="en-US" sz="2400" b="1" dirty="0">
                <a:solidFill>
                  <a:schemeClr val="bg1"/>
                </a:solidFill>
              </a:rPr>
              <a:t>4</a:t>
            </a:r>
            <a:endParaRPr lang="en-US" sz="2400" b="1" dirty="0">
              <a:solidFill>
                <a:schemeClr val="bg1"/>
              </a:solidFill>
            </a:endParaRPr>
          </a:p>
        </p:txBody>
      </p:sp>
      <p:grpSp>
        <p:nvGrpSpPr>
          <p:cNvPr id="77" name="组合 76"/>
          <p:cNvGrpSpPr/>
          <p:nvPr/>
        </p:nvGrpSpPr>
        <p:grpSpPr>
          <a:xfrm>
            <a:off x="559435" y="2025650"/>
            <a:ext cx="7885430" cy="2200910"/>
            <a:chOff x="881" y="3190"/>
            <a:chExt cx="12418" cy="3866"/>
          </a:xfrm>
        </p:grpSpPr>
        <p:sp>
          <p:nvSpPr>
            <p:cNvPr id="2" name="Freeform 6"/>
            <p:cNvSpPr/>
            <p:nvPr/>
          </p:nvSpPr>
          <p:spPr bwMode="auto">
            <a:xfrm>
              <a:off x="939" y="3190"/>
              <a:ext cx="2425" cy="3866"/>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rgbClr val="98664D"/>
            </a:solidFill>
            <a:ln>
              <a:noFill/>
            </a:ln>
          </p:spPr>
          <p:txBody>
            <a:bodyPr vert="horz" wrap="square" lIns="91440" tIns="45720" rIns="91440" bIns="45720" numCol="1" anchor="t" anchorCtr="0" compatLnSpc="1"/>
            <a:lstStyle/>
            <a:p>
              <a:endParaRPr lang="en-US"/>
            </a:p>
          </p:txBody>
        </p:sp>
        <p:grpSp>
          <p:nvGrpSpPr>
            <p:cNvPr id="76" name="组合 75"/>
            <p:cNvGrpSpPr/>
            <p:nvPr/>
          </p:nvGrpSpPr>
          <p:grpSpPr>
            <a:xfrm>
              <a:off x="881" y="3190"/>
              <a:ext cx="12418" cy="3866"/>
              <a:chOff x="881" y="3190"/>
              <a:chExt cx="12418" cy="3866"/>
            </a:xfrm>
          </p:grpSpPr>
          <p:sp>
            <p:nvSpPr>
              <p:cNvPr id="3" name="Freeform 7"/>
              <p:cNvSpPr/>
              <p:nvPr/>
            </p:nvSpPr>
            <p:spPr bwMode="auto">
              <a:xfrm>
                <a:off x="881" y="3190"/>
                <a:ext cx="2423" cy="3866"/>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rgbClr val="D2B269"/>
              </a:solidFill>
              <a:ln>
                <a:noFill/>
              </a:ln>
            </p:spPr>
            <p:txBody>
              <a:bodyPr vert="horz" wrap="square" lIns="91440" tIns="45720" rIns="91440" bIns="45720" numCol="1" anchor="t" anchorCtr="0" compatLnSpc="1"/>
              <a:lstStyle/>
              <a:p>
                <a:endParaRPr lang="en-US"/>
              </a:p>
            </p:txBody>
          </p:sp>
          <p:grpSp>
            <p:nvGrpSpPr>
              <p:cNvPr id="5" name="Group 62"/>
              <p:cNvGrpSpPr/>
              <p:nvPr/>
            </p:nvGrpSpPr>
            <p:grpSpPr>
              <a:xfrm>
                <a:off x="4193" y="3190"/>
                <a:ext cx="2483" cy="3866"/>
                <a:chOff x="3353418" y="2224043"/>
                <a:chExt cx="2133303" cy="3775075"/>
              </a:xfrm>
              <a:solidFill>
                <a:srgbClr val="404040"/>
              </a:solidFill>
            </p:grpSpPr>
            <p:sp>
              <p:nvSpPr>
                <p:cNvPr id="6" name="Freeform 6"/>
                <p:cNvSpPr/>
                <p:nvPr/>
              </p:nvSpPr>
              <p:spPr bwMode="auto">
                <a:xfrm>
                  <a:off x="3403429" y="2224043"/>
                  <a:ext cx="2083292" cy="3775075"/>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grpFill/>
                <a:ln>
                  <a:noFill/>
                </a:ln>
              </p:spPr>
              <p:txBody>
                <a:bodyPr vert="horz" wrap="square" lIns="91440" tIns="45720" rIns="91440" bIns="45720" numCol="1" anchor="t" anchorCtr="0" compatLnSpc="1"/>
                <a:lstStyle/>
                <a:p>
                  <a:endParaRPr lang="en-US"/>
                </a:p>
              </p:txBody>
            </p:sp>
            <p:sp>
              <p:nvSpPr>
                <p:cNvPr id="7" name="Freeform 7"/>
                <p:cNvSpPr/>
                <p:nvPr/>
              </p:nvSpPr>
              <p:spPr bwMode="auto">
                <a:xfrm>
                  <a:off x="3353418" y="2224043"/>
                  <a:ext cx="2081864" cy="3775075"/>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rgbClr val="2A3141"/>
                </a:solidFill>
                <a:ln>
                  <a:noFill/>
                </a:ln>
              </p:spPr>
              <p:txBody>
                <a:bodyPr vert="horz" wrap="square" lIns="91440" tIns="45720" rIns="91440" bIns="45720" numCol="1" anchor="t" anchorCtr="0" compatLnSpc="1"/>
                <a:lstStyle/>
                <a:p>
                  <a:endParaRPr lang="en-US"/>
                </a:p>
              </p:txBody>
            </p:sp>
          </p:grpSp>
          <p:grpSp>
            <p:nvGrpSpPr>
              <p:cNvPr id="36" name="Group 63"/>
              <p:cNvGrpSpPr/>
              <p:nvPr/>
            </p:nvGrpSpPr>
            <p:grpSpPr>
              <a:xfrm>
                <a:off x="7505" y="3190"/>
                <a:ext cx="2483" cy="3866"/>
                <a:chOff x="6198835" y="2224043"/>
                <a:chExt cx="2133303" cy="3775075"/>
              </a:xfrm>
              <a:solidFill>
                <a:srgbClr val="98664D"/>
              </a:solidFill>
            </p:grpSpPr>
            <p:sp>
              <p:nvSpPr>
                <p:cNvPr id="37" name="Freeform 6"/>
                <p:cNvSpPr/>
                <p:nvPr/>
              </p:nvSpPr>
              <p:spPr bwMode="auto">
                <a:xfrm>
                  <a:off x="6248846" y="2224043"/>
                  <a:ext cx="2083292" cy="3775075"/>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grpFill/>
                <a:ln>
                  <a:noFill/>
                </a:ln>
              </p:spPr>
              <p:txBody>
                <a:bodyPr vert="horz" wrap="square" lIns="91440" tIns="45720" rIns="91440" bIns="45720" numCol="1" anchor="t" anchorCtr="0" compatLnSpc="1"/>
                <a:lstStyle/>
                <a:p>
                  <a:endParaRPr lang="en-US"/>
                </a:p>
              </p:txBody>
            </p:sp>
            <p:sp>
              <p:nvSpPr>
                <p:cNvPr id="45" name="Freeform 7"/>
                <p:cNvSpPr/>
                <p:nvPr/>
              </p:nvSpPr>
              <p:spPr bwMode="auto">
                <a:xfrm>
                  <a:off x="6198835" y="2224043"/>
                  <a:ext cx="2081864" cy="3775075"/>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rgbClr val="C4993C"/>
                </a:solidFill>
                <a:ln>
                  <a:noFill/>
                </a:ln>
              </p:spPr>
              <p:txBody>
                <a:bodyPr vert="horz" wrap="square" lIns="91440" tIns="45720" rIns="91440" bIns="45720" numCol="1" anchor="t" anchorCtr="0" compatLnSpc="1"/>
                <a:lstStyle/>
                <a:p>
                  <a:endParaRPr lang="en-US"/>
                </a:p>
              </p:txBody>
            </p:sp>
          </p:grpSp>
          <p:grpSp>
            <p:nvGrpSpPr>
              <p:cNvPr id="47" name="Group 64"/>
              <p:cNvGrpSpPr/>
              <p:nvPr/>
            </p:nvGrpSpPr>
            <p:grpSpPr>
              <a:xfrm>
                <a:off x="10817" y="3190"/>
                <a:ext cx="2483" cy="3866"/>
                <a:chOff x="9044252" y="2224043"/>
                <a:chExt cx="2133303" cy="3775075"/>
              </a:xfrm>
              <a:solidFill>
                <a:srgbClr val="404040"/>
              </a:solidFill>
            </p:grpSpPr>
            <p:sp>
              <p:nvSpPr>
                <p:cNvPr id="50" name="Freeform 6"/>
                <p:cNvSpPr/>
                <p:nvPr/>
              </p:nvSpPr>
              <p:spPr bwMode="auto">
                <a:xfrm>
                  <a:off x="9094263" y="2224043"/>
                  <a:ext cx="2083292" cy="3775075"/>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grpFill/>
                <a:ln>
                  <a:noFill/>
                </a:ln>
              </p:spPr>
              <p:txBody>
                <a:bodyPr vert="horz" wrap="square" lIns="91440" tIns="45720" rIns="91440" bIns="45720" numCol="1" anchor="t" anchorCtr="0" compatLnSpc="1"/>
                <a:lstStyle/>
                <a:p>
                  <a:endParaRPr lang="en-US"/>
                </a:p>
              </p:txBody>
            </p:sp>
            <p:sp>
              <p:nvSpPr>
                <p:cNvPr id="51" name="Freeform 7"/>
                <p:cNvSpPr/>
                <p:nvPr/>
              </p:nvSpPr>
              <p:spPr bwMode="auto">
                <a:xfrm>
                  <a:off x="9044252" y="2224043"/>
                  <a:ext cx="2081864" cy="3775075"/>
                </a:xfrm>
                <a:custGeom>
                  <a:avLst/>
                  <a:gdLst>
                    <a:gd name="T0" fmla="*/ 353 w 615"/>
                    <a:gd name="T1" fmla="*/ 1115 h 1115"/>
                    <a:gd name="T2" fmla="*/ 0 w 615"/>
                    <a:gd name="T3" fmla="*/ 1115 h 1115"/>
                    <a:gd name="T4" fmla="*/ 0 w 615"/>
                    <a:gd name="T5" fmla="*/ 262 h 1115"/>
                    <a:gd name="T6" fmla="*/ 262 w 615"/>
                    <a:gd name="T7" fmla="*/ 0 h 1115"/>
                    <a:gd name="T8" fmla="*/ 615 w 615"/>
                    <a:gd name="T9" fmla="*/ 0 h 1115"/>
                    <a:gd name="T10" fmla="*/ 615 w 615"/>
                    <a:gd name="T11" fmla="*/ 853 h 1115"/>
                    <a:gd name="T12" fmla="*/ 353 w 615"/>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615" h="1115">
                      <a:moveTo>
                        <a:pt x="353" y="1115"/>
                      </a:moveTo>
                      <a:cubicBezTo>
                        <a:pt x="0" y="1115"/>
                        <a:pt x="0" y="1115"/>
                        <a:pt x="0" y="1115"/>
                      </a:cubicBezTo>
                      <a:cubicBezTo>
                        <a:pt x="0" y="262"/>
                        <a:pt x="0" y="262"/>
                        <a:pt x="0" y="262"/>
                      </a:cubicBezTo>
                      <a:cubicBezTo>
                        <a:pt x="0" y="117"/>
                        <a:pt x="117" y="0"/>
                        <a:pt x="262" y="0"/>
                      </a:cubicBezTo>
                      <a:cubicBezTo>
                        <a:pt x="615" y="0"/>
                        <a:pt x="615" y="0"/>
                        <a:pt x="615" y="0"/>
                      </a:cubicBezTo>
                      <a:cubicBezTo>
                        <a:pt x="615" y="853"/>
                        <a:pt x="615" y="853"/>
                        <a:pt x="615" y="853"/>
                      </a:cubicBezTo>
                      <a:cubicBezTo>
                        <a:pt x="615" y="998"/>
                        <a:pt x="498" y="1115"/>
                        <a:pt x="353" y="1115"/>
                      </a:cubicBezTo>
                      <a:close/>
                    </a:path>
                  </a:pathLst>
                </a:custGeom>
                <a:solidFill>
                  <a:srgbClr val="2A3141"/>
                </a:solidFill>
                <a:ln>
                  <a:noFill/>
                </a:ln>
              </p:spPr>
              <p:txBody>
                <a:bodyPr vert="horz" wrap="square" lIns="91440" tIns="45720" rIns="91440" bIns="45720" numCol="1" anchor="t" anchorCtr="0" compatLnSpc="1"/>
                <a:lstStyle/>
                <a:p>
                  <a:endParaRPr lang="en-US"/>
                </a:p>
              </p:txBody>
            </p:sp>
          </p:grpSp>
        </p:grpSp>
      </p:grpSp>
      <p:sp>
        <p:nvSpPr>
          <p:cNvPr id="16" name="矩形 15"/>
          <p:cNvSpPr/>
          <p:nvPr/>
        </p:nvSpPr>
        <p:spPr>
          <a:xfrm>
            <a:off x="622935" y="2580005"/>
            <a:ext cx="1412875" cy="1014730"/>
          </a:xfrm>
          <a:prstGeom prst="rect">
            <a:avLst/>
          </a:prstGeom>
        </p:spPr>
        <p:txBody>
          <a:bodyPr wrap="square">
            <a:spAutoFit/>
          </a:bodyPr>
          <a:lstStyle/>
          <a:p>
            <a:pPr algn="just">
              <a:spcBef>
                <a:spcPct val="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针对你的工作可能产生的任何风险采取防范措施</a:t>
            </a:r>
            <a:endPar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2778760" y="2661920"/>
            <a:ext cx="1379855" cy="783590"/>
          </a:xfrm>
          <a:prstGeom prst="rect">
            <a:avLst/>
          </a:prstGeom>
        </p:spPr>
        <p:txBody>
          <a:bodyPr wrap="square">
            <a:spAutoFit/>
          </a:bodyPr>
          <a:lstStyle/>
          <a:p>
            <a:pPr algn="just">
              <a:spcBef>
                <a:spcPct val="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回顾工作的有效性以及你使用的计划方法</a:t>
            </a:r>
            <a:endPar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23"/>
          <p:cNvSpPr/>
          <p:nvPr/>
        </p:nvSpPr>
        <p:spPr>
          <a:xfrm>
            <a:off x="4873625" y="2661920"/>
            <a:ext cx="1398270" cy="553085"/>
          </a:xfrm>
          <a:prstGeom prst="rect">
            <a:avLst/>
          </a:prstGeom>
        </p:spPr>
        <p:txBody>
          <a:bodyPr wrap="square">
            <a:spAutoFit/>
          </a:bodyPr>
          <a:lstStyle/>
          <a:p>
            <a:pPr algn="just">
              <a:spcBef>
                <a:spcPct val="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你对此项工作是否感到安全</a:t>
            </a:r>
            <a:endPar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6951345" y="2661920"/>
            <a:ext cx="1424305" cy="783590"/>
          </a:xfrm>
          <a:prstGeom prst="rect">
            <a:avLst/>
          </a:prstGeom>
        </p:spPr>
        <p:txBody>
          <a:bodyPr wrap="square">
            <a:spAutoFit/>
          </a:bodyPr>
          <a:lstStyle/>
          <a:p>
            <a:pPr algn="just">
              <a:spcBef>
                <a:spcPct val="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再作此项工作时，是否有改进之处</a:t>
            </a:r>
            <a:endPar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938901" y="2122897"/>
            <a:ext cx="2240280" cy="818515"/>
          </a:xfrm>
          <a:prstGeom prst="rect">
            <a:avLst/>
          </a:prstGeom>
        </p:spPr>
        <p:txBody>
          <a:bodyPr wrap="none">
            <a:spAutoFit/>
          </a:bodyPr>
          <a:lstStyle/>
          <a:p>
            <a:pPr>
              <a:lnSpc>
                <a:spcPct val="175000"/>
              </a:lnSpc>
            </a:pPr>
            <a:r>
              <a:rPr lang="zh-CN" altLang="en-US" sz="2700" b="1">
                <a:solidFill>
                  <a:srgbClr val="2A3141"/>
                </a:solidFill>
                <a:latin typeface="微软雅黑" panose="020B0503020204020204" pitchFamily="34" charset="-122"/>
                <a:ea typeface="微软雅黑" panose="020B0503020204020204" pitchFamily="34" charset="-122"/>
              </a:rPr>
              <a:t>安全用电常识</a:t>
            </a:r>
            <a:endParaRPr lang="zh-CN" altLang="en-US" sz="2700" b="1">
              <a:solidFill>
                <a:srgbClr val="2A314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992435"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08</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038274" cy="368300"/>
          </a:xfrm>
          <a:prstGeom prst="rect">
            <a:avLst/>
          </a:prstGeom>
        </p:spPr>
        <p:txBody>
          <a:bodyPr wrap="square">
            <a:spAutoFit/>
          </a:bodyPr>
          <a:lstStyle/>
          <a:p>
            <a:pPr algn="l"/>
            <a:r>
              <a:rPr lang="zh-CN" altLang="en-US" sz="1800" b="1">
                <a:solidFill>
                  <a:schemeClr val="bg1"/>
                </a:solidFill>
                <a:latin typeface="微软雅黑" panose="020B0503020204020204" pitchFamily="34" charset="-122"/>
                <a:ea typeface="微软雅黑" panose="020B0503020204020204" pitchFamily="34" charset="-122"/>
              </a:rPr>
              <a:t>安全用电常识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矩形 11"/>
          <p:cNvSpPr/>
          <p:nvPr/>
        </p:nvSpPr>
        <p:spPr>
          <a:xfrm>
            <a:off x="2157730" y="1483995"/>
            <a:ext cx="6205220" cy="2630170"/>
          </a:xfrm>
          <a:prstGeom prst="rect">
            <a:avLst/>
          </a:prstGeom>
        </p:spPr>
        <p:txBody>
          <a:bodyPr wrap="square">
            <a:spAutoFit/>
          </a:bodyPr>
          <a:lstStyle/>
          <a:p>
            <a:pPr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工厂、车间内的电气设备，不要随便乱动。自己使用的设备、工具，如果电气部分出了故障，不得私自修理，也不得带故障运行，应立即请电工检修 ；</a:t>
            </a:r>
            <a:endParaRPr lang="zh-CN" altLang="en-US" sz="1400" dirty="0">
              <a:latin typeface="微软雅黑" panose="020B0503020204020204" pitchFamily="34" charset="-122"/>
              <a:ea typeface="微软雅黑" panose="020B0503020204020204" pitchFamily="34" charset="-122"/>
            </a:endParaRPr>
          </a:p>
          <a:p>
            <a:pPr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自己经常接触和使用的配电箱、配电板、闸刀开关、按钮开关、插座、插销以及导线等，必须保持完好、安全，不得破损或将带电部分裸露出来， 如有故障及时通知电工维修 ；</a:t>
            </a:r>
            <a:endParaRPr lang="en-US" altLang="zh-CN" sz="1400" dirty="0">
              <a:latin typeface="微软雅黑" panose="020B0503020204020204" pitchFamily="34" charset="-122"/>
              <a:ea typeface="微软雅黑" panose="020B0503020204020204" pitchFamily="34" charset="-122"/>
            </a:endParaRPr>
          </a:p>
          <a:p>
            <a:pPr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3. </a:t>
            </a:r>
            <a:r>
              <a:rPr lang="zh-CN" altLang="en-US" sz="1400" dirty="0">
                <a:latin typeface="微软雅黑" panose="020B0503020204020204" pitchFamily="34" charset="-122"/>
                <a:ea typeface="微软雅黑" panose="020B0503020204020204" pitchFamily="34" charset="-122"/>
              </a:rPr>
              <a:t>工厂内的移动式用电器具，如座地式风扇、手提砂轮机、手电钻等电动工具都必须安装使用漏电保护开关，实行单机保护。漏电保护开关要经常检查，每月试跳不少于一次，如有失灵立即更换。保险丝烧断或漏电开关跳闸后要查明原因，排除故障后才可恢复</a:t>
            </a:r>
            <a:r>
              <a:rPr lang="zh-CN" altLang="en-US" sz="1400">
                <a:latin typeface="微软雅黑" panose="020B0503020204020204" pitchFamily="34" charset="-122"/>
                <a:ea typeface="微软雅黑" panose="020B0503020204020204" pitchFamily="34" charset="-122"/>
              </a:rPr>
              <a:t>送电 ；</a:t>
            </a:r>
            <a:endParaRPr lang="zh-CN" altLang="en-US" sz="1400" dirty="0">
              <a:latin typeface="微软雅黑" panose="020B0503020204020204" pitchFamily="34" charset="-122"/>
              <a:ea typeface="微软雅黑" panose="020B0503020204020204" pitchFamily="34" charset="-122"/>
            </a:endParaRPr>
          </a:p>
        </p:txBody>
      </p:sp>
      <p:sp>
        <p:nvSpPr>
          <p:cNvPr id="13" name="圆角矩形 6"/>
          <p:cNvSpPr/>
          <p:nvPr/>
        </p:nvSpPr>
        <p:spPr bwMode="auto">
          <a:xfrm>
            <a:off x="234042" y="939960"/>
            <a:ext cx="8505000" cy="3645000"/>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D2B269"/>
          </a:solidFill>
          <a:ln w="28575" cap="flat" cmpd="sng" algn="ctr">
            <a:noFill/>
            <a:prstDash val="solid"/>
          </a:ln>
          <a:effectLst>
            <a:outerShdw dist="38100" dir="2700000" algn="tl" rotWithShape="0">
              <a:prstClr val="black">
                <a:alpha val="20000"/>
              </a:prstClr>
            </a:outerShdw>
          </a:effectLst>
        </p:spPr>
        <p:txBody>
          <a:bodyPr anchor="ctr"/>
          <a:lstStyle/>
          <a:p>
            <a:pPr algn="ctr">
              <a:defRPr/>
            </a:pPr>
            <a:endParaRPr lang="zh-CN" altLang="en-US" sz="1015" kern="0">
              <a:solidFill>
                <a:sysClr val="window" lastClr="FFFFFF"/>
              </a:solidFill>
              <a:latin typeface="Calibri" panose="020F0502020204030204"/>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038274"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安全用电常识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圆角矩形 6"/>
          <p:cNvSpPr/>
          <p:nvPr/>
        </p:nvSpPr>
        <p:spPr bwMode="auto">
          <a:xfrm>
            <a:off x="234042" y="939960"/>
            <a:ext cx="8505000" cy="3645000"/>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2A3141"/>
          </a:solidFill>
          <a:ln w="28575" cap="flat" cmpd="sng" algn="ctr">
            <a:noFill/>
            <a:prstDash val="solid"/>
          </a:ln>
          <a:effectLst>
            <a:outerShdw dist="38100" dir="2700000" algn="tl" rotWithShape="0">
              <a:prstClr val="black">
                <a:alpha val="20000"/>
              </a:prstClr>
            </a:outerShdw>
          </a:effectLst>
        </p:spPr>
        <p:txBody>
          <a:bodyPr anchor="ctr"/>
          <a:lstStyle/>
          <a:p>
            <a:pPr algn="ctr">
              <a:defRPr/>
            </a:pPr>
            <a:endParaRPr lang="zh-CN" altLang="en-US" sz="1015" kern="0">
              <a:solidFill>
                <a:sysClr val="window" lastClr="FFFFFF"/>
              </a:solidFill>
              <a:latin typeface="Calibri" panose="020F0502020204030204"/>
              <a:ea typeface="宋体" panose="02010600030101010101" pitchFamily="2" charset="-122"/>
            </a:endParaRPr>
          </a:p>
        </p:txBody>
      </p:sp>
      <p:sp>
        <p:nvSpPr>
          <p:cNvPr id="14" name="矩形 13"/>
          <p:cNvSpPr/>
          <p:nvPr/>
        </p:nvSpPr>
        <p:spPr>
          <a:xfrm>
            <a:off x="2139694" y="1422161"/>
            <a:ext cx="6116978" cy="2630170"/>
          </a:xfrm>
          <a:prstGeom prst="rect">
            <a:avLst/>
          </a:prstGeom>
        </p:spPr>
        <p:txBody>
          <a:bodyPr wrap="square">
            <a:spAutoFit/>
          </a:bodyPr>
          <a:lstStyle/>
          <a:p>
            <a:pPr algn="just"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4. </a:t>
            </a:r>
            <a:r>
              <a:rPr lang="zh-CN" altLang="en-US" sz="1400" dirty="0">
                <a:latin typeface="微软雅黑" panose="020B0503020204020204" pitchFamily="34" charset="-122"/>
                <a:ea typeface="微软雅黑" panose="020B0503020204020204" pitchFamily="34" charset="-122"/>
              </a:rPr>
              <a:t>使用的电气设备，其外壳按有关安全规程，必须进行防护性接地或接零。对于接地或接零的设施要经常进行检查。需要移动某些非固定安装的电气设备必须先切断电源再移动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同时导线要收拾好，不得在地面上拖来拖去，以免磨损 </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5. </a:t>
            </a:r>
            <a:r>
              <a:rPr lang="zh-CN" altLang="en-US" sz="1400" dirty="0">
                <a:latin typeface="微软雅黑" panose="020B0503020204020204" pitchFamily="34" charset="-122"/>
                <a:ea typeface="微软雅黑" panose="020B0503020204020204" pitchFamily="34" charset="-122"/>
              </a:rPr>
              <a:t>珍惜电力资源，养成安全用电和节约用电的良好习惯，当要长时间离开或不使用时，要在确保切断电源（特别是电热器具）的情况下才能离开 </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6. </a:t>
            </a:r>
            <a:r>
              <a:rPr lang="zh-CN" altLang="en-US" sz="1400" dirty="0">
                <a:latin typeface="微软雅黑" panose="020B0503020204020204" pitchFamily="34" charset="-122"/>
                <a:ea typeface="微软雅黑" panose="020B0503020204020204" pitchFamily="34" charset="-122"/>
              </a:rPr>
              <a:t>要熟悉自己生产现场或宿舍主空气断路器（俗称总闸）的位置（如施工现场、车间、办公室、宿舍等），一旦发生火灾、触电或其它电气事故时，应第一时间切断电源，避免造成更大的财产损失和人身伤亡事故 </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5" y="160950"/>
            <a:ext cx="2299961" cy="368300"/>
          </a:xfrm>
          <a:prstGeom prst="rect">
            <a:avLst/>
          </a:prstGeom>
        </p:spPr>
        <p:txBody>
          <a:bodyPr wrap="square">
            <a:spAutoFit/>
          </a:bodyPr>
          <a:lstStyle/>
          <a:p>
            <a:r>
              <a:rPr lang="zh-CN" altLang="en-US" sz="1800" b="1">
                <a:solidFill>
                  <a:schemeClr val="bg1"/>
                </a:solidFill>
                <a:latin typeface="微软雅黑" panose="020B0503020204020204" pitchFamily="34" charset="-122"/>
                <a:ea typeface="微软雅黑" panose="020B0503020204020204" pitchFamily="34" charset="-122"/>
              </a:rPr>
              <a:t>安全用电常识</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矩形 11"/>
          <p:cNvSpPr/>
          <p:nvPr/>
        </p:nvSpPr>
        <p:spPr>
          <a:xfrm>
            <a:off x="2312670" y="1443355"/>
            <a:ext cx="5765800" cy="2630170"/>
          </a:xfrm>
          <a:prstGeom prst="rect">
            <a:avLst/>
          </a:prstGeom>
        </p:spPr>
        <p:txBody>
          <a:bodyPr wrap="square">
            <a:spAutoFit/>
          </a:bodyPr>
          <a:lstStyle/>
          <a:p>
            <a:pPr algn="just"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7. </a:t>
            </a:r>
            <a:r>
              <a:rPr lang="zh-CN" altLang="en-US" sz="1400" dirty="0">
                <a:latin typeface="微软雅黑" panose="020B0503020204020204" pitchFamily="34" charset="-122"/>
                <a:ea typeface="微软雅黑" panose="020B0503020204020204" pitchFamily="34" charset="-122"/>
              </a:rPr>
              <a:t>要按操作规程正确地操作电器设备：开启电器设备要先开总开关、后开分开关，先开传动部分的开关、后开进料部分的开关；关闭电器设备要先关闭分开关、后关闭总开关，先停止进料后停止传动 </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8. </a:t>
            </a:r>
            <a:r>
              <a:rPr lang="zh-CN" altLang="en-US" sz="1400" dirty="0">
                <a:latin typeface="微软雅黑" panose="020B0503020204020204" pitchFamily="34" charset="-122"/>
                <a:ea typeface="微软雅黑" panose="020B0503020204020204" pitchFamily="34" charset="-122"/>
              </a:rPr>
              <a:t>带有机械传动的电器、电气设备、必须装护盖、防护罩或防护栅栏进行保护才能使用，不能将手或身体其他部位伸入运行中的设备机械传动位置，对设备进行清洁时，须确保在切断电源、机械停止工作，并确保安全的情况下才能进行，防止发生人身伤亡事故 </a:t>
            </a:r>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gn="just" fontAlgn="auto">
              <a:lnSpc>
                <a:spcPts val="2000"/>
              </a:lnSpc>
              <a:spcBef>
                <a:spcPts val="900"/>
              </a:spcBef>
            </a:pPr>
            <a:r>
              <a:rPr lang="en-US" altLang="zh-CN" sz="1400" dirty="0">
                <a:latin typeface="微软雅黑" panose="020B0503020204020204" pitchFamily="34" charset="-122"/>
                <a:ea typeface="微软雅黑" panose="020B0503020204020204" pitchFamily="34" charset="-122"/>
              </a:rPr>
              <a:t>9. </a:t>
            </a:r>
            <a:r>
              <a:rPr lang="zh-CN" altLang="en-US" sz="1400" dirty="0">
                <a:latin typeface="微软雅黑" panose="020B0503020204020204" pitchFamily="34" charset="-122"/>
                <a:ea typeface="微软雅黑" panose="020B0503020204020204" pitchFamily="34" charset="-122"/>
              </a:rPr>
              <a:t>厂房内的电线不能乱拉乱接，禁止使用多接口和残旧的电线，以防</a:t>
            </a:r>
            <a:r>
              <a:rPr lang="zh-CN" altLang="en-US" sz="1400">
                <a:latin typeface="微软雅黑" panose="020B0503020204020204" pitchFamily="34" charset="-122"/>
                <a:ea typeface="微软雅黑" panose="020B0503020204020204" pitchFamily="34" charset="-122"/>
              </a:rPr>
              <a:t>触电 </a:t>
            </a:r>
            <a:r>
              <a:rPr lang="en-US" altLang="zh-CN" sz="140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13" name="圆角矩形 6"/>
          <p:cNvSpPr/>
          <p:nvPr/>
        </p:nvSpPr>
        <p:spPr bwMode="auto">
          <a:xfrm>
            <a:off x="234042" y="939960"/>
            <a:ext cx="8505000" cy="3645000"/>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D2B269"/>
          </a:solidFill>
          <a:ln w="28575" cap="flat" cmpd="sng" algn="ctr">
            <a:noFill/>
            <a:prstDash val="solid"/>
          </a:ln>
          <a:effectLst>
            <a:outerShdw dist="38100" dir="2700000" algn="tl" rotWithShape="0">
              <a:prstClr val="black">
                <a:alpha val="20000"/>
              </a:prstClr>
            </a:outerShdw>
          </a:effectLst>
        </p:spPr>
        <p:txBody>
          <a:bodyPr anchor="ctr"/>
          <a:lstStyle/>
          <a:p>
            <a:pPr algn="ctr">
              <a:defRPr/>
            </a:pPr>
            <a:endParaRPr lang="zh-CN" altLang="en-US" sz="1015" kern="0">
              <a:solidFill>
                <a:sysClr val="window" lastClr="FFFFFF"/>
              </a:solidFill>
              <a:latin typeface="Calibri" panose="020F0502020204030204"/>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noEditPoints="1"/>
          </p:cNvSpPr>
          <p:nvPr/>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sp>
        <p:nvSpPr>
          <p:cNvPr id="20" name="文本框 19"/>
          <p:cNvSpPr txBox="1"/>
          <p:nvPr/>
        </p:nvSpPr>
        <p:spPr>
          <a:xfrm>
            <a:off x="2018470"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01</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4932940" y="2003985"/>
            <a:ext cx="3738880" cy="953135"/>
          </a:xfrm>
          <a:prstGeom prst="rect">
            <a:avLst/>
          </a:prstGeom>
        </p:spPr>
        <p:txBody>
          <a:bodyPr wrap="none">
            <a:spAutoFit/>
          </a:bodyPr>
          <a:lstStyle/>
          <a:p>
            <a:pPr algn="l">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触电的定义及危害</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1"/>
            </p:custDataLst>
          </p:nvPr>
        </p:nvSpPr>
        <p:spPr>
          <a:xfrm>
            <a:off x="2498974" y="1042436"/>
            <a:ext cx="3963299" cy="884705"/>
          </a:xfrm>
          <a:prstGeom prst="rect">
            <a:avLst/>
          </a:prstGeo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2"/>
            </p:custDataLst>
          </p:nvPr>
        </p:nvSpPr>
        <p:spPr>
          <a:xfrm>
            <a:off x="2985486" y="314851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3"/>
            </p:custDataLst>
          </p:nvPr>
        </p:nvSpPr>
        <p:spPr>
          <a:xfrm>
            <a:off x="3301048" y="217659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5831205" y="3111500"/>
            <a:ext cx="299783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pic>
        <p:nvPicPr>
          <p:cNvPr id="2" name="图片 1" descr="公众号二维码"/>
          <p:cNvPicPr>
            <a:picLocks noChangeAspect="1"/>
          </p:cNvPicPr>
          <p:nvPr>
            <p:custDataLst>
              <p:tags r:id="rId6"/>
            </p:custDataLst>
          </p:nvPr>
        </p:nvPicPr>
        <p:blipFill>
          <a:blip r:embed="rId7"/>
          <a:stretch>
            <a:fillRect/>
          </a:stretch>
        </p:blipFill>
        <p:spPr>
          <a:xfrm>
            <a:off x="6961346" y="3159911"/>
            <a:ext cx="891000" cy="891000"/>
          </a:xfrm>
          <a:prstGeom prst="rect">
            <a:avLst/>
          </a:prstGeom>
        </p:spPr>
      </p:pic>
      <p:sp>
        <p:nvSpPr>
          <p:cNvPr id="9" name="文本框 8"/>
          <p:cNvSpPr txBox="1"/>
          <p:nvPr>
            <p:custDataLst>
              <p:tags r:id="rId8"/>
            </p:custDataLst>
          </p:nvPr>
        </p:nvSpPr>
        <p:spPr>
          <a:xfrm>
            <a:off x="5858510" y="3373755"/>
            <a:ext cx="1035050"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11" name="文本框 10"/>
          <p:cNvSpPr txBox="1"/>
          <p:nvPr>
            <p:custDataLst>
              <p:tags r:id="rId11"/>
            </p:custDataLst>
          </p:nvPr>
        </p:nvSpPr>
        <p:spPr>
          <a:xfrm>
            <a:off x="7009765" y="4066540"/>
            <a:ext cx="84264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2" name="文本框 11"/>
          <p:cNvSpPr txBox="1"/>
          <p:nvPr>
            <p:custDataLst>
              <p:tags r:id="rId12"/>
            </p:custDataLst>
          </p:nvPr>
        </p:nvSpPr>
        <p:spPr>
          <a:xfrm>
            <a:off x="7942499" y="404997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1325880" cy="575945"/>
          </a:xfrm>
          <a:prstGeom prst="rect">
            <a:avLst/>
          </a:prstGeom>
        </p:spPr>
        <p:txBody>
          <a:bodyPr wrap="none">
            <a:spAutoFit/>
          </a:bodyPr>
          <a:lstStyle/>
          <a:p>
            <a:pPr>
              <a:lnSpc>
                <a:spcPct val="175000"/>
              </a:lnSpc>
            </a:pPr>
            <a:r>
              <a:rPr lang="zh-CN" altLang="en-US" sz="1800" b="1" dirty="0">
                <a:solidFill>
                  <a:schemeClr val="bg1"/>
                </a:solidFill>
                <a:latin typeface="微软雅黑" panose="020B0503020204020204" pitchFamily="34" charset="-122"/>
                <a:ea typeface="微软雅黑" panose="020B0503020204020204" pitchFamily="34" charset="-122"/>
              </a:rPr>
              <a:t>触电的危害</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5158204" y="1119548"/>
            <a:ext cx="3086069" cy="583565"/>
          </a:xfrm>
          <a:prstGeom prst="rect">
            <a:avLst/>
          </a:prstGeom>
          <a:noFill/>
        </p:spPr>
        <p:txBody>
          <a:bodyPr wrap="square" rtlCol="0">
            <a:spAutoFit/>
          </a:bodyPr>
          <a:lstStyle/>
          <a:p>
            <a:r>
              <a:rPr lang="zh-CN" altLang="en-US" sz="3200" b="1" spc="450">
                <a:solidFill>
                  <a:schemeClr val="tx1">
                    <a:lumMod val="75000"/>
                    <a:lumOff val="25000"/>
                  </a:schemeClr>
                </a:solidFill>
                <a:latin typeface="微软雅黑" panose="020B0503020204020204" pitchFamily="34" charset="-122"/>
                <a:ea typeface="微软雅黑" panose="020B0503020204020204" pitchFamily="34" charset="-122"/>
              </a:rPr>
              <a:t>什么叫触电</a:t>
            </a:r>
            <a:endParaRPr lang="zh-CN" altLang="en-US" sz="3200" b="1" spc="4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572000" y="1928495"/>
            <a:ext cx="3768725" cy="2007235"/>
          </a:xfrm>
          <a:prstGeom prst="rect">
            <a:avLst/>
          </a:prstGeom>
        </p:spPr>
        <p:txBody>
          <a:bodyPr wrap="square">
            <a:spAutoFit/>
          </a:bodyPr>
          <a:lstStyle/>
          <a:p>
            <a:pPr algn="just" fontAlgn="auto">
              <a:lnSpc>
                <a:spcPct val="150000"/>
              </a:lnSpc>
            </a:pPr>
            <a:r>
              <a:rPr lang="zh-CN" altLang="en-US" sz="1500" spc="100" dirty="0">
                <a:latin typeface="微软雅黑" panose="020B0503020204020204" pitchFamily="34" charset="-122"/>
                <a:ea typeface="微软雅黑" panose="020B0503020204020204" pitchFamily="34" charset="-122"/>
              </a:rPr>
              <a:t>碰到带电的导线，电流就要通过人体这就叫</a:t>
            </a:r>
            <a:r>
              <a:rPr lang="zh-CN" altLang="en-US" sz="2100" b="1" spc="100" dirty="0">
                <a:solidFill>
                  <a:srgbClr val="C4993C"/>
                </a:solidFill>
                <a:latin typeface="微软雅黑" panose="020B0503020204020204" pitchFamily="34" charset="-122"/>
                <a:ea typeface="微软雅黑" panose="020B0503020204020204" pitchFamily="34" charset="-122"/>
              </a:rPr>
              <a:t>触电。</a:t>
            </a:r>
            <a:endParaRPr lang="en-US" altLang="zh-CN" sz="2100" b="1" spc="100" dirty="0">
              <a:solidFill>
                <a:srgbClr val="FF8B00"/>
              </a:solidFill>
              <a:latin typeface="微软雅黑" panose="020B0503020204020204" pitchFamily="34" charset="-122"/>
              <a:ea typeface="微软雅黑" panose="020B0503020204020204" pitchFamily="34" charset="-122"/>
            </a:endParaRPr>
          </a:p>
          <a:p>
            <a:pPr algn="just" fontAlgn="auto">
              <a:lnSpc>
                <a:spcPct val="150000"/>
              </a:lnSpc>
            </a:pPr>
            <a:r>
              <a:rPr lang="zh-CN" altLang="en-US" sz="1500" spc="100" dirty="0">
                <a:latin typeface="微软雅黑" panose="020B0503020204020204" pitchFamily="34" charset="-122"/>
                <a:ea typeface="微软雅黑" panose="020B0503020204020204" pitchFamily="34" charset="-122"/>
              </a:rPr>
              <a:t>触电对于人的身体和内部组织就能造成不同程度的损伤。这种损伤分</a:t>
            </a:r>
            <a:r>
              <a:rPr lang="zh-CN" altLang="en-US" sz="1600" b="1" spc="100" dirty="0">
                <a:solidFill>
                  <a:srgbClr val="C4993C"/>
                </a:solidFill>
                <a:latin typeface="微软雅黑" panose="020B0503020204020204" pitchFamily="34" charset="-122"/>
                <a:ea typeface="微软雅黑" panose="020B0503020204020204" pitchFamily="34" charset="-122"/>
              </a:rPr>
              <a:t>电击</a:t>
            </a:r>
            <a:r>
              <a:rPr lang="zh-CN" altLang="en-US" sz="1500" spc="100" dirty="0">
                <a:latin typeface="微软雅黑" panose="020B0503020204020204" pitchFamily="34" charset="-122"/>
                <a:ea typeface="微软雅黑" panose="020B0503020204020204" pitchFamily="34" charset="-122"/>
              </a:rPr>
              <a:t>和</a:t>
            </a:r>
            <a:r>
              <a:rPr lang="zh-CN" altLang="en-US" sz="1600" b="1" spc="100" dirty="0">
                <a:solidFill>
                  <a:srgbClr val="C4993C"/>
                </a:solidFill>
                <a:latin typeface="微软雅黑" panose="020B0503020204020204" pitchFamily="34" charset="-122"/>
                <a:ea typeface="微软雅黑" panose="020B0503020204020204" pitchFamily="34" charset="-122"/>
              </a:rPr>
              <a:t>电</a:t>
            </a:r>
            <a:r>
              <a:rPr lang="zh-CN" altLang="en-US" sz="1600" b="1" spc="100">
                <a:solidFill>
                  <a:srgbClr val="C4993C"/>
                </a:solidFill>
                <a:latin typeface="微软雅黑" panose="020B0503020204020204" pitchFamily="34" charset="-122"/>
                <a:ea typeface="微软雅黑" panose="020B0503020204020204" pitchFamily="34" charset="-122"/>
              </a:rPr>
              <a:t>伤</a:t>
            </a:r>
            <a:r>
              <a:rPr lang="zh-CN" altLang="en-US" sz="1500" spc="100">
                <a:latin typeface="微软雅黑" panose="020B0503020204020204" pitchFamily="34" charset="-122"/>
                <a:ea typeface="微软雅黑" panose="020B0503020204020204" pitchFamily="34" charset="-122"/>
              </a:rPr>
              <a:t>两种。</a:t>
            </a:r>
            <a:endParaRPr lang="zh-CN" altLang="en-US" sz="1500" b="1" spc="100" dirty="0">
              <a:solidFill>
                <a:srgbClr val="FF8B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02590" y="1207770"/>
            <a:ext cx="3883025" cy="3411220"/>
            <a:chOff x="529" y="1902"/>
            <a:chExt cx="6115" cy="5372"/>
          </a:xfrm>
        </p:grpSpPr>
        <p:sp>
          <p:nvSpPr>
            <p:cNvPr id="6" name="矩形 5"/>
            <p:cNvSpPr/>
            <p:nvPr/>
          </p:nvSpPr>
          <p:spPr>
            <a:xfrm>
              <a:off x="529" y="2044"/>
              <a:ext cx="5649" cy="5089"/>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440">
                <a:buFontTx/>
                <a:buNone/>
                <a:defRPr/>
              </a:pPr>
              <a:endParaRPr lang="zh-CN" altLang="en-US"/>
            </a:p>
          </p:txBody>
        </p:sp>
        <p:sp>
          <p:nvSpPr>
            <p:cNvPr id="7" name="矩形 6"/>
            <p:cNvSpPr/>
            <p:nvPr/>
          </p:nvSpPr>
          <p:spPr>
            <a:xfrm>
              <a:off x="6178" y="1902"/>
              <a:ext cx="467" cy="53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a:p>
          </p:txBody>
        </p:sp>
        <p:pic>
          <p:nvPicPr>
            <p:cNvPr id="2" name="图片 1"/>
            <p:cNvPicPr>
              <a:picLocks noChangeAspect="1"/>
            </p:cNvPicPr>
            <p:nvPr/>
          </p:nvPicPr>
          <p:blipFill>
            <a:blip r:embed="rId1"/>
            <a:stretch>
              <a:fillRect/>
            </a:stretch>
          </p:blipFill>
          <p:spPr>
            <a:xfrm>
              <a:off x="729" y="2198"/>
              <a:ext cx="4871" cy="4799"/>
            </a:xfrm>
            <a:prstGeom prst="rect">
              <a:avLst/>
            </a:prstGeom>
          </p:spPr>
        </p:pic>
      </p:grpSp>
      <p:cxnSp>
        <p:nvCxnSpPr>
          <p:cNvPr id="8" name="直接连接符 7"/>
          <p:cNvCxnSpPr/>
          <p:nvPr/>
        </p:nvCxnSpPr>
        <p:spPr>
          <a:xfrm>
            <a:off x="4646295" y="1758315"/>
            <a:ext cx="360002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1325880" cy="575945"/>
          </a:xfrm>
          <a:prstGeom prst="rect">
            <a:avLst/>
          </a:prstGeom>
        </p:spPr>
        <p:txBody>
          <a:bodyPr wrap="none">
            <a:spAutoFit/>
          </a:bodyPr>
          <a:lstStyle/>
          <a:p>
            <a:pPr algn="l">
              <a:lnSpc>
                <a:spcPct val="175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触电的危害</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1315318" y="1212294"/>
            <a:ext cx="3086069" cy="583565"/>
          </a:xfrm>
          <a:prstGeom prst="rect">
            <a:avLst/>
          </a:prstGeom>
          <a:noFill/>
        </p:spPr>
        <p:txBody>
          <a:bodyPr wrap="square" rtlCol="0">
            <a:spAutoFit/>
          </a:bodyPr>
          <a:lstStyle/>
          <a:p>
            <a:r>
              <a:rPr lang="zh-CN" altLang="en-US" sz="3200" b="1" spc="450">
                <a:solidFill>
                  <a:schemeClr val="tx1">
                    <a:lumMod val="75000"/>
                    <a:lumOff val="25000"/>
                  </a:schemeClr>
                </a:solidFill>
                <a:latin typeface="微软雅黑" panose="020B0503020204020204" pitchFamily="34" charset="-122"/>
                <a:ea typeface="微软雅黑" panose="020B0503020204020204" pitchFamily="34" charset="-122"/>
              </a:rPr>
              <a:t>什么是电击</a:t>
            </a:r>
            <a:endParaRPr lang="zh-CN" altLang="en-US" sz="3200" b="1" spc="4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75562" y="1860976"/>
            <a:ext cx="3931810" cy="2168525"/>
          </a:xfrm>
          <a:prstGeom prst="rect">
            <a:avLst/>
          </a:prstGeom>
        </p:spPr>
        <p:txBody>
          <a:bodyPr wrap="square">
            <a:spAutoFit/>
          </a:bodyPr>
          <a:lstStyle/>
          <a:p>
            <a:pPr algn="just" fontAlgn="auto">
              <a:lnSpc>
                <a:spcPct val="150000"/>
              </a:lnSpc>
            </a:pPr>
            <a:r>
              <a:rPr lang="zh-CN" altLang="en-US" sz="1500">
                <a:latin typeface="微软雅黑" panose="020B0503020204020204" pitchFamily="34" charset="-122"/>
                <a:ea typeface="微软雅黑" panose="020B0503020204020204" pitchFamily="34" charset="-122"/>
              </a:rPr>
              <a:t>指电流通过人体时，使内部组织受到较为严重的损伤。电击伤会使人觉得全身发热、发麻，肌肉发生不由自主的抽搐，逐渐失去知觉，如果电流继续通过人体，将使触电者的心脏、呼吸机能和神经系统受伤，知道停止呼吸，心脏活动停顿为死亡。</a:t>
            </a:r>
            <a:endParaRPr lang="zh-CN" altLang="en-US" sz="15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4967605" y="1196340"/>
            <a:ext cx="3408045" cy="3411220"/>
            <a:chOff x="1278" y="1902"/>
            <a:chExt cx="5367" cy="5372"/>
          </a:xfrm>
        </p:grpSpPr>
        <p:sp>
          <p:nvSpPr>
            <p:cNvPr id="6" name="矩形 5"/>
            <p:cNvSpPr/>
            <p:nvPr/>
          </p:nvSpPr>
          <p:spPr>
            <a:xfrm>
              <a:off x="1278" y="2044"/>
              <a:ext cx="4900" cy="5089"/>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440">
                <a:buFontTx/>
                <a:buNone/>
                <a:defRPr/>
              </a:pPr>
              <a:endParaRPr lang="zh-CN" altLang="en-US"/>
            </a:p>
          </p:txBody>
        </p:sp>
        <p:sp>
          <p:nvSpPr>
            <p:cNvPr id="7" name="矩形 6"/>
            <p:cNvSpPr/>
            <p:nvPr/>
          </p:nvSpPr>
          <p:spPr>
            <a:xfrm>
              <a:off x="6178" y="1902"/>
              <a:ext cx="467" cy="53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a:p>
          </p:txBody>
        </p:sp>
      </p:grpSp>
      <p:pic>
        <p:nvPicPr>
          <p:cNvPr id="2" name="图片 1"/>
          <p:cNvPicPr>
            <a:picLocks noChangeAspect="1"/>
          </p:cNvPicPr>
          <p:nvPr/>
        </p:nvPicPr>
        <p:blipFill>
          <a:blip r:embed="rId1"/>
          <a:stretch>
            <a:fillRect/>
          </a:stretch>
        </p:blipFill>
        <p:spPr>
          <a:xfrm>
            <a:off x="5083175" y="1360170"/>
            <a:ext cx="2628900" cy="3095625"/>
          </a:xfrm>
          <a:prstGeom prst="rect">
            <a:avLst/>
          </a:prstGeom>
        </p:spPr>
      </p:pic>
      <p:cxnSp>
        <p:nvCxnSpPr>
          <p:cNvPr id="8" name="直接连接符 7"/>
          <p:cNvCxnSpPr/>
          <p:nvPr/>
        </p:nvCxnSpPr>
        <p:spPr>
          <a:xfrm>
            <a:off x="876300" y="1815465"/>
            <a:ext cx="3744028"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1325880" cy="575945"/>
          </a:xfrm>
          <a:prstGeom prst="rect">
            <a:avLst/>
          </a:prstGeom>
        </p:spPr>
        <p:txBody>
          <a:bodyPr wrap="none">
            <a:spAutoFit/>
          </a:bodyPr>
          <a:lstStyle/>
          <a:p>
            <a:pPr algn="l">
              <a:lnSpc>
                <a:spcPct val="175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触电的危害</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5448240" y="1267238"/>
            <a:ext cx="3086069" cy="583565"/>
          </a:xfrm>
          <a:prstGeom prst="rect">
            <a:avLst/>
          </a:prstGeom>
          <a:noFill/>
        </p:spPr>
        <p:txBody>
          <a:bodyPr wrap="square" rtlCol="0">
            <a:spAutoFit/>
          </a:bodyPr>
          <a:lstStyle/>
          <a:p>
            <a:r>
              <a:rPr lang="zh-CN" altLang="en-US" sz="3200" b="1" spc="450">
                <a:solidFill>
                  <a:schemeClr val="tx1">
                    <a:lumMod val="75000"/>
                    <a:lumOff val="25000"/>
                  </a:schemeClr>
                </a:solidFill>
                <a:latin typeface="微软雅黑" panose="020B0503020204020204" pitchFamily="34" charset="-122"/>
                <a:ea typeface="微软雅黑" panose="020B0503020204020204" pitchFamily="34" charset="-122"/>
              </a:rPr>
              <a:t>什么是电伤</a:t>
            </a:r>
            <a:endParaRPr lang="zh-CN" altLang="en-US" sz="3200" b="1" spc="4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848438" y="1872407"/>
            <a:ext cx="3931810" cy="1960880"/>
          </a:xfrm>
          <a:prstGeom prst="rect">
            <a:avLst/>
          </a:prstGeom>
        </p:spPr>
        <p:txBody>
          <a:bodyPr wrap="square">
            <a:spAutoFit/>
          </a:bodyPr>
          <a:lstStyle/>
          <a:p>
            <a:pPr algn="just" fontAlgn="auto">
              <a:lnSpc>
                <a:spcPct val="150000"/>
              </a:lnSpc>
            </a:pPr>
            <a:r>
              <a:rPr lang="zh-CN" altLang="en-US" sz="1500">
                <a:latin typeface="微软雅黑" panose="020B0503020204020204" pitchFamily="34" charset="-122"/>
                <a:ea typeface="微软雅黑" panose="020B0503020204020204" pitchFamily="34" charset="-122"/>
              </a:rPr>
              <a:t>指电流对人体外部造成的</a:t>
            </a:r>
            <a:r>
              <a:rPr lang="zh-CN" altLang="en-US" sz="2100" b="1">
                <a:solidFill>
                  <a:srgbClr val="C4993C"/>
                </a:solidFill>
                <a:latin typeface="微软雅黑" panose="020B0503020204020204" pitchFamily="34" charset="-122"/>
                <a:ea typeface="微软雅黑" panose="020B0503020204020204" pitchFamily="34" charset="-122"/>
              </a:rPr>
              <a:t>局部损伤</a:t>
            </a:r>
            <a:r>
              <a:rPr lang="zh-CN" altLang="en-US" sz="1500">
                <a:latin typeface="微软雅黑" panose="020B0503020204020204" pitchFamily="34" charset="-122"/>
                <a:ea typeface="微软雅黑" panose="020B0503020204020204" pitchFamily="34" charset="-122"/>
              </a:rPr>
              <a:t>。电伤从外观看一般有电弧烧伤、电的烙印和熔化的金属渗入皮肤（称皮肤金属化）等伤害。总之，当人触电后，由于电流通过人体和发生电弧、往往使人体烧伤，严重时造成死亡。 </a:t>
            </a:r>
            <a:endParaRPr lang="zh-CN" altLang="en-US" sz="150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0665" y="1337310"/>
            <a:ext cx="4320032" cy="3060065"/>
            <a:chOff x="529" y="1902"/>
            <a:chExt cx="6116" cy="5372"/>
          </a:xfrm>
        </p:grpSpPr>
        <p:sp>
          <p:nvSpPr>
            <p:cNvPr id="6" name="矩形 5"/>
            <p:cNvSpPr/>
            <p:nvPr/>
          </p:nvSpPr>
          <p:spPr>
            <a:xfrm>
              <a:off x="529" y="2044"/>
              <a:ext cx="5649" cy="5089"/>
            </a:xfrm>
            <a:prstGeom prst="rect">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4440">
                <a:buFontTx/>
                <a:buNone/>
                <a:defRPr/>
              </a:pPr>
              <a:endParaRPr lang="zh-CN" altLang="en-US"/>
            </a:p>
          </p:txBody>
        </p:sp>
        <p:sp>
          <p:nvSpPr>
            <p:cNvPr id="7" name="矩形 6"/>
            <p:cNvSpPr/>
            <p:nvPr/>
          </p:nvSpPr>
          <p:spPr>
            <a:xfrm>
              <a:off x="6178" y="1902"/>
              <a:ext cx="467" cy="53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a:p>
          </p:txBody>
        </p:sp>
      </p:grpSp>
      <p:pic>
        <p:nvPicPr>
          <p:cNvPr id="2" name="图片 1"/>
          <p:cNvPicPr>
            <a:picLocks noChangeAspect="1"/>
          </p:cNvPicPr>
          <p:nvPr/>
        </p:nvPicPr>
        <p:blipFill>
          <a:blip r:embed="rId1"/>
          <a:stretch>
            <a:fillRect/>
          </a:stretch>
        </p:blipFill>
        <p:spPr>
          <a:xfrm>
            <a:off x="370840" y="1538605"/>
            <a:ext cx="3562350" cy="2657475"/>
          </a:xfrm>
          <a:prstGeom prst="rect">
            <a:avLst/>
          </a:prstGeom>
        </p:spPr>
      </p:pic>
      <p:cxnSp>
        <p:nvCxnSpPr>
          <p:cNvPr id="8" name="直接连接符 7"/>
          <p:cNvCxnSpPr/>
          <p:nvPr/>
        </p:nvCxnSpPr>
        <p:spPr>
          <a:xfrm>
            <a:off x="4922520" y="1889125"/>
            <a:ext cx="3744028"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平行四边形 30"/>
          <p:cNvSpPr/>
          <p:nvPr/>
        </p:nvSpPr>
        <p:spPr>
          <a:xfrm>
            <a:off x="-261258" y="162808"/>
            <a:ext cx="990601" cy="373463"/>
          </a:xfrm>
          <a:prstGeom prst="parallelogram">
            <a:avLst>
              <a:gd name="adj" fmla="val 40234"/>
            </a:avLst>
          </a:pr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平行四边形 31"/>
          <p:cNvSpPr/>
          <p:nvPr/>
        </p:nvSpPr>
        <p:spPr>
          <a:xfrm>
            <a:off x="653143" y="162808"/>
            <a:ext cx="6631733"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9307" y="1461"/>
            <a:ext cx="3611880" cy="575945"/>
          </a:xfrm>
          <a:prstGeom prst="rect">
            <a:avLst/>
          </a:prstGeom>
        </p:spPr>
        <p:txBody>
          <a:bodyPr wrap="none">
            <a:spAutoFit/>
          </a:bodyPr>
          <a:lstStyle/>
          <a:p>
            <a:pPr algn="l">
              <a:lnSpc>
                <a:spcPct val="175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触电电流的大小对人体的危害程度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p:txBody>
      </p:sp>
      <p:sp>
        <p:nvSpPr>
          <p:cNvPr id="39" name="任意多边形: 形状 38"/>
          <p:cNvSpPr/>
          <p:nvPr/>
        </p:nvSpPr>
        <p:spPr>
          <a:xfrm>
            <a:off x="719856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形状 37"/>
          <p:cNvSpPr/>
          <p:nvPr/>
        </p:nvSpPr>
        <p:spPr>
          <a:xfrm>
            <a:off x="7333147"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0" name="任意多边形: 形状 39"/>
          <p:cNvSpPr/>
          <p:nvPr/>
        </p:nvSpPr>
        <p:spPr>
          <a:xfrm>
            <a:off x="749030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1" name="任意多边形: 形状 40"/>
          <p:cNvSpPr/>
          <p:nvPr/>
        </p:nvSpPr>
        <p:spPr>
          <a:xfrm>
            <a:off x="7624880"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2" name="任意多边形: 形状 41"/>
          <p:cNvSpPr/>
          <p:nvPr/>
        </p:nvSpPr>
        <p:spPr>
          <a:xfrm>
            <a:off x="778203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3" name="任意多边形: 形状 42"/>
          <p:cNvSpPr/>
          <p:nvPr/>
        </p:nvSpPr>
        <p:spPr>
          <a:xfrm>
            <a:off x="7916612" y="162808"/>
            <a:ext cx="243462" cy="373463"/>
          </a:xfrm>
          <a:custGeom>
            <a:avLst/>
            <a:gdLst>
              <a:gd name="connsiteX0" fmla="*/ 200345 w 324616"/>
              <a:gd name="connsiteY0" fmla="*/ 0 h 497950"/>
              <a:gd name="connsiteX1" fmla="*/ 324616 w 324616"/>
              <a:gd name="connsiteY1" fmla="*/ 0 h 497950"/>
              <a:gd name="connsiteX2" fmla="*/ 124271 w 324616"/>
              <a:gd name="connsiteY2" fmla="*/ 497950 h 497950"/>
              <a:gd name="connsiteX3" fmla="*/ 0 w 324616"/>
              <a:gd name="connsiteY3" fmla="*/ 497950 h 497950"/>
              <a:gd name="connsiteX4" fmla="*/ 200345 w 324616"/>
              <a:gd name="connsiteY4" fmla="*/ 0 h 49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616" h="497950">
                <a:moveTo>
                  <a:pt x="200345" y="0"/>
                </a:moveTo>
                <a:lnTo>
                  <a:pt x="324616" y="0"/>
                </a:lnTo>
                <a:lnTo>
                  <a:pt x="124271" y="497950"/>
                </a:lnTo>
                <a:lnTo>
                  <a:pt x="0" y="497950"/>
                </a:lnTo>
                <a:lnTo>
                  <a:pt x="200345" y="0"/>
                </a:lnTo>
                <a:close/>
              </a:path>
            </a:pathLst>
          </a:custGeom>
          <a:solidFill>
            <a:srgbClr val="D2B2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44" name="平行四边形 43"/>
          <p:cNvSpPr/>
          <p:nvPr/>
        </p:nvSpPr>
        <p:spPr>
          <a:xfrm>
            <a:off x="8073765" y="162808"/>
            <a:ext cx="1240519" cy="373463"/>
          </a:xfrm>
          <a:prstGeom prst="parallelogram">
            <a:avLst>
              <a:gd name="adj" fmla="val 40234"/>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7" name="组合 36"/>
          <p:cNvGrpSpPr/>
          <p:nvPr userDrawn="1"/>
        </p:nvGrpSpPr>
        <p:grpSpPr>
          <a:xfrm>
            <a:off x="399379" y="5568619"/>
            <a:ext cx="1766678" cy="479119"/>
            <a:chOff x="10006460" y="117731"/>
            <a:chExt cx="2506642" cy="679795"/>
          </a:xfrm>
        </p:grpSpPr>
        <p:sp>
          <p:nvSpPr>
            <p:cNvPr id="45" name="等腰三角形 44"/>
            <p:cNvSpPr/>
            <p:nvPr/>
          </p:nvSpPr>
          <p:spPr>
            <a:xfrm rot="10828337">
              <a:off x="11724545" y="117737"/>
              <a:ext cx="788557" cy="679789"/>
            </a:xfrm>
            <a:prstGeom prst="triangle">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等腰三角形 45"/>
            <p:cNvSpPr/>
            <p:nvPr/>
          </p:nvSpPr>
          <p:spPr>
            <a:xfrm rot="10828337">
              <a:off x="10865503" y="117731"/>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等腰三角形 46"/>
            <p:cNvSpPr/>
            <p:nvPr/>
          </p:nvSpPr>
          <p:spPr>
            <a:xfrm rot="10830715" flipV="1">
              <a:off x="11301762" y="117941"/>
              <a:ext cx="773689" cy="666974"/>
            </a:xfrm>
            <a:prstGeom prst="triangle">
              <a:avLst/>
            </a:prstGeom>
            <a:solidFill>
              <a:srgbClr val="D2B269">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等腰三角形 47"/>
            <p:cNvSpPr/>
            <p:nvPr/>
          </p:nvSpPr>
          <p:spPr>
            <a:xfrm rot="10830715" flipV="1">
              <a:off x="10442719" y="117941"/>
              <a:ext cx="773689" cy="666974"/>
            </a:xfrm>
            <a:prstGeom prst="triangle">
              <a:avLst/>
            </a:prstGeom>
            <a:solidFill>
              <a:srgbClr val="2A314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等腰三角形 48"/>
            <p:cNvSpPr/>
            <p:nvPr/>
          </p:nvSpPr>
          <p:spPr>
            <a:xfrm rot="10828337">
              <a:off x="10006460" y="117732"/>
              <a:ext cx="787164" cy="678589"/>
            </a:xfrm>
            <a:prstGeom prst="triangle">
              <a:avLst/>
            </a:prstGeom>
            <a:solidFill>
              <a:srgbClr val="D2B26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8" name="组合 67"/>
          <p:cNvGrpSpPr/>
          <p:nvPr/>
        </p:nvGrpSpPr>
        <p:grpSpPr>
          <a:xfrm>
            <a:off x="282575" y="1767205"/>
            <a:ext cx="8579485" cy="2317750"/>
            <a:chOff x="1711" y="3327"/>
            <a:chExt cx="13511" cy="3650"/>
          </a:xfrm>
        </p:grpSpPr>
        <p:sp>
          <p:nvSpPr>
            <p:cNvPr id="50" name="椭圆 49"/>
            <p:cNvSpPr/>
            <p:nvPr>
              <p:custDataLst>
                <p:tags r:id="rId1"/>
              </p:custDataLst>
            </p:nvPr>
          </p:nvSpPr>
          <p:spPr>
            <a:xfrm>
              <a:off x="7054" y="3467"/>
              <a:ext cx="1015" cy="1015"/>
            </a:xfrm>
            <a:prstGeom prst="ellipse">
              <a:avLst/>
            </a:prstGeom>
            <a:solidFill>
              <a:srgbClr val="D9C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1" name="L 形 50"/>
            <p:cNvSpPr/>
            <p:nvPr>
              <p:custDataLst>
                <p:tags r:id="rId2"/>
              </p:custDataLst>
            </p:nvPr>
          </p:nvSpPr>
          <p:spPr>
            <a:xfrm>
              <a:off x="6936" y="3327"/>
              <a:ext cx="906" cy="1297"/>
            </a:xfrm>
            <a:prstGeom prst="corner">
              <a:avLst>
                <a:gd name="adj1" fmla="val 4520"/>
                <a:gd name="adj2" fmla="val 5367"/>
              </a:avLst>
            </a:prstGeom>
            <a:solidFill>
              <a:srgbClr val="59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2" name="L 形 51"/>
            <p:cNvSpPr/>
            <p:nvPr>
              <p:custDataLst>
                <p:tags r:id="rId3"/>
              </p:custDataLst>
            </p:nvPr>
          </p:nvSpPr>
          <p:spPr>
            <a:xfrm flipH="1" flipV="1">
              <a:off x="7282" y="3327"/>
              <a:ext cx="906" cy="1297"/>
            </a:xfrm>
            <a:prstGeom prst="corner">
              <a:avLst>
                <a:gd name="adj1" fmla="val 4520"/>
                <a:gd name="adj2" fmla="val 5367"/>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3" name="KSO_Shape"/>
            <p:cNvSpPr/>
            <p:nvPr>
              <p:custDataLst>
                <p:tags r:id="rId4"/>
              </p:custDataLst>
            </p:nvPr>
          </p:nvSpPr>
          <p:spPr bwMode="auto">
            <a:xfrm>
              <a:off x="7281" y="3664"/>
              <a:ext cx="561" cy="623"/>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chemeClr val="bg1"/>
            </a:solidFill>
            <a:ln>
              <a:noFill/>
            </a:ln>
          </p:spPr>
          <p:txBody>
            <a:bodyPr anchor="ctr" anchorCtr="1">
              <a:normAutofit/>
            </a:bodyPr>
            <a:lstStyle/>
            <a:p>
              <a:endParaRPr lang="zh-CN" altLang="en-US" sz="1350">
                <a:sym typeface="Arial" panose="020B0604020202020204" pitchFamily="34" charset="0"/>
              </a:endParaRPr>
            </a:p>
          </p:txBody>
        </p:sp>
        <p:sp>
          <p:nvSpPr>
            <p:cNvPr id="54" name="椭圆 53"/>
            <p:cNvSpPr/>
            <p:nvPr>
              <p:custDataLst>
                <p:tags r:id="rId5"/>
              </p:custDataLst>
            </p:nvPr>
          </p:nvSpPr>
          <p:spPr>
            <a:xfrm>
              <a:off x="7053" y="5820"/>
              <a:ext cx="1015" cy="1015"/>
            </a:xfrm>
            <a:prstGeom prst="ellipse">
              <a:avLst/>
            </a:prstGeom>
            <a:solidFill>
              <a:srgbClr val="D9C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5" name="L 形 54"/>
            <p:cNvSpPr/>
            <p:nvPr>
              <p:custDataLst>
                <p:tags r:id="rId6"/>
              </p:custDataLst>
            </p:nvPr>
          </p:nvSpPr>
          <p:spPr>
            <a:xfrm>
              <a:off x="6935" y="5680"/>
              <a:ext cx="906" cy="1297"/>
            </a:xfrm>
            <a:prstGeom prst="corner">
              <a:avLst>
                <a:gd name="adj1" fmla="val 4520"/>
                <a:gd name="adj2" fmla="val 5367"/>
              </a:avLst>
            </a:prstGeom>
            <a:solidFill>
              <a:srgbClr val="59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6" name="L 形 55"/>
            <p:cNvSpPr/>
            <p:nvPr>
              <p:custDataLst>
                <p:tags r:id="rId7"/>
              </p:custDataLst>
            </p:nvPr>
          </p:nvSpPr>
          <p:spPr>
            <a:xfrm flipH="1" flipV="1">
              <a:off x="7281" y="5680"/>
              <a:ext cx="906" cy="1297"/>
            </a:xfrm>
            <a:prstGeom prst="corner">
              <a:avLst>
                <a:gd name="adj1" fmla="val 4520"/>
                <a:gd name="adj2" fmla="val 5367"/>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7" name="椭圆 56"/>
            <p:cNvSpPr/>
            <p:nvPr>
              <p:custDataLst>
                <p:tags r:id="rId8"/>
              </p:custDataLst>
            </p:nvPr>
          </p:nvSpPr>
          <p:spPr>
            <a:xfrm flipH="1" flipV="1">
              <a:off x="8866" y="4620"/>
              <a:ext cx="1015" cy="1015"/>
            </a:xfrm>
            <a:prstGeom prst="ellipse">
              <a:avLst/>
            </a:prstGeom>
            <a:solidFill>
              <a:srgbClr val="D9C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8" name="L 形 57"/>
            <p:cNvSpPr/>
            <p:nvPr>
              <p:custDataLst>
                <p:tags r:id="rId9"/>
              </p:custDataLst>
            </p:nvPr>
          </p:nvSpPr>
          <p:spPr>
            <a:xfrm flipH="1" flipV="1">
              <a:off x="9093" y="4480"/>
              <a:ext cx="906" cy="1297"/>
            </a:xfrm>
            <a:prstGeom prst="corner">
              <a:avLst>
                <a:gd name="adj1" fmla="val 4520"/>
                <a:gd name="adj2" fmla="val 5367"/>
              </a:avLst>
            </a:prstGeom>
            <a:solidFill>
              <a:srgbClr val="595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59" name="L 形 58"/>
            <p:cNvSpPr/>
            <p:nvPr>
              <p:custDataLst>
                <p:tags r:id="rId10"/>
              </p:custDataLst>
            </p:nvPr>
          </p:nvSpPr>
          <p:spPr>
            <a:xfrm>
              <a:off x="8748" y="4480"/>
              <a:ext cx="906" cy="1297"/>
            </a:xfrm>
            <a:prstGeom prst="corner">
              <a:avLst>
                <a:gd name="adj1" fmla="val 4520"/>
                <a:gd name="adj2" fmla="val 5367"/>
              </a:avLst>
            </a:prstGeom>
            <a:solidFill>
              <a:srgbClr val="2A3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ym typeface="Arial" panose="020B0604020202020204" pitchFamily="34" charset="0"/>
              </a:endParaRPr>
            </a:p>
          </p:txBody>
        </p:sp>
        <p:sp>
          <p:nvSpPr>
            <p:cNvPr id="60" name="文本框 59"/>
            <p:cNvSpPr txBox="1"/>
            <p:nvPr>
              <p:custDataLst>
                <p:tags r:id="rId11"/>
              </p:custDataLst>
            </p:nvPr>
          </p:nvSpPr>
          <p:spPr>
            <a:xfrm>
              <a:off x="1711" y="3817"/>
              <a:ext cx="5009" cy="483"/>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sym typeface="Arial" panose="020B0604020202020204" pitchFamily="34" charset="0"/>
                </a:rPr>
                <a:t>麻、刺、痛</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文本框 60"/>
            <p:cNvSpPr txBox="1"/>
            <p:nvPr>
              <p:custDataLst>
                <p:tags r:id="rId12"/>
              </p:custDataLst>
            </p:nvPr>
          </p:nvSpPr>
          <p:spPr>
            <a:xfrm>
              <a:off x="1713" y="3327"/>
              <a:ext cx="5007" cy="483"/>
            </a:xfrm>
            <a:prstGeom prst="rect">
              <a:avLst/>
            </a:prstGeom>
            <a:noFill/>
          </p:spPr>
          <p:txBody>
            <a:bodyPr wrap="square" rtlCol="0">
              <a:spAutoFit/>
            </a:bodyPr>
            <a:lstStyle/>
            <a:p>
              <a:pPr algn="r"/>
              <a:r>
                <a:rPr lang="zh-CN" altLang="en-US" sz="1400" b="1" dirty="0">
                  <a:solidFill>
                    <a:srgbClr val="2A3141"/>
                  </a:solidFill>
                  <a:latin typeface="微软雅黑" panose="020B0503020204020204" pitchFamily="34" charset="-122"/>
                  <a:ea typeface="微软雅黑" panose="020B0503020204020204" pitchFamily="34" charset="-122"/>
                  <a:cs typeface="+mj-cs"/>
                  <a:sym typeface="Arial" panose="020B0604020202020204" pitchFamily="34" charset="0"/>
                </a:rPr>
                <a:t>工频1mA或直流5mA</a:t>
              </a:r>
              <a:endParaRPr lang="zh-CN" altLang="en-US" sz="1400" b="1" dirty="0">
                <a:solidFill>
                  <a:srgbClr val="2A314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62" name="文本框 61"/>
            <p:cNvSpPr txBox="1"/>
            <p:nvPr>
              <p:custDataLst>
                <p:tags r:id="rId13"/>
              </p:custDataLst>
            </p:nvPr>
          </p:nvSpPr>
          <p:spPr>
            <a:xfrm>
              <a:off x="1711" y="6041"/>
              <a:ext cx="5009" cy="483"/>
            </a:xfrm>
            <a:prstGeom prst="rect">
              <a:avLst/>
            </a:prstGeom>
            <a:noFill/>
          </p:spPr>
          <p:txBody>
            <a:bodyPr wrap="square" rtlCol="0">
              <a:spAutoFit/>
            </a:bodyPr>
            <a:lstStyle/>
            <a:p>
              <a:pPr algn="r"/>
              <a:r>
                <a:rPr lang="zh-CN" altLang="en-US" sz="1400" dirty="0">
                  <a:latin typeface="微软雅黑" panose="020B0503020204020204" pitchFamily="34" charset="-122"/>
                  <a:ea typeface="微软雅黑" panose="020B0503020204020204" pitchFamily="34" charset="-122"/>
                  <a:sym typeface="Arial" panose="020B0604020202020204" pitchFamily="34" charset="0"/>
                </a:rPr>
                <a:t>呼吸困难，心脏停跳</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文本框 62"/>
            <p:cNvSpPr txBox="1"/>
            <p:nvPr>
              <p:custDataLst>
                <p:tags r:id="rId14"/>
              </p:custDataLst>
            </p:nvPr>
          </p:nvSpPr>
          <p:spPr>
            <a:xfrm>
              <a:off x="1713" y="5551"/>
              <a:ext cx="5007" cy="483"/>
            </a:xfrm>
            <a:prstGeom prst="rect">
              <a:avLst/>
            </a:prstGeom>
            <a:noFill/>
          </p:spPr>
          <p:txBody>
            <a:bodyPr wrap="square" rtlCol="0">
              <a:spAutoFit/>
            </a:bodyPr>
            <a:lstStyle/>
            <a:p>
              <a:pPr algn="r"/>
              <a:r>
                <a:rPr lang="zh-CN" altLang="en-US" sz="1400" b="1" dirty="0">
                  <a:solidFill>
                    <a:srgbClr val="2A3141"/>
                  </a:solidFill>
                  <a:latin typeface="微软雅黑" panose="020B0503020204020204" pitchFamily="34" charset="-122"/>
                  <a:ea typeface="微软雅黑" panose="020B0503020204020204" pitchFamily="34" charset="-122"/>
                  <a:cs typeface="+mj-cs"/>
                  <a:sym typeface="Arial" panose="020B0604020202020204" pitchFamily="34" charset="0"/>
                </a:rPr>
                <a:t>100mA以上</a:t>
              </a:r>
              <a:endParaRPr lang="en-US" altLang="zh-CN" sz="1400" b="1" dirty="0" smtClean="0">
                <a:solidFill>
                  <a:schemeClr val="accent2"/>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64" name="文本框 63"/>
            <p:cNvSpPr txBox="1"/>
            <p:nvPr>
              <p:custDataLst>
                <p:tags r:id="rId15"/>
              </p:custDataLst>
            </p:nvPr>
          </p:nvSpPr>
          <p:spPr>
            <a:xfrm>
              <a:off x="10213" y="4970"/>
              <a:ext cx="5009" cy="1161"/>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Arial" panose="020B0604020202020204" pitchFamily="34" charset="0"/>
                </a:rPr>
                <a:t>麻痹、痉挛、刺痛，血压升高，呼吸困难。自己不能摆脱电源，就有生命危险</a:t>
              </a:r>
              <a:endParaRPr lang="zh-CN" altLang="en-US"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文本框 64"/>
            <p:cNvSpPr txBox="1"/>
            <p:nvPr>
              <p:custDataLst>
                <p:tags r:id="rId16"/>
              </p:custDataLst>
            </p:nvPr>
          </p:nvSpPr>
          <p:spPr>
            <a:xfrm>
              <a:off x="10215" y="4480"/>
              <a:ext cx="5007" cy="483"/>
            </a:xfrm>
            <a:prstGeom prst="rect">
              <a:avLst/>
            </a:prstGeom>
            <a:noFill/>
          </p:spPr>
          <p:txBody>
            <a:bodyPr wrap="square" rtlCol="0">
              <a:spAutoFit/>
            </a:bodyPr>
            <a:lstStyle/>
            <a:p>
              <a:r>
                <a:rPr lang="zh-CN" altLang="en-US" sz="1400" b="1" dirty="0">
                  <a:solidFill>
                    <a:srgbClr val="2A3141"/>
                  </a:solidFill>
                  <a:latin typeface="微软雅黑" panose="020B0503020204020204" pitchFamily="34" charset="-122"/>
                  <a:ea typeface="微软雅黑" panose="020B0503020204020204" pitchFamily="34" charset="-122"/>
                  <a:cs typeface="+mj-cs"/>
                  <a:sym typeface="Arial" panose="020B0604020202020204" pitchFamily="34" charset="0"/>
                </a:rPr>
                <a:t>工频20～50mA或直流80mA</a:t>
              </a:r>
              <a:endParaRPr lang="zh-CN" altLang="en-US" sz="1400" b="1" dirty="0">
                <a:solidFill>
                  <a:srgbClr val="2A3141"/>
                </a:solidFill>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66" name="KSO_Shape"/>
            <p:cNvSpPr>
              <a:spLocks noChangeAspect="1"/>
            </p:cNvSpPr>
            <p:nvPr>
              <p:custDataLst>
                <p:tags r:id="rId17"/>
              </p:custDataLst>
            </p:nvPr>
          </p:nvSpPr>
          <p:spPr bwMode="auto">
            <a:xfrm>
              <a:off x="7250" y="6018"/>
              <a:ext cx="623" cy="621"/>
            </a:xfrm>
            <a:custGeom>
              <a:avLst/>
              <a:gdLst>
                <a:gd name="T0" fmla="*/ 1800397 w 3498"/>
                <a:gd name="T1" fmla="*/ 899110 h 3494"/>
                <a:gd name="T2" fmla="*/ 1536874 w 3498"/>
                <a:gd name="T3" fmla="*/ 1535229 h 3494"/>
                <a:gd name="T4" fmla="*/ 900199 w 3498"/>
                <a:gd name="T5" fmla="*/ 1798220 h 3494"/>
                <a:gd name="T6" fmla="*/ 263523 w 3498"/>
                <a:gd name="T7" fmla="*/ 1535229 h 3494"/>
                <a:gd name="T8" fmla="*/ 0 w 3498"/>
                <a:gd name="T9" fmla="*/ 899110 h 3494"/>
                <a:gd name="T10" fmla="*/ 263523 w 3498"/>
                <a:gd name="T11" fmla="*/ 262991 h 3494"/>
                <a:gd name="T12" fmla="*/ 900199 w 3498"/>
                <a:gd name="T13" fmla="*/ 0 h 3494"/>
                <a:gd name="T14" fmla="*/ 1536874 w 3498"/>
                <a:gd name="T15" fmla="*/ 262991 h 3494"/>
                <a:gd name="T16" fmla="*/ 1800397 w 3498"/>
                <a:gd name="T17" fmla="*/ 899110 h 3494"/>
                <a:gd name="T18" fmla="*/ 1732972 w 3498"/>
                <a:gd name="T19" fmla="*/ 898595 h 3494"/>
                <a:gd name="T20" fmla="*/ 1685620 w 3498"/>
                <a:gd name="T21" fmla="*/ 621709 h 3494"/>
                <a:gd name="T22" fmla="*/ 1350040 w 3498"/>
                <a:gd name="T23" fmla="*/ 1082843 h 3494"/>
                <a:gd name="T24" fmla="*/ 1361364 w 3498"/>
                <a:gd name="T25" fmla="*/ 1092107 h 3494"/>
                <a:gd name="T26" fmla="*/ 1305262 w 3498"/>
                <a:gd name="T27" fmla="*/ 1168792 h 3494"/>
                <a:gd name="T28" fmla="*/ 1274895 w 3498"/>
                <a:gd name="T29" fmla="*/ 1124531 h 3494"/>
                <a:gd name="T30" fmla="*/ 1221882 w 3498"/>
                <a:gd name="T31" fmla="*/ 1107547 h 3494"/>
                <a:gd name="T32" fmla="*/ 1278498 w 3498"/>
                <a:gd name="T33" fmla="*/ 1031377 h 3494"/>
                <a:gd name="T34" fmla="*/ 1296512 w 3498"/>
                <a:gd name="T35" fmla="*/ 1042700 h 3494"/>
                <a:gd name="T36" fmla="*/ 1656283 w 3498"/>
                <a:gd name="T37" fmla="*/ 547598 h 3494"/>
                <a:gd name="T38" fmla="*/ 1354673 w 3498"/>
                <a:gd name="T39" fmla="*/ 201232 h 3494"/>
                <a:gd name="T40" fmla="*/ 900199 w 3498"/>
                <a:gd name="T41" fmla="*/ 65876 h 3494"/>
                <a:gd name="T42" fmla="*/ 311904 w 3498"/>
                <a:gd name="T43" fmla="*/ 310340 h 3494"/>
                <a:gd name="T44" fmla="*/ 67940 w 3498"/>
                <a:gd name="T45" fmla="*/ 898595 h 3494"/>
                <a:gd name="T46" fmla="*/ 311904 w 3498"/>
                <a:gd name="T47" fmla="*/ 1486851 h 3494"/>
                <a:gd name="T48" fmla="*/ 900199 w 3498"/>
                <a:gd name="T49" fmla="*/ 1730800 h 3494"/>
                <a:gd name="T50" fmla="*/ 1488493 w 3498"/>
                <a:gd name="T51" fmla="*/ 1486851 h 3494"/>
                <a:gd name="T52" fmla="*/ 1732972 w 3498"/>
                <a:gd name="T53" fmla="*/ 898595 h 3494"/>
                <a:gd name="T54" fmla="*/ 1181736 w 3498"/>
                <a:gd name="T55" fmla="*/ 898595 h 3494"/>
                <a:gd name="T56" fmla="*/ 1099385 w 3498"/>
                <a:gd name="T57" fmla="*/ 1097769 h 3494"/>
                <a:gd name="T58" fmla="*/ 900199 w 3498"/>
                <a:gd name="T59" fmla="*/ 1179599 h 3494"/>
                <a:gd name="T60" fmla="*/ 701012 w 3498"/>
                <a:gd name="T61" fmla="*/ 1097769 h 3494"/>
                <a:gd name="T62" fmla="*/ 619176 w 3498"/>
                <a:gd name="T63" fmla="*/ 898595 h 3494"/>
                <a:gd name="T64" fmla="*/ 701012 w 3498"/>
                <a:gd name="T65" fmla="*/ 699422 h 3494"/>
                <a:gd name="T66" fmla="*/ 900199 w 3498"/>
                <a:gd name="T67" fmla="*/ 617077 h 3494"/>
                <a:gd name="T68" fmla="*/ 1099385 w 3498"/>
                <a:gd name="T69" fmla="*/ 699422 h 3494"/>
                <a:gd name="T70" fmla="*/ 1181736 w 3498"/>
                <a:gd name="T71" fmla="*/ 898595 h 3494"/>
                <a:gd name="T72" fmla="*/ 922845 w 3498"/>
                <a:gd name="T73" fmla="*/ 898595 h 3494"/>
                <a:gd name="T74" fmla="*/ 900199 w 3498"/>
                <a:gd name="T75" fmla="*/ 875950 h 3494"/>
                <a:gd name="T76" fmla="*/ 877552 w 3498"/>
                <a:gd name="T77" fmla="*/ 898595 h 3494"/>
                <a:gd name="T78" fmla="*/ 900199 w 3498"/>
                <a:gd name="T79" fmla="*/ 921240 h 3494"/>
                <a:gd name="T80" fmla="*/ 922845 w 3498"/>
                <a:gd name="T81" fmla="*/ 898595 h 3494"/>
                <a:gd name="T82" fmla="*/ 1289307 w 3498"/>
                <a:gd name="T83" fmla="*/ 1208935 h 3494"/>
                <a:gd name="T84" fmla="*/ 1177103 w 3498"/>
                <a:gd name="T85" fmla="*/ 1364362 h 3494"/>
                <a:gd name="T86" fmla="*/ 1172471 w 3498"/>
                <a:gd name="T87" fmla="*/ 1420460 h 3494"/>
                <a:gd name="T88" fmla="*/ 1105046 w 3498"/>
                <a:gd name="T89" fmla="*/ 1515157 h 3494"/>
                <a:gd name="T90" fmla="*/ 952183 w 3498"/>
                <a:gd name="T91" fmla="*/ 1404506 h 3494"/>
                <a:gd name="T92" fmla="*/ 1021666 w 3498"/>
                <a:gd name="T93" fmla="*/ 1310323 h 3494"/>
                <a:gd name="T94" fmla="*/ 1075709 w 3498"/>
                <a:gd name="T95" fmla="*/ 1287678 h 3494"/>
                <a:gd name="T96" fmla="*/ 1188427 w 3498"/>
                <a:gd name="T97" fmla="*/ 1134824 h 3494"/>
                <a:gd name="T98" fmla="*/ 1261513 w 3498"/>
                <a:gd name="T99" fmla="*/ 1140485 h 3494"/>
                <a:gd name="T100" fmla="*/ 1289307 w 3498"/>
                <a:gd name="T101" fmla="*/ 1208935 h 3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8" h="3494">
                  <a:moveTo>
                    <a:pt x="3498" y="1747"/>
                  </a:moveTo>
                  <a:cubicBezTo>
                    <a:pt x="3498" y="2231"/>
                    <a:pt x="3327" y="2643"/>
                    <a:pt x="2986" y="2983"/>
                  </a:cubicBezTo>
                  <a:cubicBezTo>
                    <a:pt x="2645" y="3324"/>
                    <a:pt x="2233" y="3494"/>
                    <a:pt x="1749" y="3494"/>
                  </a:cubicBezTo>
                  <a:cubicBezTo>
                    <a:pt x="1265" y="3494"/>
                    <a:pt x="853" y="3324"/>
                    <a:pt x="512" y="2983"/>
                  </a:cubicBezTo>
                  <a:cubicBezTo>
                    <a:pt x="171" y="2643"/>
                    <a:pt x="0" y="2231"/>
                    <a:pt x="0" y="1747"/>
                  </a:cubicBezTo>
                  <a:cubicBezTo>
                    <a:pt x="0" y="1264"/>
                    <a:pt x="171" y="852"/>
                    <a:pt x="512" y="511"/>
                  </a:cubicBezTo>
                  <a:cubicBezTo>
                    <a:pt x="853" y="170"/>
                    <a:pt x="1265" y="0"/>
                    <a:pt x="1749" y="0"/>
                  </a:cubicBezTo>
                  <a:cubicBezTo>
                    <a:pt x="2233" y="0"/>
                    <a:pt x="2645" y="170"/>
                    <a:pt x="2986" y="511"/>
                  </a:cubicBezTo>
                  <a:cubicBezTo>
                    <a:pt x="3327" y="852"/>
                    <a:pt x="3498" y="1264"/>
                    <a:pt x="3498" y="1747"/>
                  </a:cubicBezTo>
                  <a:close/>
                  <a:moveTo>
                    <a:pt x="3367" y="1746"/>
                  </a:moveTo>
                  <a:cubicBezTo>
                    <a:pt x="3367" y="1559"/>
                    <a:pt x="3336" y="1380"/>
                    <a:pt x="3275" y="1208"/>
                  </a:cubicBezTo>
                  <a:cubicBezTo>
                    <a:pt x="2623" y="2104"/>
                    <a:pt x="2623" y="2104"/>
                    <a:pt x="2623" y="2104"/>
                  </a:cubicBezTo>
                  <a:cubicBezTo>
                    <a:pt x="2645" y="2122"/>
                    <a:pt x="2645" y="2122"/>
                    <a:pt x="2645" y="2122"/>
                  </a:cubicBezTo>
                  <a:cubicBezTo>
                    <a:pt x="2536" y="2271"/>
                    <a:pt x="2536" y="2271"/>
                    <a:pt x="2536" y="2271"/>
                  </a:cubicBezTo>
                  <a:cubicBezTo>
                    <a:pt x="2530" y="2239"/>
                    <a:pt x="2511" y="2210"/>
                    <a:pt x="2477" y="2185"/>
                  </a:cubicBezTo>
                  <a:cubicBezTo>
                    <a:pt x="2444" y="2161"/>
                    <a:pt x="2409" y="2150"/>
                    <a:pt x="2374" y="2152"/>
                  </a:cubicBezTo>
                  <a:cubicBezTo>
                    <a:pt x="2484" y="2004"/>
                    <a:pt x="2484" y="2004"/>
                    <a:pt x="2484" y="2004"/>
                  </a:cubicBezTo>
                  <a:cubicBezTo>
                    <a:pt x="2519" y="2026"/>
                    <a:pt x="2519" y="2026"/>
                    <a:pt x="2519" y="2026"/>
                  </a:cubicBezTo>
                  <a:cubicBezTo>
                    <a:pt x="3218" y="1064"/>
                    <a:pt x="3218" y="1064"/>
                    <a:pt x="3218" y="1064"/>
                  </a:cubicBezTo>
                  <a:cubicBezTo>
                    <a:pt x="3087" y="784"/>
                    <a:pt x="2892" y="560"/>
                    <a:pt x="2632" y="391"/>
                  </a:cubicBezTo>
                  <a:cubicBezTo>
                    <a:pt x="2364" y="216"/>
                    <a:pt x="2070" y="128"/>
                    <a:pt x="1749" y="128"/>
                  </a:cubicBezTo>
                  <a:cubicBezTo>
                    <a:pt x="1303" y="128"/>
                    <a:pt x="922" y="286"/>
                    <a:pt x="606" y="603"/>
                  </a:cubicBezTo>
                  <a:cubicBezTo>
                    <a:pt x="290" y="919"/>
                    <a:pt x="132" y="1300"/>
                    <a:pt x="132" y="1746"/>
                  </a:cubicBezTo>
                  <a:cubicBezTo>
                    <a:pt x="132" y="2192"/>
                    <a:pt x="290" y="2573"/>
                    <a:pt x="606" y="2889"/>
                  </a:cubicBezTo>
                  <a:cubicBezTo>
                    <a:pt x="922" y="3205"/>
                    <a:pt x="1303" y="3363"/>
                    <a:pt x="1749" y="3363"/>
                  </a:cubicBezTo>
                  <a:cubicBezTo>
                    <a:pt x="2195" y="3363"/>
                    <a:pt x="2576" y="3205"/>
                    <a:pt x="2892" y="2889"/>
                  </a:cubicBezTo>
                  <a:cubicBezTo>
                    <a:pt x="3209" y="2573"/>
                    <a:pt x="3367" y="2192"/>
                    <a:pt x="3367" y="1746"/>
                  </a:cubicBezTo>
                  <a:close/>
                  <a:moveTo>
                    <a:pt x="2296" y="1746"/>
                  </a:moveTo>
                  <a:cubicBezTo>
                    <a:pt x="2296" y="1897"/>
                    <a:pt x="2242" y="2026"/>
                    <a:pt x="2136" y="2133"/>
                  </a:cubicBezTo>
                  <a:cubicBezTo>
                    <a:pt x="2030" y="2239"/>
                    <a:pt x="1901" y="2292"/>
                    <a:pt x="1749" y="2292"/>
                  </a:cubicBezTo>
                  <a:cubicBezTo>
                    <a:pt x="1597" y="2292"/>
                    <a:pt x="1468" y="2239"/>
                    <a:pt x="1362" y="2133"/>
                  </a:cubicBezTo>
                  <a:cubicBezTo>
                    <a:pt x="1256" y="2026"/>
                    <a:pt x="1203" y="1897"/>
                    <a:pt x="1203" y="1746"/>
                  </a:cubicBezTo>
                  <a:cubicBezTo>
                    <a:pt x="1203" y="1594"/>
                    <a:pt x="1256" y="1465"/>
                    <a:pt x="1362" y="1359"/>
                  </a:cubicBezTo>
                  <a:cubicBezTo>
                    <a:pt x="1468" y="1253"/>
                    <a:pt x="1597" y="1199"/>
                    <a:pt x="1749" y="1199"/>
                  </a:cubicBezTo>
                  <a:cubicBezTo>
                    <a:pt x="1901" y="1199"/>
                    <a:pt x="2030" y="1253"/>
                    <a:pt x="2136" y="1359"/>
                  </a:cubicBezTo>
                  <a:cubicBezTo>
                    <a:pt x="2242" y="1465"/>
                    <a:pt x="2296" y="1594"/>
                    <a:pt x="2296" y="1746"/>
                  </a:cubicBezTo>
                  <a:close/>
                  <a:moveTo>
                    <a:pt x="1793" y="1746"/>
                  </a:moveTo>
                  <a:cubicBezTo>
                    <a:pt x="1793" y="1717"/>
                    <a:pt x="1778" y="1702"/>
                    <a:pt x="1749" y="1702"/>
                  </a:cubicBezTo>
                  <a:cubicBezTo>
                    <a:pt x="1720" y="1702"/>
                    <a:pt x="1705" y="1717"/>
                    <a:pt x="1705" y="1746"/>
                  </a:cubicBezTo>
                  <a:cubicBezTo>
                    <a:pt x="1705" y="1775"/>
                    <a:pt x="1720" y="1790"/>
                    <a:pt x="1749" y="1790"/>
                  </a:cubicBezTo>
                  <a:cubicBezTo>
                    <a:pt x="1778" y="1790"/>
                    <a:pt x="1793" y="1775"/>
                    <a:pt x="1793" y="1746"/>
                  </a:cubicBezTo>
                  <a:close/>
                  <a:moveTo>
                    <a:pt x="2505" y="2349"/>
                  </a:moveTo>
                  <a:cubicBezTo>
                    <a:pt x="2287" y="2651"/>
                    <a:pt x="2287" y="2651"/>
                    <a:pt x="2287" y="2651"/>
                  </a:cubicBezTo>
                  <a:cubicBezTo>
                    <a:pt x="2307" y="2689"/>
                    <a:pt x="2304" y="2725"/>
                    <a:pt x="2278" y="2760"/>
                  </a:cubicBezTo>
                  <a:cubicBezTo>
                    <a:pt x="2147" y="2944"/>
                    <a:pt x="2147" y="2944"/>
                    <a:pt x="2147" y="2944"/>
                  </a:cubicBezTo>
                  <a:cubicBezTo>
                    <a:pt x="1850" y="2729"/>
                    <a:pt x="1850" y="2729"/>
                    <a:pt x="1850" y="2729"/>
                  </a:cubicBezTo>
                  <a:cubicBezTo>
                    <a:pt x="1985" y="2546"/>
                    <a:pt x="1985" y="2546"/>
                    <a:pt x="1985" y="2546"/>
                  </a:cubicBezTo>
                  <a:cubicBezTo>
                    <a:pt x="2012" y="2508"/>
                    <a:pt x="2046" y="2493"/>
                    <a:pt x="2090" y="2502"/>
                  </a:cubicBezTo>
                  <a:cubicBezTo>
                    <a:pt x="2309" y="2205"/>
                    <a:pt x="2309" y="2205"/>
                    <a:pt x="2309" y="2205"/>
                  </a:cubicBezTo>
                  <a:cubicBezTo>
                    <a:pt x="2338" y="2164"/>
                    <a:pt x="2385" y="2168"/>
                    <a:pt x="2451" y="2216"/>
                  </a:cubicBezTo>
                  <a:cubicBezTo>
                    <a:pt x="2516" y="2264"/>
                    <a:pt x="2535" y="2308"/>
                    <a:pt x="2505" y="2349"/>
                  </a:cubicBezTo>
                  <a:close/>
                </a:path>
              </a:pathLst>
            </a:custGeom>
            <a:solidFill>
              <a:schemeClr val="bg1"/>
            </a:solidFill>
            <a:ln>
              <a:noFill/>
            </a:ln>
          </p:spPr>
          <p:txBody>
            <a:bodyPr anchor="ctr" anchorCtr="1">
              <a:normAutofit/>
            </a:bodyPr>
            <a:lstStyle/>
            <a:p>
              <a:endParaRPr lang="zh-CN" altLang="en-US" sz="1350">
                <a:sym typeface="Arial" panose="020B0604020202020204" pitchFamily="34" charset="0"/>
              </a:endParaRPr>
            </a:p>
          </p:txBody>
        </p:sp>
        <p:sp>
          <p:nvSpPr>
            <p:cNvPr id="67" name="KSO_Shape"/>
            <p:cNvSpPr>
              <a:spLocks noChangeAspect="1"/>
            </p:cNvSpPr>
            <p:nvPr>
              <p:custDataLst>
                <p:tags r:id="rId18"/>
              </p:custDataLst>
            </p:nvPr>
          </p:nvSpPr>
          <p:spPr bwMode="auto">
            <a:xfrm>
              <a:off x="9124" y="4817"/>
              <a:ext cx="498" cy="623"/>
            </a:xfrm>
            <a:custGeom>
              <a:avLst/>
              <a:gdLst>
                <a:gd name="T0" fmla="*/ 1262456 w 14111617"/>
                <a:gd name="T1" fmla="*/ 669509 h 17643644"/>
                <a:gd name="T2" fmla="*/ 1377183 w 14111617"/>
                <a:gd name="T3" fmla="*/ 768930 h 17643644"/>
                <a:gd name="T4" fmla="*/ 1279514 w 14111617"/>
                <a:gd name="T5" fmla="*/ 907914 h 17643644"/>
                <a:gd name="T6" fmla="*/ 464079 w 14111617"/>
                <a:gd name="T7" fmla="*/ 1050727 h 17643644"/>
                <a:gd name="T8" fmla="*/ 602730 w 14111617"/>
                <a:gd name="T9" fmla="*/ 1166738 h 17643644"/>
                <a:gd name="T10" fmla="*/ 1133969 w 14111617"/>
                <a:gd name="T11" fmla="*/ 1085951 h 17643644"/>
                <a:gd name="T12" fmla="*/ 1058899 w 14111617"/>
                <a:gd name="T13" fmla="*/ 1521664 h 17643644"/>
                <a:gd name="T14" fmla="*/ 735636 w 14111617"/>
                <a:gd name="T15" fmla="*/ 1800397 h 17643644"/>
                <a:gd name="T16" fmla="*/ 412373 w 14111617"/>
                <a:gd name="T17" fmla="*/ 1521664 h 17643644"/>
                <a:gd name="T18" fmla="*/ 366028 w 14111617"/>
                <a:gd name="T19" fmla="*/ 1281601 h 17643644"/>
                <a:gd name="T20" fmla="*/ 120900 w 14111617"/>
                <a:gd name="T21" fmla="*/ 1077145 h 17643644"/>
                <a:gd name="T22" fmla="*/ 68427 w 14111617"/>
                <a:gd name="T23" fmla="*/ 998273 h 17643644"/>
                <a:gd name="T24" fmla="*/ 166095 w 14111617"/>
                <a:gd name="T25" fmla="*/ 859289 h 17643644"/>
                <a:gd name="T26" fmla="*/ 1238149 w 14111617"/>
                <a:gd name="T27" fmla="*/ 671297 h 17643644"/>
                <a:gd name="T28" fmla="*/ 1262456 w 14111617"/>
                <a:gd name="T29" fmla="*/ 669509 h 17643644"/>
                <a:gd name="T30" fmla="*/ 1323059 w 14111617"/>
                <a:gd name="T31" fmla="*/ 283898 h 17643644"/>
                <a:gd name="T32" fmla="*/ 1438034 w 14111617"/>
                <a:gd name="T33" fmla="*/ 382659 h 17643644"/>
                <a:gd name="T34" fmla="*/ 1341139 w 14111617"/>
                <a:gd name="T35" fmla="*/ 521996 h 17643644"/>
                <a:gd name="T36" fmla="*/ 141253 w 14111617"/>
                <a:gd name="T37" fmla="*/ 736361 h 17643644"/>
                <a:gd name="T38" fmla="*/ 1847 w 14111617"/>
                <a:gd name="T39" fmla="*/ 639131 h 17643644"/>
                <a:gd name="T40" fmla="*/ 99125 w 14111617"/>
                <a:gd name="T41" fmla="*/ 499794 h 17643644"/>
                <a:gd name="T42" fmla="*/ 1298628 w 14111617"/>
                <a:gd name="T43" fmla="*/ 285812 h 17643644"/>
                <a:gd name="T44" fmla="*/ 1323059 w 14111617"/>
                <a:gd name="T45" fmla="*/ 283898 h 17643644"/>
                <a:gd name="T46" fmla="*/ 839207 w 14111617"/>
                <a:gd name="T47" fmla="*/ 63 h 17643644"/>
                <a:gd name="T48" fmla="*/ 953899 w 14111617"/>
                <a:gd name="T49" fmla="*/ 99362 h 17643644"/>
                <a:gd name="T50" fmla="*/ 856246 w 14111617"/>
                <a:gd name="T51" fmla="*/ 238352 h 17643644"/>
                <a:gd name="T52" fmla="*/ 204845 w 14111617"/>
                <a:gd name="T53" fmla="*/ 352453 h 17643644"/>
                <a:gd name="T54" fmla="*/ 65833 w 14111617"/>
                <a:gd name="T55" fmla="*/ 254816 h 17643644"/>
                <a:gd name="T56" fmla="*/ 163486 w 14111617"/>
                <a:gd name="T57" fmla="*/ 115827 h 17643644"/>
                <a:gd name="T58" fmla="*/ 814888 w 14111617"/>
                <a:gd name="T59" fmla="*/ 1725 h 17643644"/>
                <a:gd name="T60" fmla="*/ 839207 w 14111617"/>
                <a:gd name="T61" fmla="*/ 63 h 176436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11617" h="17643644">
                  <a:moveTo>
                    <a:pt x="12371896" y="6561097"/>
                  </a:moveTo>
                  <a:cubicBezTo>
                    <a:pt x="12919809" y="6576333"/>
                    <a:pt x="13397674" y="6974000"/>
                    <a:pt x="13496203" y="7535412"/>
                  </a:cubicBezTo>
                  <a:cubicBezTo>
                    <a:pt x="13608807" y="8173274"/>
                    <a:pt x="13180911" y="8784870"/>
                    <a:pt x="12539066" y="8897434"/>
                  </a:cubicBezTo>
                  <a:cubicBezTo>
                    <a:pt x="12539066" y="8897434"/>
                    <a:pt x="12539066" y="8897434"/>
                    <a:pt x="4547914" y="10296977"/>
                  </a:cubicBezTo>
                  <a:cubicBezTo>
                    <a:pt x="4547914" y="10296977"/>
                    <a:pt x="4547914" y="10296977"/>
                    <a:pt x="5906674" y="11433872"/>
                  </a:cubicBezTo>
                  <a:cubicBezTo>
                    <a:pt x="5906674" y="11433872"/>
                    <a:pt x="5906674" y="11433872"/>
                    <a:pt x="11112746" y="10642173"/>
                  </a:cubicBezTo>
                  <a:cubicBezTo>
                    <a:pt x="10940086" y="11902888"/>
                    <a:pt x="10737398" y="13373722"/>
                    <a:pt x="10377064" y="14912094"/>
                  </a:cubicBezTo>
                  <a:cubicBezTo>
                    <a:pt x="9960428" y="16701860"/>
                    <a:pt x="9228500" y="17643644"/>
                    <a:pt x="7209130" y="17643644"/>
                  </a:cubicBezTo>
                  <a:cubicBezTo>
                    <a:pt x="5189758" y="17643644"/>
                    <a:pt x="4517886" y="16686850"/>
                    <a:pt x="4041196" y="14912094"/>
                  </a:cubicBezTo>
                  <a:cubicBezTo>
                    <a:pt x="3898564" y="14383044"/>
                    <a:pt x="3744670" y="13587593"/>
                    <a:pt x="3587024" y="12559510"/>
                  </a:cubicBezTo>
                  <a:cubicBezTo>
                    <a:pt x="3587024" y="12559510"/>
                    <a:pt x="3587024" y="12559510"/>
                    <a:pt x="1184800" y="10555874"/>
                  </a:cubicBezTo>
                  <a:cubicBezTo>
                    <a:pt x="925810" y="10387028"/>
                    <a:pt x="730628" y="10113123"/>
                    <a:pt x="670574" y="9782936"/>
                  </a:cubicBezTo>
                  <a:cubicBezTo>
                    <a:pt x="557970" y="9141322"/>
                    <a:pt x="985866" y="8533478"/>
                    <a:pt x="1627710" y="8420914"/>
                  </a:cubicBezTo>
                  <a:cubicBezTo>
                    <a:pt x="1627710" y="8420914"/>
                    <a:pt x="1627710" y="8420914"/>
                    <a:pt x="12133690" y="6578620"/>
                  </a:cubicBezTo>
                  <a:cubicBezTo>
                    <a:pt x="12213920" y="6564549"/>
                    <a:pt x="12293624" y="6558921"/>
                    <a:pt x="12371896" y="6561097"/>
                  </a:cubicBezTo>
                  <a:close/>
                  <a:moveTo>
                    <a:pt x="12965801" y="2782157"/>
                  </a:moveTo>
                  <a:cubicBezTo>
                    <a:pt x="13516185" y="2794825"/>
                    <a:pt x="13994011" y="3191997"/>
                    <a:pt x="14092532" y="3750007"/>
                  </a:cubicBezTo>
                  <a:cubicBezTo>
                    <a:pt x="14208881" y="4391484"/>
                    <a:pt x="13781018" y="5002951"/>
                    <a:pt x="13142977" y="5115490"/>
                  </a:cubicBezTo>
                  <a:cubicBezTo>
                    <a:pt x="13142977" y="5115490"/>
                    <a:pt x="13142977" y="5115490"/>
                    <a:pt x="1384260" y="7216234"/>
                  </a:cubicBezTo>
                  <a:cubicBezTo>
                    <a:pt x="1057732" y="7272504"/>
                    <a:pt x="186994" y="7208732"/>
                    <a:pt x="18102" y="6263397"/>
                  </a:cubicBezTo>
                  <a:cubicBezTo>
                    <a:pt x="-94494" y="5625671"/>
                    <a:pt x="329616" y="5014204"/>
                    <a:pt x="971410" y="4897913"/>
                  </a:cubicBezTo>
                  <a:cubicBezTo>
                    <a:pt x="971410" y="4897913"/>
                    <a:pt x="971410" y="4897913"/>
                    <a:pt x="12726374" y="2800921"/>
                  </a:cubicBezTo>
                  <a:cubicBezTo>
                    <a:pt x="12807067" y="2786384"/>
                    <a:pt x="12887175" y="2780347"/>
                    <a:pt x="12965801" y="2782157"/>
                  </a:cubicBezTo>
                  <a:close/>
                  <a:moveTo>
                    <a:pt x="8224110" y="617"/>
                  </a:moveTo>
                  <a:cubicBezTo>
                    <a:pt x="8772602" y="18315"/>
                    <a:pt x="9252854" y="415588"/>
                    <a:pt x="9348082" y="973738"/>
                  </a:cubicBezTo>
                  <a:cubicBezTo>
                    <a:pt x="9460670" y="1615377"/>
                    <a:pt x="9032842" y="2223245"/>
                    <a:pt x="8391098" y="2335813"/>
                  </a:cubicBezTo>
                  <a:cubicBezTo>
                    <a:pt x="8391098" y="2335813"/>
                    <a:pt x="8391098" y="2335813"/>
                    <a:pt x="2007450" y="3453990"/>
                  </a:cubicBezTo>
                  <a:cubicBezTo>
                    <a:pt x="1485800" y="3540293"/>
                    <a:pt x="776506" y="3251368"/>
                    <a:pt x="645156" y="2497161"/>
                  </a:cubicBezTo>
                  <a:cubicBezTo>
                    <a:pt x="532570" y="1855522"/>
                    <a:pt x="960398" y="1247654"/>
                    <a:pt x="1602140" y="1135085"/>
                  </a:cubicBezTo>
                  <a:cubicBezTo>
                    <a:pt x="1602140" y="1135085"/>
                    <a:pt x="1602140" y="1135085"/>
                    <a:pt x="7985788" y="16909"/>
                  </a:cubicBezTo>
                  <a:cubicBezTo>
                    <a:pt x="8066006" y="3307"/>
                    <a:pt x="8145754" y="-1911"/>
                    <a:pt x="8224110" y="617"/>
                  </a:cubicBezTo>
                  <a:close/>
                </a:path>
              </a:pathLst>
            </a:custGeom>
            <a:solidFill>
              <a:schemeClr val="bg1"/>
            </a:solidFill>
            <a:ln>
              <a:noFill/>
            </a:ln>
          </p:spPr>
          <p:txBody>
            <a:bodyPr anchor="ctr" anchorCtr="1">
              <a:normAutofit/>
            </a:bodyPr>
            <a:lstStyle/>
            <a:p>
              <a:endParaRPr lang="zh-CN" altLang="en-US" sz="1350">
                <a:sym typeface="Arial" panose="020B0604020202020204" pitchFamily="34" charset="0"/>
              </a:endParaRPr>
            </a:p>
          </p:txBody>
        </p:sp>
      </p:grpSp>
      <p:sp>
        <p:nvSpPr>
          <p:cNvPr id="69" name="矩形 68"/>
          <p:cNvSpPr/>
          <p:nvPr/>
        </p:nvSpPr>
        <p:spPr>
          <a:xfrm>
            <a:off x="729615" y="873760"/>
            <a:ext cx="7626350" cy="402590"/>
          </a:xfrm>
          <a:prstGeom prst="rect">
            <a:avLst/>
          </a:prstGeom>
        </p:spPr>
        <p:txBody>
          <a:bodyPr wrap="square">
            <a:spAutoFit/>
          </a:bodyPr>
          <a:lstStyle/>
          <a:p>
            <a:pPr fontAlgn="auto">
              <a:lnSpc>
                <a:spcPct val="150000"/>
              </a:lnSpc>
            </a:pPr>
            <a:r>
              <a:rPr lang="zh-CN" altLang="en-US">
                <a:latin typeface="微软雅黑" panose="020B0503020204020204" pitchFamily="34" charset="-122"/>
                <a:ea typeface="微软雅黑" panose="020B0503020204020204" pitchFamily="34" charset="-122"/>
              </a:rPr>
              <a:t>流经人体电流的大小对人体的伤害程度。</a:t>
            </a: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noEditPoints="1"/>
          </p:cNvSpPr>
          <p:nvPr/>
        </p:nvSpPr>
        <p:spPr bwMode="auto">
          <a:xfrm flipH="1" flipV="1">
            <a:off x="8384523" y="4594914"/>
            <a:ext cx="445150" cy="374295"/>
          </a:xfrm>
          <a:custGeom>
            <a:avLst/>
            <a:gdLst>
              <a:gd name="T0" fmla="*/ 118 w 285"/>
              <a:gd name="T1" fmla="*/ 131 h 240"/>
              <a:gd name="T2" fmla="*/ 118 w 285"/>
              <a:gd name="T3" fmla="*/ 240 h 240"/>
              <a:gd name="T4" fmla="*/ 0 w 285"/>
              <a:gd name="T5" fmla="*/ 240 h 240"/>
              <a:gd name="T6" fmla="*/ 0 w 285"/>
              <a:gd name="T7" fmla="*/ 131 h 240"/>
              <a:gd name="T8" fmla="*/ 32 w 285"/>
              <a:gd name="T9" fmla="*/ 39 h 240"/>
              <a:gd name="T10" fmla="*/ 118 w 285"/>
              <a:gd name="T11" fmla="*/ 0 h 240"/>
              <a:gd name="T12" fmla="*/ 118 w 285"/>
              <a:gd name="T13" fmla="*/ 55 h 240"/>
              <a:gd name="T14" fmla="*/ 75 w 285"/>
              <a:gd name="T15" fmla="*/ 70 h 240"/>
              <a:gd name="T16" fmla="*/ 53 w 285"/>
              <a:gd name="T17" fmla="*/ 115 h 240"/>
              <a:gd name="T18" fmla="*/ 53 w 285"/>
              <a:gd name="T19" fmla="*/ 131 h 240"/>
              <a:gd name="T20" fmla="*/ 118 w 285"/>
              <a:gd name="T21" fmla="*/ 131 h 240"/>
              <a:gd name="T22" fmla="*/ 285 w 285"/>
              <a:gd name="T23" fmla="*/ 131 h 240"/>
              <a:gd name="T24" fmla="*/ 285 w 285"/>
              <a:gd name="T25" fmla="*/ 240 h 240"/>
              <a:gd name="T26" fmla="*/ 167 w 285"/>
              <a:gd name="T27" fmla="*/ 240 h 240"/>
              <a:gd name="T28" fmla="*/ 167 w 285"/>
              <a:gd name="T29" fmla="*/ 136 h 240"/>
              <a:gd name="T30" fmla="*/ 199 w 285"/>
              <a:gd name="T31" fmla="*/ 41 h 240"/>
              <a:gd name="T32" fmla="*/ 285 w 285"/>
              <a:gd name="T33" fmla="*/ 0 h 240"/>
              <a:gd name="T34" fmla="*/ 285 w 285"/>
              <a:gd name="T35" fmla="*/ 55 h 240"/>
              <a:gd name="T36" fmla="*/ 241 w 285"/>
              <a:gd name="T37" fmla="*/ 70 h 240"/>
              <a:gd name="T38" fmla="*/ 219 w 285"/>
              <a:gd name="T39" fmla="*/ 115 h 240"/>
              <a:gd name="T40" fmla="*/ 219 w 285"/>
              <a:gd name="T41" fmla="*/ 131 h 240"/>
              <a:gd name="T42" fmla="*/ 285 w 285"/>
              <a:gd name="T43" fmla="*/ 1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40">
                <a:moveTo>
                  <a:pt x="118" y="131"/>
                </a:moveTo>
                <a:cubicBezTo>
                  <a:pt x="118" y="240"/>
                  <a:pt x="118" y="240"/>
                  <a:pt x="118" y="240"/>
                </a:cubicBezTo>
                <a:cubicBezTo>
                  <a:pt x="0" y="240"/>
                  <a:pt x="0" y="240"/>
                  <a:pt x="0" y="240"/>
                </a:cubicBezTo>
                <a:cubicBezTo>
                  <a:pt x="0" y="131"/>
                  <a:pt x="0" y="131"/>
                  <a:pt x="0" y="131"/>
                </a:cubicBezTo>
                <a:cubicBezTo>
                  <a:pt x="0" y="95"/>
                  <a:pt x="11" y="64"/>
                  <a:pt x="32" y="39"/>
                </a:cubicBezTo>
                <a:cubicBezTo>
                  <a:pt x="51" y="17"/>
                  <a:pt x="80" y="4"/>
                  <a:pt x="118" y="0"/>
                </a:cubicBezTo>
                <a:cubicBezTo>
                  <a:pt x="118" y="55"/>
                  <a:pt x="118" y="55"/>
                  <a:pt x="118" y="55"/>
                </a:cubicBezTo>
                <a:cubicBezTo>
                  <a:pt x="101" y="55"/>
                  <a:pt x="87" y="60"/>
                  <a:pt x="75" y="70"/>
                </a:cubicBezTo>
                <a:cubicBezTo>
                  <a:pt x="60" y="80"/>
                  <a:pt x="53" y="95"/>
                  <a:pt x="53" y="115"/>
                </a:cubicBezTo>
                <a:cubicBezTo>
                  <a:pt x="53" y="120"/>
                  <a:pt x="53" y="125"/>
                  <a:pt x="53" y="131"/>
                </a:cubicBezTo>
                <a:lnTo>
                  <a:pt x="118" y="131"/>
                </a:lnTo>
                <a:close/>
                <a:moveTo>
                  <a:pt x="285" y="131"/>
                </a:moveTo>
                <a:cubicBezTo>
                  <a:pt x="285" y="240"/>
                  <a:pt x="285" y="240"/>
                  <a:pt x="285" y="240"/>
                </a:cubicBezTo>
                <a:cubicBezTo>
                  <a:pt x="167" y="240"/>
                  <a:pt x="167" y="240"/>
                  <a:pt x="167" y="240"/>
                </a:cubicBezTo>
                <a:cubicBezTo>
                  <a:pt x="167" y="136"/>
                  <a:pt x="167" y="136"/>
                  <a:pt x="167" y="136"/>
                </a:cubicBezTo>
                <a:cubicBezTo>
                  <a:pt x="167" y="98"/>
                  <a:pt x="178" y="66"/>
                  <a:pt x="199" y="41"/>
                </a:cubicBezTo>
                <a:cubicBezTo>
                  <a:pt x="218" y="18"/>
                  <a:pt x="247" y="4"/>
                  <a:pt x="285" y="0"/>
                </a:cubicBezTo>
                <a:cubicBezTo>
                  <a:pt x="285" y="55"/>
                  <a:pt x="285" y="55"/>
                  <a:pt x="285" y="55"/>
                </a:cubicBezTo>
                <a:cubicBezTo>
                  <a:pt x="269" y="55"/>
                  <a:pt x="254" y="60"/>
                  <a:pt x="241" y="70"/>
                </a:cubicBezTo>
                <a:cubicBezTo>
                  <a:pt x="227" y="80"/>
                  <a:pt x="219" y="95"/>
                  <a:pt x="219" y="115"/>
                </a:cubicBezTo>
                <a:cubicBezTo>
                  <a:pt x="219" y="120"/>
                  <a:pt x="219" y="125"/>
                  <a:pt x="219" y="131"/>
                </a:cubicBezTo>
                <a:lnTo>
                  <a:pt x="285" y="131"/>
                </a:lnTo>
                <a:close/>
              </a:path>
            </a:pathLst>
          </a:custGeom>
          <a:solidFill>
            <a:srgbClr val="2A3141">
              <a:alpha val="83000"/>
            </a:srgbClr>
          </a:solidFill>
          <a:ln>
            <a:noFill/>
          </a:ln>
        </p:spPr>
        <p:txBody>
          <a:bodyPr vert="horz" wrap="square" lIns="68580" tIns="34290" rIns="68580" bIns="34290" numCol="1" anchor="t" anchorCtr="0" compatLnSpc="1"/>
          <a:lstStyle/>
          <a:p>
            <a:endParaRPr lang="zh-CN" altLang="en-US" sz="1015">
              <a:solidFill>
                <a:srgbClr val="45A1BA"/>
              </a:solidFill>
            </a:endParaRPr>
          </a:p>
        </p:txBody>
      </p:sp>
      <p:sp>
        <p:nvSpPr>
          <p:cNvPr id="20" name="文本框 19"/>
          <p:cNvSpPr txBox="1"/>
          <p:nvPr/>
        </p:nvSpPr>
        <p:spPr>
          <a:xfrm>
            <a:off x="2008310" y="1923547"/>
            <a:ext cx="2940506" cy="1414780"/>
          </a:xfrm>
          <a:prstGeom prst="rect">
            <a:avLst/>
          </a:prstGeom>
          <a:noFill/>
          <a:ln>
            <a:noFill/>
          </a:ln>
        </p:spPr>
        <p:txBody>
          <a:bodyPr wrap="square" rtlCol="0">
            <a:spAutoFit/>
          </a:bodyPr>
          <a:lstStyle>
            <a:defPPr>
              <a:defRPr lang="zh-CN"/>
            </a:defPPr>
            <a:lvl1pPr algn="ctr">
              <a:defRPr sz="6000" b="1">
                <a:blipFill dpi="0" rotWithShape="1">
                  <a:blip r:embed="rId1"/>
                  <a:srcRect/>
                  <a:stretch>
                    <a:fillRect/>
                  </a:stretch>
                </a:blipFill>
              </a:defRPr>
            </a:lvl1pPr>
          </a:lstStyle>
          <a:p>
            <a:pPr algn="r"/>
            <a:r>
              <a:rPr lang="en-US" altLang="zh-CN" sz="8600">
                <a:solidFill>
                  <a:srgbClr val="2A3141"/>
                </a:solidFill>
                <a:latin typeface="微软雅黑" panose="020B0503020204020204" pitchFamily="34" charset="-122"/>
                <a:ea typeface="微软雅黑" panose="020B0503020204020204" pitchFamily="34" charset="-122"/>
                <a:cs typeface="Arial" panose="020B0604020202020204" pitchFamily="34" charset="0"/>
              </a:rPr>
              <a:t>02</a:t>
            </a:r>
            <a:endParaRPr lang="en-US" altLang="zh-CN" sz="8600" dirty="0">
              <a:solidFill>
                <a:srgbClr val="2A314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4939925" y="2003985"/>
            <a:ext cx="3738880" cy="953135"/>
          </a:xfrm>
          <a:prstGeom prst="rect">
            <a:avLst/>
          </a:prstGeom>
        </p:spPr>
        <p:txBody>
          <a:bodyPr wrap="none">
            <a:spAutoFit/>
          </a:bodyPr>
          <a:lstStyle/>
          <a:p>
            <a:pPr algn="l">
              <a:lnSpc>
                <a:spcPct val="175000"/>
              </a:lnSpc>
            </a:pPr>
            <a:r>
              <a:rPr lang="zh-CN" altLang="en-US" sz="3200" b="1" spc="300">
                <a:solidFill>
                  <a:srgbClr val="2A3141"/>
                </a:solidFill>
                <a:uFillTx/>
                <a:latin typeface="微软雅黑" panose="020B0503020204020204" pitchFamily="34" charset="-122"/>
                <a:ea typeface="微软雅黑" panose="020B0503020204020204" pitchFamily="34" charset="-122"/>
              </a:rPr>
              <a:t>触电的方式及原因</a:t>
            </a:r>
            <a:endParaRPr lang="zh-CN" altLang="en-US" sz="3200" b="1" spc="300">
              <a:solidFill>
                <a:srgbClr val="2A3141"/>
              </a:solidFill>
              <a:uFillTx/>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00.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0"/>
  <p:tag name="KSO_WM_UNIT_ID" val="diagram786_2*m_i*1_10"/>
  <p:tag name="KSO_WM_UNIT_CLEAR" val="1"/>
  <p:tag name="KSO_WM_UNIT_LAYERLEVEL" val="1_1"/>
  <p:tag name="KSO_WM_DIAGRAM_GROUP_CODE" val="m1-1"/>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5_1"/>
  <p:tag name="KSO_WM_UNIT_ID" val="diagram786_2*m_h_f*1_5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02.xml><?xml version="1.0" encoding="utf-8"?>
<p:tagLst xmlns:p="http://schemas.openxmlformats.org/presentationml/2006/main">
  <p:tag name="KSO_WM_TAG_VERSION" val="1.0"/>
  <p:tag name="KSO_WM_BEAUTIFY_FLAG" val="#wm#"/>
  <p:tag name="KSO_WM_UNIT_TYPE" val="i"/>
  <p:tag name="KSO_WM_UNIT_ID" val="diagram786_2*i*23"/>
  <p:tag name="KSO_WM_TEMPLATE_CATEGORY" val="diagram"/>
  <p:tag name="KSO_WM_TEMPLATE_INDEX" val="786"/>
  <p:tag name="KSO_WM_UNIT_INDEX" val="23"/>
</p:tagLst>
</file>

<file path=ppt/tags/tag103.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1"/>
  <p:tag name="KSO_WM_UNIT_ID" val="diagram786_2*m_i*1_11"/>
  <p:tag name="KSO_WM_UNIT_CLEAR" val="1"/>
  <p:tag name="KSO_WM_UNIT_LAYERLEVEL" val="1_1"/>
  <p:tag name="KSO_WM_DIAGRAM_GROUP_CODE" val="m1-1"/>
  <p:tag name="KSO_WM_UNIT_FILL_FORE_SCHEMECOLOR_INDEX" val="6"/>
  <p:tag name="KSO_WM_UNIT_FILL_TYPE" val="1"/>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2"/>
  <p:tag name="KSO_WM_UNIT_ID" val="diagram786_2*m_i*1_12"/>
  <p:tag name="KSO_WM_UNIT_CLEAR" val="1"/>
  <p:tag name="KSO_WM_UNIT_LAYERLEVEL" val="1_1"/>
  <p:tag name="KSO_WM_DIAGRAM_GROUP_CODE" val="m1-1"/>
  <p:tag name="KSO_WM_UNIT_TEXT_FILL_FORE_SCHEMECOLOR_INDEX" val="6"/>
  <p:tag name="KSO_WM_UNIT_TEXT_FILL_TYPE" val="1"/>
</p:tagLst>
</file>

<file path=ppt/tags/tag105.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3"/>
  <p:tag name="KSO_WM_UNIT_ID" val="diagram786_2*m_i*1_13"/>
  <p:tag name="KSO_WM_UNIT_CLEAR" val="1"/>
  <p:tag name="KSO_WM_UNIT_LAYERLEVEL" val="1_1"/>
  <p:tag name="KSO_WM_DIAGRAM_GROUP_CODE" val="m1-1"/>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2_1"/>
  <p:tag name="KSO_WM_UNIT_ID" val="diagram786_2*m_h_f*1_2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07.xml><?xml version="1.0" encoding="utf-8"?>
<p:tagLst xmlns:p="http://schemas.openxmlformats.org/presentationml/2006/main">
  <p:tag name="KSO_WM_TAG_VERSION" val="1.0"/>
  <p:tag name="KSO_WM_BEAUTIFY_FLAG" val="#wm#"/>
  <p:tag name="KSO_WM_UNIT_TYPE" val="i"/>
  <p:tag name="KSO_WM_UNIT_ID" val="diagram786_2*i*30"/>
  <p:tag name="KSO_WM_TEMPLATE_CATEGORY" val="diagram"/>
  <p:tag name="KSO_WM_TEMPLATE_INDEX" val="786"/>
  <p:tag name="KSO_WM_UNIT_INDEX" val="30"/>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4"/>
  <p:tag name="KSO_WM_UNIT_ID" val="diagram786_2*m_i*1_14"/>
  <p:tag name="KSO_WM_UNIT_CLEAR" val="1"/>
  <p:tag name="KSO_WM_UNIT_LAYERLEVEL" val="1_1"/>
  <p:tag name="KSO_WM_DIAGRAM_GROUP_CODE" val="m1-1"/>
  <p:tag name="KSO_WM_UNIT_FILL_FORE_SCHEMECOLOR_INDEX" val="5"/>
  <p:tag name="KSO_WM_UNI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5"/>
  <p:tag name="KSO_WM_UNIT_ID" val="diagram786_2*m_i*1_15"/>
  <p:tag name="KSO_WM_UNIT_CLEAR" val="1"/>
  <p:tag name="KSO_WM_UNIT_LAYERLEVEL" val="1_1"/>
  <p:tag name="KSO_WM_DIAGRAM_GROUP_CODE" val="m1-1"/>
  <p:tag name="KSO_WM_UNIT_TEXT_FILL_FORE_SCHEMECOLOR_INDEX" val="5"/>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6"/>
  <p:tag name="KSO_WM_UNIT_ID" val="diagram786_2*m_i*1_16"/>
  <p:tag name="KSO_WM_UNIT_CLEAR" val="1"/>
  <p:tag name="KSO_WM_UNIT_LAYERLEVEL" val="1_1"/>
  <p:tag name="KSO_WM_DIAGRAM_GROUP_CODE" val="m1-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4_1"/>
  <p:tag name="KSO_WM_UNIT_ID" val="diagram786_2*m_h_f*1_4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
  <p:tag name="KSO_WM_UNIT_ID" val="diagram786_2*m_i*1_1"/>
  <p:tag name="KSO_WM_UNIT_CLEAR" val="1"/>
  <p:tag name="KSO_WM_UNIT_LAYERLEVEL" val="1_1"/>
  <p:tag name="KSO_WM_DIAGRAM_GROUP_CODE" val="m1-1"/>
</p:tagLst>
</file>

<file path=ppt/tags/tag113.xml><?xml version="1.0" encoding="utf-8"?>
<p:tagLst xmlns:p="http://schemas.openxmlformats.org/presentationml/2006/main">
  <p:tag name="KSO_WM_TAG_VERSION" val="1.0"/>
  <p:tag name="KSO_WM_BEAUTIFY_FLAG" val="#wm#"/>
  <p:tag name="KSO_WM_UNIT_TYPE" val="i"/>
  <p:tag name="KSO_WM_UNIT_ID" val="diagram786_2*i*2"/>
  <p:tag name="KSO_WM_TEMPLATE_CATEGORY" val="diagram"/>
  <p:tag name="KSO_WM_TEMPLATE_INDEX" val="786"/>
  <p:tag name="KSO_WM_UNIT_INDEX" val="2"/>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2"/>
  <p:tag name="KSO_WM_UNIT_ID" val="diagram786_2*m_i*1_2"/>
  <p:tag name="KSO_WM_UNIT_CLEAR" val="1"/>
  <p:tag name="KSO_WM_UNIT_LAYERLEVEL" val="1_1"/>
  <p:tag name="KSO_WM_DIAGRAM_GROUP_CODE" val="m1-1"/>
  <p:tag name="KSO_WM_UNIT_FILL_FORE_SCHEMECOLOR_INDEX" val="5"/>
  <p:tag name="KSO_WM_UNIT_FILL_TYPE" val="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3"/>
  <p:tag name="KSO_WM_UNIT_ID" val="diagram786_2*m_i*1_3"/>
  <p:tag name="KSO_WM_UNIT_CLEAR" val="1"/>
  <p:tag name="KSO_WM_UNIT_LAYERLEVEL" val="1_1"/>
  <p:tag name="KSO_WM_DIAGRAM_GROUP_CODE" val="m1-1"/>
  <p:tag name="KSO_WM_UNIT_TEXT_FILL_FORE_SCHEMECOLOR_INDEX" val="5"/>
  <p:tag name="KSO_WM_UNIT_TEXT_FILL_TYPE" val="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3"/>
  <p:tag name="KSO_WM_UNIT_ID" val="diagram786_2*m_i*1_3"/>
  <p:tag name="KSO_WM_UNIT_CLEAR" val="1"/>
  <p:tag name="KSO_WM_UNIT_LAYERLEVEL" val="1_1"/>
  <p:tag name="KSO_WM_DIAGRAM_GROUP_CODE" val="m1-1"/>
  <p:tag name="KSO_WM_UNIT_TEXT_FILL_FORE_SCHEMECOLOR_INDEX" val="5"/>
  <p:tag name="KSO_WM_UNIT_TEXT_FILL_TYPE"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4"/>
  <p:tag name="KSO_WM_UNIT_ID" val="diagram786_2*m_i*1_4"/>
  <p:tag name="KSO_WM_UNIT_CLEAR" val="1"/>
  <p:tag name="KSO_WM_UNIT_LAYERLEVEL" val="1_1"/>
  <p:tag name="KSO_WM_DIAGRAM_GROUP_CODE" val="m1-1"/>
</p:tagLst>
</file>

<file path=ppt/tags/tag118.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1_1"/>
  <p:tag name="KSO_WM_UNIT_ID" val="diagram786_2*m_h_f*1_1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19.xml><?xml version="1.0" encoding="utf-8"?>
<p:tagLst xmlns:p="http://schemas.openxmlformats.org/presentationml/2006/main">
  <p:tag name="KSO_WM_TAG_VERSION" val="1.0"/>
  <p:tag name="KSO_WM_BEAUTIFY_FLAG" val="#wm#"/>
  <p:tag name="KSO_WM_UNIT_TYPE" val="i"/>
  <p:tag name="KSO_WM_UNIT_ID" val="diagram786_2*i*9"/>
  <p:tag name="KSO_WM_TEMPLATE_CATEGORY" val="diagram"/>
  <p:tag name="KSO_WM_TEMPLATE_INDEX" val="786"/>
  <p:tag name="KSO_WM_UNIT_INDEX" val="9"/>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0.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5"/>
  <p:tag name="KSO_WM_UNIT_ID" val="diagram786_2*m_i*1_5"/>
  <p:tag name="KSO_WM_UNIT_CLEAR" val="1"/>
  <p:tag name="KSO_WM_UNIT_LAYERLEVEL" val="1_1"/>
  <p:tag name="KSO_WM_DIAGRAM_GROUP_CODE" val="m1-1"/>
  <p:tag name="KSO_WM_UNIT_FILL_FORE_SCHEMECOLOR_INDEX" val="7"/>
  <p:tag name="KSO_WM_UNIT_FILL_TYPE" val="1"/>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6"/>
  <p:tag name="KSO_WM_UNIT_ID" val="diagram786_2*m_i*1_6"/>
  <p:tag name="KSO_WM_UNIT_CLEAR" val="1"/>
  <p:tag name="KSO_WM_UNIT_LAYERLEVEL" val="1_1"/>
  <p:tag name="KSO_WM_DIAGRAM_GROUP_CODE" val="m1-1"/>
  <p:tag name="KSO_WM_UNIT_TEXT_FILL_FORE_SCHEMECOLOR_INDEX" val="7"/>
  <p:tag name="KSO_WM_UNIT_TEXT_FILL_TYPE" val="1"/>
</p:tagLst>
</file>

<file path=ppt/tags/tag122.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6"/>
  <p:tag name="KSO_WM_UNIT_ID" val="diagram786_2*m_i*1_6"/>
  <p:tag name="KSO_WM_UNIT_CLEAR" val="1"/>
  <p:tag name="KSO_WM_UNIT_LAYERLEVEL" val="1_1"/>
  <p:tag name="KSO_WM_DIAGRAM_GROUP_CODE" val="m1-1"/>
  <p:tag name="KSO_WM_UNIT_TEXT_FILL_FORE_SCHEMECOLOR_INDEX" val="7"/>
  <p:tag name="KSO_WM_UNIT_TEXT_FILL_TYPE" val="1"/>
</p:tagLst>
</file>

<file path=ppt/tags/tag123.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7"/>
  <p:tag name="KSO_WM_UNIT_ID" val="diagram786_2*m_i*1_7"/>
  <p:tag name="KSO_WM_UNIT_CLEAR" val="1"/>
  <p:tag name="KSO_WM_UNIT_LAYERLEVEL" val="1_1"/>
  <p:tag name="KSO_WM_DIAGRAM_GROUP_CODE" val="m1-1"/>
</p:tagLst>
</file>

<file path=ppt/tags/tag124.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3_1"/>
  <p:tag name="KSO_WM_UNIT_ID" val="diagram786_2*m_h_f*1_3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25.xml><?xml version="1.0" encoding="utf-8"?>
<p:tagLst xmlns:p="http://schemas.openxmlformats.org/presentationml/2006/main">
  <p:tag name="KSO_WM_TAG_VERSION" val="1.0"/>
  <p:tag name="KSO_WM_BEAUTIFY_FLAG" val="#wm#"/>
  <p:tag name="KSO_WM_UNIT_TYPE" val="i"/>
  <p:tag name="KSO_WM_UNIT_ID" val="diagram786_2*i*16"/>
  <p:tag name="KSO_WM_TEMPLATE_CATEGORY" val="diagram"/>
  <p:tag name="KSO_WM_TEMPLATE_INDEX" val="786"/>
  <p:tag name="KSO_WM_UNIT_INDEX" val="16"/>
</p:tagLst>
</file>

<file path=ppt/tags/tag126.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8"/>
  <p:tag name="KSO_WM_UNIT_ID" val="diagram786_2*m_i*1_8"/>
  <p:tag name="KSO_WM_UNIT_CLEAR" val="1"/>
  <p:tag name="KSO_WM_UNIT_LAYERLEVEL" val="1_1"/>
  <p:tag name="KSO_WM_DIAGRAM_GROUP_CODE" val="m1-1"/>
  <p:tag name="KSO_WM_UNIT_FILL_FORE_SCHEMECOLOR_INDEX" val="6"/>
  <p:tag name="KSO_WM_UNIT_FILL_TYPE" val="1"/>
</p:tagLst>
</file>

<file path=ppt/tags/tag127.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9"/>
  <p:tag name="KSO_WM_UNIT_ID" val="diagram786_2*m_i*1_9"/>
  <p:tag name="KSO_WM_UNIT_CLEAR" val="1"/>
  <p:tag name="KSO_WM_UNIT_LAYERLEVEL" val="1_1"/>
  <p:tag name="KSO_WM_DIAGRAM_GROUP_CODE" val="m1-1"/>
  <p:tag name="KSO_WM_UNIT_TEXT_FILL_FORE_SCHEMECOLOR_INDEX" val="6"/>
  <p:tag name="KSO_WM_UNIT_TEXT_FILL_TYPE" val="1"/>
</p:tagLst>
</file>

<file path=ppt/tags/tag128.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0"/>
  <p:tag name="KSO_WM_UNIT_ID" val="diagram786_2*m_i*1_10"/>
  <p:tag name="KSO_WM_UNIT_CLEAR" val="1"/>
  <p:tag name="KSO_WM_UNIT_LAYERLEVEL" val="1_1"/>
  <p:tag name="KSO_WM_DIAGRAM_GROUP_CODE" val="m1-1"/>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5_1"/>
  <p:tag name="KSO_WM_UNIT_ID" val="diagram786_2*m_h_f*1_5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0.xml><?xml version="1.0" encoding="utf-8"?>
<p:tagLst xmlns:p="http://schemas.openxmlformats.org/presentationml/2006/main">
  <p:tag name="KSO_WM_TAG_VERSION" val="1.0"/>
  <p:tag name="KSO_WM_BEAUTIFY_FLAG" val="#wm#"/>
  <p:tag name="KSO_WM_UNIT_TYPE" val="i"/>
  <p:tag name="KSO_WM_UNIT_ID" val="diagram786_2*i*23"/>
  <p:tag name="KSO_WM_TEMPLATE_CATEGORY" val="diagram"/>
  <p:tag name="KSO_WM_TEMPLATE_INDEX" val="786"/>
  <p:tag name="KSO_WM_UNIT_INDEX" val="23"/>
</p:tagLst>
</file>

<file path=ppt/tags/tag131.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1"/>
  <p:tag name="KSO_WM_UNIT_ID" val="diagram786_2*m_i*1_11"/>
  <p:tag name="KSO_WM_UNIT_CLEAR" val="1"/>
  <p:tag name="KSO_WM_UNIT_LAYERLEVEL" val="1_1"/>
  <p:tag name="KSO_WM_DIAGRAM_GROUP_CODE" val="m1-1"/>
  <p:tag name="KSO_WM_UNIT_FILL_FORE_SCHEMECOLOR_INDEX" val="6"/>
  <p:tag name="KSO_WM_UNIT_FILL_TYPE" val="1"/>
</p:tagLst>
</file>

<file path=ppt/tags/tag132.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2"/>
  <p:tag name="KSO_WM_UNIT_ID" val="diagram786_2*m_i*1_12"/>
  <p:tag name="KSO_WM_UNIT_CLEAR" val="1"/>
  <p:tag name="KSO_WM_UNIT_LAYERLEVEL" val="1_1"/>
  <p:tag name="KSO_WM_DIAGRAM_GROUP_CODE" val="m1-1"/>
  <p:tag name="KSO_WM_UNIT_TEXT_FILL_FORE_SCHEMECOLOR_INDEX" val="6"/>
  <p:tag name="KSO_WM_UNIT_TEXT_FILL_TYPE" val="1"/>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3"/>
  <p:tag name="KSO_WM_UNIT_ID" val="diagram786_2*m_i*1_13"/>
  <p:tag name="KSO_WM_UNIT_CLEAR" val="1"/>
  <p:tag name="KSO_WM_UNIT_LAYERLEVEL" val="1_1"/>
  <p:tag name="KSO_WM_DIAGRAM_GROUP_CODE" val="m1-1"/>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2_1"/>
  <p:tag name="KSO_WM_UNIT_ID" val="diagram786_2*m_h_f*1_2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35.xml><?xml version="1.0" encoding="utf-8"?>
<p:tagLst xmlns:p="http://schemas.openxmlformats.org/presentationml/2006/main">
  <p:tag name="KSO_WM_TAG_VERSION" val="1.0"/>
  <p:tag name="KSO_WM_BEAUTIFY_FLAG" val="#wm#"/>
  <p:tag name="KSO_WM_UNIT_TYPE" val="i"/>
  <p:tag name="KSO_WM_UNIT_ID" val="diagram786_2*i*30"/>
  <p:tag name="KSO_WM_TEMPLATE_CATEGORY" val="diagram"/>
  <p:tag name="KSO_WM_TEMPLATE_INDEX" val="786"/>
  <p:tag name="KSO_WM_UNIT_INDEX" val="30"/>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4"/>
  <p:tag name="KSO_WM_UNIT_ID" val="diagram786_2*m_i*1_14"/>
  <p:tag name="KSO_WM_UNIT_CLEAR" val="1"/>
  <p:tag name="KSO_WM_UNIT_LAYERLEVEL" val="1_1"/>
  <p:tag name="KSO_WM_DIAGRAM_GROUP_CODE" val="m1-1"/>
  <p:tag name="KSO_WM_UNIT_FILL_FORE_SCHEMECOLOR_INDEX" val="5"/>
  <p:tag name="KSO_WM_UNIT_FILL_TYPE" val="1"/>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5"/>
  <p:tag name="KSO_WM_UNIT_ID" val="diagram786_2*m_i*1_15"/>
  <p:tag name="KSO_WM_UNIT_CLEAR" val="1"/>
  <p:tag name="KSO_WM_UNIT_LAYERLEVEL" val="1_1"/>
  <p:tag name="KSO_WM_DIAGRAM_GROUP_CODE" val="m1-1"/>
  <p:tag name="KSO_WM_UNIT_TEXT_FILL_FORE_SCHEMECOLOR_INDEX" val="5"/>
  <p:tag name="KSO_WM_UNIT_TEXT_FILL_TYPE" val="1"/>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6"/>
  <p:tag name="KSO_WM_UNIT_ID" val="diagram786_2*m_i*1_16"/>
  <p:tag name="KSO_WM_UNIT_CLEAR" val="1"/>
  <p:tag name="KSO_WM_UNIT_LAYERLEVEL" val="1_1"/>
  <p:tag name="KSO_WM_DIAGRAM_GROUP_CODE" val="m1-1"/>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4_1"/>
  <p:tag name="KSO_WM_UNIT_ID" val="diagram786_2*m_h_f*1_4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THINKCELLSHAPEDONOTDELETE" val="pPpBiFfq1WE.qdOU75Po4Mw"/>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2_1"/>
  <p:tag name="KSO_WM_UNIT_ID" val="diagram160040_2*m_h_a*1_2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142.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1"/>
  <p:tag name="KSO_WM_UNIT_ID" val="diagram160040_2*m_i*1_1"/>
  <p:tag name="KSO_WM_UNIT_CLEAR" val="1"/>
  <p:tag name="KSO_WM_UNIT_LAYERLEVEL" val="1_1"/>
  <p:tag name="KSO_WM_DIAGRAM_GROUP_CODE" val="m1-1"/>
  <p:tag name="KSO_WM_UNIT_LINE_FORE_SCHEMECOLOR_INDEX" val="14"/>
  <p:tag name="KSO_WM_UNIT_LINE_FILL_TYPE" val="2"/>
  <p:tag name="KSO_WM_UNIT_USESOURCEFORMAT_APPLY" val="0"/>
</p:tagLst>
</file>

<file path=ppt/tags/tag143.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1_1"/>
  <p:tag name="KSO_WM_UNIT_ID" val="diagram160040_2*m_h_a*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2"/>
  <p:tag name="KSO_WM_UNIT_ID" val="diagram160040_2*m_i*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145.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3"/>
  <p:tag name="KSO_WM_UNIT_ID" val="diagram160040_2*m_i*1_3"/>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3_1"/>
  <p:tag name="KSO_WM_UNIT_ID" val="diagram160040_2*m_h_a*1_3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4"/>
  <p:tag name="KSO_WM_UNIT_ID" val="diagram160040_2*m_i*1_4"/>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4_1"/>
  <p:tag name="KSO_WM_UNIT_ID" val="diagram160040_2*m_h_a*1_4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6"/>
  <p:tag name="KSO_WM_UNIT_FILL_TYPE" val="1"/>
  <p:tag name="KSO_WM_UNIT_TEXT_FILL_FORE_SCHEMECOLOR_INDEX" val="14"/>
  <p:tag name="KSO_WM_UNIT_TEXT_FILL_TYPE" val="1"/>
  <p:tag name="KSO_WM_UNIT_USESOURCEFORMAT_APPLY" val="0"/>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5"/>
  <p:tag name="KSO_WM_UNIT_ID" val="diagram160040_2*m_i*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SPECIAL_SOURCE" val="bdnull"/>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h_a"/>
  <p:tag name="KSO_WM_UNIT_INDEX" val="1_5_1"/>
  <p:tag name="KSO_WM_UNIT_ID" val="diagram160040_2*m_h_a*1_5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160040"/>
  <p:tag name="KSO_WM_UNIT_TYPE" val="m_i"/>
  <p:tag name="KSO_WM_UNIT_INDEX" val="1_6"/>
  <p:tag name="KSO_WM_UNIT_ID" val="diagram160040_2*m_i*1_6"/>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 name="KSO_WM_UNIT_USESOURCEFORMAT_APPLY" val="0"/>
</p:tagLst>
</file>

<file path=ppt/tags/tag15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53.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COMMONDATA" val="eyJoZGlkIjoiNDY1MmY4MTY3YzFkZTg4NGM1MWI4N2I1NTA1MWI4MWEifQ=="/>
</p:tagLst>
</file>

<file path=ppt/tags/tag17.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8.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9.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9*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TAG_VERSION" val="1.0"/>
  <p:tag name="KSO_WM_TEMPLATE_CATEGORY" val="diagram"/>
  <p:tag name="KSO_WM_TEMPLATE_INDEX" val="800"/>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21.xml><?xml version="1.0" encoding="utf-8"?>
<p:tagLst xmlns:p="http://schemas.openxmlformats.org/presentationml/2006/main">
  <p:tag name="KSO_WM_TAG_VERSION" val="1.0"/>
  <p:tag name="KSO_WM_TEMPLATE_CATEGORY" val="diagram"/>
  <p:tag name="KSO_WM_TEMPLATE_INDEX" val="800"/>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TAG_VERSION" val="1.0"/>
  <p:tag name="KSO_WM_TEMPLATE_CATEGORY" val="diagram"/>
  <p:tag name="KSO_WM_TEMPLATE_INDEX" val="800"/>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TEMPLATE_CATEGORY" val="diagram"/>
  <p:tag name="KSO_WM_TEMPLATE_INDEX" val="800"/>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4.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 name="KSO_WM_UNIT_USESOURCEFORMAT_APPLY" val="0"/>
</p:tagLst>
</file>

<file path=ppt/tags/tag25.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 name="KSO_WM_UNIT_USESOURCEFORMAT_APPLY" val="0"/>
</p:tagLst>
</file>

<file path=ppt/tags/tag26.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 name="KSO_WM_UNIT_USESOURCEFORMAT_APPLY" val="0"/>
</p:tagLst>
</file>

<file path=ppt/tags/tag27.xml><?xml version="1.0" encoding="utf-8"?>
<p:tagLst xmlns:p="http://schemas.openxmlformats.org/presentationml/2006/main">
  <p:tag name="KSO_WM_TAG_VERSION" val="1.0"/>
  <p:tag name="KSO_WM_TEMPLATE_CATEGORY" val="diagram"/>
  <p:tag name="KSO_WM_TEMPLATE_INDEX" val="800"/>
  <p:tag name="KSO_WM_UNIT_TYPE" val="l_h_f"/>
  <p:tag name="KSO_WM_UNIT_INDEX" val="1_1_1"/>
  <p:tag name="KSO_WM_UNIT_ID" val="259*l_h_f*1_1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 name="KSO_WM_UNIT_USESOURCEFORMAT_APPLY" val="0"/>
</p:tagLst>
</file>

<file path=ppt/tags/tag28.xml><?xml version="1.0" encoding="utf-8"?>
<p:tagLst xmlns:p="http://schemas.openxmlformats.org/presentationml/2006/main">
  <p:tag name="KSO_WM_TAG_VERSION" val="1.0"/>
  <p:tag name="KSO_WM_TEMPLATE_CATEGORY" val="diagram"/>
  <p:tag name="KSO_WM_TEMPLATE_INDEX" val="800"/>
  <p:tag name="KSO_WM_UNIT_TYPE" val="l_h_a"/>
  <p:tag name="KSO_WM_UNIT_INDEX" val="1_1_1"/>
  <p:tag name="KSO_WM_UNIT_ID" val="259*l_h_a*1_1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TAG_VERSION" val="1.0"/>
  <p:tag name="KSO_WM_TEMPLATE_CATEGORY" val="diagram"/>
  <p:tag name="KSO_WM_TEMPLATE_INDEX" val="800"/>
  <p:tag name="KSO_WM_UNIT_TYPE" val="l_h_f"/>
  <p:tag name="KSO_WM_UNIT_INDEX" val="1_2_1"/>
  <p:tag name="KSO_WM_UNIT_ID" val="259*l_h_f*1_2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TAG_VERSION" val="1.0"/>
  <p:tag name="KSO_WM_TEMPLATE_CATEGORY" val="diagram"/>
  <p:tag name="KSO_WM_TEMPLATE_INDEX" val="800"/>
  <p:tag name="KSO_WM_UNIT_TYPE" val="l_h_a"/>
  <p:tag name="KSO_WM_UNIT_INDEX" val="1_2_1"/>
  <p:tag name="KSO_WM_UNIT_ID" val="259*l_h_a*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 name="KSO_WM_UNIT_USESOURCEFORMAT_APPLY" val="0"/>
</p:tagLst>
</file>

<file path=ppt/tags/tag31.xml><?xml version="1.0" encoding="utf-8"?>
<p:tagLst xmlns:p="http://schemas.openxmlformats.org/presentationml/2006/main">
  <p:tag name="KSO_WM_TAG_VERSION" val="1.0"/>
  <p:tag name="KSO_WM_TEMPLATE_CATEGORY" val="diagram"/>
  <p:tag name="KSO_WM_TEMPLATE_INDEX" val="800"/>
  <p:tag name="KSO_WM_UNIT_TYPE" val="l_h_f"/>
  <p:tag name="KSO_WM_UNIT_INDEX" val="1_3_1"/>
  <p:tag name="KSO_WM_UNIT_ID" val="259*l_h_f*1_3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 name="KSO_WM_UNIT_USESOURCEFORMAT_APPLY" val="0"/>
</p:tagLst>
</file>

<file path=ppt/tags/tag32.xml><?xml version="1.0" encoding="utf-8"?>
<p:tagLst xmlns:p="http://schemas.openxmlformats.org/presentationml/2006/main">
  <p:tag name="KSO_WM_TAG_VERSION" val="1.0"/>
  <p:tag name="KSO_WM_TEMPLATE_CATEGORY" val="diagram"/>
  <p:tag name="KSO_WM_TEMPLATE_INDEX" val="800"/>
  <p:tag name="KSO_WM_UNIT_TYPE" val="l_h_a"/>
  <p:tag name="KSO_WM_UNIT_INDEX" val="1_3_1"/>
  <p:tag name="KSO_WM_UNIT_ID" val="259*l_h_a*1_3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8"/>
  <p:tag name="KSO_WM_UNIT_TEXT_FILL_TYPE" val="1"/>
  <p:tag name="KSO_WM_UNIT_USESOURCEFORMAT_APPLY" val="0"/>
</p:tagLst>
</file>

<file path=ppt/tags/tag33.xml><?xml version="1.0" encoding="utf-8"?>
<p:tagLst xmlns:p="http://schemas.openxmlformats.org/presentationml/2006/main">
  <p:tag name="KSO_WM_TAG_VERSION" val="1.0"/>
  <p:tag name="KSO_WM_TEMPLATE_CATEGORY" val="diagram"/>
  <p:tag name="KSO_WM_TEMPLATE_INDEX" val="800"/>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4.xml><?xml version="1.0" encoding="utf-8"?>
<p:tagLst xmlns:p="http://schemas.openxmlformats.org/presentationml/2006/main">
  <p:tag name="KSO_WM_TAG_VERSION" val="1.0"/>
  <p:tag name="KSO_WM_TEMPLATE_CATEGORY" val="diagram"/>
  <p:tag name="KSO_WM_TEMPLATE_INDEX" val="800"/>
  <p:tag name="KSO_WM_UNIT_TYPE" val="l_i"/>
  <p:tag name="KSO_WM_UNIT_INDEX" val="1_12"/>
  <p:tag name="KSO_WM_UNIT_ID" val="259*l_i*1_1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3*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36.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3*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7.xml><?xml version="1.0" encoding="utf-8"?>
<p:tagLst xmlns:p="http://schemas.openxmlformats.org/presentationml/2006/main">
  <p:tag name="KSO_WM_TEMPLATE_CATEGORY" val="diagram"/>
  <p:tag name="KSO_WM_TEMPLATE_INDEX" val="768"/>
  <p:tag name="KSO_WM_TAG_VERSION" val="1.0"/>
  <p:tag name="KSO_WM_UNIT_TYPE" val="l_i"/>
  <p:tag name="KSO_WM_UNIT_INDEX" val="1_5"/>
  <p:tag name="KSO_WM_UNIT_ID" val="diagram768_3*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TEMPLATE_CATEGORY" val="diagram"/>
  <p:tag name="KSO_WM_TEMPLATE_INDEX" val="768"/>
  <p:tag name="KSO_WM_TAG_VERSION" val="1.0"/>
  <p:tag name="KSO_WM_UNIT_TYPE" val="l_i"/>
  <p:tag name="KSO_WM_UNIT_INDEX" val="1_3"/>
  <p:tag name="KSO_WM_UNIT_ID" val="diagram768_3*l_i*1_3"/>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39.xml><?xml version="1.0" encoding="utf-8"?>
<p:tagLst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3*l_i*1_4"/>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TEMPLATE_CATEGORY" val="diagram"/>
  <p:tag name="KSO_WM_TEMPLATE_INDEX" val="768"/>
  <p:tag name="KSO_WM_TAG_VERSION" val="1.0"/>
  <p:tag name="KSO_WM_UNIT_TYPE" val="l_i"/>
  <p:tag name="KSO_WM_UNIT_INDEX" val="1_6"/>
  <p:tag name="KSO_WM_UNIT_ID" val="diagram768_3*l_i*1_6"/>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41.xml><?xml version="1.0" encoding="utf-8"?>
<p:tagLst xmlns:p="http://schemas.openxmlformats.org/presentationml/2006/main">
  <p:tag name="KSO_WM_TEMPLATE_CATEGORY" val="diagram"/>
  <p:tag name="KSO_WM_TEMPLATE_INDEX" val="768"/>
  <p:tag name="KSO_WM_TAG_VERSION" val="1.0"/>
  <p:tag name="KSO_WM_UNIT_TYPE" val="l_i"/>
  <p:tag name="KSO_WM_UNIT_INDEX" val="1_9"/>
  <p:tag name="KSO_WM_UNIT_ID" val="diagram768_3*l_i*1_9"/>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42.xml><?xml version="1.0" encoding="utf-8"?>
<p:tagLst xmlns:p="http://schemas.openxmlformats.org/presentationml/2006/main">
  <p:tag name="KSO_WM_TEMPLATE_CATEGORY" val="diagram"/>
  <p:tag name="KSO_WM_TEMPLATE_INDEX" val="768"/>
  <p:tag name="KSO_WM_TAG_VERSION" val="1.0"/>
  <p:tag name="KSO_WM_UNIT_TYPE" val="l_i"/>
  <p:tag name="KSO_WM_UNIT_INDEX" val="1_10"/>
  <p:tag name="KSO_WM_UNIT_ID" val="diagram768_3*l_i*1_10"/>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4"/>
  <p:tag name="KSO_WM_UNIT_TEXT_FILL_TYPE" val="1"/>
</p:tagLst>
</file>

<file path=ppt/tags/tag43.xml><?xml version="1.0" encoding="utf-8"?>
<p:tagLst xmlns:p="http://schemas.openxmlformats.org/presentationml/2006/main">
  <p:tag name="KSO_WM_TEMPLATE_CATEGORY" val="diagram"/>
  <p:tag name="KSO_WM_TEMPLATE_INDEX" val="768"/>
  <p:tag name="KSO_WM_TAG_VERSION" val="1.0"/>
  <p:tag name="KSO_WM_UNIT_TYPE" val="l_i"/>
  <p:tag name="KSO_WM_UNIT_INDEX" val="1_13"/>
  <p:tag name="KSO_WM_UNIT_ID" val="diagram768_3*l_i*1_13"/>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4"/>
  <p:tag name="KSO_WM_UNIT_TEXT_FILL_TYPE" val="1"/>
</p:tagLst>
</file>

<file path=ppt/tags/tag44.xml><?xml version="1.0" encoding="utf-8"?>
<p:tagLst xmlns:p="http://schemas.openxmlformats.org/presentationml/2006/main">
  <p:tag name="KSO_WM_TEMPLATE_CATEGORY" val="diagram"/>
  <p:tag name="KSO_WM_TEMPLATE_INDEX" val="768"/>
  <p:tag name="KSO_WM_TAG_VERSION" val="1.0"/>
  <p:tag name="KSO_WM_UNIT_TYPE" val="l_i"/>
  <p:tag name="KSO_WM_UNIT_INDEX" val="1_11"/>
  <p:tag name="KSO_WM_UNIT_ID" val="diagram768_3*l_i*1_1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45.xml><?xml version="1.0" encoding="utf-8"?>
<p:tagLst xmlns:p="http://schemas.openxmlformats.org/presentationml/2006/main">
  <p:tag name="KSO_WM_TEMPLATE_CATEGORY" val="diagram"/>
  <p:tag name="KSO_WM_TEMPLATE_INDEX" val="768"/>
  <p:tag name="KSO_WM_TAG_VERSION" val="1.0"/>
  <p:tag name="KSO_WM_UNIT_TYPE" val="l_i"/>
  <p:tag name="KSO_WM_UNIT_INDEX" val="1_12"/>
  <p:tag name="KSO_WM_UNIT_ID" val="diagram768_3*l_i*1_12"/>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14"/>
  <p:tag name="KSO_WM_UNIT_TEXT_FILL_TYPE" val="1"/>
</p:tagLst>
</file>

<file path=ppt/tags/tag46.xml><?xml version="1.0" encoding="utf-8"?>
<p:tagLst xmlns:p="http://schemas.openxmlformats.org/presentationml/2006/main">
  <p:tag name="KSO_WM_TEMPLATE_CATEGORY" val="diagram"/>
  <p:tag name="KSO_WM_TEMPLATE_INDEX" val="768"/>
  <p:tag name="KSO_WM_TAG_VERSION" val="1.0"/>
  <p:tag name="KSO_WM_UNIT_TYPE" val="l_i"/>
  <p:tag name="KSO_WM_UNIT_INDEX" val="1_14"/>
  <p:tag name="KSO_WM_UNIT_ID" val="diagram768_3*l_i*1_14"/>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14"/>
  <p:tag name="KSO_WM_UNIT_TEXT_FILL_TYPE" val="1"/>
</p:tagLst>
</file>

<file path=ppt/tags/tag47.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3*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8.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3*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9.xml><?xml version="1.0" encoding="utf-8"?>
<p:tagLst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3*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3*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1.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3*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2.xml><?xml version="1.0" encoding="utf-8"?>
<p:tagLst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3*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TEMPLATE_CATEGORY" val="diagram"/>
  <p:tag name="KSO_WM_TEMPLATE_INDEX" val="768"/>
  <p:tag name="KSO_WM_TAG_VERSION" val="1.0"/>
  <p:tag name="KSO_WM_UNIT_TYPE" val="l_i"/>
  <p:tag name="KSO_WM_UNIT_INDEX" val="1_9"/>
  <p:tag name="KSO_WM_UNIT_ID" val="diagram768_2*l_i*1_9"/>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54.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1"/>
  <p:tag name="KSO_WM_UNIT_ID" val="diagram684_3*m_i*1_1"/>
  <p:tag name="KSO_WM_UNIT_CLEAR" val="1"/>
  <p:tag name="KSO_WM_UNIT_LAYERLEVEL" val="1_1"/>
  <p:tag name="KSO_WM_DIAGRAM_GROUP_CODE" val="m1-1"/>
  <p:tag name="KSO_WM_UNIT_LINE_FORE_SCHEMECOLOR_INDEX" val="5"/>
  <p:tag name="KSO_WM_UNIT_LINE_FILL_TYPE" val="2"/>
  <p:tag name="KSO_WM_UNIT_TEXT_FILL_FORE_SCHEMECOLOR_INDEX" val="14"/>
  <p:tag name="KSO_WM_UNIT_TEXT_FILL_TYPE" val="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a"/>
  <p:tag name="KSO_WM_UNIT_INDEX" val="1_1_1"/>
  <p:tag name="KSO_WM_UNIT_ID" val="diagram684_3*m_h_a*1_1_1"/>
  <p:tag name="KSO_WM_UNIT_CLEAR" val="1"/>
  <p:tag name="KSO_WM_UNIT_LAYERLEVEL" val="1_1_1"/>
  <p:tag name="KSO_WM_UNIT_VALUE" val="24"/>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56.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2"/>
  <p:tag name="KSO_WM_UNIT_ID" val="diagram684_3*m_i*1_2"/>
  <p:tag name="KSO_WM_UNIT_CLEAR" val="1"/>
  <p:tag name="KSO_WM_UNIT_LAYERLEVEL" val="1_1"/>
  <p:tag name="KSO_WM_DIAGRAM_GROUP_CODE" val="m1-1"/>
  <p:tag name="KSO_WM_UNIT_LINE_FORE_SCHEMECOLOR_INDEX" val="5"/>
  <p:tag name="KSO_WM_UNIT_LINE_FILL_TYPE" val="2"/>
</p:tagLst>
</file>

<file path=ppt/tags/tag57.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f"/>
  <p:tag name="KSO_WM_UNIT_INDEX" val="1_1_1"/>
  <p:tag name="KSO_WM_UNIT_ID" val="diagram684_3*m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58.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3"/>
  <p:tag name="KSO_WM_UNIT_ID" val="diagram684_3*m_i*1_3"/>
  <p:tag name="KSO_WM_UNIT_CLEAR" val="1"/>
  <p:tag name="KSO_WM_UNIT_LAYERLEVEL" val="1_1"/>
  <p:tag name="KSO_WM_DIAGRAM_GROUP_CODE" val="m1-1"/>
  <p:tag name="KSO_WM_UNIT_LINE_FORE_SCHEMECOLOR_INDEX" val="6"/>
  <p:tag name="KSO_WM_UNIT_LINE_FILL_TYPE" val="2"/>
  <p:tag name="KSO_WM_UNIT_TEXT_FILL_FORE_SCHEMECOLOR_INDEX" val="14"/>
  <p:tag name="KSO_WM_UNIT_TEXT_FILL_TYPE" val="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a"/>
  <p:tag name="KSO_WM_UNIT_INDEX" val="1_2_1"/>
  <p:tag name="KSO_WM_UNIT_ID" val="diagram684_3*m_h_a*1_2_1"/>
  <p:tag name="KSO_WM_UNIT_CLEAR" val="1"/>
  <p:tag name="KSO_WM_UNIT_LAYERLEVEL" val="1_1_1"/>
  <p:tag name="KSO_WM_UNIT_VALUE" val="24"/>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4"/>
  <p:tag name="KSO_WM_UNIT_ID" val="diagram684_3*m_i*1_4"/>
  <p:tag name="KSO_WM_UNIT_CLEAR" val="1"/>
  <p:tag name="KSO_WM_UNIT_LAYERLEVEL" val="1_1"/>
  <p:tag name="KSO_WM_DIAGRAM_GROUP_CODE" val="m1-1"/>
  <p:tag name="KSO_WM_UNIT_LINE_FORE_SCHEMECOLOR_INDEX" val="6"/>
  <p:tag name="KSO_WM_UNIT_LINE_FILL_TYPE" val="2"/>
</p:tagLst>
</file>

<file path=ppt/tags/tag61.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f"/>
  <p:tag name="KSO_WM_UNIT_INDEX" val="1_2_1"/>
  <p:tag name="KSO_WM_UNIT_ID" val="diagram684_3*m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5"/>
  <p:tag name="KSO_WM_UNIT_ID" val="diagram684_3*m_i*1_5"/>
  <p:tag name="KSO_WM_UNIT_CLEAR" val="1"/>
  <p:tag name="KSO_WM_UNIT_LAYERLEVEL" val="1_1"/>
  <p:tag name="KSO_WM_DIAGRAM_GROUP_CODE" val="m1-1"/>
  <p:tag name="KSO_WM_UNIT_LINE_FORE_SCHEMECOLOR_INDEX" val="7"/>
  <p:tag name="KSO_WM_UNIT_LINE_FILL_TYPE" val="2"/>
  <p:tag name="KSO_WM_UNIT_TEXT_FILL_FORE_SCHEMECOLOR_INDEX" val="14"/>
  <p:tag name="KSO_WM_UNIT_TEXT_FILL_TYPE"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a"/>
  <p:tag name="KSO_WM_UNIT_INDEX" val="1_3_1"/>
  <p:tag name="KSO_WM_UNIT_ID" val="diagram684_3*m_h_a*1_3_1"/>
  <p:tag name="KSO_WM_UNIT_CLEAR" val="1"/>
  <p:tag name="KSO_WM_UNIT_LAYERLEVEL" val="1_1_1"/>
  <p:tag name="KSO_WM_UNIT_VALUE" val="24"/>
  <p:tag name="KSO_WM_UNIT_HIGHLIGHT" val="0"/>
  <p:tag name="KSO_WM_UNIT_COMPATIBLE" val="0"/>
  <p:tag name="KSO_WM_DIAGRAM_GROUP_CODE" val="m1-1"/>
  <p:tag name="KSO_WM_UNIT_PRESET_TEXT" val="LOREM"/>
  <p:tag name="KSO_WM_UNIT_FILL_FORE_SCHEMECOLOR_INDEX" val="7"/>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6"/>
  <p:tag name="KSO_WM_UNIT_ID" val="diagram684_3*m_i*1_6"/>
  <p:tag name="KSO_WM_UNIT_CLEAR" val="1"/>
  <p:tag name="KSO_WM_UNIT_LAYERLEVEL" val="1_1"/>
  <p:tag name="KSO_WM_DIAGRAM_GROUP_CODE" val="m1-1"/>
  <p:tag name="KSO_WM_UNIT_LINE_FORE_SCHEMECOLOR_INDEX" val="7"/>
  <p:tag name="KSO_WM_UNIT_LINE_FILL_TYPE" val="2"/>
</p:tagLst>
</file>

<file path=ppt/tags/tag65.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f"/>
  <p:tag name="KSO_WM_UNIT_INDEX" val="1_3_1"/>
  <p:tag name="KSO_WM_UNIT_ID" val="diagram684_3*m_h_f*1_3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7"/>
  <p:tag name="KSO_WM_UNIT_ID" val="diagram684_3*m_i*1_7"/>
  <p:tag name="KSO_WM_UNIT_CLEAR" val="1"/>
  <p:tag name="KSO_WM_UNIT_LAYERLEVEL" val="1_1"/>
  <p:tag name="KSO_WM_DIAGRAM_GROUP_CODE" val="m1-1"/>
  <p:tag name="KSO_WM_UNIT_LINE_FORE_SCHEMECOLOR_INDEX" val="8"/>
  <p:tag name="KSO_WM_UNIT_LINE_FILL_TYPE" val="2"/>
  <p:tag name="KSO_WM_UNIT_TEXT_FILL_FORE_SCHEMECOLOR_INDEX" val="14"/>
  <p:tag name="KSO_WM_UNIT_TEX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a"/>
  <p:tag name="KSO_WM_UNIT_INDEX" val="1_4_1"/>
  <p:tag name="KSO_WM_UNIT_ID" val="diagram684_3*m_h_a*1_4_1"/>
  <p:tag name="KSO_WM_UNIT_CLEAR" val="1"/>
  <p:tag name="KSO_WM_UNIT_LAYERLEVEL" val="1_1_1"/>
  <p:tag name="KSO_WM_UNIT_VALUE" val="24"/>
  <p:tag name="KSO_WM_UNIT_HIGHLIGHT" val="0"/>
  <p:tag name="KSO_WM_UNIT_COMPATIBLE" val="0"/>
  <p:tag name="KSO_WM_DIAGRAM_GROUP_CODE" val="m1-1"/>
  <p:tag name="KSO_WM_UNIT_PRESET_TEXT" val="LOREM"/>
  <p:tag name="KSO_WM_UNIT_FILL_FORE_SCHEMECOLOR_INDEX" val="8"/>
  <p:tag name="KSO_WM_UNIT_FILL_TYPE" val="1"/>
  <p:tag name="KSO_WM_UNIT_TEXT_FILL_FORE_SCHEMECOLOR_INDEX" val="14"/>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684"/>
  <p:tag name="KSO_WM_UNIT_TYPE" val="m_i"/>
  <p:tag name="KSO_WM_UNIT_INDEX" val="1_8"/>
  <p:tag name="KSO_WM_UNIT_ID" val="diagram684_3*m_i*1_8"/>
  <p:tag name="KSO_WM_UNIT_CLEAR" val="1"/>
  <p:tag name="KSO_WM_UNIT_LAYERLEVEL" val="1_1"/>
  <p:tag name="KSO_WM_DIAGRAM_GROUP_CODE" val="m1-1"/>
  <p:tag name="KSO_WM_UNIT_LINE_FORE_SCHEMECOLOR_INDEX" val="8"/>
  <p:tag name="KSO_WM_UNIT_LINE_FILL_TYPE" val="2"/>
</p:tagLst>
</file>

<file path=ppt/tags/tag69.xml><?xml version="1.0" encoding="utf-8"?>
<p:tagLst xmlns:p="http://schemas.openxmlformats.org/presentationml/2006/main">
  <p:tag name="KSO_WM_TAG_VERSION" val="1.0"/>
  <p:tag name="KSO_WM_BEAUTIFY_FLAG" val="#wm#"/>
  <p:tag name="KSO_WM_TEMPLATE_CATEGORY" val="diagram"/>
  <p:tag name="KSO_WM_TEMPLATE_INDEX" val="684"/>
  <p:tag name="KSO_WM_UNIT_TYPE" val="m_h_f"/>
  <p:tag name="KSO_WM_UNIT_INDEX" val="1_4_1"/>
  <p:tag name="KSO_WM_UNIT_ID" val="diagram684_3*m_h_f*1_4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m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1"/>
  <p:tag name="KSO_WM_UNIT_ID" val="diagram648_4*m_i*1_1"/>
  <p:tag name="KSO_WM_UNIT_CLEAR" val="1"/>
  <p:tag name="KSO_WM_UNIT_LAYERLEVEL" val="1_1"/>
  <p:tag name="KSO_WM_DIAGRAM_GROUP_CODE" val="m1-1"/>
  <p:tag name="KSO_WM_UNIT_FILL_FORE_SCHEMECOLOR_INDEX" val="10"/>
  <p:tag name="KSO_WM_UNIT_FILL_TYPE" val="1"/>
</p:tagLst>
</file>

<file path=ppt/tags/tag71.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2"/>
  <p:tag name="KSO_WM_UNIT_ID" val="diagram648_4*m_i*1_2"/>
  <p:tag name="KSO_WM_UNIT_CLEAR" val="1"/>
  <p:tag name="KSO_WM_UNIT_LAYERLEVEL" val="1_1"/>
  <p:tag name="KSO_WM_DIAGRAM_GROUP_CODE" val="m1-1"/>
  <p:tag name="KSO_WM_UNIT_FILL_FORE_SCHEMECOLOR_INDEX" val="7"/>
  <p:tag name="KSO_WM_UNIT_FILL_TYPE" val="1"/>
</p:tagLst>
</file>

<file path=ppt/tags/tag72.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3"/>
  <p:tag name="KSO_WM_UNIT_ID" val="diagram648_4*m_i*1_3"/>
  <p:tag name="KSO_WM_UNIT_CLEAR" val="1"/>
  <p:tag name="KSO_WM_UNIT_LAYERLEVEL" val="1_1"/>
  <p:tag name="KSO_WM_DIAGRAM_GROUP_CODE" val="m1-1"/>
  <p:tag name="KSO_WM_UNIT_FILL_FORE_SCHEMECOLOR_INDEX" val="6"/>
  <p:tag name="KSO_WM_UNIT_FILL_TYPE" val="1"/>
</p:tagLst>
</file>

<file path=ppt/tags/tag73.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4"/>
  <p:tag name="KSO_WM_UNIT_ID" val="diagram648_4*m_i*1_4"/>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5"/>
  <p:tag name="KSO_WM_UNIT_ID" val="diagram648_4*m_i*1_5"/>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6"/>
  <p:tag name="KSO_WM_UNIT_ID" val="diagram648_4*m_i*1_6"/>
  <p:tag name="KSO_WM_UNIT_CLEAR" val="1"/>
  <p:tag name="KSO_WM_UNIT_LAYERLEVEL" val="1_1"/>
  <p:tag name="KSO_WM_DIAGRAM_GROUP_CODE" val="m1-1"/>
  <p:tag name="KSO_WM_UNIT_LINE_FORE_SCHEMECOLOR_INDEX" val="10"/>
  <p:tag name="KSO_WM_UNIT_LINE_FILL_TYPE" val="2"/>
  <p:tag name="KSO_WM_UNIT_TEXT_FILL_FORE_SCHEMECOLOR_INDEX" val="13"/>
  <p:tag name="KSO_WM_UNIT_TEXT_FILL_TYPE"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7"/>
  <p:tag name="KSO_WM_UNIT_ID" val="diagram648_4*m_i*1_7"/>
  <p:tag name="KSO_WM_UNIT_CLEAR" val="1"/>
  <p:tag name="KSO_WM_UNIT_LAYERLEVEL" val="1_1"/>
  <p:tag name="KSO_WM_DIAGRAM_GROUP_CODE" val="m1-1"/>
  <p:tag name="KSO_WM_UNIT_LINE_FORE_SCHEMECOLOR_INDEX" val="6"/>
  <p:tag name="KSO_WM_UNIT_LINE_FILL_TYPE" val="2"/>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648"/>
  <p:tag name="KSO_WM_UNIT_TYPE" val="m_i"/>
  <p:tag name="KSO_WM_UNIT_INDEX" val="1_8"/>
  <p:tag name="KSO_WM_UNIT_ID" val="diagram648_4*m_i*1_8"/>
  <p:tag name="KSO_WM_UNIT_CLEAR" val="1"/>
  <p:tag name="KSO_WM_UNIT_LAYERLEVEL" val="1_1"/>
  <p:tag name="KSO_WM_DIAGRAM_GROUP_CODE" val="m1-1"/>
  <p:tag name="KSO_WM_UNIT_LINE_FORE_SCHEMECOLOR_INDEX" val="7"/>
  <p:tag name="KSO_WM_UNIT_LINE_FILL_TYPE" val="2"/>
  <p:tag name="KSO_WM_UNIT_TEXT_FILL_FORE_SCHEMECOLOR_INDEX" val="13"/>
  <p:tag name="KSO_WM_UNIT_TEX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a"/>
  <p:tag name="KSO_WM_UNIT_INDEX" val="1_1_1"/>
  <p:tag name="KSO_WM_UNIT_ID" val="diagram648_4*m_h_a*1_1_1"/>
  <p:tag name="KSO_WM_UNIT_CLEAR" val="1"/>
  <p:tag name="KSO_WM_UNIT_LAYERLEVEL" val="1_1_1"/>
  <p:tag name="KSO_WM_UNIT_VALUE" val="9"/>
  <p:tag name="KSO_WM_UNIT_HIGHLIGHT" val="0"/>
  <p:tag name="KSO_WM_UNIT_COMPATIBLE" val="0"/>
  <p:tag name="KSO_WM_UNIT_PRESET_TEXT_INDEX" val="3"/>
  <p:tag name="KSO_WM_DIAGRAM_GROUP_CODE" val="m1-1"/>
  <p:tag name="KSO_WM_UNIT_PRESET_TEXT_LEN" val="5"/>
  <p:tag name="KSO_WM_UNIT_TEXT_FILL_FORE_SCHEMECOLOR_INDEX" val="5"/>
  <p:tag name="KSO_WM_UNIT_TEXT_FILL_TYPE" val="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f"/>
  <p:tag name="KSO_WM_UNIT_INDEX" val="1_1_1"/>
  <p:tag name="KSO_WM_UNIT_ID" val="diagram648_4*m_h_f*1_1_1"/>
  <p:tag name="KSO_WM_UNIT_CLEAR" val="1"/>
  <p:tag name="KSO_WM_UNIT_LAYERLEVEL" val="1_1_1"/>
  <p:tag name="KSO_WM_UNIT_VALUE" val="18"/>
  <p:tag name="KSO_WM_UNIT_HIGHLIGHT" val="0"/>
  <p:tag name="KSO_WM_UNIT_COMPATIBLE" val="0"/>
  <p:tag name="KSO_WM_UNIT_PRESET_TEXT_INDEX" val="4"/>
  <p:tag name="KSO_WM_DIAGRAM_GROUP_CODE" val="m1-1"/>
  <p:tag name="KSO_WM_UNIT_PRESET_TEXT_LEN" val="35"/>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a"/>
  <p:tag name="KSO_WM_UNIT_INDEX" val="1_4_1"/>
  <p:tag name="KSO_WM_UNIT_ID" val="diagram648_4*m_h_a*1_4_1"/>
  <p:tag name="KSO_WM_UNIT_CLEAR" val="1"/>
  <p:tag name="KSO_WM_UNIT_LAYERLEVEL" val="1_1_1"/>
  <p:tag name="KSO_WM_UNIT_VALUE" val="9"/>
  <p:tag name="KSO_WM_UNIT_HIGHLIGHT" val="0"/>
  <p:tag name="KSO_WM_UNIT_COMPATIBLE" val="0"/>
  <p:tag name="KSO_WM_UNIT_PRESET_TEXT_INDEX" val="3"/>
  <p:tag name="KSO_WM_DIAGRAM_GROUP_CODE" val="m1-1"/>
  <p:tag name="KSO_WM_UNIT_PRESET_TEXT_LEN" val="5"/>
  <p:tag name="KSO_WM_UNIT_TEXT_FILL_FORE_SCHEMECOLOR_INDEX" val="10"/>
  <p:tag name="KSO_WM_UNIT_TEX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f"/>
  <p:tag name="KSO_WM_UNIT_INDEX" val="1_4_1"/>
  <p:tag name="KSO_WM_UNIT_ID" val="diagram648_4*m_h_f*1_4_1"/>
  <p:tag name="KSO_WM_UNIT_CLEAR" val="1"/>
  <p:tag name="KSO_WM_UNIT_LAYERLEVEL" val="1_1_1"/>
  <p:tag name="KSO_WM_UNIT_VALUE" val="18"/>
  <p:tag name="KSO_WM_UNIT_HIGHLIGHT" val="0"/>
  <p:tag name="KSO_WM_UNIT_COMPATIBLE" val="0"/>
  <p:tag name="KSO_WM_UNIT_PRESET_TEXT_INDEX" val="4"/>
  <p:tag name="KSO_WM_DIAGRAM_GROUP_CODE" val="m1-1"/>
  <p:tag name="KSO_WM_UNIT_PRESET_TEXT_LEN" val="35"/>
  <p:tag name="KSO_WM_UNIT_TEXT_FILL_FORE_SCHEMECOLOR_INDEX" val="13"/>
  <p:tag name="KSO_WM_UNIT_TEXT_FILL_TYPE"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a"/>
  <p:tag name="KSO_WM_UNIT_INDEX" val="1_3_1"/>
  <p:tag name="KSO_WM_UNIT_ID" val="diagram648_4*m_h_a*1_3_1"/>
  <p:tag name="KSO_WM_UNIT_CLEAR" val="1"/>
  <p:tag name="KSO_WM_UNIT_LAYERLEVEL" val="1_1_1"/>
  <p:tag name="KSO_WM_UNIT_VALUE" val="9"/>
  <p:tag name="KSO_WM_UNIT_HIGHLIGHT" val="0"/>
  <p:tag name="KSO_WM_UNIT_COMPATIBLE" val="0"/>
  <p:tag name="KSO_WM_UNIT_PRESET_TEXT_INDEX" val="3"/>
  <p:tag name="KSO_WM_DIAGRAM_GROUP_CODE" val="m1-1"/>
  <p:tag name="KSO_WM_UNIT_PRESET_TEXT_LEN" val="5"/>
  <p:tag name="KSO_WM_UNIT_TEXT_FILL_FORE_SCHEMECOLOR_INDEX" val="7"/>
  <p:tag name="KSO_WM_UNIT_TEXT_FILL_TYPE" val="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f"/>
  <p:tag name="KSO_WM_UNIT_INDEX" val="1_3_1"/>
  <p:tag name="KSO_WM_UNIT_ID" val="diagram648_4*m_h_f*1_3_1"/>
  <p:tag name="KSO_WM_UNIT_CLEAR" val="1"/>
  <p:tag name="KSO_WM_UNIT_LAYERLEVEL" val="1_1_1"/>
  <p:tag name="KSO_WM_UNIT_VALUE" val="18"/>
  <p:tag name="KSO_WM_UNIT_HIGHLIGHT" val="0"/>
  <p:tag name="KSO_WM_UNIT_COMPATIBLE" val="0"/>
  <p:tag name="KSO_WM_UNIT_PRESET_TEXT_INDEX" val="4"/>
  <p:tag name="KSO_WM_DIAGRAM_GROUP_CODE" val="m1-1"/>
  <p:tag name="KSO_WM_UNIT_PRESET_TEXT_LEN" val="35"/>
  <p:tag name="KSO_WM_UNIT_TEXT_FILL_FORE_SCHEMECOLOR_INDEX" val="13"/>
  <p:tag name="KSO_WM_UNIT_TEXT_FILL_TYPE" val="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a"/>
  <p:tag name="KSO_WM_UNIT_INDEX" val="1_2_1"/>
  <p:tag name="KSO_WM_UNIT_ID" val="diagram648_4*m_h_a*1_2_1"/>
  <p:tag name="KSO_WM_UNIT_CLEAR" val="1"/>
  <p:tag name="KSO_WM_UNIT_LAYERLEVEL" val="1_1_1"/>
  <p:tag name="KSO_WM_UNIT_VALUE" val="9"/>
  <p:tag name="KSO_WM_UNIT_HIGHLIGHT" val="0"/>
  <p:tag name="KSO_WM_UNIT_COMPATIBLE" val="0"/>
  <p:tag name="KSO_WM_UNIT_PRESET_TEXT_INDEX" val="3"/>
  <p:tag name="KSO_WM_DIAGRAM_GROUP_CODE" val="m1-1"/>
  <p:tag name="KSO_WM_UNIT_PRESET_TEXT_LEN" val="5"/>
  <p:tag name="KSO_WM_UNIT_TEXT_FILL_FORE_SCHEMECOLOR_INDEX" val="6"/>
  <p:tag name="KSO_WM_UNIT_TEXT_FILL_TYPE"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648"/>
  <p:tag name="KSO_WM_UNIT_TYPE" val="m_h_f"/>
  <p:tag name="KSO_WM_UNIT_INDEX" val="1_2_1"/>
  <p:tag name="KSO_WM_UNIT_ID" val="diagram648_4*m_h_f*1_2_1"/>
  <p:tag name="KSO_WM_UNIT_CLEAR" val="1"/>
  <p:tag name="KSO_WM_UNIT_LAYERLEVEL" val="1_1_1"/>
  <p:tag name="KSO_WM_UNIT_VALUE" val="18"/>
  <p:tag name="KSO_WM_UNIT_HIGHLIGHT" val="0"/>
  <p:tag name="KSO_WM_UNIT_COMPATIBLE" val="0"/>
  <p:tag name="KSO_WM_UNIT_PRESET_TEXT_INDEX" val="4"/>
  <p:tag name="KSO_WM_DIAGRAM_GROUP_CODE" val="m1-1"/>
  <p:tag name="KSO_WM_UNIT_PRESET_TEXT_LEN" val="35"/>
  <p:tag name="KSO_WM_UNIT_TEXT_FILL_FORE_SCHEMECOLOR_INDEX" val="13"/>
  <p:tag name="KSO_WM_UNIT_TEXT_FILL_TYPE" val="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1"/>
  <p:tag name="KSO_WM_UNIT_ID" val="diagram786_2*m_i*1_1"/>
  <p:tag name="KSO_WM_UNIT_CLEAR" val="1"/>
  <p:tag name="KSO_WM_UNIT_LAYERLEVEL" val="1_1"/>
  <p:tag name="KSO_WM_DIAGRAM_GROUP_CODE" val="m1-1"/>
</p:tagLst>
</file>

<file path=ppt/tags/tag87.xml><?xml version="1.0" encoding="utf-8"?>
<p:tagLst xmlns:p="http://schemas.openxmlformats.org/presentationml/2006/main">
  <p:tag name="KSO_WM_TAG_VERSION" val="1.0"/>
  <p:tag name="KSO_WM_BEAUTIFY_FLAG" val="#wm#"/>
  <p:tag name="KSO_WM_UNIT_TYPE" val="i"/>
  <p:tag name="KSO_WM_UNIT_ID" val="diagram786_2*i*2"/>
  <p:tag name="KSO_WM_TEMPLATE_CATEGORY" val="diagram"/>
  <p:tag name="KSO_WM_TEMPLATE_INDEX" val="786"/>
  <p:tag name="KSO_WM_UNIT_INDEX" val="2"/>
</p:tagLst>
</file>

<file path=ppt/tags/tag88.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2"/>
  <p:tag name="KSO_WM_UNIT_ID" val="diagram786_2*m_i*1_2"/>
  <p:tag name="KSO_WM_UNIT_CLEAR" val="1"/>
  <p:tag name="KSO_WM_UNIT_LAYERLEVEL" val="1_1"/>
  <p:tag name="KSO_WM_DIAGRAM_GROUP_CODE" val="m1-1"/>
  <p:tag name="KSO_WM_UNIT_FILL_FORE_SCHEMECOLOR_INDEX" val="5"/>
  <p:tag name="KSO_WM_UNIT_FILL_TYPE" val="1"/>
</p:tagLst>
</file>

<file path=ppt/tags/tag89.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3"/>
  <p:tag name="KSO_WM_UNIT_ID" val="diagram786_2*m_i*1_3"/>
  <p:tag name="KSO_WM_UNIT_CLEAR" val="1"/>
  <p:tag name="KSO_WM_UNIT_LAYERLEVEL" val="1_1"/>
  <p:tag name="KSO_WM_DIAGRAM_GROUP_CODE" val="m1-1"/>
  <p:tag name="KSO_WM_UNIT_TEXT_FILL_FORE_SCHEMECOLOR_INDEX" val="5"/>
  <p:tag name="KSO_WM_UNIT_TEXT_FILL_TYPE" val="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4"/>
  <p:tag name="KSO_WM_UNIT_ID" val="diagram786_2*m_i*1_4"/>
  <p:tag name="KSO_WM_UNIT_CLEAR" val="1"/>
  <p:tag name="KSO_WM_UNIT_LAYERLEVEL" val="1_1"/>
  <p:tag name="KSO_WM_DIAGRAM_GROUP_CODE" val="m1-1"/>
</p:tagLst>
</file>

<file path=ppt/tags/tag91.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1_1"/>
  <p:tag name="KSO_WM_UNIT_ID" val="diagram786_2*m_h_f*1_1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92.xml><?xml version="1.0" encoding="utf-8"?>
<p:tagLst xmlns:p="http://schemas.openxmlformats.org/presentationml/2006/main">
  <p:tag name="KSO_WM_TAG_VERSION" val="1.0"/>
  <p:tag name="KSO_WM_BEAUTIFY_FLAG" val="#wm#"/>
  <p:tag name="KSO_WM_UNIT_TYPE" val="i"/>
  <p:tag name="KSO_WM_UNIT_ID" val="diagram786_2*i*9"/>
  <p:tag name="KSO_WM_TEMPLATE_CATEGORY" val="diagram"/>
  <p:tag name="KSO_WM_TEMPLATE_INDEX" val="786"/>
  <p:tag name="KSO_WM_UNIT_INDEX" val="9"/>
</p:tagLst>
</file>

<file path=ppt/tags/tag93.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5"/>
  <p:tag name="KSO_WM_UNIT_ID" val="diagram786_2*m_i*1_5"/>
  <p:tag name="KSO_WM_UNIT_CLEAR" val="1"/>
  <p:tag name="KSO_WM_UNIT_LAYERLEVEL" val="1_1"/>
  <p:tag name="KSO_WM_DIAGRAM_GROUP_CODE" val="m1-1"/>
  <p:tag name="KSO_WM_UNIT_FILL_FORE_SCHEMECOLOR_INDEX" val="7"/>
  <p:tag name="KSO_WM_UNIT_FILL_TYPE" val="1"/>
</p:tagLst>
</file>

<file path=ppt/tags/tag94.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6"/>
  <p:tag name="KSO_WM_UNIT_ID" val="diagram786_2*m_i*1_6"/>
  <p:tag name="KSO_WM_UNIT_CLEAR" val="1"/>
  <p:tag name="KSO_WM_UNIT_LAYERLEVEL" val="1_1"/>
  <p:tag name="KSO_WM_DIAGRAM_GROUP_CODE" val="m1-1"/>
  <p:tag name="KSO_WM_UNIT_TEXT_FILL_FORE_SCHEMECOLOR_INDEX" val="7"/>
  <p:tag name="KSO_WM_UNIT_TEXT_FILL_TYPE" val="1"/>
</p:tagLst>
</file>

<file path=ppt/tags/tag95.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7"/>
  <p:tag name="KSO_WM_UNIT_ID" val="diagram786_2*m_i*1_7"/>
  <p:tag name="KSO_WM_UNIT_CLEAR" val="1"/>
  <p:tag name="KSO_WM_UNIT_LAYERLEVEL" val="1_1"/>
  <p:tag name="KSO_WM_DIAGRAM_GROUP_CODE" val="m1-1"/>
</p:tagLst>
</file>

<file path=ppt/tags/tag96.xml><?xml version="1.0" encoding="utf-8"?>
<p:tagLst xmlns:p="http://schemas.openxmlformats.org/presentationml/2006/main">
  <p:tag name="KSO_WM_TAG_VERSION" val="1.0"/>
  <p:tag name="KSO_WM_BEAUTIFY_FLAG" val="#wm#"/>
  <p:tag name="KSO_WM_TEMPLATE_CATEGORY" val="diagram"/>
  <p:tag name="KSO_WM_TEMPLATE_INDEX" val="786"/>
  <p:tag name="KSO_WM_UNIT_TYPE" val="m_h_f"/>
  <p:tag name="KSO_WM_UNIT_INDEX" val="1_3_1"/>
  <p:tag name="KSO_WM_UNIT_ID" val="diagram786_2*m_h_f*1_3_1"/>
  <p:tag name="KSO_WM_UNIT_CLEAR" val="1"/>
  <p:tag name="KSO_WM_UNIT_LAYERLEVEL" val="1_1_1"/>
  <p:tag name="KSO_WM_UNIT_VALUE" val="28"/>
  <p:tag name="KSO_WM_UNIT_HIGHLIGHT" val="0"/>
  <p:tag name="KSO_WM_UNIT_COMPATIBLE" val="0"/>
  <p:tag name="KSO_WM_UNIT_PRESET_TEXT_INDEX" val="4"/>
  <p:tag name="KSO_WM_UNIT_PRESET_TEXT_LEN" val="59"/>
  <p:tag name="KSO_WM_DIAGRAM_GROUP_CODE" val="m1-1"/>
  <p:tag name="KSO_WM_UNIT_TEXT_FILL_FORE_SCHEMECOLOR_INDEX" val="13"/>
  <p:tag name="KSO_WM_UNIT_TEXT_FILL_TYPE" val="1"/>
</p:tagLst>
</file>

<file path=ppt/tags/tag97.xml><?xml version="1.0" encoding="utf-8"?>
<p:tagLst xmlns:p="http://schemas.openxmlformats.org/presentationml/2006/main">
  <p:tag name="KSO_WM_TAG_VERSION" val="1.0"/>
  <p:tag name="KSO_WM_BEAUTIFY_FLAG" val="#wm#"/>
  <p:tag name="KSO_WM_UNIT_TYPE" val="i"/>
  <p:tag name="KSO_WM_UNIT_ID" val="diagram786_2*i*16"/>
  <p:tag name="KSO_WM_TEMPLATE_CATEGORY" val="diagram"/>
  <p:tag name="KSO_WM_TEMPLATE_INDEX" val="786"/>
  <p:tag name="KSO_WM_UNIT_INDEX" val="16"/>
</p:tagLst>
</file>

<file path=ppt/tags/tag98.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8"/>
  <p:tag name="KSO_WM_UNIT_ID" val="diagram786_2*m_i*1_8"/>
  <p:tag name="KSO_WM_UNIT_CLEAR" val="1"/>
  <p:tag name="KSO_WM_UNIT_LAYERLEVEL" val="1_1"/>
  <p:tag name="KSO_WM_DIAGRAM_GROUP_CODE" val="m1-1"/>
  <p:tag name="KSO_WM_UNIT_FILL_FORE_SCHEMECOLOR_INDEX" val="6"/>
  <p:tag name="KSO_WM_UNIT_FILL_TYPE" val="1"/>
</p:tagLst>
</file>

<file path=ppt/tags/tag99.xml><?xml version="1.0" encoding="utf-8"?>
<p:tagLst xmlns:p="http://schemas.openxmlformats.org/presentationml/2006/main">
  <p:tag name="KSO_WM_TAG_VERSION" val="1.0"/>
  <p:tag name="KSO_WM_BEAUTIFY_FLAG" val="#wm#"/>
  <p:tag name="KSO_WM_TEMPLATE_CATEGORY" val="diagram"/>
  <p:tag name="KSO_WM_TEMPLATE_INDEX" val="786"/>
  <p:tag name="KSO_WM_UNIT_TYPE" val="m_i"/>
  <p:tag name="KSO_WM_UNIT_INDEX" val="1_9"/>
  <p:tag name="KSO_WM_UNIT_ID" val="diagram786_2*m_i*1_9"/>
  <p:tag name="KSO_WM_UNIT_CLEAR" val="1"/>
  <p:tag name="KSO_WM_UNIT_LAYERLEVEL" val="1_1"/>
  <p:tag name="KSO_WM_DIAGRAM_GROUP_CODE" val="m1-1"/>
  <p:tag name="KSO_WM_UNIT_TEXT_FILL_FORE_SCHEMECOLOR_INDEX" val="6"/>
  <p:tag name="KSO_WM_UNIT_TEXT_FILL_TYPE" val="1"/>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4824</Words>
  <Application>WPS 演示</Application>
  <PresentationFormat>全屏显示(16:9)</PresentationFormat>
  <Paragraphs>501</Paragraphs>
  <Slides>40</Slides>
  <Notes>16</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40</vt:i4>
      </vt:variant>
    </vt:vector>
  </HeadingPairs>
  <TitlesOfParts>
    <vt:vector size="63" baseType="lpstr">
      <vt:lpstr>Arial</vt:lpstr>
      <vt:lpstr>宋体</vt:lpstr>
      <vt:lpstr>Wingdings</vt:lpstr>
      <vt:lpstr>微软雅黑</vt:lpstr>
      <vt:lpstr>Corbel</vt:lpstr>
      <vt:lpstr>Calibri</vt:lpstr>
      <vt:lpstr>Arial Unicode MS</vt:lpstr>
      <vt:lpstr>等线 Light</vt:lpstr>
      <vt:lpstr>Calibri Light</vt:lpstr>
      <vt:lpstr>等线</vt:lpstr>
      <vt:lpstr>黑体</vt:lpstr>
      <vt:lpstr>Gill Sans</vt:lpstr>
      <vt:lpstr>Impact MT Std</vt:lpstr>
      <vt:lpstr>Times New Roman</vt:lpstr>
      <vt:lpstr>Calibri</vt:lpstr>
      <vt:lpstr>ksdb</vt:lpstr>
      <vt:lpstr>楷体</vt:lpstr>
      <vt:lpstr>汉仪旗黑-85S</vt:lpstr>
      <vt:lpstr>1_自定义设计方案</vt:lpstr>
      <vt:lpstr>自定义设计方案</vt:lpstr>
      <vt:lpstr>2_自定义设计方案</vt:lpstr>
      <vt:lpstr>Office 主题​​</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A00024</dc:creator>
  <cp:lastModifiedBy>little fairy</cp:lastModifiedBy>
  <cp:revision>35</cp:revision>
  <dcterms:created xsi:type="dcterms:W3CDTF">2018-07-23T01:07:00Z</dcterms:created>
  <dcterms:modified xsi:type="dcterms:W3CDTF">2023-11-06T03:48:21Z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2052-12.1.0.15398</vt:lpwstr>
  </property>
  <property fmtid="{D5CDD505-2E9C-101B-9397-08002B2CF9AE}" pid="3" name="ICV">
    <vt:lpwstr>560B65FCA54846D488E2BC3CAB6A7B55_13</vt:lpwstr>
  </property>
</Properties>
</file>