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626" r:id="rId3"/>
    <p:sldId id="627" r:id="rId4"/>
    <p:sldId id="423" r:id="rId5"/>
    <p:sldId id="258" r:id="rId7"/>
    <p:sldId id="323" r:id="rId8"/>
    <p:sldId id="383" r:id="rId9"/>
    <p:sldId id="384" r:id="rId10"/>
    <p:sldId id="385" r:id="rId11"/>
    <p:sldId id="386" r:id="rId12"/>
    <p:sldId id="387" r:id="rId13"/>
    <p:sldId id="325" r:id="rId14"/>
    <p:sldId id="327" r:id="rId15"/>
    <p:sldId id="263" r:id="rId16"/>
    <p:sldId id="464" r:id="rId17"/>
    <p:sldId id="284" r:id="rId18"/>
    <p:sldId id="307" r:id="rId19"/>
    <p:sldId id="525" r:id="rId20"/>
    <p:sldId id="528" r:id="rId21"/>
    <p:sldId id="309" r:id="rId22"/>
    <p:sldId id="315" r:id="rId23"/>
    <p:sldId id="526" r:id="rId24"/>
    <p:sldId id="523" r:id="rId25"/>
    <p:sldId id="527" r:id="rId26"/>
    <p:sldId id="529" r:id="rId27"/>
    <p:sldId id="530" r:id="rId28"/>
    <p:sldId id="531" r:id="rId29"/>
    <p:sldId id="318" r:id="rId30"/>
    <p:sldId id="424" r:id="rId31"/>
    <p:sldId id="556" r:id="rId32"/>
    <p:sldId id="557" r:id="rId33"/>
    <p:sldId id="575" r:id="rId34"/>
    <p:sldId id="558" r:id="rId35"/>
    <p:sldId id="333" r:id="rId36"/>
    <p:sldId id="334" r:id="rId37"/>
    <p:sldId id="335" r:id="rId38"/>
    <p:sldId id="328" r:id="rId39"/>
    <p:sldId id="559" r:id="rId40"/>
    <p:sldId id="560" r:id="rId41"/>
    <p:sldId id="561" r:id="rId42"/>
    <p:sldId id="576" r:id="rId43"/>
    <p:sldId id="562" r:id="rId44"/>
    <p:sldId id="563" r:id="rId45"/>
    <p:sldId id="356" r:id="rId46"/>
    <p:sldId id="566" r:id="rId47"/>
    <p:sldId id="565" r:id="rId48"/>
    <p:sldId id="358" r:id="rId49"/>
    <p:sldId id="628" r:id="rId50"/>
  </p:sldIdLst>
  <p:sldSz cx="12192000" cy="6858000"/>
  <p:notesSz cx="9144000" cy="6858000"/>
  <p:embeddedFontLst>
    <p:embeddedFont>
      <p:font typeface="微软雅黑" panose="020B0503020204020204" pitchFamily="34" charset="-122"/>
      <p:regular r:id="rId55"/>
    </p:embeddedFont>
    <p:embeddedFont>
      <p:font typeface="Calibri Light" panose="020F0302020204030204" charset="0"/>
      <p:regular r:id="rId56"/>
      <p:italic r:id="rId57"/>
    </p:embeddedFont>
    <p:embeddedFont>
      <p:font typeface="Calibri" panose="020F0502020204030204" charset="0"/>
      <p:regular r:id="rId58"/>
      <p:bold r:id="rId59"/>
      <p:italic r:id="rId60"/>
      <p:boldItalic r:id="rId61"/>
    </p:embeddedFont>
    <p:embeddedFont>
      <p:font typeface="黑体" panose="02010609060101010101" charset="-122"/>
      <p:regular r:id="rId62"/>
    </p:embeddedFont>
    <p:embeddedFont>
      <p:font typeface="仿宋" panose="02010609060101010101" charset="-122"/>
      <p:regular r:id="rId63"/>
    </p:embeddedFont>
    <p:embeddedFont>
      <p:font typeface="楷体" panose="02010609060101010101" charset="-122"/>
      <p:regular r:id="rId64"/>
    </p:embeddedFont>
  </p:embeddedFontLst>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73"/>
    <a:srgbClr val="9AFBF3"/>
    <a:srgbClr val="6EA844"/>
    <a:srgbClr val="91AFDC"/>
    <a:srgbClr val="A572DE"/>
    <a:srgbClr val="87A880"/>
    <a:srgbClr val="EB8869"/>
    <a:srgbClr val="CAA8FD"/>
    <a:srgbClr val="9755FA"/>
    <a:srgbClr val="D38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2" d="100"/>
          <a:sy n="82" d="100"/>
        </p:scale>
        <p:origin x="114" y="636"/>
      </p:cViewPr>
      <p:guideLst>
        <p:guide orient="horz" pos="2126"/>
        <p:guide pos="3830"/>
      </p:guideLst>
    </p:cSldViewPr>
  </p:slideViewPr>
  <p:notesTextViewPr>
    <p:cViewPr>
      <p:scale>
        <a:sx n="1" d="1"/>
        <a:sy n="1" d="1"/>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22.xml"/><Relationship Id="rId64" Type="http://schemas.openxmlformats.org/officeDocument/2006/relationships/font" Target="fonts/font10.fntdata"/><Relationship Id="rId63" Type="http://schemas.openxmlformats.org/officeDocument/2006/relationships/font" Target="fonts/font9.fntdata"/><Relationship Id="rId62" Type="http://schemas.openxmlformats.org/officeDocument/2006/relationships/font" Target="fonts/font8.fntdata"/><Relationship Id="rId61" Type="http://schemas.openxmlformats.org/officeDocument/2006/relationships/font" Target="fonts/font7.fntdata"/><Relationship Id="rId60" Type="http://schemas.openxmlformats.org/officeDocument/2006/relationships/font" Target="fonts/font6.fntdata"/><Relationship Id="rId6" Type="http://schemas.openxmlformats.org/officeDocument/2006/relationships/notesMaster" Target="notesMasters/notesMaster1.xml"/><Relationship Id="rId59" Type="http://schemas.openxmlformats.org/officeDocument/2006/relationships/font" Target="fonts/font5.fntdata"/><Relationship Id="rId58" Type="http://schemas.openxmlformats.org/officeDocument/2006/relationships/font" Target="fonts/font4.fntdata"/><Relationship Id="rId57" Type="http://schemas.openxmlformats.org/officeDocument/2006/relationships/font" Target="fonts/font3.fntdata"/><Relationship Id="rId56" Type="http://schemas.openxmlformats.org/officeDocument/2006/relationships/font" Target="fonts/font2.fntdata"/><Relationship Id="rId55" Type="http://schemas.openxmlformats.org/officeDocument/2006/relationships/font" Target="fonts/font1.fntdata"/><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同上</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同第一节</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原有内容不要。改成两个表格，具体见文稿。</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a:t>河北省、国家总局  变换位置：国家局在上，省局在下</a:t>
            </a:r>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  导则  规章制度建立   </a:t>
            </a:r>
            <a:r>
              <a:rPr lang="en-US" altLang="zh-CN"/>
              <a:t>15</a:t>
            </a:r>
            <a:r>
              <a:rPr lang="zh-CN" altLang="en-US"/>
              <a:t>页</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表格各列有颜色区分。</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改成横向</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改成横向</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下方图思考排版形式</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参考导则</a:t>
            </a:r>
            <a:r>
              <a:rPr lang="en-US" altLang="zh-CN"/>
              <a:t>30</a:t>
            </a:r>
            <a:r>
              <a:rPr lang="zh-CN" altLang="en-US"/>
              <a:t>页</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按照文稿改动清单标题</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按文稿调整内容</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内容调整（文稿已做修改）；插图改动（文库内容的截图）</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做成流程图   分两种情况说明</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参照南宁</a:t>
            </a:r>
            <a:r>
              <a:rPr lang="en-US" altLang="zh-CN"/>
              <a:t>39</a:t>
            </a:r>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参照南宁</a:t>
            </a:r>
            <a:r>
              <a:rPr lang="en-US" altLang="zh-CN"/>
              <a:t>39</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后插一页：隐患排查治理体系的形成</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考虑布局</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C04E-777E-4437-B930-A4554F0C822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BD9C0-6660-49A9-8BE5-3386A680919D}" type="slidenum">
              <a:rPr lang="zh-CN" altLang="en-US" smtClean="0"/>
            </a:fld>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tags" Target="../tags/tag19.xml"/><Relationship Id="rId3"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64005" y="1299845"/>
            <a:ext cx="9064625" cy="1758950"/>
          </a:xfrm>
        </p:spPr>
        <p:txBody>
          <a:bodyPr>
            <a:noAutofit/>
          </a:bodyPr>
          <a:lstStyle/>
          <a:p>
            <a:pPr marL="0" indent="0" algn="ctr">
              <a:lnSpc>
                <a:spcPct val="110000"/>
              </a:lnSpc>
              <a:spcBef>
                <a:spcPts val="0"/>
              </a:spcBef>
              <a:spcAft>
                <a:spcPts val="0"/>
              </a:spcAft>
              <a:buSzPct val="100000"/>
              <a:buNone/>
            </a:pPr>
            <a:r>
              <a:rPr lang="zh-CN" altLang="zh-CN" sz="5120" b="1" dirty="0">
                <a:solidFill>
                  <a:srgbClr val="C00000"/>
                </a:solidFill>
                <a:latin typeface="微软雅黑" panose="020B0503020204020204" pitchFamily="34" charset="-122"/>
                <a:ea typeface="微软雅黑" panose="020B0503020204020204" pitchFamily="34" charset="-122"/>
                <a:sym typeface="+mn-ea"/>
              </a:rPr>
              <a:t>隐患排查治理体系建设</a:t>
            </a:r>
            <a:br>
              <a:rPr lang="zh-CN" altLang="zh-CN" sz="5120" b="1" dirty="0">
                <a:solidFill>
                  <a:srgbClr val="C00000"/>
                </a:solidFill>
                <a:latin typeface="微软雅黑" panose="020B0503020204020204" pitchFamily="34" charset="-122"/>
                <a:ea typeface="微软雅黑" panose="020B0503020204020204" pitchFamily="34" charset="-122"/>
              </a:rPr>
            </a:br>
            <a:r>
              <a:rPr lang="zh-CN" altLang="zh-CN" sz="5120" b="1" dirty="0">
                <a:solidFill>
                  <a:srgbClr val="C00000"/>
                </a:solidFill>
                <a:latin typeface="微软雅黑" panose="020B0503020204020204" pitchFamily="34" charset="-122"/>
                <a:ea typeface="微软雅黑" panose="020B0503020204020204" pitchFamily="34" charset="-122"/>
                <a:sym typeface="+mn-ea"/>
              </a:rPr>
              <a:t>培训内容</a:t>
            </a:r>
            <a:endParaRPr lang="zh-CN" altLang="en-US" sz="5120" smtClean="0">
              <a:solidFill>
                <a:srgbClr val="1E6FAD"/>
              </a:solidFill>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4913630"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564642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728620" y="494222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主要内容：</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意义和主要内容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6" name="椭圆 5"/>
          <p:cNvSpPr/>
          <p:nvPr/>
        </p:nvSpPr>
        <p:spPr>
          <a:xfrm>
            <a:off x="4592638" y="2794000"/>
            <a:ext cx="3006725" cy="29387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安全隐患排查治理体系</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8" name="同心圆 7"/>
          <p:cNvSpPr/>
          <p:nvPr/>
        </p:nvSpPr>
        <p:spPr>
          <a:xfrm>
            <a:off x="4007485" y="2261870"/>
            <a:ext cx="4182110" cy="4003040"/>
          </a:xfrm>
          <a:prstGeom prst="donut">
            <a:avLst>
              <a:gd name="adj" fmla="val 44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椭圆 11"/>
          <p:cNvSpPr/>
          <p:nvPr/>
        </p:nvSpPr>
        <p:spPr>
          <a:xfrm>
            <a:off x="7762240"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5</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748405"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2</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4411980"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1</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16" name="椭圆 15"/>
          <p:cNvSpPr/>
          <p:nvPr/>
        </p:nvSpPr>
        <p:spPr>
          <a:xfrm>
            <a:off x="7098665"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4</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4331970"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3</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7098665"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6</a:t>
            </a:r>
            <a:endParaRPr lang="en-US" altLang="zh-CN" sz="2400" b="1">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75" y="2392045"/>
            <a:ext cx="373570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掌握企业底数和基本情况</a:t>
            </a:r>
            <a:endParaRPr lang="zh-CN" altLang="en-US" sz="24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917575" y="3872230"/>
            <a:ext cx="281876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制定隐患排查标准</a:t>
            </a:r>
            <a:endParaRPr lang="zh-CN" altLang="en-US" sz="2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87020" y="5292725"/>
            <a:ext cx="4044950"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建立隐患排查治理信息系统</a:t>
            </a:r>
            <a:endParaRPr lang="zh-CN" altLang="en-US" sz="2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7762240" y="2392045"/>
            <a:ext cx="404495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明确安全监管职责</a:t>
            </a:r>
            <a:endParaRPr lang="zh-CN" altLang="en-US" sz="2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8425815" y="3848735"/>
            <a:ext cx="315087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明确监管监察方式</a:t>
            </a:r>
            <a:endParaRPr lang="zh-CN" altLang="en-US" sz="24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7762240" y="5259705"/>
            <a:ext cx="41294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制定安全生产工作考核办法</a:t>
            </a:r>
            <a:endParaRPr lang="zh-CN" altLang="en-US" sz="2400" dirty="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748405" y="392366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pitchFamily="34" charset="-122"/>
                <a:ea typeface="微软雅黑" panose="020B0503020204020204" pitchFamily="34" charset="-122"/>
              </a:rPr>
              <a:t>2</a:t>
            </a:r>
            <a:endParaRPr lang="en-US" altLang="zh-CN" sz="24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7035" y="2091055"/>
            <a:ext cx="11292840" cy="3970020"/>
            <a:chOff x="641" y="3293"/>
            <a:chExt cx="17784" cy="6252"/>
          </a:xfrm>
        </p:grpSpPr>
        <p:sp>
          <p:nvSpPr>
            <p:cNvPr id="7" name="矩形 6"/>
            <p:cNvSpPr/>
            <p:nvPr/>
          </p:nvSpPr>
          <p:spPr>
            <a:xfrm>
              <a:off x="804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rPr>
                <a:t>《关于全面深化改革若干重大问题的决定》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439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rPr>
                <a:t>《关于进一步做好隐患排查治理常态化机制建设试点工作的通知》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745"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rPr>
                <a:t>《安全隐患排查治理信息系统建设和重点示范样板地区联网共享工程实施工作方案》</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166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rgbClr val="C00000"/>
                  </a:solidFill>
                  <a:latin typeface="微软雅黑" panose="020B0503020204020204" pitchFamily="34" charset="-122"/>
                  <a:ea typeface="微软雅黑" panose="020B0503020204020204" pitchFamily="34" charset="-122"/>
                </a:rPr>
                <a:t>《河北省安全生产隐患排查治理体系建设实施意见》</a:t>
              </a:r>
              <a:r>
                <a:rPr lang="zh-CN" altLang="zh-CN" sz="2000" dirty="0" smtClean="0">
                  <a:solidFill>
                    <a:srgbClr val="C00000"/>
                  </a:solidFill>
                </a:rPr>
                <a:t>（冀安委</a:t>
              </a:r>
              <a:r>
                <a:rPr lang="en-US" altLang="zh-CN" sz="2000" dirty="0" smtClean="0">
                  <a:solidFill>
                    <a:srgbClr val="C00000"/>
                  </a:solidFill>
                </a:rPr>
                <a:t>[2014]11</a:t>
              </a:r>
              <a:r>
                <a:rPr lang="zh-CN" altLang="zh-CN" sz="2000" dirty="0" smtClean="0">
                  <a:solidFill>
                    <a:srgbClr val="C00000"/>
                  </a:solidFill>
                </a:rPr>
                <a:t>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15312"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rgbClr val="C00000"/>
                  </a:solidFill>
                  <a:latin typeface="微软雅黑" panose="020B0503020204020204" pitchFamily="34" charset="-122"/>
                  <a:ea typeface="微软雅黑" panose="020B0503020204020204" pitchFamily="34" charset="-122"/>
                </a:rPr>
                <a:t>《河北省安全生产事故隐患自查自报工作管理办法（试行）》、</a:t>
              </a:r>
              <a:r>
                <a:rPr lang="zh-CN" altLang="en-US" dirty="0" smtClean="0">
                  <a:solidFill>
                    <a:srgbClr val="C00000"/>
                  </a:solidFill>
                  <a:latin typeface="微软雅黑" panose="020B0503020204020204" pitchFamily="34" charset="-122"/>
                  <a:ea typeface="微软雅黑" panose="020B0503020204020204" pitchFamily="34" charset="-122"/>
                </a:rPr>
                <a:t>《河北省安全生产隐患排查治理绩效考核办法（试行）》</a:t>
              </a:r>
              <a:r>
                <a:rPr lang="zh-CN" altLang="zh-CN" dirty="0" smtClean="0">
                  <a:solidFill>
                    <a:srgbClr val="C00000"/>
                  </a:solidFill>
                </a:rPr>
                <a:t>（冀安委</a:t>
              </a:r>
              <a:r>
                <a:rPr lang="en-US" altLang="zh-CN" dirty="0" smtClean="0">
                  <a:solidFill>
                    <a:srgbClr val="C00000"/>
                  </a:solidFill>
                </a:rPr>
                <a:t>[2015]4</a:t>
              </a:r>
              <a:r>
                <a:rPr lang="zh-CN" altLang="zh-CN" dirty="0" smtClean="0">
                  <a:solidFill>
                    <a:srgbClr val="C00000"/>
                  </a:solidFill>
                </a:rPr>
                <a:t>号）</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41" y="3410"/>
              <a:ext cx="3461" cy="63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2012</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11</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19</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67" y="3397"/>
              <a:ext cx="3405" cy="63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2013</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11</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4</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79" y="3371"/>
              <a:ext cx="3477" cy="63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2013</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11</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12</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476" y="3332"/>
              <a:ext cx="3301" cy="63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2014</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8</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22</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312" y="3293"/>
              <a:ext cx="3113" cy="63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2015</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3</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3</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1" y="4147"/>
              <a:ext cx="3108" cy="1138"/>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国家安监总局</a:t>
              </a:r>
              <a:endParaRPr lang="zh-CN" altLang="en-US" sz="2000" dirty="0">
                <a:solidFill>
                  <a:srgbClr val="C00000"/>
                </a:solidFill>
                <a:latin typeface="微软雅黑" panose="020B0503020204020204" pitchFamily="34" charset="-122"/>
                <a:ea typeface="微软雅黑" panose="020B0503020204020204" pitchFamily="34" charset="-122"/>
              </a:endParaRPr>
            </a:p>
            <a:p>
              <a:pPr algn="ctr"/>
              <a:r>
                <a:rPr lang="zh-CN" altLang="en-US" sz="2000" dirty="0">
                  <a:solidFill>
                    <a:srgbClr val="C00000"/>
                  </a:solidFill>
                  <a:latin typeface="微软雅黑" panose="020B0503020204020204" pitchFamily="34" charset="-122"/>
                  <a:ea typeface="微软雅黑" panose="020B0503020204020204" pitchFamily="34" charset="-122"/>
                </a:rPr>
                <a:t>办公厅</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94" y="4160"/>
              <a:ext cx="3113" cy="1138"/>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国家安监总局</a:t>
              </a:r>
              <a:endParaRPr lang="zh-CN" altLang="en-US" sz="2000" dirty="0">
                <a:solidFill>
                  <a:srgbClr val="C00000"/>
                </a:solidFill>
                <a:latin typeface="微软雅黑" panose="020B0503020204020204" pitchFamily="34" charset="-122"/>
                <a:ea typeface="微软雅黑" panose="020B0503020204020204" pitchFamily="34" charset="-122"/>
              </a:endParaRPr>
            </a:p>
            <a:p>
              <a:pPr algn="ctr"/>
              <a:r>
                <a:rPr lang="zh-CN" altLang="en-US" sz="2000" dirty="0">
                  <a:solidFill>
                    <a:srgbClr val="C00000"/>
                  </a:solidFill>
                  <a:latin typeface="微软雅黑" panose="020B0503020204020204" pitchFamily="34" charset="-122"/>
                  <a:ea typeface="微软雅黑" panose="020B0503020204020204" pitchFamily="34" charset="-122"/>
                </a:rPr>
                <a:t>办公厅</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43" y="4238"/>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十八届三中全会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664" y="4225"/>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5312" y="4199"/>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1" y="4132"/>
              <a:ext cx="3108" cy="1138"/>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国家安监总局</a:t>
              </a:r>
              <a:endParaRPr lang="zh-CN" altLang="en-US" sz="2000" dirty="0">
                <a:solidFill>
                  <a:srgbClr val="C00000"/>
                </a:solidFill>
                <a:latin typeface="微软雅黑" panose="020B0503020204020204" pitchFamily="34" charset="-122"/>
                <a:ea typeface="微软雅黑" panose="020B0503020204020204" pitchFamily="34" charset="-122"/>
              </a:endParaRPr>
            </a:p>
            <a:p>
              <a:pPr algn="ctr"/>
              <a:r>
                <a:rPr lang="zh-CN" altLang="en-US" sz="2000" dirty="0">
                  <a:solidFill>
                    <a:srgbClr val="C00000"/>
                  </a:solidFill>
                  <a:latin typeface="微软雅黑" panose="020B0503020204020204" pitchFamily="34" charset="-122"/>
                  <a:ea typeface="微软雅黑" panose="020B0503020204020204" pitchFamily="34" charset="-122"/>
                </a:rPr>
                <a:t>办公厅</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94" y="4145"/>
              <a:ext cx="3113" cy="1138"/>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国家安监总局</a:t>
              </a:r>
              <a:endParaRPr lang="zh-CN" altLang="en-US" sz="2000" dirty="0">
                <a:solidFill>
                  <a:srgbClr val="C00000"/>
                </a:solidFill>
                <a:latin typeface="微软雅黑" panose="020B0503020204020204" pitchFamily="34" charset="-122"/>
                <a:ea typeface="微软雅黑" panose="020B0503020204020204" pitchFamily="34" charset="-122"/>
              </a:endParaRPr>
            </a:p>
            <a:p>
              <a:pPr algn="ctr"/>
              <a:r>
                <a:rPr lang="zh-CN" altLang="en-US" sz="2000" dirty="0">
                  <a:solidFill>
                    <a:srgbClr val="C00000"/>
                  </a:solidFill>
                  <a:latin typeface="微软雅黑" panose="020B0503020204020204" pitchFamily="34" charset="-122"/>
                  <a:ea typeface="微软雅黑" panose="020B0503020204020204" pitchFamily="34" charset="-122"/>
                </a:rPr>
                <a:t>办公厅</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43" y="4223"/>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十八届三中全会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664" y="4210"/>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312" y="4184"/>
              <a:ext cx="3113" cy="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河北省安委会</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76885" y="52070"/>
            <a:ext cx="4518660"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政策要求</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07940" y="3395345"/>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rgbClr val="C00000"/>
                </a:solidFill>
                <a:latin typeface="微软雅黑" panose="020B0503020204020204" pitchFamily="34" charset="-122"/>
                <a:ea typeface="微软雅黑" panose="020B0503020204020204" pitchFamily="34" charset="-122"/>
              </a:rPr>
              <a:t>《标本兼治遏制重特大事故工作指南》</a:t>
            </a:r>
            <a:r>
              <a:rPr lang="zh-CN" altLang="zh-CN" sz="2000" dirty="0" smtClean="0">
                <a:solidFill>
                  <a:srgbClr val="C00000"/>
                </a:solidFill>
              </a:rPr>
              <a:t>（安委办〔</a:t>
            </a:r>
            <a:r>
              <a:rPr lang="en-US" altLang="zh-CN" sz="2000" dirty="0" smtClean="0">
                <a:solidFill>
                  <a:srgbClr val="C00000"/>
                </a:solidFill>
              </a:rPr>
              <a:t>2016</a:t>
            </a:r>
            <a:r>
              <a:rPr lang="zh-CN" altLang="zh-CN" sz="2000" dirty="0" smtClean="0">
                <a:solidFill>
                  <a:srgbClr val="C00000"/>
                </a:solidFill>
              </a:rPr>
              <a:t>〕</a:t>
            </a:r>
            <a:r>
              <a:rPr lang="en-US" altLang="zh-CN" sz="2000" dirty="0" smtClean="0">
                <a:solidFill>
                  <a:srgbClr val="C00000"/>
                </a:solidFill>
              </a:rPr>
              <a:t>3</a:t>
            </a:r>
            <a:r>
              <a:rPr lang="zh-CN" altLang="zh-CN" sz="2000" dirty="0" smtClean="0">
                <a:solidFill>
                  <a:srgbClr val="C00000"/>
                </a:solidFill>
              </a:rPr>
              <a:t>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2790190" y="3394710"/>
            <a:ext cx="1976755" cy="266573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rgbClr val="C00000"/>
                </a:solidFill>
                <a:latin typeface="微软雅黑" panose="020B0503020204020204" pitchFamily="34" charset="-122"/>
                <a:ea typeface="微软雅黑" panose="020B0503020204020204" pitchFamily="34" charset="-122"/>
              </a:rPr>
              <a:t>《关于进一步做好企业安全生产诚信体系和隐患排查治理体系建设的通知》</a:t>
            </a:r>
            <a:r>
              <a:rPr lang="zh-CN" altLang="zh-CN" sz="2000" dirty="0" smtClean="0">
                <a:solidFill>
                  <a:srgbClr val="C00000"/>
                </a:solidFill>
              </a:rPr>
              <a:t>（冀安委办传〔</a:t>
            </a:r>
            <a:r>
              <a:rPr lang="en-US" altLang="zh-CN" sz="2000" dirty="0" smtClean="0">
                <a:solidFill>
                  <a:srgbClr val="C00000"/>
                </a:solidFill>
              </a:rPr>
              <a:t>2015</a:t>
            </a:r>
            <a:r>
              <a:rPr lang="zh-CN" altLang="zh-CN" sz="2000" dirty="0" smtClean="0">
                <a:solidFill>
                  <a:srgbClr val="C00000"/>
                </a:solidFill>
              </a:rPr>
              <a:t>〕</a:t>
            </a:r>
            <a:r>
              <a:rPr lang="en-US" altLang="zh-CN" sz="2000" dirty="0" smtClean="0">
                <a:solidFill>
                  <a:srgbClr val="C00000"/>
                </a:solidFill>
              </a:rPr>
              <a:t>27</a:t>
            </a:r>
            <a:r>
              <a:rPr lang="zh-CN" altLang="zh-CN" sz="2000" dirty="0" smtClean="0">
                <a:solidFill>
                  <a:srgbClr val="C00000"/>
                </a:solidFill>
              </a:rPr>
              <a:t>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76885" y="3394710"/>
            <a:ext cx="1976755" cy="2666365"/>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rgbClr val="C00000"/>
                </a:solidFill>
                <a:latin typeface="微软雅黑" panose="020B0503020204020204" pitchFamily="34" charset="-122"/>
                <a:ea typeface="微软雅黑" panose="020B0503020204020204" pitchFamily="34" charset="-122"/>
              </a:rPr>
              <a:t>《关于推进隐患排查治理体系试点建设的通知》</a:t>
            </a:r>
            <a:r>
              <a:rPr lang="zh-CN" altLang="zh-CN" sz="2000" dirty="0" smtClean="0">
                <a:solidFill>
                  <a:srgbClr val="C00000"/>
                </a:solidFill>
              </a:rPr>
              <a:t>（冀安委办</a:t>
            </a:r>
            <a:r>
              <a:rPr lang="en-US" altLang="zh-CN" sz="2000" dirty="0" smtClean="0">
                <a:solidFill>
                  <a:srgbClr val="C00000"/>
                </a:solidFill>
              </a:rPr>
              <a:t>[2015]14</a:t>
            </a:r>
            <a:r>
              <a:rPr lang="zh-CN" altLang="zh-CN" sz="2000" dirty="0" smtClean="0">
                <a:solidFill>
                  <a:srgbClr val="C00000"/>
                </a:solidFill>
              </a:rPr>
              <a:t>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7406640" y="3395345"/>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rgbClr val="C00000"/>
                </a:solidFill>
                <a:latin typeface="微软雅黑" panose="020B0503020204020204" pitchFamily="34" charset="-122"/>
                <a:ea typeface="微软雅黑" panose="020B0503020204020204" pitchFamily="34" charset="-122"/>
              </a:rPr>
              <a:t>《关于实施遏制重特大事故工作指南构建双重预防机制的意见》</a:t>
            </a:r>
            <a:r>
              <a:rPr lang="zh-CN" altLang="zh-CN" sz="2000" dirty="0" smtClean="0">
                <a:solidFill>
                  <a:srgbClr val="C00000"/>
                </a:solidFill>
              </a:rPr>
              <a:t>（安委办〔</a:t>
            </a:r>
            <a:r>
              <a:rPr lang="en-US" altLang="zh-CN" sz="2000" dirty="0" smtClean="0">
                <a:solidFill>
                  <a:srgbClr val="C00000"/>
                </a:solidFill>
              </a:rPr>
              <a:t>2016</a:t>
            </a:r>
            <a:r>
              <a:rPr lang="zh-CN" altLang="zh-CN" sz="2000" dirty="0" smtClean="0">
                <a:solidFill>
                  <a:srgbClr val="C00000"/>
                </a:solidFill>
              </a:rPr>
              <a:t>〕</a:t>
            </a:r>
            <a:r>
              <a:rPr lang="en-US" altLang="zh-CN" sz="2000" dirty="0" smtClean="0">
                <a:solidFill>
                  <a:srgbClr val="C00000"/>
                </a:solidFill>
              </a:rPr>
              <a:t>11</a:t>
            </a:r>
            <a:r>
              <a:rPr lang="zh-CN" altLang="zh-CN" sz="2000" dirty="0" smtClean="0">
                <a:solidFill>
                  <a:srgbClr val="C00000"/>
                </a:solidFill>
              </a:rPr>
              <a:t>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9723120" y="3395345"/>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a:solidFill>
                  <a:srgbClr val="C00000"/>
                </a:solidFill>
                <a:latin typeface="微软雅黑" panose="020B0503020204020204" pitchFamily="34" charset="-122"/>
                <a:ea typeface="微软雅黑" panose="020B0503020204020204" pitchFamily="34" charset="-122"/>
              </a:rPr>
              <a:t>《关于推进安全生产领域改革发展的意见》</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3075" y="2248535"/>
            <a:ext cx="1976755" cy="40011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2015</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3</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3</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790190" y="2223770"/>
            <a:ext cx="1976755" cy="40011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2015</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6</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8</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33010" y="2223770"/>
            <a:ext cx="2112010" cy="40011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2016</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4</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28</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329170" y="2207260"/>
            <a:ext cx="2070735" cy="40011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2016</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10</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9</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638665" y="2190750"/>
            <a:ext cx="2172335" cy="400110"/>
          </a:xfrm>
          <a:prstGeom prst="rect">
            <a:avLst/>
          </a:prstGeom>
          <a:noFill/>
          <a:ln>
            <a:noFill/>
          </a:ln>
        </p:spPr>
        <p:txBody>
          <a:bodyPr wrap="square" rtlCol="0">
            <a:spAutoFit/>
          </a:bodyPr>
          <a:lstStyle/>
          <a:p>
            <a:pPr algn="ctr"/>
            <a:r>
              <a:rPr lang="en-US" altLang="zh-CN" sz="2000" dirty="0">
                <a:solidFill>
                  <a:srgbClr val="C00000"/>
                </a:solidFill>
                <a:latin typeface="微软雅黑" panose="020B0503020204020204" pitchFamily="34" charset="-122"/>
                <a:ea typeface="微软雅黑" panose="020B0503020204020204" pitchFamily="34" charset="-122"/>
              </a:rPr>
              <a:t>2016</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12</a:t>
            </a:r>
            <a:r>
              <a:rPr lang="zh-CN" altLang="en-US" sz="2000" dirty="0">
                <a:solidFill>
                  <a:srgbClr val="C00000"/>
                </a:solidFill>
                <a:latin typeface="微软雅黑" panose="020B0503020204020204" pitchFamily="34" charset="-122"/>
                <a:ea typeface="微软雅黑" panose="020B0503020204020204" pitchFamily="34" charset="-122"/>
              </a:rPr>
              <a:t>月</a:t>
            </a:r>
            <a:r>
              <a:rPr lang="en-US" altLang="zh-CN" sz="2000" dirty="0">
                <a:solidFill>
                  <a:srgbClr val="C00000"/>
                </a:solidFill>
                <a:latin typeface="微软雅黑" panose="020B0503020204020204" pitchFamily="34" charset="-122"/>
                <a:ea typeface="微软雅黑" panose="020B0503020204020204" pitchFamily="34" charset="-122"/>
              </a:rPr>
              <a:t>18</a:t>
            </a:r>
            <a:r>
              <a:rPr lang="zh-CN" altLang="en-US" sz="2000" dirty="0">
                <a:solidFill>
                  <a:srgbClr val="C00000"/>
                </a:solidFill>
                <a:latin typeface="微软雅黑" panose="020B0503020204020204" pitchFamily="34" charset="-122"/>
                <a:ea typeface="微软雅黑" panose="020B0503020204020204" pitchFamily="34" charset="-122"/>
              </a:rPr>
              <a:t>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73075" y="2774315"/>
            <a:ext cx="1976755" cy="40011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河北省安委办</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790190" y="2766060"/>
            <a:ext cx="1976755" cy="40011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河北省安委办</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107305" y="2774315"/>
            <a:ext cx="1976755" cy="40011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国务院安委办</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406640" y="2774315"/>
            <a:ext cx="1976755" cy="40011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国务院安委办</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723120" y="2616835"/>
            <a:ext cx="1976755" cy="722630"/>
          </a:xfrm>
          <a:prstGeom prst="rect">
            <a:avLst/>
          </a:prstGeom>
          <a:noFill/>
          <a:ln>
            <a:noFill/>
          </a:ln>
        </p:spPr>
        <p:txBody>
          <a:bodyPr wrap="square" rtlCol="0">
            <a:spAutoFit/>
          </a:bodyPr>
          <a:lstStyle/>
          <a:p>
            <a:pPr algn="ctr"/>
            <a:r>
              <a:rPr lang="zh-CN" altLang="en-US" sz="2000" dirty="0">
                <a:solidFill>
                  <a:srgbClr val="C00000"/>
                </a:solidFill>
                <a:latin typeface="微软雅黑" panose="020B0503020204020204" pitchFamily="34" charset="-122"/>
                <a:ea typeface="微软雅黑" panose="020B0503020204020204" pitchFamily="34" charset="-122"/>
              </a:rPr>
              <a:t>中共中央</a:t>
            </a:r>
            <a:endParaRPr lang="zh-CN" altLang="en-US" sz="2000" dirty="0">
              <a:solidFill>
                <a:srgbClr val="C00000"/>
              </a:solidFill>
              <a:latin typeface="微软雅黑" panose="020B0503020204020204" pitchFamily="34" charset="-122"/>
              <a:ea typeface="微软雅黑" panose="020B0503020204020204" pitchFamily="34" charset="-122"/>
            </a:endParaRPr>
          </a:p>
          <a:p>
            <a:pPr algn="ctr"/>
            <a:r>
              <a:rPr lang="zh-CN" altLang="en-US" sz="2000" dirty="0">
                <a:solidFill>
                  <a:srgbClr val="C00000"/>
                </a:solidFill>
                <a:latin typeface="微软雅黑" panose="020B0503020204020204" pitchFamily="34" charset="-122"/>
                <a:ea typeface="微软雅黑" panose="020B0503020204020204" pitchFamily="34" charset="-122"/>
              </a:rPr>
              <a:t>国务院</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76885" y="52070"/>
            <a:ext cx="4518660"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政策要求</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1870" y="1442720"/>
            <a:ext cx="6064250" cy="86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latin typeface="微软雅黑" panose="020B0503020204020204" pitchFamily="34" charset="-122"/>
                <a:ea typeface="微软雅黑" panose="020B0503020204020204" pitchFamily="34" charset="-122"/>
                <a:sym typeface="+mn-ea"/>
              </a:rPr>
              <a:t>政府部门在隐患排查治理</a:t>
            </a:r>
            <a:endParaRPr lang="zh-CN" altLang="en-US" sz="4000" b="1" dirty="0">
              <a:solidFill>
                <a:srgbClr val="C00000"/>
              </a:solidFill>
              <a:latin typeface="微软雅黑" panose="020B0503020204020204" pitchFamily="34" charset="-122"/>
              <a:ea typeface="微软雅黑" panose="020B0503020204020204" pitchFamily="34" charset="-122"/>
              <a:sym typeface="+mn-ea"/>
            </a:endParaRPr>
          </a:p>
          <a:p>
            <a:pPr algn="ctr"/>
            <a:r>
              <a:rPr lang="zh-CN" altLang="en-US" sz="4000" b="1" dirty="0">
                <a:solidFill>
                  <a:srgbClr val="C00000"/>
                </a:solidFill>
                <a:latin typeface="微软雅黑" panose="020B0503020204020204" pitchFamily="34" charset="-122"/>
                <a:ea typeface="微软雅黑" panose="020B0503020204020204" pitchFamily="34" charset="-122"/>
                <a:sym typeface="+mn-ea"/>
              </a:rPr>
              <a:t>体系建设中的监督工作</a:t>
            </a:r>
            <a:endParaRPr lang="zh-CN" altLang="en-US" sz="4000"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latin typeface="微软雅黑" panose="020B0503020204020204" pitchFamily="34" charset="-122"/>
                  <a:ea typeface="微软雅黑" panose="020B0503020204020204" pitchFamily="34" charset="-122"/>
                </a:rPr>
                <a:t>第二节</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solidFill>
                    <a:srgbClr val="C00000"/>
                  </a:solidFill>
                </a:endParaRPr>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solidFill>
                    <a:srgbClr val="C00000"/>
                  </a:solidFill>
                </a:endParaRPr>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solidFill>
                    <a:srgbClr val="C00000"/>
                  </a:solidFill>
                </a:endParaRPr>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solidFill>
                    <a:srgbClr val="C00000"/>
                  </a:solidFill>
                </a:endParaRPr>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solidFill>
                    <a:srgbClr val="C00000"/>
                  </a:solidFill>
                </a:endParaRPr>
              </a:p>
            </p:txBody>
          </p:sp>
        </p:grpSp>
      </p:grpSp>
      <p:sp>
        <p:nvSpPr>
          <p:cNvPr id="2" name="矩形 1"/>
          <p:cNvSpPr/>
          <p:nvPr/>
        </p:nvSpPr>
        <p:spPr>
          <a:xfrm>
            <a:off x="3853815" y="3148965"/>
            <a:ext cx="7345680" cy="3286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建立企业基础信息台账</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建立规章制度</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明确部门职责</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组织教育培训</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组织隐患查报</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分类分级监管</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实施考核与惩罚</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tx1"/>
                </a:solidFill>
                <a:latin typeface="微软雅黑" panose="020B0503020204020204" pitchFamily="34" charset="-122"/>
                <a:ea typeface="微软雅黑" panose="020B0503020204020204" pitchFamily="34" charset="-122"/>
                <a:sym typeface="+mn-ea"/>
              </a:rPr>
              <a:t>形势分析与预测</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建立企业基础信息台账</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graphicFrame>
        <p:nvGraphicFramePr>
          <p:cNvPr id="15" name="表格 14"/>
          <p:cNvGraphicFramePr/>
          <p:nvPr/>
        </p:nvGraphicFramePr>
        <p:xfrm>
          <a:off x="234633" y="1744345"/>
          <a:ext cx="11722735" cy="3270250"/>
        </p:xfrm>
        <a:graphic>
          <a:graphicData uri="http://schemas.openxmlformats.org/drawingml/2006/table">
            <a:tbl>
              <a:tblPr firstRow="1" bandRow="1">
                <a:tableStyleId>{5C22544A-7EE6-4342-B048-85BDC9FD1C3A}</a:tableStyleId>
              </a:tblPr>
              <a:tblGrid>
                <a:gridCol w="509270"/>
                <a:gridCol w="510540"/>
                <a:gridCol w="509270"/>
                <a:gridCol w="509270"/>
                <a:gridCol w="510540"/>
                <a:gridCol w="509270"/>
                <a:gridCol w="509270"/>
                <a:gridCol w="509905"/>
                <a:gridCol w="509905"/>
                <a:gridCol w="509270"/>
                <a:gridCol w="509905"/>
                <a:gridCol w="509905"/>
                <a:gridCol w="509905"/>
                <a:gridCol w="509270"/>
                <a:gridCol w="509905"/>
                <a:gridCol w="509905"/>
                <a:gridCol w="509270"/>
                <a:gridCol w="509270"/>
                <a:gridCol w="510540"/>
                <a:gridCol w="509270"/>
                <a:gridCol w="509270"/>
                <a:gridCol w="510540"/>
                <a:gridCol w="509270"/>
              </a:tblGrid>
              <a:tr h="1005840">
                <a:tc gridSpan="23">
                  <a:txBody>
                    <a:bodyPr/>
                    <a:lstStyle/>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b="0">
                        <a:solidFill>
                          <a:schemeClr val="tx1"/>
                        </a:solidFill>
                        <a:latin typeface="微软雅黑" panose="020B0503020204020204" pitchFamily="34" charset="-122"/>
                        <a:ea typeface="微软雅黑" panose="020B0503020204020204" pitchFamily="34" charset="-122"/>
                      </a:endParaRPr>
                    </a:p>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第四条</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02285">
                <a:tc gridSpan="23">
                  <a:txBody>
                    <a:bodyPr/>
                    <a:lstStyle/>
                    <a:p>
                      <a:pPr algn="ctr">
                        <a:buNone/>
                      </a:pPr>
                      <a:r>
                        <a:rPr lang="zh-CN" altLang="en-US" sz="2000" b="1">
                          <a:solidFill>
                            <a:schemeClr val="tx1"/>
                          </a:solidFill>
                          <a:latin typeface="微软雅黑" panose="020B0503020204020204" pitchFamily="34" charset="-122"/>
                          <a:ea typeface="微软雅黑" panose="020B0503020204020204" pitchFamily="34" charset="-122"/>
                        </a:rPr>
                        <a:t>行业分类</a:t>
                      </a:r>
                      <a:endParaRPr lang="zh-CN" altLang="en-US" sz="20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762125">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煤矿</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非煤矿山</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危险化学品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烟花爆竹</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冶金</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建材</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有色</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机械</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轻工</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纺织</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烟草</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电力</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商贸</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交通运输</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建筑施工</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民用爆炸物品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燃气</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教育</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医疗</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水利</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农业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林业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旅游</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 name="左大括号 1"/>
          <p:cNvSpPr/>
          <p:nvPr/>
        </p:nvSpPr>
        <p:spPr>
          <a:xfrm rot="16200000">
            <a:off x="4359275" y="3052445"/>
            <a:ext cx="434975" cy="452374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3" name="文本框 2"/>
          <p:cNvSpPr txBox="1"/>
          <p:nvPr/>
        </p:nvSpPr>
        <p:spPr>
          <a:xfrm>
            <a:off x="62865" y="5647690"/>
            <a:ext cx="11857990" cy="1005840"/>
          </a:xfrm>
          <a:prstGeom prst="rect">
            <a:avLst/>
          </a:prstGeom>
          <a:noFill/>
        </p:spPr>
        <p:txBody>
          <a:bodyPr wrap="square" rtlCol="0">
            <a:spAutoFit/>
          </a:bodyPr>
          <a:lstStyle/>
          <a:p>
            <a:pPr fontAlgn="auto">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                           </a:t>
            </a:r>
            <a:r>
              <a:rPr lang="zh-CN" altLang="en-US" sz="2000" dirty="0">
                <a:solidFill>
                  <a:srgbClr val="C00000"/>
                </a:solidFill>
                <a:latin typeface="微软雅黑" panose="020B0503020204020204" pitchFamily="34" charset="-122"/>
                <a:ea typeface="微软雅黑" panose="020B0503020204020204" pitchFamily="34" charset="-122"/>
              </a:rPr>
              <a:t>注：这八大行业有各自详细的分类标准。详见：</a:t>
            </a:r>
            <a:endParaRPr lang="zh-CN" altLang="en-US" sz="2000" dirty="0">
              <a:solidFill>
                <a:srgbClr val="C00000"/>
              </a:solidFill>
              <a:latin typeface="微软雅黑" panose="020B0503020204020204" pitchFamily="34" charset="-122"/>
              <a:ea typeface="微软雅黑" panose="020B0503020204020204" pitchFamily="34" charset="-122"/>
            </a:endParaRPr>
          </a:p>
          <a:p>
            <a:pPr fontAlgn="auto">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《冶金有色建材机械轻工纺织烟草商贸行业安全监管分类标准（试行）》（安监总厅管四〔2014〕29号）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61665"/>
          </a:xfrm>
          <a:prstGeom prst="rect">
            <a:avLst/>
          </a:prstGeom>
          <a:noFill/>
        </p:spPr>
        <p:txBody>
          <a:bodyPr wrap="square" rtlCol="0">
            <a:spAutoFit/>
          </a:bodyPr>
          <a:lstStyle/>
          <a:p>
            <a:r>
              <a:rPr lang="zh-CN" altLang="en-US" sz="2400">
                <a:solidFill>
                  <a:srgbClr val="C00000"/>
                </a:solidFill>
                <a:latin typeface="微软雅黑" panose="020B0503020204020204" pitchFamily="34" charset="-122"/>
                <a:ea typeface="微软雅黑" panose="020B0503020204020204" pitchFamily="34" charset="-122"/>
              </a:rPr>
              <a:t>行业分类标准：</a:t>
            </a:r>
            <a:endParaRPr lang="zh-CN" altLang="en-US" sz="24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建立企业基础信息台账</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graphicFrame>
        <p:nvGraphicFramePr>
          <p:cNvPr id="21" name="表格 20"/>
          <p:cNvGraphicFramePr/>
          <p:nvPr/>
        </p:nvGraphicFramePr>
        <p:xfrm>
          <a:off x="474345" y="2521585"/>
          <a:ext cx="11243310" cy="3034030"/>
        </p:xfrm>
        <a:graphic>
          <a:graphicData uri="http://schemas.openxmlformats.org/drawingml/2006/table">
            <a:tbl>
              <a:tblPr firstRow="1" bandRow="1">
                <a:tableStyleId>{5C22544A-7EE6-4342-B048-85BDC9FD1C3A}</a:tableStyleId>
              </a:tblPr>
              <a:tblGrid>
                <a:gridCol w="591820"/>
                <a:gridCol w="591820"/>
                <a:gridCol w="591820"/>
                <a:gridCol w="591820"/>
                <a:gridCol w="591820"/>
                <a:gridCol w="591820"/>
                <a:gridCol w="591820"/>
                <a:gridCol w="591820"/>
                <a:gridCol w="591820"/>
                <a:gridCol w="590550"/>
                <a:gridCol w="591820"/>
                <a:gridCol w="591820"/>
                <a:gridCol w="591820"/>
                <a:gridCol w="591820"/>
                <a:gridCol w="591820"/>
                <a:gridCol w="591820"/>
                <a:gridCol w="591820"/>
                <a:gridCol w="591820"/>
                <a:gridCol w="591820"/>
              </a:tblGrid>
              <a:tr h="3034030">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企业名称</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注册号</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组织机构代码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成立日期</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法定代表</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联系电话</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电子邮箱</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注册地址</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邮政编码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经济类型代码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行政区划代码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行业类型代码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企业行政隶属关系</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经营范围</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企业状态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企业位置经度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企业位置维度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安全生产标准化达标等级</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扣分项整改率</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3" name="左大括号 22"/>
          <p:cNvSpPr/>
          <p:nvPr/>
        </p:nvSpPr>
        <p:spPr>
          <a:xfrm rot="5400000">
            <a:off x="5317490" y="-2546350"/>
            <a:ext cx="392430" cy="958278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25" name="文本框 24"/>
          <p:cNvSpPr txBox="1"/>
          <p:nvPr/>
        </p:nvSpPr>
        <p:spPr>
          <a:xfrm>
            <a:off x="1602740" y="5941060"/>
            <a:ext cx="9088755" cy="581057"/>
          </a:xfrm>
          <a:prstGeom prst="rect">
            <a:avLst/>
          </a:prstGeom>
          <a:noFill/>
        </p:spPr>
        <p:txBody>
          <a:bodyPr wrap="square" rtlCol="0">
            <a:spAutoFit/>
          </a:bodyPr>
          <a:lstStyle/>
          <a:p>
            <a:pPr algn="ctr" fontAlgn="auto">
              <a:lnSpc>
                <a:spcPct val="150000"/>
              </a:lnSpc>
            </a:pPr>
            <a:r>
              <a:rPr lang="zh-CN" altLang="en-US" sz="2400" b="1">
                <a:solidFill>
                  <a:srgbClr val="C00000"/>
                </a:solidFill>
                <a:latin typeface="微软雅黑" panose="020B0503020204020204" pitchFamily="34" charset="-122"/>
                <a:ea typeface="微软雅黑" panose="020B0503020204020204" pitchFamily="34" charset="-122"/>
                <a:sym typeface="+mn-ea"/>
              </a:rPr>
              <a:t>河北省安监局</a:t>
            </a:r>
            <a:r>
              <a:rPr lang="zh-CN" altLang="en-US" sz="2400">
                <a:solidFill>
                  <a:srgbClr val="C00000"/>
                </a:solidFill>
                <a:latin typeface="微软雅黑" panose="020B0503020204020204" pitchFamily="34" charset="-122"/>
                <a:ea typeface="微软雅黑" panose="020B0503020204020204" pitchFamily="34" charset="-122"/>
                <a:sym typeface="+mn-ea"/>
              </a:rPr>
              <a:t>在此基础上增加</a:t>
            </a:r>
            <a:r>
              <a:rPr lang="en-US" altLang="zh-CN" sz="2400">
                <a:solidFill>
                  <a:srgbClr val="C00000"/>
                </a:solidFill>
                <a:latin typeface="微软雅黑" panose="020B0503020204020204" pitchFamily="34" charset="-122"/>
                <a:ea typeface="微软雅黑" panose="020B0503020204020204" pitchFamily="34" charset="-122"/>
                <a:sym typeface="+mn-ea"/>
              </a:rPr>
              <a:t>2</a:t>
            </a:r>
            <a:r>
              <a:rPr lang="zh-CN" altLang="en-US" sz="2400">
                <a:solidFill>
                  <a:srgbClr val="C00000"/>
                </a:solidFill>
                <a:latin typeface="微软雅黑" panose="020B0503020204020204" pitchFamily="34" charset="-122"/>
                <a:ea typeface="微软雅黑" panose="020B0503020204020204" pitchFamily="34" charset="-122"/>
                <a:sym typeface="+mn-ea"/>
              </a:rPr>
              <a:t>项，共</a:t>
            </a:r>
            <a:r>
              <a:rPr lang="en-US" altLang="zh-CN" sz="2400" b="1">
                <a:solidFill>
                  <a:srgbClr val="C00000"/>
                </a:solidFill>
                <a:latin typeface="微软雅黑" panose="020B0503020204020204" pitchFamily="34" charset="-122"/>
                <a:ea typeface="微软雅黑" panose="020B0503020204020204" pitchFamily="34" charset="-122"/>
                <a:sym typeface="+mn-ea"/>
              </a:rPr>
              <a:t>19</a:t>
            </a:r>
            <a:r>
              <a:rPr lang="zh-CN" altLang="en-US" sz="2400">
                <a:solidFill>
                  <a:srgbClr val="C00000"/>
                </a:solidFill>
                <a:latin typeface="微软雅黑" panose="020B0503020204020204" pitchFamily="34" charset="-122"/>
                <a:ea typeface="微软雅黑" panose="020B0503020204020204" pitchFamily="34" charset="-122"/>
                <a:sym typeface="+mn-ea"/>
              </a:rPr>
              <a:t>项</a:t>
            </a:r>
            <a:endParaRPr lang="zh-CN" altLang="en-US" sz="2400">
              <a:solidFill>
                <a:srgbClr val="C00000"/>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1191260" y="1355725"/>
            <a:ext cx="8645525" cy="581057"/>
          </a:xfrm>
          <a:prstGeom prst="rect">
            <a:avLst/>
          </a:prstGeom>
          <a:noFill/>
        </p:spPr>
        <p:txBody>
          <a:bodyPr wrap="square" rtlCol="0">
            <a:spAutoFit/>
          </a:bodyPr>
          <a:lstStyle/>
          <a:p>
            <a:pPr algn="ctr" fontAlgn="auto">
              <a:lnSpc>
                <a:spcPct val="150000"/>
              </a:lnSpc>
            </a:pPr>
            <a:r>
              <a:rPr lang="zh-CN" altLang="en-US" sz="2400" b="1">
                <a:solidFill>
                  <a:srgbClr val="C00000"/>
                </a:solidFill>
                <a:latin typeface="微软雅黑" panose="020B0503020204020204" pitchFamily="34" charset="-122"/>
                <a:ea typeface="微软雅黑" panose="020B0503020204020204" pitchFamily="34" charset="-122"/>
                <a:sym typeface="+mn-ea"/>
              </a:rPr>
              <a:t>国家安监局</a:t>
            </a:r>
            <a:r>
              <a:rPr lang="zh-CN" altLang="en-US" sz="2400">
                <a:solidFill>
                  <a:srgbClr val="C00000"/>
                </a:solidFill>
                <a:latin typeface="微软雅黑" panose="020B0503020204020204" pitchFamily="34" charset="-122"/>
                <a:ea typeface="微软雅黑" panose="020B0503020204020204" pitchFamily="34" charset="-122"/>
                <a:sym typeface="+mn-ea"/>
              </a:rPr>
              <a:t>确定的共</a:t>
            </a:r>
            <a:r>
              <a:rPr lang="en-US" altLang="zh-CN" sz="2400" b="1">
                <a:solidFill>
                  <a:srgbClr val="C00000"/>
                </a:solidFill>
                <a:latin typeface="微软雅黑" panose="020B0503020204020204" pitchFamily="34" charset="-122"/>
                <a:ea typeface="微软雅黑" panose="020B0503020204020204" pitchFamily="34" charset="-122"/>
                <a:sym typeface="+mn-ea"/>
              </a:rPr>
              <a:t>17</a:t>
            </a:r>
            <a:r>
              <a:rPr lang="zh-CN" altLang="en-US" sz="2400">
                <a:solidFill>
                  <a:srgbClr val="C00000"/>
                </a:solidFill>
                <a:latin typeface="微软雅黑" panose="020B0503020204020204" pitchFamily="34" charset="-122"/>
                <a:ea typeface="微软雅黑" panose="020B0503020204020204" pitchFamily="34" charset="-122"/>
                <a:sym typeface="+mn-ea"/>
              </a:rPr>
              <a:t>项</a:t>
            </a:r>
            <a:endParaRPr lang="zh-CN" altLang="en-US" sz="2400">
              <a:solidFill>
                <a:srgbClr val="C00000"/>
              </a:solidFill>
              <a:latin typeface="微软雅黑" panose="020B0503020204020204" pitchFamily="34" charset="-122"/>
              <a:ea typeface="微软雅黑" panose="020B0503020204020204" pitchFamily="34" charset="-122"/>
              <a:sym typeface="+mn-ea"/>
            </a:endParaRPr>
          </a:p>
        </p:txBody>
      </p:sp>
      <p:sp>
        <p:nvSpPr>
          <p:cNvPr id="34" name="左大括号 33"/>
          <p:cNvSpPr/>
          <p:nvPr/>
        </p:nvSpPr>
        <p:spPr>
          <a:xfrm rot="5400000" flipH="1" flipV="1">
            <a:off x="5950585" y="418465"/>
            <a:ext cx="392430" cy="1084897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61665"/>
          </a:xfrm>
          <a:prstGeom prst="rect">
            <a:avLst/>
          </a:prstGeom>
          <a:noFill/>
        </p:spPr>
        <p:txBody>
          <a:bodyPr wrap="square" rtlCol="0">
            <a:spAutoFit/>
          </a:bodyPr>
          <a:lstStyle/>
          <a:p>
            <a:r>
              <a:rPr lang="zh-CN" altLang="en-US" sz="2400">
                <a:solidFill>
                  <a:srgbClr val="C00000"/>
                </a:solidFill>
                <a:latin typeface="微软雅黑" panose="020B0503020204020204" pitchFamily="34" charset="-122"/>
                <a:ea typeface="微软雅黑" panose="020B0503020204020204" pitchFamily="34" charset="-122"/>
              </a:rPr>
              <a:t>企业基础信息采集项目：</a:t>
            </a:r>
            <a:endParaRPr lang="zh-CN" altLang="en-US" sz="24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建立规章制度</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4088765" y="200406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圆角矩形 31"/>
          <p:cNvSpPr/>
          <p:nvPr/>
        </p:nvSpPr>
        <p:spPr>
          <a:xfrm>
            <a:off x="4088765" y="105727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文本框 30"/>
          <p:cNvSpPr txBox="1"/>
          <p:nvPr/>
        </p:nvSpPr>
        <p:spPr>
          <a:xfrm>
            <a:off x="4089400" y="1215390"/>
            <a:ext cx="650811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《河北省隐患排查治理体系建设实施意见》</a:t>
            </a:r>
            <a:endParaRPr lang="zh-CN" altLang="en-US" sz="2000">
              <a:latin typeface="微软雅黑" panose="020B0503020204020204" pitchFamily="34" charset="-122"/>
              <a:ea typeface="微软雅黑" panose="020B0503020204020204" pitchFamily="34" charset="-122"/>
            </a:endParaRPr>
          </a:p>
        </p:txBody>
      </p:sp>
      <p:sp>
        <p:nvSpPr>
          <p:cNvPr id="35" name="圆角矩形 34"/>
          <p:cNvSpPr/>
          <p:nvPr/>
        </p:nvSpPr>
        <p:spPr>
          <a:xfrm>
            <a:off x="4090035" y="495554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4109085" y="4943475"/>
            <a:ext cx="6909435" cy="722630"/>
          </a:xfrm>
          <a:prstGeom prst="rect">
            <a:avLst/>
          </a:prstGeom>
          <a:noFill/>
          <a:ln>
            <a:noFill/>
          </a:ln>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zh-CN" altLang="en-US" sz="2000">
                <a:latin typeface="微软雅黑" panose="020B0503020204020204" pitchFamily="34" charset="-122"/>
                <a:ea typeface="微软雅黑" panose="020B0503020204020204" pitchFamily="34" charset="-122"/>
              </a:rPr>
              <a:t>《关于进一步做好企业安全生产诚信体系和隐患排查治理体系建设的通知》</a:t>
            </a:r>
            <a:endParaRPr lang="zh-CN" altLang="en-US" sz="2000">
              <a:latin typeface="微软雅黑" panose="020B0503020204020204" pitchFamily="34" charset="-122"/>
              <a:ea typeface="微软雅黑" panose="020B0503020204020204" pitchFamily="34" charset="-122"/>
            </a:endParaRPr>
          </a:p>
        </p:txBody>
      </p:sp>
      <p:sp>
        <p:nvSpPr>
          <p:cNvPr id="33" name="圆角矩形 32"/>
          <p:cNvSpPr/>
          <p:nvPr/>
        </p:nvSpPr>
        <p:spPr>
          <a:xfrm>
            <a:off x="4089400" y="297942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圆角矩形 33"/>
          <p:cNvSpPr/>
          <p:nvPr/>
        </p:nvSpPr>
        <p:spPr>
          <a:xfrm>
            <a:off x="4088765" y="394144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圆角矩形 35"/>
          <p:cNvSpPr/>
          <p:nvPr/>
        </p:nvSpPr>
        <p:spPr>
          <a:xfrm>
            <a:off x="4089400" y="588391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文本框 37"/>
          <p:cNvSpPr txBox="1"/>
          <p:nvPr/>
        </p:nvSpPr>
        <p:spPr>
          <a:xfrm>
            <a:off x="4089400" y="2146300"/>
            <a:ext cx="650811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《关于推进隐患排查治理体系试点建设的通知》</a:t>
            </a:r>
            <a:endParaRPr lang="zh-CN" altLang="en-US" sz="20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4089400" y="3129280"/>
            <a:ext cx="690943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a:latin typeface="微软雅黑" panose="020B0503020204020204" pitchFamily="34" charset="-122"/>
              <a:ea typeface="微软雅黑" panose="020B0503020204020204" pitchFamily="34" charset="-122"/>
            </a:endParaRPr>
          </a:p>
        </p:txBody>
      </p:sp>
      <p:sp>
        <p:nvSpPr>
          <p:cNvPr id="40" name="文本框 39"/>
          <p:cNvSpPr txBox="1"/>
          <p:nvPr/>
        </p:nvSpPr>
        <p:spPr>
          <a:xfrm>
            <a:off x="4088765" y="4097020"/>
            <a:ext cx="690943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《河北省安全生产隐患排查治理绩效考核办法（试行）》</a:t>
            </a:r>
            <a:endParaRPr lang="zh-CN" altLang="en-US" sz="2000"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4088765" y="6038850"/>
            <a:ext cx="622363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《企业隐患排查治理清单管理工作指导手册》</a:t>
            </a:r>
            <a:endParaRPr lang="zh-CN" altLang="en-US" sz="2000">
              <a:latin typeface="微软雅黑" panose="020B0503020204020204" pitchFamily="34" charset="-122"/>
              <a:ea typeface="微软雅黑" panose="020B0503020204020204" pitchFamily="34" charset="-122"/>
            </a:endParaRPr>
          </a:p>
        </p:txBody>
      </p:sp>
      <p:cxnSp>
        <p:nvCxnSpPr>
          <p:cNvPr id="43" name="直接连接符 42"/>
          <p:cNvCxnSpPr>
            <a:stCxn id="2" idx="7"/>
            <a:endCxn id="50" idx="3"/>
          </p:cNvCxnSpPr>
          <p:nvPr/>
        </p:nvCxnSpPr>
        <p:spPr>
          <a:xfrm flipV="1">
            <a:off x="2880995" y="1524000"/>
            <a:ext cx="1090930" cy="1435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51" idx="7"/>
          </p:cNvCxnSpPr>
          <p:nvPr/>
        </p:nvCxnSpPr>
        <p:spPr>
          <a:xfrm flipV="1">
            <a:off x="3119755" y="2263140"/>
            <a:ext cx="1050290" cy="10604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 idx="6"/>
            <a:endCxn id="52" idx="7"/>
          </p:cNvCxnSpPr>
          <p:nvPr/>
        </p:nvCxnSpPr>
        <p:spPr>
          <a:xfrm flipV="1">
            <a:off x="3242945" y="3238500"/>
            <a:ext cx="927100" cy="5568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 idx="6"/>
            <a:endCxn id="53" idx="5"/>
          </p:cNvCxnSpPr>
          <p:nvPr/>
        </p:nvCxnSpPr>
        <p:spPr>
          <a:xfrm>
            <a:off x="3242945" y="3795395"/>
            <a:ext cx="927100" cy="6045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54" idx="1"/>
          </p:cNvCxnSpPr>
          <p:nvPr/>
        </p:nvCxnSpPr>
        <p:spPr>
          <a:xfrm>
            <a:off x="3119755" y="4216400"/>
            <a:ext cx="852170" cy="9696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55" idx="4"/>
          </p:cNvCxnSpPr>
          <p:nvPr/>
        </p:nvCxnSpPr>
        <p:spPr>
          <a:xfrm>
            <a:off x="2880995" y="4658995"/>
            <a:ext cx="1189990" cy="1729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772160" y="2613025"/>
            <a:ext cx="2470785" cy="23647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建立</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规章制度</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0" name="椭圆 49"/>
          <p:cNvSpPr/>
          <p:nvPr/>
        </p:nvSpPr>
        <p:spPr>
          <a:xfrm>
            <a:off x="3931285" y="128333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31285" y="222186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31285" y="319722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31285" y="415925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31285" y="514477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31285" y="610679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明确部门职责</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7348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圆角矩形 9"/>
          <p:cNvSpPr/>
          <p:nvPr/>
        </p:nvSpPr>
        <p:spPr>
          <a:xfrm>
            <a:off x="549275" y="1981200"/>
            <a:ext cx="1863090" cy="174688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安全监管部门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430145"/>
            <a:ext cx="9431020" cy="84899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负责生产经营单位安全生产事故隐患自查自报工作的组织、协调、监督、考核。（具体如下：）</a:t>
            </a:r>
            <a:endParaRPr lang="zh-CN" altLang="en-US" sz="24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480310" y="4126230"/>
            <a:ext cx="8340725" cy="2312035"/>
          </a:xfrm>
          <a:prstGeom prst="rect">
            <a:avLst/>
          </a:prstGeom>
          <a:noFill/>
        </p:spPr>
        <p:txBody>
          <a:bodyPr wrap="square" rtlCol="0">
            <a:spAutoFit/>
          </a:bodyPr>
          <a:lstStyle/>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组织研发自查自报系统，做好日常维护、运行管理等工作</a:t>
            </a:r>
            <a:endParaRPr lang="zh-CN" altLang="en-US" sz="240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组织培训</a:t>
            </a:r>
            <a:endParaRPr lang="zh-CN" altLang="en-US" sz="240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对隐患自查自报工作情况进行监督检查</a:t>
            </a:r>
            <a:endParaRPr lang="zh-CN" altLang="en-US" sz="240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事故隐患的汇总分析，定期通报</a:t>
            </a:r>
            <a:endParaRPr lang="zh-CN" altLang="en-US" sz="240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组织专项整治</a:t>
            </a:r>
            <a:endParaRPr lang="zh-CN" altLang="en-US" sz="240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进行绩效考核</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明确部门职责</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4681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圆角矩形 9"/>
          <p:cNvSpPr/>
          <p:nvPr/>
        </p:nvSpPr>
        <p:spPr>
          <a:xfrm>
            <a:off x="549275" y="1714500"/>
            <a:ext cx="1863090" cy="1746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行业管理部门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163445"/>
            <a:ext cx="9431020" cy="848995"/>
          </a:xfrm>
          <a:prstGeom prst="rect">
            <a:avLst/>
          </a:prstGeom>
          <a:noFill/>
        </p:spPr>
        <p:txBody>
          <a:bodyPr wrap="square" rtlCol="0">
            <a:spAutoFit/>
          </a:bodyPr>
          <a:lstStyle/>
          <a:p>
            <a:pPr indent="0">
              <a:buFont typeface="Wingdings" panose="05000000000000000000" charset="0"/>
              <a:buNone/>
            </a:pPr>
            <a:r>
              <a:rPr lang="zh-CN" altLang="en-US" sz="2400">
                <a:solidFill>
                  <a:srgbClr val="C00000"/>
                </a:solidFill>
                <a:latin typeface="微软雅黑" panose="020B0503020204020204" pitchFamily="34" charset="-122"/>
                <a:ea typeface="微软雅黑" panose="020B0503020204020204" pitchFamily="34" charset="-122"/>
              </a:rPr>
              <a:t>省行业安全监管部门组织、指导和监督职责范围内的生产经营单位隐患排查。</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2" name="圆角矩形 1"/>
          <p:cNvSpPr/>
          <p:nvPr/>
        </p:nvSpPr>
        <p:spPr>
          <a:xfrm>
            <a:off x="333375" y="3921125"/>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圆角矩形 3"/>
          <p:cNvSpPr/>
          <p:nvPr/>
        </p:nvSpPr>
        <p:spPr>
          <a:xfrm>
            <a:off x="564515" y="4167505"/>
            <a:ext cx="1863090" cy="174688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专项监管部门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27605" y="4435475"/>
            <a:ext cx="9431020" cy="1214755"/>
          </a:xfrm>
          <a:prstGeom prst="rect">
            <a:avLst/>
          </a:prstGeom>
          <a:noFill/>
        </p:spPr>
        <p:txBody>
          <a:bodyPr wrap="square" rtlCol="0">
            <a:spAutoFit/>
          </a:bodyPr>
          <a:lstStyle/>
          <a:p>
            <a:r>
              <a:rPr lang="zh-CN" altLang="en-US" sz="2400">
                <a:solidFill>
                  <a:srgbClr val="C00000"/>
                </a:solidFill>
                <a:latin typeface="微软雅黑" panose="020B0503020204020204" pitchFamily="34" charset="-122"/>
                <a:ea typeface="微软雅黑" panose="020B0503020204020204" pitchFamily="34" charset="-122"/>
              </a:rPr>
              <a:t>按照消防安全、特种设备安全、防雷安全、民爆物品储存和使用安全等法律、法规、规章的规定，组织、指导和监督本领域内生产经营单位开展隐患排查治理工作。</a:t>
            </a:r>
            <a:endParaRPr lang="zh-CN" altLang="en-US" sz="24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nvGraphicFramePr>
        <p:xfrm>
          <a:off x="486093" y="1054735"/>
          <a:ext cx="11219815" cy="5556885"/>
        </p:xfrm>
        <a:graphic>
          <a:graphicData uri="http://schemas.openxmlformats.org/drawingml/2006/table">
            <a:tbl>
              <a:tblPr firstRow="1" bandRow="1">
                <a:tableStyleId>{5C22544A-7EE6-4342-B048-85BDC9FD1C3A}</a:tableStyleId>
              </a:tblPr>
              <a:tblGrid>
                <a:gridCol w="2359660"/>
                <a:gridCol w="8860155"/>
              </a:tblGrid>
              <a:tr h="1112520">
                <a:tc rowSpan="3">
                  <a:txBody>
                    <a:bodyPr/>
                    <a:lstStyle/>
                    <a:p>
                      <a:pPr algn="ctr">
                        <a:buNone/>
                      </a:pPr>
                      <a:r>
                        <a:rPr lang="zh-CN" altLang="en-US" sz="2400" b="1">
                          <a:solidFill>
                            <a:srgbClr val="0070C0"/>
                          </a:solidFill>
                          <a:latin typeface="微软雅黑" panose="020B0503020204020204" pitchFamily="34" charset="-122"/>
                          <a:ea typeface="微软雅黑" panose="020B0503020204020204" pitchFamily="34" charset="-122"/>
                        </a:rPr>
                        <a:t>培训内容</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隐患排查治理自查自报的目的和意义、工作内容、工作方法、职责要求、奖惩措施等</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76073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隐患排查治理标准的解读与应用</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76073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隐患排查治理信息系统操作</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741680">
                <a:tc rowSpan="2">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rPr>
                        <a:t>培训对象</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rPr>
                        <a:t>生产经营单位主要负责人、安全管理人员、系统操作员</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96837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各级安监部门负责人、管理人员、各行业管理部门主管安全负责人、具体工作人员</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212850">
                <a:tc>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sym typeface="+mn-ea"/>
                        </a:rPr>
                        <a:t>培训组织与形式</a:t>
                      </a:r>
                      <a:endParaRPr lang="zh-CN" altLang="en-US" sz="2400" b="1">
                        <a:solidFill>
                          <a:srgbClr val="0070C0"/>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分期、分批、分层次进行集中授课培训、书面课件培训、上机实操培训、现场指导等</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组织教育培训</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73075" y="1180465"/>
          <a:ext cx="11184255" cy="5297170"/>
        </p:xfrm>
        <a:graphic>
          <a:graphicData uri="http://schemas.openxmlformats.org/drawingml/2006/table">
            <a:tbl>
              <a:tblPr firstRow="1" bandRow="1">
                <a:tableStyleId>{5C22544A-7EE6-4342-B048-85BDC9FD1C3A}</a:tableStyleId>
              </a:tblPr>
              <a:tblGrid>
                <a:gridCol w="2189480"/>
                <a:gridCol w="8994775"/>
              </a:tblGrid>
              <a:tr h="590550">
                <a:tc rowSpan="5">
                  <a:txBody>
                    <a:bodyPr/>
                    <a:lstStyle/>
                    <a:p>
                      <a:pPr algn="ctr">
                        <a:buNone/>
                      </a:pPr>
                      <a:r>
                        <a:rPr lang="zh-CN" altLang="en-US" sz="2400">
                          <a:solidFill>
                            <a:srgbClr val="0070C0"/>
                          </a:solidFill>
                          <a:latin typeface="微软雅黑" panose="020B0503020204020204" pitchFamily="34" charset="-122"/>
                          <a:ea typeface="微软雅黑" panose="020B0503020204020204" pitchFamily="34" charset="-122"/>
                        </a:rPr>
                        <a:t>生产经营单位</a:t>
                      </a:r>
                      <a:endParaRPr lang="zh-CN" altLang="en-US" sz="2400">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对照本单位隐患排查清单以及相关法律法规要求进行隐患排查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90550">
                <a:tc vMerge="1">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每周通过自查自报系统将上周隐患排查治理情况在网上进行填报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4800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每周未按规定登录、上报隐患的，给予红灯警示</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8166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事故隐患达到整改期限前</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天的，给予红灯闪烁提醒</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4135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事故隐患达到整改期限未整改的，给予红灯警示</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071245">
                <a:tc rowSpan="2">
                  <a:txBody>
                    <a:bodyPr/>
                    <a:lstStyle/>
                    <a:p>
                      <a:pPr algn="ctr">
                        <a:buNone/>
                      </a:pPr>
                      <a:r>
                        <a:rPr lang="zh-CN" altLang="en-US" sz="2400" b="1">
                          <a:solidFill>
                            <a:srgbClr val="0070C0"/>
                          </a:solidFill>
                          <a:latin typeface="微软雅黑" panose="020B0503020204020204" pitchFamily="34" charset="-122"/>
                          <a:ea typeface="微软雅黑" panose="020B0503020204020204" pitchFamily="34" charset="-122"/>
                        </a:rPr>
                        <a:t>行业监管部门</a:t>
                      </a:r>
                      <a:endParaRPr lang="zh-CN" altLang="en-US" sz="2400" b="1">
                        <a:solidFill>
                          <a:srgbClr val="0070C0"/>
                        </a:solidFill>
                        <a:latin typeface="微软雅黑" panose="020B0503020204020204" pitchFamily="34" charset="-122"/>
                        <a:ea typeface="微软雅黑" panose="020B0503020204020204" pitchFamily="34" charset="-122"/>
                      </a:endParaRPr>
                    </a:p>
                    <a:p>
                      <a:pPr algn="ctr">
                        <a:buNone/>
                      </a:pPr>
                      <a:r>
                        <a:rPr lang="zh-CN" altLang="en-US" sz="2400" b="1">
                          <a:solidFill>
                            <a:srgbClr val="0070C0"/>
                          </a:solidFill>
                          <a:latin typeface="微软雅黑" panose="020B0503020204020204" pitchFamily="34" charset="-122"/>
                          <a:ea typeface="微软雅黑" panose="020B0503020204020204" pitchFamily="34" charset="-122"/>
                        </a:rPr>
                        <a:t>专项监管部门</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根据系统亮灯警示情况，</a:t>
                      </a:r>
                      <a:r>
                        <a:rPr lang="en-US" altLang="zh-CN" sz="2400">
                          <a:latin typeface="微软雅黑" panose="020B0503020204020204" pitchFamily="34" charset="-122"/>
                          <a:ea typeface="微软雅黑" panose="020B0503020204020204" pitchFamily="34" charset="-122"/>
                        </a:rPr>
                        <a:t>7</a:t>
                      </a:r>
                      <a:r>
                        <a:rPr lang="zh-CN" altLang="en-US" sz="2400">
                          <a:latin typeface="微软雅黑" panose="020B0503020204020204" pitchFamily="34" charset="-122"/>
                          <a:ea typeface="微软雅黑" panose="020B0503020204020204" pitchFamily="34" charset="-122"/>
                        </a:rPr>
                        <a:t>日内对到期不登录、到期不上报、隐患到期不整改的亮红灯企业，进行督导检查或执法检查，检查情况及时录入信息系统</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15633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每月对生产经营单位隐患自查自报工作情况进行抽查，并于检查后</a:t>
                      </a:r>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个工作日内将抽查情况在自查自报系统中进行填报</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组织隐患查报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分</a:t>
            </a:r>
            <a:r>
              <a:rPr lang="zh-CN" altLang="zh-CN" sz="3600" b="1" dirty="0">
                <a:solidFill>
                  <a:srgbClr val="C00000"/>
                </a:solidFill>
                <a:latin typeface="微软雅黑" panose="020B0503020204020204" pitchFamily="34" charset="-122"/>
                <a:ea typeface="微软雅黑" panose="020B0503020204020204" pitchFamily="34" charset="-122"/>
                <a:sym typeface="+mn-ea"/>
              </a:rPr>
              <a:t>类</a:t>
            </a:r>
            <a:r>
              <a:rPr lang="zh-CN" altLang="zh-CN" sz="3600" b="1" dirty="0">
                <a:solidFill>
                  <a:srgbClr val="C00000"/>
                </a:solidFill>
                <a:latin typeface="微软雅黑" panose="020B0503020204020204" pitchFamily="34" charset="-122"/>
                <a:ea typeface="微软雅黑" panose="020B0503020204020204" pitchFamily="34" charset="-122"/>
              </a:rPr>
              <a:t>分</a:t>
            </a:r>
            <a:r>
              <a:rPr lang="zh-CN" altLang="zh-CN" sz="3600" b="1" dirty="0">
                <a:solidFill>
                  <a:srgbClr val="C00000"/>
                </a:solidFill>
                <a:latin typeface="微软雅黑" panose="020B0503020204020204" pitchFamily="34" charset="-122"/>
                <a:ea typeface="微软雅黑" panose="020B0503020204020204" pitchFamily="34" charset="-122"/>
                <a:sym typeface="+mn-ea"/>
              </a:rPr>
              <a:t>级</a:t>
            </a:r>
            <a:r>
              <a:rPr lang="zh-CN" altLang="zh-CN" sz="3600" b="1" dirty="0">
                <a:solidFill>
                  <a:srgbClr val="C00000"/>
                </a:solidFill>
                <a:latin typeface="微软雅黑" panose="020B0503020204020204" pitchFamily="34" charset="-122"/>
                <a:ea typeface="微软雅黑" panose="020B0503020204020204" pitchFamily="34" charset="-122"/>
              </a:rPr>
              <a:t>监管</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73075" y="1737360"/>
            <a:ext cx="11245863" cy="1718310"/>
            <a:chOff x="880" y="1911"/>
            <a:chExt cx="17361" cy="2706"/>
          </a:xfrm>
        </p:grpSpPr>
        <p:sp>
          <p:nvSpPr>
            <p:cNvPr id="2" name="圆角矩形 1"/>
            <p:cNvSpPr/>
            <p:nvPr/>
          </p:nvSpPr>
          <p:spPr>
            <a:xfrm>
              <a:off x="880" y="1911"/>
              <a:ext cx="17361" cy="27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54" y="2200"/>
              <a:ext cx="4257" cy="215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分类监管</a:t>
              </a:r>
              <a:endParaRPr lang="zh-CN" altLang="en-US" sz="3200">
                <a:latin typeface="微软雅黑" panose="020B0503020204020204" pitchFamily="34" charset="-122"/>
                <a:ea typeface="微软雅黑" panose="020B0503020204020204" pitchFamily="34" charset="-122"/>
              </a:endParaRPr>
            </a:p>
          </p:txBody>
        </p:sp>
        <p:sp>
          <p:nvSpPr>
            <p:cNvPr id="18" name="文本框 17"/>
            <p:cNvSpPr txBox="1"/>
            <p:nvPr/>
          </p:nvSpPr>
          <p:spPr>
            <a:xfrm>
              <a:off x="5411" y="2328"/>
              <a:ext cx="12829" cy="1872"/>
            </a:xfrm>
            <a:prstGeom prst="rect">
              <a:avLst/>
            </a:prstGeom>
            <a:noFill/>
          </p:spPr>
          <p:txBody>
            <a:bodyPr wrap="square" rtlCol="0">
              <a:spAutoFit/>
            </a:bodyPr>
            <a:lstStyle/>
            <a:p>
              <a:pPr algn="just" fontAlgn="auto">
                <a:lnSpc>
                  <a:spcPct val="150000"/>
                </a:lnSpc>
              </a:pPr>
              <a:r>
                <a:rPr lang="zh-CN" altLang="en-US" sz="2400">
                  <a:solidFill>
                    <a:schemeClr val="tx1"/>
                  </a:solidFill>
                  <a:latin typeface="微软雅黑" panose="020B0503020204020204" pitchFamily="34" charset="-122"/>
                  <a:ea typeface="微软雅黑" panose="020B0503020204020204" pitchFamily="34" charset="-122"/>
                  <a:sym typeface="+mn-ea"/>
                </a:rPr>
                <a:t>行业安全监管部门按照建立企业基础信息台账时划分的企业类型，对行业领域安全生产工作实施监管。</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73075" y="3896360"/>
            <a:ext cx="11245850" cy="1737360"/>
            <a:chOff x="880" y="5866"/>
            <a:chExt cx="17361" cy="2736"/>
          </a:xfrm>
        </p:grpSpPr>
        <p:sp>
          <p:nvSpPr>
            <p:cNvPr id="3" name="圆角矩形 2"/>
            <p:cNvSpPr/>
            <p:nvPr/>
          </p:nvSpPr>
          <p:spPr>
            <a:xfrm>
              <a:off x="880" y="5881"/>
              <a:ext cx="17361" cy="27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154" y="6155"/>
              <a:ext cx="4257" cy="215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分级监管</a:t>
              </a:r>
              <a:endParaRPr lang="zh-CN" altLang="en-US" sz="3200">
                <a:latin typeface="微软雅黑" panose="020B0503020204020204" pitchFamily="34" charset="-122"/>
                <a:ea typeface="微软雅黑" panose="020B0503020204020204" pitchFamily="34" charset="-122"/>
              </a:endParaRPr>
            </a:p>
          </p:txBody>
        </p:sp>
        <p:sp>
          <p:nvSpPr>
            <p:cNvPr id="6" name="文本框 5"/>
            <p:cNvSpPr txBox="1"/>
            <p:nvPr/>
          </p:nvSpPr>
          <p:spPr>
            <a:xfrm>
              <a:off x="5411" y="5866"/>
              <a:ext cx="12829" cy="2736"/>
            </a:xfrm>
            <a:prstGeom prst="rect">
              <a:avLst/>
            </a:prstGeom>
            <a:noFill/>
          </p:spPr>
          <p:txBody>
            <a:bodyPr wrap="square" rtlCol="0">
              <a:spAutoFit/>
            </a:bodyPr>
            <a:lstStyle/>
            <a:p>
              <a:pPr algn="just" fontAlgn="auto">
                <a:lnSpc>
                  <a:spcPct val="150000"/>
                </a:lnSpc>
              </a:pPr>
              <a:r>
                <a:rPr lang="zh-CN" altLang="en-US" sz="2400">
                  <a:solidFill>
                    <a:schemeClr val="tx1"/>
                  </a:solidFill>
                  <a:latin typeface="微软雅黑" panose="020B0503020204020204" pitchFamily="34" charset="-122"/>
                  <a:ea typeface="微软雅黑" panose="020B0503020204020204" pitchFamily="34" charset="-122"/>
                </a:rPr>
                <a:t>《河北省企业安全生产诚信管理办法（试行）》规定，根据企业安全生产条件、管理状况、兑现安全生产承诺的诚信程度，按评分高低将企业分为A、B、C、D四个级别。（如图）</a:t>
              </a:r>
              <a:endParaRPr lang="zh-CN" altLang="en-US" sz="240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sym typeface="+mn-ea"/>
              </a:rPr>
              <a:t>分类</a:t>
            </a:r>
            <a:r>
              <a:rPr lang="zh-CN" altLang="zh-CN" sz="3600" b="1" dirty="0">
                <a:solidFill>
                  <a:srgbClr val="C00000"/>
                </a:solidFill>
                <a:latin typeface="微软雅黑" panose="020B0503020204020204" pitchFamily="34" charset="-122"/>
                <a:ea typeface="微软雅黑" panose="020B0503020204020204" pitchFamily="34" charset="-122"/>
              </a:rPr>
              <a:t>分级监管</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00300" y="1739265"/>
            <a:ext cx="7676035" cy="4426585"/>
            <a:chOff x="8073" y="3872"/>
            <a:chExt cx="9716" cy="6105"/>
          </a:xfrm>
        </p:grpSpPr>
        <p:sp>
          <p:nvSpPr>
            <p:cNvPr id="3" name="Text Box 31"/>
            <p:cNvSpPr txBox="1"/>
            <p:nvPr/>
          </p:nvSpPr>
          <p:spPr>
            <a:xfrm>
              <a:off x="12139" y="3872"/>
              <a:ext cx="5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92FA69"/>
                  </a:solidFill>
                  <a:latin typeface="微软雅黑" panose="020B0503020204020204" pitchFamily="34" charset="-122"/>
                  <a:ea typeface="微软雅黑" panose="020B0503020204020204" pitchFamily="34" charset="-122"/>
                </a:rPr>
                <a:t>享受激励政策，自主管理为主</a:t>
              </a:r>
              <a:endParaRPr lang="zh-CN" altLang="en-US" sz="2400" b="1" dirty="0">
                <a:solidFill>
                  <a:srgbClr val="92FA69"/>
                </a:solidFill>
                <a:latin typeface="微软雅黑" panose="020B0503020204020204" pitchFamily="34" charset="-122"/>
                <a:ea typeface="微软雅黑" panose="020B0503020204020204" pitchFamily="34" charset="-122"/>
              </a:endParaRPr>
            </a:p>
          </p:txBody>
        </p:sp>
        <p:sp>
          <p:nvSpPr>
            <p:cNvPr id="4" name="Text Box 32"/>
            <p:cNvSpPr txBox="1"/>
            <p:nvPr/>
          </p:nvSpPr>
          <p:spPr>
            <a:xfrm>
              <a:off x="13103" y="5264"/>
              <a:ext cx="3662" cy="1004"/>
            </a:xfrm>
            <a:prstGeom prst="rect">
              <a:avLst/>
            </a:prstGeom>
            <a:noFill/>
            <a:ln w="9525">
              <a:noFill/>
            </a:ln>
          </p:spPr>
          <p:txBody>
            <a:bodyPr lIns="90000" tIns="90000" rIns="72000" bIns="90000">
              <a:spAutoFit/>
            </a:bodyPr>
            <a:lstStyle/>
            <a:p>
              <a:pPr lvl="0" indent="0" eaLnBrk="1" hangingPunct="1">
                <a:lnSpc>
                  <a:spcPct val="150000"/>
                </a:lnSpc>
                <a:buNone/>
              </a:pPr>
              <a:r>
                <a:rPr lang="zh-CN" altLang="en-US" sz="2400" b="1" dirty="0">
                  <a:solidFill>
                    <a:srgbClr val="CAA8FD"/>
                  </a:solidFill>
                  <a:latin typeface="微软雅黑" panose="020B0503020204020204" pitchFamily="34" charset="-122"/>
                  <a:ea typeface="微软雅黑" panose="020B0503020204020204" pitchFamily="34" charset="-122"/>
                </a:rPr>
                <a:t>正常管理为主</a:t>
              </a:r>
              <a:endParaRPr lang="zh-CN" altLang="en-US" sz="2400" b="1" dirty="0">
                <a:solidFill>
                  <a:srgbClr val="CAA8FD"/>
                </a:solidFill>
                <a:latin typeface="微软雅黑" panose="020B0503020204020204" pitchFamily="34" charset="-122"/>
                <a:ea typeface="微软雅黑" panose="020B0503020204020204" pitchFamily="34" charset="-122"/>
              </a:endParaRPr>
            </a:p>
          </p:txBody>
        </p:sp>
        <p:sp>
          <p:nvSpPr>
            <p:cNvPr id="5" name="Text Box 33"/>
            <p:cNvSpPr txBox="1"/>
            <p:nvPr/>
          </p:nvSpPr>
          <p:spPr>
            <a:xfrm>
              <a:off x="13989" y="6723"/>
              <a:ext cx="3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C000"/>
                  </a:solidFill>
                  <a:latin typeface="微软雅黑" panose="020B0503020204020204" pitchFamily="34" charset="-122"/>
                  <a:ea typeface="微软雅黑" panose="020B0503020204020204" pitchFamily="34" charset="-122"/>
                </a:rPr>
                <a:t>加强安全生产监管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1" name="Line 34" descr="© INSCALE GmbH, 21.06.2010"/>
            <p:cNvSpPr/>
            <p:nvPr/>
          </p:nvSpPr>
          <p:spPr>
            <a:xfrm>
              <a:off x="12289" y="4859"/>
              <a:ext cx="5303" cy="7"/>
            </a:xfrm>
            <a:prstGeom prst="line">
              <a:avLst/>
            </a:prstGeom>
            <a:ln w="19050" cap="flat" cmpd="sng">
              <a:solidFill>
                <a:srgbClr val="FFFF00"/>
              </a:solidFill>
              <a:prstDash val="sysDot"/>
              <a:headEnd type="none" w="med" len="med"/>
              <a:tailEnd type="none" w="med" len="med"/>
            </a:ln>
          </p:spPr>
        </p:sp>
        <p:sp>
          <p:nvSpPr>
            <p:cNvPr id="13" name="Line 35" descr="© INSCALE GmbH, 21.06.2010"/>
            <p:cNvSpPr/>
            <p:nvPr/>
          </p:nvSpPr>
          <p:spPr>
            <a:xfrm>
              <a:off x="13185" y="6258"/>
              <a:ext cx="4407" cy="7"/>
            </a:xfrm>
            <a:prstGeom prst="line">
              <a:avLst/>
            </a:prstGeom>
            <a:ln w="19050" cap="flat" cmpd="sng">
              <a:solidFill>
                <a:srgbClr val="FFFF00"/>
              </a:solidFill>
              <a:prstDash val="sysDot"/>
              <a:headEnd type="none" w="med" len="med"/>
              <a:tailEnd type="none" w="med" len="med"/>
            </a:ln>
          </p:spPr>
        </p:sp>
        <p:sp>
          <p:nvSpPr>
            <p:cNvPr id="14" name="Line 36" descr="© INSCALE GmbH, 21.06.2010"/>
            <p:cNvSpPr/>
            <p:nvPr/>
          </p:nvSpPr>
          <p:spPr>
            <a:xfrm>
              <a:off x="13840" y="7757"/>
              <a:ext cx="3752" cy="1"/>
            </a:xfrm>
            <a:prstGeom prst="line">
              <a:avLst/>
            </a:prstGeom>
            <a:ln w="19050" cap="flat" cmpd="sng">
              <a:solidFill>
                <a:srgbClr val="FFFF00"/>
              </a:solidFill>
              <a:prstDash val="sysDot"/>
              <a:headEnd type="none" w="med" len="med"/>
              <a:tailEnd type="none" w="med" len="med"/>
            </a:ln>
          </p:spPr>
        </p:sp>
        <p:sp>
          <p:nvSpPr>
            <p:cNvPr id="15" name="Text Box 37"/>
            <p:cNvSpPr txBox="1"/>
            <p:nvPr/>
          </p:nvSpPr>
          <p:spPr>
            <a:xfrm>
              <a:off x="14750" y="8122"/>
              <a:ext cx="3039"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0000"/>
                  </a:solidFill>
                  <a:latin typeface="微软雅黑" panose="020B0503020204020204" pitchFamily="34" charset="-122"/>
                  <a:ea typeface="微软雅黑" panose="020B0503020204020204" pitchFamily="34" charset="-122"/>
                </a:rPr>
                <a:t>实施限制措施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6" name="Line 38" descr="© INSCALE GmbH, 21.06.2010"/>
            <p:cNvSpPr/>
            <p:nvPr/>
          </p:nvSpPr>
          <p:spPr>
            <a:xfrm>
              <a:off x="14727" y="9149"/>
              <a:ext cx="2866" cy="16"/>
            </a:xfrm>
            <a:prstGeom prst="line">
              <a:avLst/>
            </a:prstGeom>
            <a:ln w="19050" cap="flat" cmpd="sng">
              <a:solidFill>
                <a:srgbClr val="FFFF00"/>
              </a:solidFill>
              <a:prstDash val="sysDot"/>
              <a:headEnd type="none" w="med" len="med"/>
              <a:tailEnd type="none" w="med" len="med"/>
            </a:ln>
          </p:spPr>
        </p:sp>
        <p:grpSp>
          <p:nvGrpSpPr>
            <p:cNvPr id="17" name="组合 16"/>
            <p:cNvGrpSpPr/>
            <p:nvPr/>
          </p:nvGrpSpPr>
          <p:grpSpPr>
            <a:xfrm>
              <a:off x="10633" y="3897"/>
              <a:ext cx="1800" cy="1582"/>
              <a:chOff x="4727626" y="2483024"/>
              <a:chExt cx="1143000" cy="1004888"/>
            </a:xfrm>
          </p:grpSpPr>
          <p:sp>
            <p:nvSpPr>
              <p:cNvPr id="52261" name="Freeform 14" descr="© INSCALE GmbH, 21.06.2010"/>
              <p:cNvSpPr>
                <a:spLocks noChangeAspect="1"/>
              </p:cNvSpPr>
              <p:nvPr/>
            </p:nvSpPr>
            <p:spPr>
              <a:xfrm>
                <a:off x="4821288" y="2483024"/>
                <a:ext cx="476250" cy="841375"/>
              </a:xfrm>
              <a:custGeom>
                <a:avLst/>
                <a:gdLst>
                  <a:gd name="txL" fmla="*/ 0 w 487"/>
                  <a:gd name="txT" fmla="*/ 0 h 936"/>
                  <a:gd name="txR" fmla="*/ 487 w 487"/>
                  <a:gd name="txB" fmla="*/ 936 h 936"/>
                </a:gdLst>
                <a:ahLst/>
                <a:cxnLst>
                  <a:cxn ang="0">
                    <a:pos x="2147483647" y="0"/>
                  </a:cxn>
                  <a:cxn ang="0">
                    <a:pos x="2147483647" y="2147483647"/>
                  </a:cxn>
                  <a:cxn ang="0">
                    <a:pos x="0" y="2147483647"/>
                  </a:cxn>
                  <a:cxn ang="0">
                    <a:pos x="2147483647" y="0"/>
                  </a:cxn>
                </a:cxnLst>
                <a:rect l="txL" t="txT" r="txR" b="txB"/>
                <a:pathLst>
                  <a:path w="487" h="936">
                    <a:moveTo>
                      <a:pt x="487" y="0"/>
                    </a:moveTo>
                    <a:lnTo>
                      <a:pt x="487" y="936"/>
                    </a:lnTo>
                    <a:lnTo>
                      <a:pt x="0" y="846"/>
                    </a:lnTo>
                    <a:lnTo>
                      <a:pt x="487" y="0"/>
                    </a:lnTo>
                    <a:close/>
                  </a:path>
                </a:pathLst>
              </a:custGeom>
              <a:solidFill>
                <a:srgbClr val="7F7F7F">
                  <a:alpha val="100000"/>
                </a:srgbClr>
              </a:solidFill>
              <a:ln w="9525">
                <a:noFill/>
              </a:ln>
            </p:spPr>
            <p:txBody>
              <a:bodyPr/>
              <a:lstStyle/>
              <a:p>
                <a:endParaRPr lang="zh-CN" altLang="en-US"/>
              </a:p>
            </p:txBody>
          </p:sp>
          <p:sp>
            <p:nvSpPr>
              <p:cNvPr id="52262" name="Freeform 15" descr="© INSCALE GmbH, 21.06.2010"/>
              <p:cNvSpPr>
                <a:spLocks noChangeAspect="1"/>
              </p:cNvSpPr>
              <p:nvPr/>
            </p:nvSpPr>
            <p:spPr>
              <a:xfrm>
                <a:off x="5297538" y="2483024"/>
                <a:ext cx="482600" cy="841375"/>
              </a:xfrm>
              <a:custGeom>
                <a:avLst/>
                <a:gdLst>
                  <a:gd name="txL" fmla="*/ 0 w 492"/>
                  <a:gd name="txT" fmla="*/ 0 h 936"/>
                  <a:gd name="txR" fmla="*/ 492 w 492"/>
                  <a:gd name="txB" fmla="*/ 936 h 936"/>
                </a:gdLst>
                <a:ahLst/>
                <a:cxnLst>
                  <a:cxn ang="0">
                    <a:pos x="0" y="0"/>
                  </a:cxn>
                  <a:cxn ang="0">
                    <a:pos x="2147483647" y="2147483647"/>
                  </a:cxn>
                  <a:cxn ang="0">
                    <a:pos x="0" y="2147483647"/>
                  </a:cxn>
                  <a:cxn ang="0">
                    <a:pos x="0" y="0"/>
                  </a:cxn>
                </a:cxnLst>
                <a:rect l="txL" t="txT" r="txR" b="txB"/>
                <a:pathLst>
                  <a:path w="492" h="936">
                    <a:moveTo>
                      <a:pt x="0" y="0"/>
                    </a:moveTo>
                    <a:lnTo>
                      <a:pt x="492" y="846"/>
                    </a:lnTo>
                    <a:lnTo>
                      <a:pt x="0" y="936"/>
                    </a:lnTo>
                    <a:lnTo>
                      <a:pt x="0" y="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63" name="Freeform 19" descr="© INSCALE GmbH, 21.06.2010"/>
              <p:cNvSpPr>
                <a:spLocks noChangeAspect="1"/>
              </p:cNvSpPr>
              <p:nvPr/>
            </p:nvSpPr>
            <p:spPr>
              <a:xfrm>
                <a:off x="4727626" y="3303762"/>
                <a:ext cx="1143000" cy="184150"/>
              </a:xfrm>
              <a:custGeom>
                <a:avLst/>
                <a:gdLst>
                  <a:gd name="txL" fmla="*/ 0 w 1171"/>
                  <a:gd name="txT" fmla="*/ 0 h 202"/>
                  <a:gd name="txR" fmla="*/ 1171 w 1171"/>
                  <a:gd name="txB" fmla="*/ 202 h 202"/>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1171" h="202">
                    <a:moveTo>
                      <a:pt x="0" y="90"/>
                    </a:moveTo>
                    <a:lnTo>
                      <a:pt x="469" y="0"/>
                    </a:lnTo>
                    <a:lnTo>
                      <a:pt x="585" y="22"/>
                    </a:lnTo>
                    <a:lnTo>
                      <a:pt x="703" y="0"/>
                    </a:lnTo>
                    <a:lnTo>
                      <a:pt x="1171" y="90"/>
                    </a:lnTo>
                    <a:lnTo>
                      <a:pt x="585" y="202"/>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64" name="Freeform 26" descr="© INSCALE GmbH, 21.06.2010"/>
              <p:cNvSpPr>
                <a:spLocks noChangeAspect="1"/>
              </p:cNvSpPr>
              <p:nvPr/>
            </p:nvSpPr>
            <p:spPr>
              <a:xfrm>
                <a:off x="4821288" y="3160887"/>
                <a:ext cx="476250" cy="163512"/>
              </a:xfrm>
              <a:custGeom>
                <a:avLst/>
                <a:gdLst>
                  <a:gd name="txL" fmla="*/ 0 w 487"/>
                  <a:gd name="txT" fmla="*/ 0 h 184"/>
                  <a:gd name="txR" fmla="*/ 487 w 487"/>
                  <a:gd name="txB" fmla="*/ 184 h 184"/>
                </a:gdLst>
                <a:ahLst/>
                <a:cxnLst>
                  <a:cxn ang="0">
                    <a:pos x="0" y="2147483647"/>
                  </a:cxn>
                  <a:cxn ang="0">
                    <a:pos x="2147483647" y="0"/>
                  </a:cxn>
                  <a:cxn ang="0">
                    <a:pos x="2147483647" y="2147483647"/>
                  </a:cxn>
                  <a:cxn ang="0">
                    <a:pos x="0" y="2147483647"/>
                  </a:cxn>
                </a:cxnLst>
                <a:rect l="txL" t="txT" r="txR" b="txB"/>
                <a:pathLst>
                  <a:path w="487" h="184">
                    <a:moveTo>
                      <a:pt x="0" y="92"/>
                    </a:moveTo>
                    <a:lnTo>
                      <a:pt x="487" y="0"/>
                    </a:lnTo>
                    <a:lnTo>
                      <a:pt x="487" y="184"/>
                    </a:lnTo>
                    <a:lnTo>
                      <a:pt x="0" y="92"/>
                    </a:lnTo>
                    <a:close/>
                  </a:path>
                </a:pathLst>
              </a:custGeom>
              <a:solidFill>
                <a:srgbClr val="4D4D4D">
                  <a:alpha val="100000"/>
                </a:srgbClr>
              </a:solidFill>
              <a:ln w="9525">
                <a:noFill/>
              </a:ln>
            </p:spPr>
            <p:txBody>
              <a:bodyPr/>
              <a:lstStyle/>
              <a:p>
                <a:endParaRPr lang="zh-CN" altLang="en-US"/>
              </a:p>
            </p:txBody>
          </p:sp>
          <p:sp>
            <p:nvSpPr>
              <p:cNvPr id="52265" name="Freeform 27" descr="© INSCALE GmbH, 21.06.2010"/>
              <p:cNvSpPr>
                <a:spLocks noChangeAspect="1"/>
              </p:cNvSpPr>
              <p:nvPr/>
            </p:nvSpPr>
            <p:spPr>
              <a:xfrm>
                <a:off x="5297538" y="3160887"/>
                <a:ext cx="482600" cy="163512"/>
              </a:xfrm>
              <a:custGeom>
                <a:avLst/>
                <a:gdLst>
                  <a:gd name="txL" fmla="*/ 0 w 492"/>
                  <a:gd name="txT" fmla="*/ 0 h 184"/>
                  <a:gd name="txR" fmla="*/ 492 w 492"/>
                  <a:gd name="txB" fmla="*/ 184 h 184"/>
                </a:gdLst>
                <a:ahLst/>
                <a:cxnLst>
                  <a:cxn ang="0">
                    <a:pos x="0" y="0"/>
                  </a:cxn>
                  <a:cxn ang="0">
                    <a:pos x="2147483647" y="2147483647"/>
                  </a:cxn>
                  <a:cxn ang="0">
                    <a:pos x="0" y="2147483647"/>
                  </a:cxn>
                  <a:cxn ang="0">
                    <a:pos x="0" y="0"/>
                  </a:cxn>
                </a:cxnLst>
                <a:rect l="txL" t="txT" r="txR" b="txB"/>
                <a:pathLst>
                  <a:path w="492" h="184">
                    <a:moveTo>
                      <a:pt x="0" y="0"/>
                    </a:moveTo>
                    <a:lnTo>
                      <a:pt x="492" y="92"/>
                    </a:lnTo>
                    <a:lnTo>
                      <a:pt x="0" y="184"/>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23" name="矩形 22"/>
              <p:cNvSpPr/>
              <p:nvPr/>
            </p:nvSpPr>
            <p:spPr>
              <a:xfrm rot="20837960">
                <a:off x="5158011" y="2675698"/>
                <a:ext cx="556563" cy="5607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A</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24" name="组合 23"/>
            <p:cNvGrpSpPr/>
            <p:nvPr/>
          </p:nvGrpSpPr>
          <p:grpSpPr>
            <a:xfrm>
              <a:off x="9873" y="5319"/>
              <a:ext cx="3367" cy="1558"/>
              <a:chOff x="4245026" y="3386312"/>
              <a:chExt cx="2138362" cy="989012"/>
            </a:xfrm>
          </p:grpSpPr>
          <p:sp>
            <p:nvSpPr>
              <p:cNvPr id="52254" name="Freeform 3" descr="© INSCALE GmbH, 21.06.2010"/>
              <p:cNvSpPr/>
              <p:nvPr/>
            </p:nvSpPr>
            <p:spPr>
              <a:xfrm>
                <a:off x="5297538" y="4181649"/>
                <a:ext cx="1085850" cy="193675"/>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gradFill rotWithShape="1">
                <a:gsLst>
                  <a:gs pos="0">
                    <a:srgbClr val="C4C2C2">
                      <a:alpha val="100000"/>
                    </a:srgbClr>
                  </a:gs>
                  <a:gs pos="100000">
                    <a:srgbClr val="EBEAEA">
                      <a:alpha val="0"/>
                    </a:srgbClr>
                  </a:gs>
                </a:gsLst>
                <a:lin ang="5400000" scaled="1"/>
                <a:tileRect/>
              </a:gradFill>
              <a:ln w="9525">
                <a:noFill/>
              </a:ln>
            </p:spPr>
            <p:txBody>
              <a:bodyPr/>
              <a:lstStyle/>
              <a:p>
                <a:endParaRPr lang="zh-CN" altLang="en-US"/>
              </a:p>
            </p:txBody>
          </p:sp>
          <p:sp>
            <p:nvSpPr>
              <p:cNvPr id="52255" name="Line 4" descr="© INSCALE GmbH, 21.06.2010"/>
              <p:cNvSpPr/>
              <p:nvPr/>
            </p:nvSpPr>
            <p:spPr>
              <a:xfrm flipH="1">
                <a:off x="5297538" y="4181649"/>
                <a:ext cx="1085850" cy="193675"/>
              </a:xfrm>
              <a:prstGeom prst="line">
                <a:avLst/>
              </a:prstGeom>
              <a:ln w="9525">
                <a:noFill/>
              </a:ln>
            </p:spPr>
          </p:sp>
          <p:sp>
            <p:nvSpPr>
              <p:cNvPr id="52256" name="Freeform 12" descr="© INSCALE GmbH, 21.06.2010"/>
              <p:cNvSpPr>
                <a:spLocks noChangeAspect="1"/>
              </p:cNvSpPr>
              <p:nvPr/>
            </p:nvSpPr>
            <p:spPr>
              <a:xfrm>
                <a:off x="4245026" y="3386312"/>
                <a:ext cx="1052512" cy="949325"/>
              </a:xfrm>
              <a:custGeom>
                <a:avLst/>
                <a:gdLst>
                  <a:gd name="txL" fmla="*/ 0 w 1079"/>
                  <a:gd name="txT" fmla="*/ 0 h 1057"/>
                  <a:gd name="txR" fmla="*/ 1079 w 1079"/>
                  <a:gd name="txB" fmla="*/ 1057 h 1057"/>
                </a:gdLst>
                <a:ahLst/>
                <a:cxnLst>
                  <a:cxn ang="0">
                    <a:pos x="2147483647" y="0"/>
                  </a:cxn>
                  <a:cxn ang="0">
                    <a:pos x="2147483647" y="2147483647"/>
                  </a:cxn>
                  <a:cxn ang="0">
                    <a:pos x="2147483647" y="2147483647"/>
                  </a:cxn>
                  <a:cxn ang="0">
                    <a:pos x="0" y="2147483647"/>
                  </a:cxn>
                  <a:cxn ang="0">
                    <a:pos x="2147483647" y="0"/>
                  </a:cxn>
                </a:cxnLst>
                <a:rect l="txL" t="txT" r="txR" b="txB"/>
                <a:pathLst>
                  <a:path w="1079" h="1057">
                    <a:moveTo>
                      <a:pt x="494" y="0"/>
                    </a:moveTo>
                    <a:lnTo>
                      <a:pt x="1079" y="110"/>
                    </a:lnTo>
                    <a:lnTo>
                      <a:pt x="1079" y="1057"/>
                    </a:lnTo>
                    <a:lnTo>
                      <a:pt x="0" y="851"/>
                    </a:lnTo>
                    <a:lnTo>
                      <a:pt x="494" y="0"/>
                    </a:lnTo>
                    <a:close/>
                  </a:path>
                </a:pathLst>
              </a:custGeom>
              <a:solidFill>
                <a:srgbClr val="7F7F7F">
                  <a:alpha val="100000"/>
                </a:srgbClr>
              </a:solidFill>
              <a:ln w="9525">
                <a:noFill/>
              </a:ln>
            </p:spPr>
            <p:txBody>
              <a:bodyPr/>
              <a:lstStyle/>
              <a:p>
                <a:endParaRPr lang="zh-CN" altLang="en-US"/>
              </a:p>
            </p:txBody>
          </p:sp>
          <p:sp>
            <p:nvSpPr>
              <p:cNvPr id="52257" name="Freeform 13" descr="© INSCALE GmbH, 21.06.2010"/>
              <p:cNvSpPr>
                <a:spLocks noChangeAspect="1"/>
              </p:cNvSpPr>
              <p:nvPr/>
            </p:nvSpPr>
            <p:spPr>
              <a:xfrm>
                <a:off x="5297538" y="3386312"/>
                <a:ext cx="1050925" cy="949325"/>
              </a:xfrm>
              <a:custGeom>
                <a:avLst/>
                <a:gdLst>
                  <a:gd name="txL" fmla="*/ 0 w 1078"/>
                  <a:gd name="txT" fmla="*/ 0 h 1057"/>
                  <a:gd name="txR" fmla="*/ 1078 w 1078"/>
                  <a:gd name="txB" fmla="*/ 1057 h 1057"/>
                </a:gdLst>
                <a:ahLst/>
                <a:cxnLst>
                  <a:cxn ang="0">
                    <a:pos x="0" y="2147483647"/>
                  </a:cxn>
                  <a:cxn ang="0">
                    <a:pos x="2147483647" y="0"/>
                  </a:cxn>
                  <a:cxn ang="0">
                    <a:pos x="2147483647" y="2147483647"/>
                  </a:cxn>
                  <a:cxn ang="0">
                    <a:pos x="0" y="2147483647"/>
                  </a:cxn>
                  <a:cxn ang="0">
                    <a:pos x="0" y="2147483647"/>
                  </a:cxn>
                </a:cxnLst>
                <a:rect l="txL" t="txT" r="txR" b="txB"/>
                <a:pathLst>
                  <a:path w="1078" h="1057">
                    <a:moveTo>
                      <a:pt x="0" y="110"/>
                    </a:moveTo>
                    <a:lnTo>
                      <a:pt x="586" y="0"/>
                    </a:lnTo>
                    <a:lnTo>
                      <a:pt x="1078" y="851"/>
                    </a:lnTo>
                    <a:lnTo>
                      <a:pt x="0" y="1057"/>
                    </a:lnTo>
                    <a:lnTo>
                      <a:pt x="0" y="11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58" name="Freeform 24" descr="© INSCALE GmbH, 21.06.2010"/>
              <p:cNvSpPr>
                <a:spLocks noChangeAspect="1"/>
              </p:cNvSpPr>
              <p:nvPr/>
            </p:nvSpPr>
            <p:spPr>
              <a:xfrm>
                <a:off x="4245026" y="3970512"/>
                <a:ext cx="1052512" cy="361950"/>
              </a:xfrm>
              <a:custGeom>
                <a:avLst/>
                <a:gdLst>
                  <a:gd name="txL" fmla="*/ 0 w 1079"/>
                  <a:gd name="txT" fmla="*/ 0 h 406"/>
                  <a:gd name="txR" fmla="*/ 1079 w 1079"/>
                  <a:gd name="txB" fmla="*/ 406 h 406"/>
                </a:gdLst>
                <a:ahLst/>
                <a:cxnLst>
                  <a:cxn ang="0">
                    <a:pos x="0" y="2147483647"/>
                  </a:cxn>
                  <a:cxn ang="0">
                    <a:pos x="2147483647" y="0"/>
                  </a:cxn>
                  <a:cxn ang="0">
                    <a:pos x="2147483647" y="2147483647"/>
                  </a:cxn>
                  <a:cxn ang="0">
                    <a:pos x="0" y="2147483647"/>
                  </a:cxn>
                </a:cxnLst>
                <a:rect l="txL" t="txT" r="txR" b="txB"/>
                <a:pathLst>
                  <a:path w="1079" h="406">
                    <a:moveTo>
                      <a:pt x="0" y="202"/>
                    </a:moveTo>
                    <a:lnTo>
                      <a:pt x="1079" y="0"/>
                    </a:lnTo>
                    <a:lnTo>
                      <a:pt x="1079" y="406"/>
                    </a:lnTo>
                    <a:lnTo>
                      <a:pt x="0" y="202"/>
                    </a:lnTo>
                    <a:close/>
                  </a:path>
                </a:pathLst>
              </a:custGeom>
              <a:solidFill>
                <a:srgbClr val="4D4D4D">
                  <a:alpha val="100000"/>
                </a:srgbClr>
              </a:solidFill>
              <a:ln w="9525">
                <a:noFill/>
              </a:ln>
            </p:spPr>
            <p:txBody>
              <a:bodyPr/>
              <a:lstStyle/>
              <a:p>
                <a:endParaRPr lang="zh-CN" altLang="en-US"/>
              </a:p>
            </p:txBody>
          </p:sp>
          <p:sp>
            <p:nvSpPr>
              <p:cNvPr id="52259" name="Freeform 25" descr="© INSCALE GmbH, 21.06.2010"/>
              <p:cNvSpPr>
                <a:spLocks noChangeAspect="1"/>
              </p:cNvSpPr>
              <p:nvPr/>
            </p:nvSpPr>
            <p:spPr>
              <a:xfrm>
                <a:off x="5297538" y="3970512"/>
                <a:ext cx="1050925" cy="361950"/>
              </a:xfrm>
              <a:custGeom>
                <a:avLst/>
                <a:gdLst>
                  <a:gd name="txL" fmla="*/ 0 w 1078"/>
                  <a:gd name="txT" fmla="*/ 0 h 406"/>
                  <a:gd name="txR" fmla="*/ 1078 w 1078"/>
                  <a:gd name="txB" fmla="*/ 406 h 406"/>
                </a:gdLst>
                <a:ahLst/>
                <a:cxnLst>
                  <a:cxn ang="0">
                    <a:pos x="0" y="0"/>
                  </a:cxn>
                  <a:cxn ang="0">
                    <a:pos x="2147483647" y="2147483647"/>
                  </a:cxn>
                  <a:cxn ang="0">
                    <a:pos x="0" y="2147483647"/>
                  </a:cxn>
                  <a:cxn ang="0">
                    <a:pos x="0" y="0"/>
                  </a:cxn>
                </a:cxnLst>
                <a:rect l="txL" t="txT" r="txR" b="txB"/>
                <a:pathLst>
                  <a:path w="1078" h="406">
                    <a:moveTo>
                      <a:pt x="0" y="0"/>
                    </a:moveTo>
                    <a:lnTo>
                      <a:pt x="1078" y="202"/>
                    </a:lnTo>
                    <a:lnTo>
                      <a:pt x="0" y="406"/>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31" name="矩形 30"/>
              <p:cNvSpPr/>
              <p:nvPr/>
            </p:nvSpPr>
            <p:spPr>
              <a:xfrm rot="20784353">
                <a:off x="5473292" y="3574601"/>
                <a:ext cx="556563" cy="56038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B</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32" name="组合 31"/>
            <p:cNvGrpSpPr/>
            <p:nvPr/>
          </p:nvGrpSpPr>
          <p:grpSpPr>
            <a:xfrm>
              <a:off x="8970" y="6622"/>
              <a:ext cx="5118" cy="1780"/>
              <a:chOff x="3671938" y="4213399"/>
              <a:chExt cx="3249613" cy="1130300"/>
            </a:xfrm>
          </p:grpSpPr>
          <p:sp>
            <p:nvSpPr>
              <p:cNvPr id="52246" name="Freeform 10" descr="© INSCALE GmbH, 21.06.2010"/>
              <p:cNvSpPr>
                <a:spLocks noChangeAspect="1"/>
              </p:cNvSpPr>
              <p:nvPr/>
            </p:nvSpPr>
            <p:spPr>
              <a:xfrm>
                <a:off x="3671938" y="4297537"/>
                <a:ext cx="1625600" cy="1046162"/>
              </a:xfrm>
              <a:custGeom>
                <a:avLst/>
                <a:gdLst>
                  <a:gd name="txL" fmla="*/ 0 w 1665"/>
                  <a:gd name="txT" fmla="*/ 0 h 1170"/>
                  <a:gd name="txR" fmla="*/ 1665 w 1665"/>
                  <a:gd name="txB" fmla="*/ 1170 h 1170"/>
                </a:gdLst>
                <a:ahLst/>
                <a:cxnLst>
                  <a:cxn ang="0">
                    <a:pos x="2147483647" y="0"/>
                  </a:cxn>
                  <a:cxn ang="0">
                    <a:pos x="2147483647" y="2147483647"/>
                  </a:cxn>
                  <a:cxn ang="0">
                    <a:pos x="2147483647" y="2147483647"/>
                  </a:cxn>
                  <a:cxn ang="0">
                    <a:pos x="0" y="2147483647"/>
                  </a:cxn>
                  <a:cxn ang="0">
                    <a:pos x="2147483647" y="0"/>
                  </a:cxn>
                </a:cxnLst>
                <a:rect l="txL" t="txT" r="txR" b="txB"/>
                <a:pathLst>
                  <a:path w="1665" h="1170">
                    <a:moveTo>
                      <a:pt x="494" y="0"/>
                    </a:moveTo>
                    <a:lnTo>
                      <a:pt x="1665" y="224"/>
                    </a:lnTo>
                    <a:lnTo>
                      <a:pt x="1665" y="1170"/>
                    </a:lnTo>
                    <a:lnTo>
                      <a:pt x="0" y="852"/>
                    </a:lnTo>
                    <a:lnTo>
                      <a:pt x="494" y="0"/>
                    </a:lnTo>
                    <a:close/>
                  </a:path>
                </a:pathLst>
              </a:custGeom>
              <a:solidFill>
                <a:srgbClr val="7F7F7F">
                  <a:alpha val="100000"/>
                </a:srgbClr>
              </a:solidFill>
              <a:ln w="9525">
                <a:noFill/>
              </a:ln>
            </p:spPr>
            <p:txBody>
              <a:bodyPr/>
              <a:lstStyle/>
              <a:p>
                <a:endParaRPr lang="zh-CN" altLang="en-US"/>
              </a:p>
            </p:txBody>
          </p:sp>
          <p:sp>
            <p:nvSpPr>
              <p:cNvPr id="52247" name="Freeform 11" descr="© INSCALE GmbH, 21.06.2010"/>
              <p:cNvSpPr>
                <a:spLocks noChangeAspect="1"/>
              </p:cNvSpPr>
              <p:nvPr/>
            </p:nvSpPr>
            <p:spPr>
              <a:xfrm>
                <a:off x="5297538" y="4297537"/>
                <a:ext cx="1624013" cy="1046162"/>
              </a:xfrm>
              <a:custGeom>
                <a:avLst/>
                <a:gdLst>
                  <a:gd name="txL" fmla="*/ 0 w 1662"/>
                  <a:gd name="txT" fmla="*/ 0 h 1170"/>
                  <a:gd name="txR" fmla="*/ 1662 w 1662"/>
                  <a:gd name="txB" fmla="*/ 1170 h 1170"/>
                </a:gdLst>
                <a:ahLst/>
                <a:cxnLst>
                  <a:cxn ang="0">
                    <a:pos x="0" y="2147483647"/>
                  </a:cxn>
                  <a:cxn ang="0">
                    <a:pos x="2147483647" y="0"/>
                  </a:cxn>
                  <a:cxn ang="0">
                    <a:pos x="2147483647" y="2147483647"/>
                  </a:cxn>
                  <a:cxn ang="0">
                    <a:pos x="0" y="2147483647"/>
                  </a:cxn>
                  <a:cxn ang="0">
                    <a:pos x="0" y="2147483647"/>
                  </a:cxn>
                </a:cxnLst>
                <a:rect l="txL" t="txT" r="txR" b="txB"/>
                <a:pathLst>
                  <a:path w="1662" h="1170">
                    <a:moveTo>
                      <a:pt x="0" y="224"/>
                    </a:moveTo>
                    <a:lnTo>
                      <a:pt x="1170" y="0"/>
                    </a:lnTo>
                    <a:lnTo>
                      <a:pt x="1662" y="852"/>
                    </a:lnTo>
                    <a:lnTo>
                      <a:pt x="0" y="1170"/>
                    </a:lnTo>
                    <a:lnTo>
                      <a:pt x="0" y="22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8" name="Freeform 18" descr="© INSCALE GmbH, 21.06.2010"/>
              <p:cNvSpPr>
                <a:spLocks noChangeAspect="1"/>
              </p:cNvSpPr>
              <p:nvPr/>
            </p:nvSpPr>
            <p:spPr>
              <a:xfrm>
                <a:off x="4154538" y="4213399"/>
                <a:ext cx="2284413" cy="280988"/>
              </a:xfrm>
              <a:custGeom>
                <a:avLst/>
                <a:gdLst>
                  <a:gd name="txL" fmla="*/ 0 w 2341"/>
                  <a:gd name="txT" fmla="*/ 0 h 314"/>
                  <a:gd name="txR" fmla="*/ 2341 w 2341"/>
                  <a:gd name="txB" fmla="*/ 314 h 314"/>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txL" t="txT" r="txR" b="txB"/>
                <a:pathLst>
                  <a:path w="2341" h="314">
                    <a:moveTo>
                      <a:pt x="0" y="90"/>
                    </a:moveTo>
                    <a:lnTo>
                      <a:pt x="468" y="0"/>
                    </a:lnTo>
                    <a:lnTo>
                      <a:pt x="1171" y="134"/>
                    </a:lnTo>
                    <a:lnTo>
                      <a:pt x="1873" y="2"/>
                    </a:lnTo>
                    <a:lnTo>
                      <a:pt x="2341" y="90"/>
                    </a:lnTo>
                    <a:lnTo>
                      <a:pt x="1171" y="31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49" name="Freeform 20" descr="© INSCALE GmbH, 21.06.2010"/>
              <p:cNvSpPr>
                <a:spLocks noChangeAspect="1"/>
              </p:cNvSpPr>
              <p:nvPr/>
            </p:nvSpPr>
            <p:spPr>
              <a:xfrm>
                <a:off x="5297538" y="4297537"/>
                <a:ext cx="1141413" cy="196850"/>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solidFill>
                <a:srgbClr val="000000">
                  <a:alpha val="100000"/>
                </a:srgbClr>
              </a:solidFill>
              <a:ln w="9525">
                <a:noFill/>
              </a:ln>
            </p:spPr>
            <p:txBody>
              <a:bodyPr/>
              <a:lstStyle/>
              <a:p>
                <a:endParaRPr lang="zh-CN" altLang="en-US"/>
              </a:p>
            </p:txBody>
          </p:sp>
          <p:sp>
            <p:nvSpPr>
              <p:cNvPr id="52250" name="Line 21" descr="© INSCALE GmbH, 21.06.2010"/>
              <p:cNvSpPr>
                <a:spLocks noChangeAspect="1"/>
              </p:cNvSpPr>
              <p:nvPr/>
            </p:nvSpPr>
            <p:spPr>
              <a:xfrm flipH="1">
                <a:off x="5297538" y="4297537"/>
                <a:ext cx="1141413" cy="196850"/>
              </a:xfrm>
              <a:prstGeom prst="line">
                <a:avLst/>
              </a:prstGeom>
              <a:ln w="9525">
                <a:noFill/>
              </a:ln>
            </p:spPr>
          </p:sp>
          <p:sp>
            <p:nvSpPr>
              <p:cNvPr id="52251" name="Freeform 22" descr="© INSCALE GmbH, 21.06.2010"/>
              <p:cNvSpPr>
                <a:spLocks noChangeAspect="1"/>
              </p:cNvSpPr>
              <p:nvPr/>
            </p:nvSpPr>
            <p:spPr>
              <a:xfrm>
                <a:off x="3671938" y="4780137"/>
                <a:ext cx="1625600" cy="563562"/>
              </a:xfrm>
              <a:custGeom>
                <a:avLst/>
                <a:gdLst>
                  <a:gd name="txL" fmla="*/ 0 w 1665"/>
                  <a:gd name="txT" fmla="*/ 0 h 630"/>
                  <a:gd name="txR" fmla="*/ 1665 w 1665"/>
                  <a:gd name="txB" fmla="*/ 630 h 630"/>
                </a:gdLst>
                <a:ahLst/>
                <a:cxnLst>
                  <a:cxn ang="0">
                    <a:pos x="0" y="2147483647"/>
                  </a:cxn>
                  <a:cxn ang="0">
                    <a:pos x="2147483647" y="0"/>
                  </a:cxn>
                  <a:cxn ang="0">
                    <a:pos x="2147483647" y="2147483647"/>
                  </a:cxn>
                  <a:cxn ang="0">
                    <a:pos x="0" y="2147483647"/>
                  </a:cxn>
                </a:cxnLst>
                <a:rect l="txL" t="txT" r="txR" b="txB"/>
                <a:pathLst>
                  <a:path w="1665" h="630">
                    <a:moveTo>
                      <a:pt x="0" y="312"/>
                    </a:moveTo>
                    <a:lnTo>
                      <a:pt x="1665" y="0"/>
                    </a:lnTo>
                    <a:lnTo>
                      <a:pt x="1665" y="630"/>
                    </a:lnTo>
                    <a:lnTo>
                      <a:pt x="0" y="312"/>
                    </a:lnTo>
                    <a:close/>
                  </a:path>
                </a:pathLst>
              </a:custGeom>
              <a:solidFill>
                <a:srgbClr val="4D4D4D">
                  <a:alpha val="100000"/>
                </a:srgbClr>
              </a:solidFill>
              <a:ln w="9525">
                <a:noFill/>
              </a:ln>
            </p:spPr>
            <p:txBody>
              <a:bodyPr/>
              <a:lstStyle/>
              <a:p>
                <a:endParaRPr lang="zh-CN" altLang="en-US"/>
              </a:p>
            </p:txBody>
          </p:sp>
          <p:sp>
            <p:nvSpPr>
              <p:cNvPr id="52252" name="Freeform 23" descr="© INSCALE GmbH, 21.06.2010"/>
              <p:cNvSpPr>
                <a:spLocks noChangeAspect="1"/>
              </p:cNvSpPr>
              <p:nvPr/>
            </p:nvSpPr>
            <p:spPr>
              <a:xfrm>
                <a:off x="5297538" y="4780137"/>
                <a:ext cx="1624013" cy="563562"/>
              </a:xfrm>
              <a:custGeom>
                <a:avLst/>
                <a:gdLst>
                  <a:gd name="txL" fmla="*/ 0 w 1662"/>
                  <a:gd name="txT" fmla="*/ 0 h 630"/>
                  <a:gd name="txR" fmla="*/ 1662 w 1662"/>
                  <a:gd name="txB" fmla="*/ 630 h 630"/>
                </a:gdLst>
                <a:ahLst/>
                <a:cxnLst>
                  <a:cxn ang="0">
                    <a:pos x="0" y="0"/>
                  </a:cxn>
                  <a:cxn ang="0">
                    <a:pos x="2147483647" y="2147483647"/>
                  </a:cxn>
                  <a:cxn ang="0">
                    <a:pos x="0" y="2147483647"/>
                  </a:cxn>
                  <a:cxn ang="0">
                    <a:pos x="0" y="0"/>
                  </a:cxn>
                </a:cxnLst>
                <a:rect l="txL" t="txT" r="txR" b="txB"/>
                <a:pathLst>
                  <a:path w="1662" h="630">
                    <a:moveTo>
                      <a:pt x="0" y="0"/>
                    </a:moveTo>
                    <a:lnTo>
                      <a:pt x="1662" y="312"/>
                    </a:lnTo>
                    <a:lnTo>
                      <a:pt x="0" y="630"/>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40" name="矩形 39"/>
              <p:cNvSpPr/>
              <p:nvPr/>
            </p:nvSpPr>
            <p:spPr>
              <a:xfrm rot="20784353">
                <a:off x="5742437" y="4479222"/>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C</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41" name="组合 40"/>
            <p:cNvGrpSpPr/>
            <p:nvPr/>
          </p:nvGrpSpPr>
          <p:grpSpPr>
            <a:xfrm>
              <a:off x="8073" y="8057"/>
              <a:ext cx="6907" cy="1920"/>
              <a:chOff x="3102026" y="5124624"/>
              <a:chExt cx="4386262" cy="1219200"/>
            </a:xfrm>
          </p:grpSpPr>
          <p:sp>
            <p:nvSpPr>
              <p:cNvPr id="52240" name="Freeform 7" descr="© INSCALE GmbH, 21.06.2010"/>
              <p:cNvSpPr>
                <a:spLocks noChangeAspect="1"/>
              </p:cNvSpPr>
              <p:nvPr/>
            </p:nvSpPr>
            <p:spPr>
              <a:xfrm>
                <a:off x="5297538" y="5203999"/>
                <a:ext cx="2187575" cy="1139825"/>
              </a:xfrm>
              <a:custGeom>
                <a:avLst/>
                <a:gdLst>
                  <a:gd name="txL" fmla="*/ 0 w 2240"/>
                  <a:gd name="txT" fmla="*/ 0 h 1271"/>
                  <a:gd name="txR" fmla="*/ 2240 w 2240"/>
                  <a:gd name="txB" fmla="*/ 1271 h 1271"/>
                </a:gdLst>
                <a:ahLst/>
                <a:cxnLst>
                  <a:cxn ang="0">
                    <a:pos x="0" y="2147483647"/>
                  </a:cxn>
                  <a:cxn ang="0">
                    <a:pos x="0" y="2147483647"/>
                  </a:cxn>
                  <a:cxn ang="0">
                    <a:pos x="2147483647" y="2147483647"/>
                  </a:cxn>
                  <a:cxn ang="0">
                    <a:pos x="2147483647" y="0"/>
                  </a:cxn>
                  <a:cxn ang="0">
                    <a:pos x="0" y="2147483647"/>
                  </a:cxn>
                </a:cxnLst>
                <a:rect l="txL" t="txT" r="txR" b="txB"/>
                <a:pathLst>
                  <a:path w="2240" h="1271">
                    <a:moveTo>
                      <a:pt x="0" y="334"/>
                    </a:moveTo>
                    <a:lnTo>
                      <a:pt x="0" y="1271"/>
                    </a:lnTo>
                    <a:lnTo>
                      <a:pt x="2240" y="836"/>
                    </a:lnTo>
                    <a:lnTo>
                      <a:pt x="1756" y="0"/>
                    </a:lnTo>
                    <a:lnTo>
                      <a:pt x="0" y="33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1" name="Freeform 8" descr="© INSCALE GmbH, 21.06.2010"/>
              <p:cNvSpPr>
                <a:spLocks noChangeAspect="1"/>
              </p:cNvSpPr>
              <p:nvPr/>
            </p:nvSpPr>
            <p:spPr>
              <a:xfrm>
                <a:off x="5297538" y="5583412"/>
                <a:ext cx="2190750" cy="760412"/>
              </a:xfrm>
              <a:custGeom>
                <a:avLst/>
                <a:gdLst>
                  <a:gd name="txL" fmla="*/ 0 w 2242"/>
                  <a:gd name="txT" fmla="*/ 0 h 851"/>
                  <a:gd name="txR" fmla="*/ 2242 w 2242"/>
                  <a:gd name="txB" fmla="*/ 851 h 851"/>
                </a:gdLst>
                <a:ahLst/>
                <a:cxnLst>
                  <a:cxn ang="0">
                    <a:pos x="0" y="0"/>
                  </a:cxn>
                  <a:cxn ang="0">
                    <a:pos x="2147483647" y="2147483647"/>
                  </a:cxn>
                  <a:cxn ang="0">
                    <a:pos x="0" y="2147483647"/>
                  </a:cxn>
                  <a:cxn ang="0">
                    <a:pos x="0" y="0"/>
                  </a:cxn>
                </a:cxnLst>
                <a:rect l="txL" t="txT" r="txR" b="txB"/>
                <a:pathLst>
                  <a:path w="2242" h="851">
                    <a:moveTo>
                      <a:pt x="0" y="0"/>
                    </a:moveTo>
                    <a:lnTo>
                      <a:pt x="2242" y="422"/>
                    </a:lnTo>
                    <a:lnTo>
                      <a:pt x="0" y="851"/>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52242" name="Freeform 9" descr="© INSCALE GmbH, 21.06.2010"/>
              <p:cNvSpPr>
                <a:spLocks noChangeAspect="1"/>
              </p:cNvSpPr>
              <p:nvPr/>
            </p:nvSpPr>
            <p:spPr>
              <a:xfrm>
                <a:off x="3105201" y="5203999"/>
                <a:ext cx="2192337" cy="1139825"/>
              </a:xfrm>
              <a:custGeom>
                <a:avLst/>
                <a:gdLst>
                  <a:gd name="txL" fmla="*/ 0 w 2245"/>
                  <a:gd name="txT" fmla="*/ 0 h 1271"/>
                  <a:gd name="txR" fmla="*/ 2245 w 2245"/>
                  <a:gd name="txB" fmla="*/ 1271 h 1271"/>
                </a:gdLst>
                <a:ahLst/>
                <a:cxnLst>
                  <a:cxn ang="0">
                    <a:pos x="2147483647" y="0"/>
                  </a:cxn>
                  <a:cxn ang="0">
                    <a:pos x="0" y="2147483647"/>
                  </a:cxn>
                  <a:cxn ang="0">
                    <a:pos x="2147483647" y="2147483647"/>
                  </a:cxn>
                  <a:cxn ang="0">
                    <a:pos x="2147483647" y="2147483647"/>
                  </a:cxn>
                  <a:cxn ang="0">
                    <a:pos x="2147483647" y="0"/>
                  </a:cxn>
                </a:cxnLst>
                <a:rect l="txL" t="txT" r="txR" b="txB"/>
                <a:pathLst>
                  <a:path w="2245" h="1271">
                    <a:moveTo>
                      <a:pt x="488" y="0"/>
                    </a:moveTo>
                    <a:lnTo>
                      <a:pt x="0" y="842"/>
                    </a:lnTo>
                    <a:lnTo>
                      <a:pt x="2245" y="1271"/>
                    </a:lnTo>
                    <a:lnTo>
                      <a:pt x="2245" y="334"/>
                    </a:lnTo>
                    <a:lnTo>
                      <a:pt x="488" y="0"/>
                    </a:lnTo>
                    <a:close/>
                  </a:path>
                </a:pathLst>
              </a:custGeom>
              <a:solidFill>
                <a:srgbClr val="7F7F7F">
                  <a:alpha val="100000"/>
                </a:srgbClr>
              </a:solidFill>
              <a:ln w="9525">
                <a:noFill/>
              </a:ln>
            </p:spPr>
            <p:txBody>
              <a:bodyPr/>
              <a:lstStyle/>
              <a:p>
                <a:endParaRPr lang="zh-CN" altLang="en-US"/>
              </a:p>
            </p:txBody>
          </p:sp>
          <p:sp>
            <p:nvSpPr>
              <p:cNvPr id="52243" name="Freeform 16" descr="© INSCALE GmbH, 21.06.2010"/>
              <p:cNvSpPr>
                <a:spLocks noChangeAspect="1"/>
              </p:cNvSpPr>
              <p:nvPr/>
            </p:nvSpPr>
            <p:spPr>
              <a:xfrm>
                <a:off x="3102026" y="5583412"/>
                <a:ext cx="2195512" cy="760412"/>
              </a:xfrm>
              <a:custGeom>
                <a:avLst/>
                <a:gdLst>
                  <a:gd name="txL" fmla="*/ 0 w 2249"/>
                  <a:gd name="txT" fmla="*/ 0 h 851"/>
                  <a:gd name="txR" fmla="*/ 2249 w 2249"/>
                  <a:gd name="txB" fmla="*/ 851 h 851"/>
                </a:gdLst>
                <a:ahLst/>
                <a:cxnLst>
                  <a:cxn ang="0">
                    <a:pos x="0" y="2147483647"/>
                  </a:cxn>
                  <a:cxn ang="0">
                    <a:pos x="2147483647" y="0"/>
                  </a:cxn>
                  <a:cxn ang="0">
                    <a:pos x="2147483647" y="2147483647"/>
                  </a:cxn>
                  <a:cxn ang="0">
                    <a:pos x="0" y="2147483647"/>
                  </a:cxn>
                </a:cxnLst>
                <a:rect l="txL" t="txT" r="txR" b="txB"/>
                <a:pathLst>
                  <a:path w="2249" h="851">
                    <a:moveTo>
                      <a:pt x="0" y="422"/>
                    </a:moveTo>
                    <a:lnTo>
                      <a:pt x="2249" y="0"/>
                    </a:lnTo>
                    <a:lnTo>
                      <a:pt x="2249" y="851"/>
                    </a:lnTo>
                    <a:lnTo>
                      <a:pt x="0" y="422"/>
                    </a:lnTo>
                    <a:close/>
                  </a:path>
                </a:pathLst>
              </a:custGeom>
              <a:solidFill>
                <a:srgbClr val="4D4D4D">
                  <a:alpha val="100000"/>
                </a:srgbClr>
              </a:solidFill>
              <a:ln w="9525">
                <a:noFill/>
              </a:ln>
            </p:spPr>
            <p:txBody>
              <a:bodyPr/>
              <a:lstStyle/>
              <a:p>
                <a:endParaRPr lang="zh-CN" altLang="en-US"/>
              </a:p>
            </p:txBody>
          </p:sp>
          <p:sp>
            <p:nvSpPr>
              <p:cNvPr id="52244" name="Freeform 17" descr="© INSCALE GmbH, 21.06.2010"/>
              <p:cNvSpPr>
                <a:spLocks noChangeAspect="1"/>
              </p:cNvSpPr>
              <p:nvPr/>
            </p:nvSpPr>
            <p:spPr>
              <a:xfrm>
                <a:off x="3581451" y="5124624"/>
                <a:ext cx="3430587" cy="377825"/>
              </a:xfrm>
              <a:custGeom>
                <a:avLst/>
                <a:gdLst>
                  <a:gd name="txL" fmla="*/ 0 w 3513"/>
                  <a:gd name="txT" fmla="*/ 0 h 424"/>
                  <a:gd name="txR" fmla="*/ 3513 w 3513"/>
                  <a:gd name="txB" fmla="*/ 424 h 424"/>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3513" h="424">
                    <a:moveTo>
                      <a:pt x="0" y="90"/>
                    </a:moveTo>
                    <a:lnTo>
                      <a:pt x="468" y="0"/>
                    </a:lnTo>
                    <a:lnTo>
                      <a:pt x="1757" y="246"/>
                    </a:lnTo>
                    <a:lnTo>
                      <a:pt x="3047" y="0"/>
                    </a:lnTo>
                    <a:lnTo>
                      <a:pt x="3513" y="90"/>
                    </a:lnTo>
                    <a:lnTo>
                      <a:pt x="1757" y="42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47" name="矩形 46"/>
              <p:cNvSpPr/>
              <p:nvPr/>
            </p:nvSpPr>
            <p:spPr>
              <a:xfrm rot="20784353">
                <a:off x="6057717" y="5411413"/>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D</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24865" y="1256030"/>
            <a:ext cx="2884805" cy="461665"/>
          </a:xfrm>
          <a:prstGeom prst="rect">
            <a:avLst/>
          </a:prstGeom>
          <a:noFill/>
        </p:spPr>
        <p:txBody>
          <a:bodyPr wrap="square" rtlCol="0">
            <a:spAutoFit/>
          </a:bodyPr>
          <a:lstStyle/>
          <a:p>
            <a:pPr indent="0">
              <a:buFont typeface="Wingdings" panose="05000000000000000000" charset="0"/>
              <a:buNone/>
            </a:pPr>
            <a:r>
              <a:rPr lang="zh-CN" altLang="zh-CN" sz="2400" dirty="0">
                <a:solidFill>
                  <a:srgbClr val="C00000"/>
                </a:solidFill>
                <a:latin typeface="微软雅黑" panose="020B0503020204020204" pitchFamily="34" charset="-122"/>
                <a:ea typeface="微软雅黑" panose="020B0503020204020204" pitchFamily="34" charset="-122"/>
              </a:rPr>
              <a:t>分级监管 示意图：</a:t>
            </a:r>
            <a:endParaRPr lang="zh-CN" altLang="zh-CN"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sym typeface="+mn-ea"/>
              </a:rPr>
              <a:t>分类</a:t>
            </a:r>
            <a:r>
              <a:rPr lang="zh-CN" altLang="zh-CN" sz="3600" b="1" dirty="0">
                <a:solidFill>
                  <a:srgbClr val="C00000"/>
                </a:solidFill>
                <a:latin typeface="微软雅黑" panose="020B0503020204020204" pitchFamily="34" charset="-122"/>
                <a:ea typeface="微软雅黑" panose="020B0503020204020204" pitchFamily="34" charset="-122"/>
              </a:rPr>
              <a:t>分级监管</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49860" y="3879215"/>
            <a:ext cx="11892280" cy="27412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49860" y="952500"/>
            <a:ext cx="11892280" cy="27419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85315" y="3832225"/>
            <a:ext cx="10156825" cy="2834640"/>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是否按照本办法要求开展隐患自查自报工作；</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是否存在经相关部门检查发现事故隐患，但在信息系统中未进行填报的现象；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是否存在安全生产事故隐患漏报、瞒报、谎报的现象；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是否存在填报的安全生产事故隐患及其治理情况与实际检查不符的现象；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安全生产综合监管部门不定期对生产经营单位、行业安全监管部门、专项安全监管部门和下级安全生产综合监管部门的隐患排查治理工作进行抽查。</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414020" y="1126490"/>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执法主体</a:t>
            </a:r>
            <a:endParaRPr lang="zh-CN" altLang="en-US" sz="3600">
              <a:latin typeface="微软雅黑" panose="020B0503020204020204" pitchFamily="34" charset="-122"/>
              <a:ea typeface="微软雅黑" panose="020B0503020204020204" pitchFamily="34" charset="-122"/>
            </a:endParaRPr>
          </a:p>
        </p:txBody>
      </p:sp>
      <p:sp>
        <p:nvSpPr>
          <p:cNvPr id="11" name="圆角矩形 10"/>
          <p:cNvSpPr/>
          <p:nvPr/>
        </p:nvSpPr>
        <p:spPr>
          <a:xfrm>
            <a:off x="414020" y="4053205"/>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检查内容</a:t>
            </a:r>
            <a:endParaRPr lang="zh-CN" altLang="en-US" sz="3600">
              <a:latin typeface="微软雅黑" panose="020B0503020204020204" pitchFamily="34" charset="-122"/>
              <a:ea typeface="微软雅黑" panose="020B0503020204020204" pitchFamily="34" charset="-122"/>
            </a:endParaRPr>
          </a:p>
        </p:txBody>
      </p:sp>
      <p:sp>
        <p:nvSpPr>
          <p:cNvPr id="13" name="文本框 12"/>
          <p:cNvSpPr txBox="1"/>
          <p:nvPr/>
        </p:nvSpPr>
        <p:spPr>
          <a:xfrm>
            <a:off x="1833245" y="1591945"/>
            <a:ext cx="3431540" cy="1463040"/>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各级安全生产监管部门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各行业监管部门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专项部安全监管部门</a:t>
            </a:r>
            <a:endParaRPr lang="zh-CN" altLang="en-US" sz="20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实施考核与奖惩</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4865" y="1256030"/>
            <a:ext cx="2884805" cy="461665"/>
          </a:xfrm>
          <a:prstGeom prst="rect">
            <a:avLst/>
          </a:prstGeom>
          <a:noFill/>
        </p:spPr>
        <p:txBody>
          <a:bodyPr wrap="square" rtlCol="0">
            <a:spAutoFit/>
          </a:bodyPr>
          <a:lstStyle/>
          <a:p>
            <a:pPr indent="0">
              <a:buFont typeface="Wingdings" panose="05000000000000000000" charset="0"/>
              <a:buNone/>
            </a:pPr>
            <a:r>
              <a:rPr lang="zh-CN" altLang="zh-CN" sz="2400" dirty="0">
                <a:solidFill>
                  <a:srgbClr val="C00000"/>
                </a:solidFill>
                <a:latin typeface="微软雅黑" panose="020B0503020204020204" pitchFamily="34" charset="-122"/>
                <a:ea typeface="微软雅黑" panose="020B0503020204020204" pitchFamily="34" charset="-122"/>
              </a:rPr>
              <a:t>考核原则：</a:t>
            </a:r>
            <a:endParaRPr lang="zh-CN" altLang="zh-CN" sz="2400" dirty="0">
              <a:solidFill>
                <a:srgbClr val="C00000"/>
              </a:solidFill>
              <a:latin typeface="微软雅黑" panose="020B0503020204020204" pitchFamily="34" charset="-122"/>
              <a:ea typeface="微软雅黑" panose="020B0503020204020204" pitchFamily="34" charset="-122"/>
            </a:endParaRPr>
          </a:p>
        </p:txBody>
      </p:sp>
      <p:pic>
        <p:nvPicPr>
          <p:cNvPr id="7" name="图片 6" descr="timg"/>
          <p:cNvPicPr>
            <a:picLocks noChangeAspect="1"/>
          </p:cNvPicPr>
          <p:nvPr/>
        </p:nvPicPr>
        <p:blipFill>
          <a:blip r:embed="rId1" cstate="print"/>
          <a:stretch>
            <a:fillRect/>
          </a:stretch>
        </p:blipFill>
        <p:spPr>
          <a:xfrm>
            <a:off x="824865" y="2915920"/>
            <a:ext cx="3732530" cy="2488565"/>
          </a:xfrm>
          <a:prstGeom prst="ellipse">
            <a:avLst/>
          </a:prstGeom>
        </p:spPr>
      </p:pic>
      <p:sp>
        <p:nvSpPr>
          <p:cNvPr id="8" name="椭圆 7"/>
          <p:cNvSpPr/>
          <p:nvPr/>
        </p:nvSpPr>
        <p:spPr>
          <a:xfrm>
            <a:off x="5501640" y="2550160"/>
            <a:ext cx="907415" cy="849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1</a:t>
            </a:r>
            <a:endParaRPr lang="en-US" altLang="zh-CN" sz="2800" b="1">
              <a:latin typeface="微软雅黑" panose="020B0503020204020204" pitchFamily="34" charset="-122"/>
              <a:ea typeface="微软雅黑" panose="020B0503020204020204" pitchFamily="34" charset="-122"/>
            </a:endParaRPr>
          </a:p>
        </p:txBody>
      </p:sp>
      <p:sp>
        <p:nvSpPr>
          <p:cNvPr id="9" name="椭圆 8"/>
          <p:cNvSpPr/>
          <p:nvPr/>
        </p:nvSpPr>
        <p:spPr>
          <a:xfrm>
            <a:off x="5501640" y="3735705"/>
            <a:ext cx="907415" cy="84963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2</a:t>
            </a:r>
            <a:endParaRPr lang="en-US" altLang="zh-CN" sz="2800" b="1">
              <a:latin typeface="微软雅黑" panose="020B0503020204020204" pitchFamily="34" charset="-122"/>
              <a:ea typeface="微软雅黑" panose="020B0503020204020204" pitchFamily="34" charset="-122"/>
            </a:endParaRPr>
          </a:p>
        </p:txBody>
      </p:sp>
      <p:sp>
        <p:nvSpPr>
          <p:cNvPr id="18" name="椭圆 17"/>
          <p:cNvSpPr/>
          <p:nvPr/>
        </p:nvSpPr>
        <p:spPr>
          <a:xfrm>
            <a:off x="5501640" y="4923155"/>
            <a:ext cx="907415" cy="8496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3</a:t>
            </a:r>
            <a:endParaRPr lang="en-US" altLang="zh-CN" sz="2800" b="1">
              <a:latin typeface="微软雅黑" panose="020B0503020204020204" pitchFamily="34" charset="-122"/>
              <a:ea typeface="微软雅黑" panose="020B0503020204020204" pitchFamily="34" charset="-122"/>
            </a:endParaRPr>
          </a:p>
        </p:txBody>
      </p:sp>
      <p:sp>
        <p:nvSpPr>
          <p:cNvPr id="21" name="文本框 20"/>
          <p:cNvSpPr txBox="1"/>
          <p:nvPr/>
        </p:nvSpPr>
        <p:spPr>
          <a:xfrm>
            <a:off x="6572885" y="2550160"/>
            <a:ext cx="4251325" cy="646331"/>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客观公正、公开公平原则</a:t>
            </a:r>
            <a:endParaRPr lang="zh-CN" altLang="en-US" sz="24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572885" y="3735705"/>
            <a:ext cx="4251325" cy="646331"/>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rPr>
              <a:t>简单实用、便于操作原则</a:t>
            </a:r>
            <a:endParaRPr lang="zh-CN" altLang="en-US" sz="2400">
              <a:latin typeface="微软雅黑" panose="020B0503020204020204" pitchFamily="34" charset="-122"/>
              <a:ea typeface="微软雅黑" panose="020B0503020204020204" pitchFamily="34" charset="-122"/>
            </a:endParaRPr>
          </a:p>
        </p:txBody>
      </p:sp>
      <p:sp>
        <p:nvSpPr>
          <p:cNvPr id="25" name="文本框 24"/>
          <p:cNvSpPr txBox="1"/>
          <p:nvPr/>
        </p:nvSpPr>
        <p:spPr>
          <a:xfrm>
            <a:off x="6572885" y="4923155"/>
            <a:ext cx="4251325" cy="646331"/>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rPr>
              <a:t>统筹兼顾、注重实效原则</a:t>
            </a:r>
            <a:endParaRPr lang="zh-CN" altLang="en-US" sz="2400">
              <a:latin typeface="微软雅黑" panose="020B0503020204020204" pitchFamily="34" charset="-122"/>
              <a:ea typeface="微软雅黑" panose="020B0503020204020204" pitchFamily="34" charset="-122"/>
            </a:endParaRPr>
          </a:p>
        </p:txBody>
      </p:sp>
      <p:cxnSp>
        <p:nvCxnSpPr>
          <p:cNvPr id="26" name="直接连接符 25"/>
          <p:cNvCxnSpPr>
            <a:endCxn id="8" idx="2"/>
          </p:cNvCxnSpPr>
          <p:nvPr/>
        </p:nvCxnSpPr>
        <p:spPr>
          <a:xfrm flipV="1">
            <a:off x="4391660" y="2974975"/>
            <a:ext cx="1109980" cy="6902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7" idx="6"/>
            <a:endCxn id="9" idx="2"/>
          </p:cNvCxnSpPr>
          <p:nvPr/>
        </p:nvCxnSpPr>
        <p:spPr>
          <a:xfrm>
            <a:off x="4557395" y="4160520"/>
            <a:ext cx="944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8" idx="2"/>
          </p:cNvCxnSpPr>
          <p:nvPr/>
        </p:nvCxnSpPr>
        <p:spPr>
          <a:xfrm>
            <a:off x="4381500" y="4688205"/>
            <a:ext cx="1120140" cy="6597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584775"/>
          </a:xfrm>
          <a:prstGeom prst="rect">
            <a:avLst/>
          </a:prstGeom>
          <a:noFill/>
        </p:spPr>
        <p:txBody>
          <a:bodyPr wrap="square" rtlCol="0">
            <a:spAutoFit/>
          </a:bodyPr>
          <a:lstStyle/>
          <a:p>
            <a:pPr marL="457200" indent="-457200">
              <a:buFont typeface="Wingdings" panose="05000000000000000000" charset="0"/>
              <a:buChar char="l"/>
            </a:pPr>
            <a:r>
              <a:rPr lang="zh-CN" altLang="zh-CN" sz="3200" b="1" dirty="0">
                <a:solidFill>
                  <a:srgbClr val="C00000"/>
                </a:solidFill>
                <a:latin typeface="微软雅黑" panose="020B0503020204020204" pitchFamily="34" charset="-122"/>
                <a:ea typeface="微软雅黑" panose="020B0503020204020204" pitchFamily="34" charset="-122"/>
              </a:rPr>
              <a:t>实施考核与奖惩</a:t>
            </a:r>
            <a:endParaRPr lang="zh-CN" altLang="zh-CN" sz="3200" b="1" dirty="0">
              <a:solidFill>
                <a:srgbClr val="C00000"/>
              </a:solidFill>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883920" y="1301115"/>
          <a:ext cx="10424160" cy="4746625"/>
        </p:xfrm>
        <a:graphic>
          <a:graphicData uri="http://schemas.openxmlformats.org/drawingml/2006/table">
            <a:tbl>
              <a:tblPr firstRow="1" bandRow="1">
                <a:tableStyleId>{5C22544A-7EE6-4342-B048-85BDC9FD1C3A}</a:tableStyleId>
              </a:tblPr>
              <a:tblGrid>
                <a:gridCol w="2147570"/>
                <a:gridCol w="2795905"/>
                <a:gridCol w="3057525"/>
                <a:gridCol w="2423160"/>
              </a:tblGrid>
              <a:tr h="631825">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考核对象</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4">
                        <a:lumMod val="60000"/>
                        <a:lumOff val="40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政府行业监管部门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专项安全监管部门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企业</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r h="3048000">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考核指标</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2">
                        <a:lumMod val="60000"/>
                        <a:lumOff val="40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纳入信息系统企业率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6.</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7.</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工作完成情况</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实施考核与奖惩</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72440" y="1548130"/>
            <a:ext cx="11231880" cy="2056130"/>
            <a:chOff x="744" y="2093"/>
            <a:chExt cx="17688" cy="3238"/>
          </a:xfrm>
        </p:grpSpPr>
        <p:sp>
          <p:nvSpPr>
            <p:cNvPr id="4" name="圆角矩形 3"/>
            <p:cNvSpPr/>
            <p:nvPr/>
          </p:nvSpPr>
          <p:spPr>
            <a:xfrm>
              <a:off x="744" y="2093"/>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17" y="2368"/>
              <a:ext cx="3708" cy="26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政府部门</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8" name="文本框 7"/>
            <p:cNvSpPr txBox="1"/>
            <p:nvPr/>
          </p:nvSpPr>
          <p:spPr>
            <a:xfrm>
              <a:off x="4749" y="3044"/>
              <a:ext cx="13683" cy="1337"/>
            </a:xfrm>
            <a:prstGeom prst="rect">
              <a:avLst/>
            </a:prstGeom>
            <a:noFill/>
          </p:spPr>
          <p:txBody>
            <a:bodyPr wrap="square" rtlCol="0">
              <a:spAutoFit/>
            </a:bodyPr>
            <a:lstStyle/>
            <a:p>
              <a:r>
                <a:rPr lang="zh-CN" altLang="en-US" sz="2400">
                  <a:ln>
                    <a:noFill/>
                  </a:ln>
                  <a:latin typeface="微软雅黑" panose="020B0503020204020204" pitchFamily="34" charset="-122"/>
                  <a:ea typeface="微软雅黑" panose="020B0503020204020204" pitchFamily="34" charset="-122"/>
                  <a:sym typeface="+mn-ea"/>
                </a:rPr>
                <a:t>作为衡量其安全生产工作水平的重要指标，作为季度、年终安全生产目标考核中隐患排查治理工作得分的唯一依据。</a:t>
              </a:r>
              <a:endParaRPr lang="zh-CN" altLang="en-US" sz="2400"/>
            </a:p>
          </p:txBody>
        </p:sp>
      </p:grpSp>
      <p:grpSp>
        <p:nvGrpSpPr>
          <p:cNvPr id="11" name="组合 10"/>
          <p:cNvGrpSpPr/>
          <p:nvPr/>
        </p:nvGrpSpPr>
        <p:grpSpPr>
          <a:xfrm>
            <a:off x="487680" y="3878580"/>
            <a:ext cx="11216640" cy="2056130"/>
            <a:chOff x="768" y="6108"/>
            <a:chExt cx="17664" cy="3238"/>
          </a:xfrm>
        </p:grpSpPr>
        <p:sp>
          <p:nvSpPr>
            <p:cNvPr id="5" name="圆角矩形 4"/>
            <p:cNvSpPr/>
            <p:nvPr/>
          </p:nvSpPr>
          <p:spPr>
            <a:xfrm>
              <a:off x="768" y="6108"/>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017" y="6383"/>
              <a:ext cx="3708" cy="26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企业</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9" name="文本框 8"/>
            <p:cNvSpPr txBox="1"/>
            <p:nvPr/>
          </p:nvSpPr>
          <p:spPr>
            <a:xfrm>
              <a:off x="4725" y="7086"/>
              <a:ext cx="13683" cy="133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sym typeface="+mn-ea"/>
                </a:rPr>
                <a:t>作为衡量企业安全生产工作水平的重要指标，并可作为监管部门执法检查和企业享受相关优惠政策的参考依据。</a:t>
              </a:r>
              <a:endParaRPr lang="zh-CN" altLang="en-US" sz="24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2762250" y="1799590"/>
            <a:ext cx="511365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依据逐级上报的隐患类型和数量</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6570" y="1058545"/>
            <a:ext cx="11204575"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rgbClr val="C00000"/>
                </a:solidFill>
                <a:latin typeface="微软雅黑" panose="020B0503020204020204" pitchFamily="34" charset="-122"/>
                <a:ea typeface="微软雅黑" panose="020B0503020204020204" pitchFamily="34" charset="-122"/>
              </a:rPr>
              <a:t>通过对企业上报的隐患类型进行统计分析，建立防范事故的预测预警机制。</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形势分析与预测</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流程图: 可选过程 2"/>
          <p:cNvSpPr/>
          <p:nvPr/>
        </p:nvSpPr>
        <p:spPr>
          <a:xfrm>
            <a:off x="2762250" y="3074035"/>
            <a:ext cx="509841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分析预测安全生产形势</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4" name="流程图: 可选过程 3"/>
          <p:cNvSpPr/>
          <p:nvPr/>
        </p:nvSpPr>
        <p:spPr>
          <a:xfrm>
            <a:off x="2762250" y="434784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找准工作的重点和难点</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5" name="流程图: 可选过程 4"/>
          <p:cNvSpPr/>
          <p:nvPr/>
        </p:nvSpPr>
        <p:spPr>
          <a:xfrm>
            <a:off x="2762885" y="559117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有针对性地部署安全生产工作</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6" name="右弧形箭头 5"/>
          <p:cNvSpPr/>
          <p:nvPr/>
        </p:nvSpPr>
        <p:spPr>
          <a:xfrm>
            <a:off x="7943850" y="2053590"/>
            <a:ext cx="511810" cy="1303655"/>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右弧形箭头 15"/>
          <p:cNvSpPr/>
          <p:nvPr/>
        </p:nvSpPr>
        <p:spPr>
          <a:xfrm>
            <a:off x="7943850" y="359029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右弧形箭头 16"/>
          <p:cNvSpPr/>
          <p:nvPr/>
        </p:nvSpPr>
        <p:spPr>
          <a:xfrm>
            <a:off x="7943850" y="497205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6525" y="2929890"/>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smtClean="0">
                <a:solidFill>
                  <a:schemeClr val="tx1"/>
                </a:solidFill>
                <a:latin typeface="微软雅黑" panose="020B0503020204020204" pitchFamily="34" charset="-122"/>
                <a:ea typeface="微软雅黑" panose="020B0503020204020204" pitchFamily="34" charset="-122"/>
                <a:sym typeface="+mn-ea"/>
              </a:rPr>
              <a:t>隐患自查</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tx1"/>
                </a:solidFill>
                <a:latin typeface="微软雅黑" panose="020B0503020204020204" pitchFamily="34" charset="-122"/>
                <a:ea typeface="微软雅黑" panose="020B0503020204020204" pitchFamily="34" charset="-122"/>
                <a:sym typeface="+mn-ea"/>
              </a:rPr>
              <a:t>治理与持续改进</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tx1"/>
                </a:solidFill>
                <a:latin typeface="微软雅黑" panose="020B0503020204020204" pitchFamily="34" charset="-122"/>
                <a:ea typeface="微软雅黑" panose="020B0503020204020204" pitchFamily="34" charset="-122"/>
                <a:sym typeface="+mn-ea"/>
              </a:rPr>
              <a:t>隐患自报</a:t>
            </a:r>
            <a:endParaRPr lang="zh-CN" altLang="en-US" sz="2800" dirty="0" smtClean="0">
              <a:solidFill>
                <a:schemeClr val="tx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latin typeface="微软雅黑" panose="020B0503020204020204" pitchFamily="34" charset="-122"/>
                  <a:ea typeface="微软雅黑" panose="020B0503020204020204" pitchFamily="34" charset="-122"/>
                </a:rPr>
                <a:t>第三节</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solidFill>
                    <a:srgbClr val="C00000"/>
                  </a:solidFill>
                </a:endParaRPr>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solidFill>
                    <a:srgbClr val="C00000"/>
                  </a:solidFill>
                </a:endParaRPr>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solidFill>
                    <a:srgbClr val="C00000"/>
                  </a:solidFill>
                </a:endParaRPr>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solidFill>
                    <a:srgbClr val="C00000"/>
                  </a:solidFill>
                </a:endParaRPr>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solidFill>
                    <a:srgbClr val="C00000"/>
                  </a:solidFill>
                </a:endParaRPr>
              </a:p>
            </p:txBody>
          </p:sp>
        </p:grpSp>
      </p:grpSp>
      <p:sp>
        <p:nvSpPr>
          <p:cNvPr id="7" name="矩形 6"/>
          <p:cNvSpPr/>
          <p:nvPr/>
        </p:nvSpPr>
        <p:spPr>
          <a:xfrm>
            <a:off x="3449955" y="1442720"/>
            <a:ext cx="592518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4000" b="1" dirty="0">
                <a:solidFill>
                  <a:srgbClr val="C00000"/>
                </a:solidFill>
                <a:latin typeface="微软雅黑" panose="020B0503020204020204" pitchFamily="34" charset="-122"/>
                <a:ea typeface="微软雅黑" panose="020B0503020204020204" pitchFamily="34" charset="-122"/>
              </a:rPr>
              <a:t>企业隐患排查治理工作</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00660" y="902970"/>
            <a:ext cx="340550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体系建设的前期准备：</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179830" y="1971675"/>
            <a:ext cx="1039685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79830" y="3449955"/>
            <a:ext cx="10392410"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179195" y="4936490"/>
            <a:ext cx="1039304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306195" y="2106930"/>
            <a:ext cx="2654935" cy="8883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收集信息</a:t>
            </a:r>
            <a:endParaRPr lang="zh-CN" altLang="en-US" sz="2400">
              <a:latin typeface="微软雅黑" panose="020B0503020204020204" pitchFamily="34" charset="-122"/>
              <a:ea typeface="微软雅黑" panose="020B0503020204020204" pitchFamily="34" charset="-122"/>
            </a:endParaRPr>
          </a:p>
        </p:txBody>
      </p:sp>
      <p:sp>
        <p:nvSpPr>
          <p:cNvPr id="19" name="圆角矩形 18"/>
          <p:cNvSpPr/>
          <p:nvPr/>
        </p:nvSpPr>
        <p:spPr>
          <a:xfrm>
            <a:off x="1306195" y="3584575"/>
            <a:ext cx="2654935" cy="88836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汇总分析，</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与管理层沟通</a:t>
            </a:r>
            <a:endParaRPr lang="zh-CN" altLang="en-US" sz="2400">
              <a:latin typeface="微软雅黑" panose="020B0503020204020204" pitchFamily="34" charset="-122"/>
              <a:ea typeface="微软雅黑" panose="020B0503020204020204" pitchFamily="34" charset="-122"/>
            </a:endParaRPr>
          </a:p>
        </p:txBody>
      </p:sp>
      <p:sp>
        <p:nvSpPr>
          <p:cNvPr id="20" name="圆角矩形 19"/>
          <p:cNvSpPr/>
          <p:nvPr/>
        </p:nvSpPr>
        <p:spPr>
          <a:xfrm>
            <a:off x="1306195" y="5071745"/>
            <a:ext cx="2654935" cy="88836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各类资源保障</a:t>
            </a:r>
            <a:endParaRPr lang="zh-CN" altLang="en-US" sz="2400">
              <a:latin typeface="微软雅黑" panose="020B0503020204020204" pitchFamily="34" charset="-122"/>
              <a:ea typeface="微软雅黑" panose="020B0503020204020204" pitchFamily="34" charset="-122"/>
            </a:endParaRPr>
          </a:p>
        </p:txBody>
      </p:sp>
      <p:sp>
        <p:nvSpPr>
          <p:cNvPr id="21" name="左弧形箭头 20"/>
          <p:cNvSpPr/>
          <p:nvPr/>
        </p:nvSpPr>
        <p:spPr>
          <a:xfrm>
            <a:off x="533400" y="2497455"/>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左弧形箭头 21"/>
          <p:cNvSpPr/>
          <p:nvPr/>
        </p:nvSpPr>
        <p:spPr>
          <a:xfrm>
            <a:off x="533400" y="4255770"/>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3961130" y="1968500"/>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由企业安全生产管理部门组织，对现行的相关法律法规、标准文件以及企业的各种信息、文件、记录等资料进行收集整理。</a:t>
            </a:r>
            <a:endParaRPr lang="zh-CN" altLang="en-US" sz="2400">
              <a:latin typeface="微软雅黑" panose="020B0503020204020204" pitchFamily="34" charset="-122"/>
              <a:ea typeface="微软雅黑" panose="020B0503020204020204" pitchFamily="34" charset="-122"/>
            </a:endParaRPr>
          </a:p>
        </p:txBody>
      </p:sp>
      <p:sp>
        <p:nvSpPr>
          <p:cNvPr id="25" name="文本框 24"/>
          <p:cNvSpPr txBox="1"/>
          <p:nvPr/>
        </p:nvSpPr>
        <p:spPr>
          <a:xfrm>
            <a:off x="3961130" y="3441065"/>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企业安全生产管理部门将收集整理的各种文件信息汇总并加工分析，形成一份全面的分析材料向企业管理层汇报。</a:t>
            </a:r>
            <a:endParaRPr lang="zh-CN" altLang="en-US" sz="2400">
              <a:latin typeface="微软雅黑" panose="020B0503020204020204" pitchFamily="34" charset="-122"/>
              <a:ea typeface="微软雅黑" panose="020B0503020204020204" pitchFamily="34" charset="-122"/>
            </a:endParaRPr>
          </a:p>
        </p:txBody>
      </p:sp>
      <p:sp>
        <p:nvSpPr>
          <p:cNvPr id="26" name="文本框 25"/>
          <p:cNvSpPr txBox="1"/>
          <p:nvPr/>
        </p:nvSpPr>
        <p:spPr>
          <a:xfrm>
            <a:off x="3956685" y="5298440"/>
            <a:ext cx="7610475" cy="48323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为隐患排查治理工作提供各类资源保障。</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0400" y="2432685"/>
            <a:ext cx="8932545" cy="377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ct val="150000"/>
              </a:lnSpc>
              <a:buFont typeface="Wingdings" panose="05000000000000000000" charset="0"/>
              <a:buNone/>
            </a:pPr>
            <a:r>
              <a:rPr lang="zh-CN" altLang="en-US" sz="4000" b="1" dirty="0" smtClean="0">
                <a:solidFill>
                  <a:srgbClr val="C00000"/>
                </a:solidFill>
                <a:latin typeface="微软雅黑" panose="020B0503020204020204" pitchFamily="34" charset="-122"/>
                <a:ea typeface="微软雅黑" panose="020B0503020204020204" pitchFamily="34" charset="-122"/>
                <a:sym typeface="+mn-ea"/>
              </a:rPr>
              <a:t>第一节</a:t>
            </a:r>
            <a:r>
              <a:rPr lang="zh-CN" altLang="en-US" sz="4000" dirty="0" smtClean="0">
                <a:solidFill>
                  <a:srgbClr val="C00000"/>
                </a:solidFill>
                <a:latin typeface="微软雅黑" panose="020B0503020204020204" pitchFamily="34" charset="-122"/>
                <a:ea typeface="微软雅黑" panose="020B0503020204020204" pitchFamily="34" charset="-122"/>
                <a:sym typeface="+mn-ea"/>
              </a:rPr>
              <a:t>   概述</a:t>
            </a:r>
            <a:endParaRPr lang="zh-CN" altLang="en-US" sz="4000" dirty="0" smtClean="0">
              <a:solidFill>
                <a:srgbClr val="C00000"/>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4000" b="1" dirty="0" smtClean="0">
                <a:solidFill>
                  <a:srgbClr val="C00000"/>
                </a:solidFill>
                <a:latin typeface="微软雅黑" panose="020B0503020204020204" pitchFamily="34" charset="-122"/>
                <a:ea typeface="微软雅黑" panose="020B0503020204020204" pitchFamily="34" charset="-122"/>
                <a:sym typeface="+mn-ea"/>
              </a:rPr>
              <a:t>第二节</a:t>
            </a:r>
            <a:r>
              <a:rPr lang="zh-CN" altLang="en-US" sz="4000" dirty="0" smtClean="0">
                <a:solidFill>
                  <a:srgbClr val="C00000"/>
                </a:solidFill>
                <a:latin typeface="微软雅黑" panose="020B0503020204020204" pitchFamily="34" charset="-122"/>
                <a:ea typeface="微软雅黑" panose="020B0503020204020204" pitchFamily="34" charset="-122"/>
                <a:sym typeface="+mn-ea"/>
              </a:rPr>
              <a:t>   政府部门在隐患排查治理体系</a:t>
            </a:r>
            <a:endParaRPr lang="zh-CN" altLang="en-US" sz="4000" dirty="0" smtClean="0">
              <a:solidFill>
                <a:srgbClr val="C00000"/>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4000" dirty="0" smtClean="0">
                <a:solidFill>
                  <a:srgbClr val="C00000"/>
                </a:solidFill>
                <a:latin typeface="微软雅黑" panose="020B0503020204020204" pitchFamily="34" charset="-122"/>
                <a:ea typeface="微软雅黑" panose="020B0503020204020204" pitchFamily="34" charset="-122"/>
                <a:sym typeface="+mn-ea"/>
              </a:rPr>
              <a:t>             建设中的监管工作</a:t>
            </a:r>
            <a:endParaRPr lang="zh-CN" altLang="en-US" sz="4000" dirty="0" smtClean="0">
              <a:solidFill>
                <a:srgbClr val="C00000"/>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4000" b="1" dirty="0" smtClean="0">
                <a:solidFill>
                  <a:srgbClr val="C00000"/>
                </a:solidFill>
                <a:latin typeface="微软雅黑" panose="020B0503020204020204" pitchFamily="34" charset="-122"/>
                <a:ea typeface="微软雅黑" panose="020B0503020204020204" pitchFamily="34" charset="-122"/>
                <a:sym typeface="+mn-ea"/>
              </a:rPr>
              <a:t>第三节</a:t>
            </a:r>
            <a:r>
              <a:rPr lang="zh-CN" altLang="en-US" sz="4000" dirty="0" smtClean="0">
                <a:solidFill>
                  <a:srgbClr val="C00000"/>
                </a:solidFill>
                <a:latin typeface="微软雅黑" panose="020B0503020204020204" pitchFamily="34" charset="-122"/>
                <a:ea typeface="微软雅黑" panose="020B0503020204020204" pitchFamily="34" charset="-122"/>
                <a:sym typeface="+mn-ea"/>
              </a:rPr>
              <a:t>   企业隐患排查治理工作 </a:t>
            </a:r>
            <a:endParaRPr lang="zh-CN" altLang="en-US" sz="4000" dirty="0" smtClean="0">
              <a:solidFill>
                <a:srgbClr val="C00000"/>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6600" b="1" dirty="0">
                  <a:solidFill>
                    <a:srgbClr val="C00000"/>
                  </a:solidFill>
                  <a:latin typeface="微软雅黑" panose="020B0503020204020204" pitchFamily="34" charset="-122"/>
                  <a:ea typeface="微软雅黑" panose="020B0503020204020204" pitchFamily="34" charset="-122"/>
                </a:rPr>
                <a:t>目录</a:t>
              </a:r>
              <a:endParaRPr lang="zh-CN" altLang="zh-CN" sz="6600" b="1" dirty="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solidFill>
                    <a:srgbClr val="C00000"/>
                  </a:solidFill>
                </a:endParaRPr>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solidFill>
                    <a:srgbClr val="C00000"/>
                  </a:solidFill>
                </a:endParaRPr>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solidFill>
                    <a:srgbClr val="C00000"/>
                  </a:solidFill>
                </a:endParaRPr>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solidFill>
                    <a:srgbClr val="C00000"/>
                  </a:solidFill>
                </a:endParaRPr>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solidFill>
                    <a:srgbClr val="C00000"/>
                  </a:solidFill>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67360" y="768985"/>
            <a:ext cx="4395470"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成立隐患排查组织机构：</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449580" y="1574800"/>
          <a:ext cx="11292840" cy="1323975"/>
        </p:xfrm>
        <a:graphic>
          <a:graphicData uri="http://schemas.openxmlformats.org/drawingml/2006/table">
            <a:tbl>
              <a:tblPr firstRow="1" bandRow="1">
                <a:tableStyleId>{5C22544A-7EE6-4342-B048-85BDC9FD1C3A}</a:tableStyleId>
              </a:tblPr>
              <a:tblGrid>
                <a:gridCol w="1727200"/>
                <a:gridCol w="2999105"/>
                <a:gridCol w="3381375"/>
                <a:gridCol w="3185160"/>
              </a:tblGrid>
              <a:tr h="651510">
                <a:tc rowSpan="2">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组织机构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组长</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成员</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日常管理机构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7246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企业主要负责人</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各车间各部门安全管理人员</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安全管理部门</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graphicFrame>
        <p:nvGraphicFramePr>
          <p:cNvPr id="5" name="表格 4"/>
          <p:cNvGraphicFramePr/>
          <p:nvPr/>
        </p:nvGraphicFramePr>
        <p:xfrm>
          <a:off x="467360" y="3139440"/>
          <a:ext cx="11206480" cy="3323590"/>
        </p:xfrm>
        <a:graphic>
          <a:graphicData uri="http://schemas.openxmlformats.org/drawingml/2006/table">
            <a:tbl>
              <a:tblPr firstRow="1" bandRow="1">
                <a:tableStyleId>{5940675A-B579-460E-94D1-54222C63F5DA}</a:tableStyleId>
              </a:tblPr>
              <a:tblGrid>
                <a:gridCol w="1652905"/>
                <a:gridCol w="2956560"/>
                <a:gridCol w="3419475"/>
                <a:gridCol w="3177540"/>
              </a:tblGrid>
              <a:tr h="1037590">
                <a:tc>
                  <a:txBody>
                    <a:bodyPr/>
                    <a:lstStyle/>
                    <a:p>
                      <a:pPr algn="ctr">
                        <a:buNone/>
                      </a:pPr>
                      <a:r>
                        <a:rPr lang="zh-CN" altLang="en-US" sz="2400" b="1">
                          <a:latin typeface="微软雅黑" panose="020B0503020204020204" pitchFamily="34" charset="-122"/>
                          <a:ea typeface="微软雅黑" panose="020B0503020204020204" pitchFamily="34" charset="-122"/>
                        </a:rPr>
                        <a:t>岗位</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企业主要负责人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部门、车间负责人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操作人员</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r h="2073910">
                <a:tc>
                  <a:txBody>
                    <a:bodyPr/>
                    <a:lstStyle/>
                    <a:p>
                      <a:pPr algn="ctr">
                        <a:buNone/>
                      </a:pPr>
                      <a:r>
                        <a:rPr lang="zh-CN" altLang="en-US" sz="2400" b="1">
                          <a:latin typeface="微软雅黑" panose="020B0503020204020204" pitchFamily="34" charset="-122"/>
                          <a:ea typeface="微软雅黑" panose="020B0503020204020204" pitchFamily="34" charset="-122"/>
                        </a:rPr>
                        <a:t>职责分工</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隐患排查治理工作的第一责任人，将隐患排查治理工作纳入到日常工作的范围中，定期组织和参与隐患排查</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对本部门、本车间的事故隐患排查治理工作负责。</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按照责任制、相关规章制度和操作规程以及岗位排查清单中明确的隐患排查内容及周期进行排查。</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7360" y="2186940"/>
            <a:ext cx="11292205" cy="2286000"/>
          </a:xfrm>
          <a:prstGeom prst="rect">
            <a:avLst/>
          </a:prstGeom>
          <a:noFill/>
        </p:spPr>
        <p:txBody>
          <a:bodyPr wrap="square" rtlCol="0">
            <a:spAutoFit/>
          </a:bodyPr>
          <a:lstStyle/>
          <a:p>
            <a:pPr indent="0" fontAlgn="auto">
              <a:lnSpc>
                <a:spcPct val="150000"/>
              </a:lnSpc>
              <a:buFont typeface="Wingdings" panose="05000000000000000000" charset="0"/>
              <a:buNone/>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生产经营项目、场所、设备发包、出租的，安全管理部门应与承包、承租单位签订安全生产管理协议，并在协议中明确各方对事故隐患排查、治理和防控报告的管理职责。发包单位对承包、承租单位的事故隐患排查治理负有统一协调和监督管理的职责。</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41630" y="768985"/>
            <a:ext cx="379539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建立健全规章制度：</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25675" y="1552575"/>
            <a:ext cx="7711440" cy="113919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隐患排查治理管理制度</a:t>
            </a:r>
            <a:endParaRPr lang="zh-CN" altLang="en-US" sz="3200">
              <a:latin typeface="微软雅黑" panose="020B0503020204020204" pitchFamily="34" charset="-122"/>
              <a:ea typeface="微软雅黑" panose="020B0503020204020204" pitchFamily="34" charset="-122"/>
            </a:endParaRPr>
          </a:p>
        </p:txBody>
      </p:sp>
      <p:sp>
        <p:nvSpPr>
          <p:cNvPr id="4" name="椭圆 3"/>
          <p:cNvSpPr/>
          <p:nvPr/>
        </p:nvSpPr>
        <p:spPr>
          <a:xfrm>
            <a:off x="946785" y="2989580"/>
            <a:ext cx="1293495" cy="12255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责任部门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2750185" y="2989580"/>
            <a:ext cx="1293495" cy="122555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适用范围</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4554220" y="2989580"/>
            <a:ext cx="1293495" cy="12255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排查方式</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372225" y="3048635"/>
            <a:ext cx="1293495" cy="1225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排查内容</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8162290" y="3048635"/>
            <a:ext cx="1293495" cy="1225550"/>
          </a:xfrm>
          <a:prstGeom prst="ellipse">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考核</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9951720" y="2989580"/>
            <a:ext cx="1293495" cy="1225550"/>
          </a:xfrm>
          <a:prstGeom prst="ellipse">
            <a:avLst/>
          </a:prstGeom>
          <a:solidFill>
            <a:srgbClr val="59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记录</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2379663" y="4633595"/>
            <a:ext cx="2033905" cy="1920240"/>
          </a:xfrm>
          <a:prstGeom prst="ellipse">
            <a:avLst/>
          </a:prstGeom>
          <a:solidFill>
            <a:srgbClr val="91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资金提取与使用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5079048" y="4633595"/>
            <a:ext cx="2033905" cy="1920240"/>
          </a:xfrm>
          <a:prstGeom prst="ellipse">
            <a:avLst/>
          </a:prstGeom>
          <a:solidFill>
            <a:srgbClr val="EB8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事故隐患报告和举报的奖励</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7792085" y="4633595"/>
            <a:ext cx="2033905" cy="19202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相关记录和台账</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26695" y="768985"/>
            <a:ext cx="7524115"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编制隐患排查清单                             </a:t>
            </a:r>
            <a:r>
              <a:rPr lang="zh-CN" altLang="en-US" sz="2400" b="1" dirty="0">
                <a:solidFill>
                  <a:srgbClr val="C00000"/>
                </a:solidFill>
                <a:latin typeface="微软雅黑" panose="020B0503020204020204" pitchFamily="34" charset="-122"/>
                <a:ea typeface="微软雅黑" panose="020B0503020204020204" pitchFamily="34" charset="-122"/>
              </a:rPr>
              <a:t>管理岗位清单</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aphicFrame>
        <p:nvGraphicFramePr>
          <p:cNvPr id="7" name="表格 -1"/>
          <p:cNvGraphicFramePr/>
          <p:nvPr/>
        </p:nvGraphicFramePr>
        <p:xfrm>
          <a:off x="220345" y="1473835"/>
          <a:ext cx="11751310" cy="5026660"/>
        </p:xfrm>
        <a:graphic>
          <a:graphicData uri="http://schemas.openxmlformats.org/drawingml/2006/table">
            <a:tbl>
              <a:tblPr firstRow="1" bandRow="1">
                <a:tableStyleId>{5940675A-B579-460E-94D1-54222C63F5DA}</a:tableStyleId>
              </a:tblPr>
              <a:tblGrid>
                <a:gridCol w="742950"/>
                <a:gridCol w="1844675"/>
                <a:gridCol w="1741805"/>
                <a:gridCol w="4279900"/>
                <a:gridCol w="1294130"/>
                <a:gridCol w="1184275"/>
                <a:gridCol w="663575"/>
              </a:tblGrid>
              <a:tr h="368300">
                <a:tc gridSpan="7">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公司安全生产管理岗位隐患排查清单</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330200">
                <a:tc gridSpan="7">
                  <a:txBody>
                    <a:bodyPr/>
                    <a:lstStyle/>
                    <a:p>
                      <a:pPr marL="0" indent="0" algn="ctr">
                        <a:buNone/>
                      </a:pPr>
                      <a:r>
                        <a:rPr lang="zh-CN" altLang="en-US" sz="2000" b="1" u="none">
                          <a:solidFill>
                            <a:schemeClr val="bg1"/>
                          </a:solidFill>
                          <a:highlight>
                            <a:srgbClr val="F2DBDB"/>
                          </a:highlight>
                          <a:latin typeface="微软雅黑" panose="020B0503020204020204" pitchFamily="34" charset="-122"/>
                          <a:ea typeface="微软雅黑" panose="020B0503020204020204" pitchFamily="34" charset="-122"/>
                          <a:cs typeface="仿宋" panose="02010609060101010101" charset="-122"/>
                        </a:rPr>
                        <a:t>基 础 管 理</a:t>
                      </a:r>
                      <a:endParaRPr lang="zh-CN" altLang="en-US" sz="2000" b="1" u="none">
                        <a:solidFill>
                          <a:schemeClr val="bg1"/>
                        </a:solidFill>
                        <a:highlight>
                          <a:srgbClr val="F2DBDB"/>
                        </a:highlight>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298450">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序号</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排查项目</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40360">
                <a:tc rowSpan="3">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3">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资质证照</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营业执照</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是否将要到期。</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是否需要变更事项。</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综合办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季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安全生产许可证</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、是否取得。</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、是否将要到期；有效期届满前</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个月提出延期申请。</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季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三同时”审批文件</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、取得安全条件审查意见。</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、安全设施的设计审查意见。</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、试生产备案文件、竣工验收审查意见。</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季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30200">
                <a:tc rowSpan="2">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3</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2">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安全生产管理制度和操作规程</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规章制度</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、是否齐全（标准化评审标准要求）。</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、每</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年评审和修订一次。</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综合办安全处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半年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各岗位安全操作规程</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、是否齐全。</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、每</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年评审和修订一次。</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、发生重大变更应及时修订。</a:t>
                      </a:r>
                      <a:r>
                        <a:rPr lang="en-US" altLang="zh-CN" sz="2000" b="0" u="none">
                          <a:latin typeface="微软雅黑" panose="020B0503020204020204" pitchFamily="34" charset="-122"/>
                          <a:ea typeface="微软雅黑" panose="020B0503020204020204" pitchFamily="34" charset="-122"/>
                          <a:cs typeface="仿宋" panose="02010609060101010101" charset="-122"/>
                        </a:rPr>
                        <a:t>4</a:t>
                      </a:r>
                      <a:r>
                        <a:rPr lang="zh-CN" altLang="en-US" sz="2000" b="0" u="none">
                          <a:latin typeface="微软雅黑" panose="020B0503020204020204" pitchFamily="34" charset="-122"/>
                          <a:ea typeface="微软雅黑" panose="020B0503020204020204" pitchFamily="34" charset="-122"/>
                          <a:cs typeface="仿宋" panose="02010609060101010101" charset="-122"/>
                        </a:rPr>
                        <a:t>、“四新”前应编制新的规程。</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生产处安全处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半年</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及时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28625" y="894080"/>
          <a:ext cx="11335385" cy="5636260"/>
        </p:xfrm>
        <a:graphic>
          <a:graphicData uri="http://schemas.openxmlformats.org/drawingml/2006/table">
            <a:tbl>
              <a:tblPr firstRow="1" bandRow="1">
                <a:tableStyleId>{5940675A-B579-460E-94D1-54222C63F5DA}</a:tableStyleId>
              </a:tblPr>
              <a:tblGrid>
                <a:gridCol w="670560"/>
                <a:gridCol w="1155065"/>
                <a:gridCol w="1230630"/>
                <a:gridCol w="4263390"/>
                <a:gridCol w="2062480"/>
                <a:gridCol w="1261110"/>
                <a:gridCol w="692150"/>
              </a:tblGrid>
              <a:tr h="367030">
                <a:tc gridSpan="7">
                  <a:txBody>
                    <a:bodyPr/>
                    <a:lstStyle/>
                    <a:p>
                      <a:pPr marL="0" indent="0" algn="ctr">
                        <a:buNone/>
                      </a:pPr>
                      <a:r>
                        <a:rPr lang="zh-CN" altLang="zh-CN" sz="2000" b="1" u="none">
                          <a:solidFill>
                            <a:schemeClr val="bg1"/>
                          </a:solidFill>
                          <a:latin typeface="微软雅黑" panose="020B0503020204020204" pitchFamily="34" charset="-122"/>
                          <a:ea typeface="微软雅黑" panose="020B0503020204020204" pitchFamily="34" charset="-122"/>
                          <a:cs typeface="仿宋" panose="02010609060101010101" charset="-122"/>
                        </a:rPr>
                        <a:t>现 场 管 理</a:t>
                      </a:r>
                      <a:endParaRPr lang="zh-CN" altLang="zh-CN" sz="2000" b="1" u="none">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67030">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序号</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排查项目</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92430">
                <a:tc rowSpan="4">
                  <a:txBody>
                    <a:bodyPr/>
                    <a:lstStyle/>
                    <a:p>
                      <a:pPr marL="0" indent="0" algn="ctr">
                        <a:buNone/>
                      </a:pPr>
                      <a:r>
                        <a:rPr lang="en-US" altLang="zh-CN" sz="2000" b="1" u="none">
                          <a:latin typeface="微软雅黑" panose="020B0503020204020204" pitchFamily="34" charset="-122"/>
                          <a:ea typeface="微软雅黑" panose="020B0503020204020204" pitchFamily="34" charset="-122"/>
                          <a:cs typeface="仿宋" panose="02010609060101010101" charset="-122"/>
                        </a:rPr>
                        <a:t> </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en-US" altLang="zh-CN" sz="2000" b="1" u="none">
                          <a:latin typeface="微软雅黑" panose="020B0503020204020204" pitchFamily="34" charset="-122"/>
                          <a:ea typeface="微软雅黑" panose="020B0503020204020204" pitchFamily="34" charset="-122"/>
                        </a:rPr>
                        <a:t>1</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4">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特种设备现场管理</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1270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通用要求</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登记及检验标志。</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运行状况。</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设备处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783590">
                <a:tc v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锅炉压力容器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安全阀的校验。</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压力表的校验及指示。</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液位计的防护及指示。</a:t>
                      </a:r>
                      <a:r>
                        <a:rPr lang="en-US" altLang="zh-CN" sz="2000" b="0" u="none">
                          <a:latin typeface="微软雅黑" panose="020B0503020204020204" pitchFamily="34" charset="-122"/>
                          <a:ea typeface="微软雅黑" panose="020B0503020204020204" pitchFamily="34" charset="-122"/>
                          <a:cs typeface="仿宋" panose="02010609060101010101" charset="-122"/>
                        </a:rPr>
                        <a:t>4.</a:t>
                      </a:r>
                      <a:r>
                        <a:rPr lang="zh-CN" altLang="en-US" sz="2000" b="0" u="none">
                          <a:latin typeface="微软雅黑" panose="020B0503020204020204" pitchFamily="34" charset="-122"/>
                          <a:ea typeface="微软雅黑" panose="020B0503020204020204" pitchFamily="34" charset="-122"/>
                          <a:cs typeface="仿宋" panose="02010609060101010101" charset="-122"/>
                        </a:rPr>
                        <a:t>报警、联锁装置的运行（水位或压力）。</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r>
                        <a:rPr lang="zh-CN" altLang="en-US" sz="2000" b="0" u="none">
                          <a:latin typeface="微软雅黑" panose="020B0503020204020204" pitchFamily="34" charset="-122"/>
                          <a:ea typeface="微软雅黑" panose="020B0503020204020204" pitchFamily="34" charset="-122"/>
                          <a:cs typeface="仿宋" panose="02010609060101010101" charset="-122"/>
                        </a:rPr>
                        <a:t>设备处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83845">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压力管道</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安全泄放装置。安全保护装置的定期检验。</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22860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设备处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47244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起重机械、厂内专用机动车辆</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安全防护装置。</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各零部件完好，连接紧固无缺损。</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车容整洁。</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设备处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使用部门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99085">
                <a:tc>
                  <a:txBody>
                    <a:bodyPr/>
                    <a:lstStyle/>
                    <a:p>
                      <a:pPr marL="0" indent="0" algn="ctr">
                        <a:buNone/>
                      </a:pPr>
                      <a:r>
                        <a:rPr lang="en-US" altLang="zh-CN" sz="2000" b="1" u="none">
                          <a:latin typeface="微软雅黑" panose="020B0503020204020204" pitchFamily="34" charset="-122"/>
                          <a:ea typeface="微软雅黑" panose="020B0503020204020204" pitchFamily="34" charset="-122"/>
                          <a:cs typeface="仿宋" panose="02010609060101010101" charset="-122"/>
                        </a:rPr>
                        <a:t>...</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37210">
                <a:tc>
                  <a:txBody>
                    <a:bodyPr/>
                    <a:lstStyle/>
                    <a:p>
                      <a:pPr marL="0" indent="0" algn="ctr">
                        <a:buNone/>
                      </a:pPr>
                      <a:r>
                        <a:rPr lang="en-US" altLang="zh-CN" sz="2000" b="1" u="none">
                          <a:latin typeface="微软雅黑" panose="020B0503020204020204" pitchFamily="34" charset="-122"/>
                          <a:ea typeface="微软雅黑" panose="020B0503020204020204" pitchFamily="34" charset="-122"/>
                          <a:cs typeface="仿宋" panose="02010609060101010101" charset="-122"/>
                        </a:rPr>
                        <a:t>4</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从业人员</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持证上岗。</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个人防护用品佩戴。</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三违”行为。</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49555">
                <a:tc>
                  <a:txBody>
                    <a:bodyPr/>
                    <a:lstStyle/>
                    <a:p>
                      <a:pPr marL="0" indent="0" algn="ctr">
                        <a:buNone/>
                      </a:pPr>
                      <a:r>
                        <a:rPr lang="en-US" altLang="zh-CN" sz="2000" b="1" u="none">
                          <a:latin typeface="微软雅黑" panose="020B0503020204020204" pitchFamily="34" charset="-122"/>
                          <a:ea typeface="微软雅黑" panose="020B0503020204020204" pitchFamily="34" charset="-122"/>
                          <a:cs typeface="仿宋" panose="02010609060101010101" charset="-122"/>
                        </a:rPr>
                        <a:t>...</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27685">
                <a:tc>
                  <a:txBody>
                    <a:bodyPr/>
                    <a:lstStyle/>
                    <a:p>
                      <a:pPr marL="0" indent="0" algn="ctr">
                        <a:buNone/>
                      </a:pPr>
                      <a:r>
                        <a:rPr lang="en-US" altLang="zh-CN" sz="2000" b="1" u="none">
                          <a:latin typeface="微软雅黑" panose="020B0503020204020204" pitchFamily="34" charset="-122"/>
                          <a:ea typeface="微软雅黑" panose="020B0503020204020204" pitchFamily="34" charset="-122"/>
                          <a:cs typeface="仿宋" panose="02010609060101010101" charset="-122"/>
                        </a:rPr>
                        <a:t>8</a:t>
                      </a:r>
                      <a:endParaRPr lang="en-US" altLang="zh-CN" sz="20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特殊作业</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作业前的危险及有害因素辨识。</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严格落实作业审批程序。</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严格执行</a:t>
                      </a:r>
                      <a:r>
                        <a:rPr lang="en-US" altLang="zh-CN" sz="2000" b="0" u="none">
                          <a:latin typeface="微软雅黑" panose="020B0503020204020204" pitchFamily="34" charset="-122"/>
                          <a:ea typeface="微软雅黑" panose="020B0503020204020204" pitchFamily="34" charset="-122"/>
                          <a:cs typeface="仿宋" panose="02010609060101010101" charset="-122"/>
                        </a:rPr>
                        <a:t>GB30871-2014</a:t>
                      </a:r>
                      <a:r>
                        <a:rPr lang="zh-CN" altLang="en-US" sz="2000" b="0" u="none">
                          <a:latin typeface="微软雅黑" panose="020B0503020204020204" pitchFamily="34" charset="-122"/>
                          <a:ea typeface="微软雅黑" panose="020B0503020204020204" pitchFamily="34" charset="-122"/>
                          <a:cs typeface="仿宋" panose="02010609060101010101" charset="-122"/>
                        </a:rPr>
                        <a:t>。</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安全处</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月</a:t>
                      </a:r>
                      <a:r>
                        <a:rPr lang="en-US" altLang="zh-CN" sz="2000" b="0" u="none">
                          <a:latin typeface="微软雅黑" panose="020B0503020204020204" pitchFamily="34" charset="-122"/>
                          <a:ea typeface="微软雅黑" panose="020B0503020204020204" pitchFamily="34" charset="-122"/>
                          <a:cs typeface="仿宋" panose="02010609060101010101" charset="-122"/>
                        </a:rPr>
                        <a:t>/</a:t>
                      </a:r>
                      <a:r>
                        <a:rPr lang="zh-CN" altLang="en-US" sz="2000" b="0" u="none">
                          <a:latin typeface="微软雅黑" panose="020B0503020204020204" pitchFamily="34" charset="-122"/>
                          <a:ea typeface="微软雅黑" panose="020B0503020204020204" pitchFamily="34" charset="-122"/>
                          <a:cs typeface="仿宋" panose="02010609060101010101" charset="-122"/>
                        </a:rPr>
                        <a:t>周</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1"/>
          <p:cNvGraphicFramePr/>
          <p:nvPr/>
        </p:nvGraphicFramePr>
        <p:xfrm>
          <a:off x="239395" y="1628140"/>
          <a:ext cx="11713210" cy="4796790"/>
        </p:xfrm>
        <a:graphic>
          <a:graphicData uri="http://schemas.openxmlformats.org/drawingml/2006/table">
            <a:tbl>
              <a:tblPr firstRow="1" bandRow="1">
                <a:tableStyleId>{5940675A-B579-460E-94D1-54222C63F5DA}</a:tableStyleId>
              </a:tblPr>
              <a:tblGrid>
                <a:gridCol w="1644650"/>
                <a:gridCol w="7747635"/>
                <a:gridCol w="1066165"/>
                <a:gridCol w="748030"/>
                <a:gridCol w="506730"/>
              </a:tblGrid>
              <a:tr h="426085">
                <a:tc gridSpan="5">
                  <a:txBody>
                    <a:bodyPr/>
                    <a:lstStyle/>
                    <a:p>
                      <a:pPr marL="0" indent="0" algn="ctr">
                        <a:buNone/>
                      </a:pPr>
                      <a:r>
                        <a:rPr lang="zh-CN" altLang="en-US" sz="2000" b="1" u="none">
                          <a:solidFill>
                            <a:schemeClr val="bg1"/>
                          </a:solidFill>
                          <a:latin typeface="微软雅黑" panose="020B0503020204020204" pitchFamily="34" charset="-122"/>
                          <a:ea typeface="微软雅黑" panose="020B0503020204020204" pitchFamily="34" charset="-122"/>
                          <a:cs typeface="仿宋" panose="02010609060101010101" charset="-122"/>
                        </a:rPr>
                        <a:t>脱硫净化工序  隐患排查清单</a:t>
                      </a:r>
                      <a:endParaRPr lang="zh-CN" altLang="en-US" sz="2000" b="1" u="none">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7373"/>
                    </a:solidFill>
                  </a:tcPr>
                </a:tc>
                <a:tc hMerge="1">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4485">
                <a:tc>
                  <a:txBody>
                    <a:bodyPr/>
                    <a:lstStyle/>
                    <a:p>
                      <a:pPr marL="0" indent="0" algn="ctr">
                        <a:buNone/>
                      </a:pPr>
                      <a:r>
                        <a:rPr lang="zh-CN" altLang="en-US" sz="2000" b="1" u="none">
                          <a:latin typeface="微软雅黑" panose="020B0503020204020204" pitchFamily="34" charset="-122"/>
                          <a:ea typeface="微软雅黑" panose="020B0503020204020204" pitchFamily="34" charset="-122"/>
                          <a:cs typeface="仿宋" panose="02010609060101010101" charset="-122"/>
                        </a:rPr>
                        <a:t>排查点</a:t>
                      </a:r>
                      <a:endParaRPr lang="zh-CN" altLang="en-US" sz="20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2000" b="1"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20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2000" b="1"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20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2000" b="1" u="none">
                          <a:latin typeface="微软雅黑" panose="020B0503020204020204" pitchFamily="34" charset="-122"/>
                          <a:ea typeface="微软雅黑" panose="020B0503020204020204" pitchFamily="34" charset="-122"/>
                          <a:cs typeface="仿宋" panose="02010609060101010101" charset="-122"/>
                        </a:rPr>
                        <a:t>排查岗位</a:t>
                      </a:r>
                      <a:endParaRPr lang="zh-CN" altLang="en-US" sz="20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2000" b="1" u="none">
                          <a:latin typeface="微软雅黑" panose="020B0503020204020204" pitchFamily="34" charset="-122"/>
                          <a:ea typeface="微软雅黑" panose="020B0503020204020204" pitchFamily="34" charset="-122"/>
                          <a:cs typeface="仿宋" panose="02010609060101010101" charset="-122"/>
                        </a:rPr>
                        <a:t>电话</a:t>
                      </a:r>
                      <a:endParaRPr lang="zh-CN" altLang="en-US" sz="20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885825">
                <a:tc>
                  <a:txBody>
                    <a:bodyPr/>
                    <a:lstStyle/>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罗茨鼓风机</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脱硫塔</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2000" b="0" u="none">
                          <a:latin typeface="微软雅黑" panose="020B0503020204020204" pitchFamily="34" charset="-122"/>
                          <a:ea typeface="微软雅黑" panose="020B0503020204020204" pitchFamily="34" charset="-122"/>
                          <a:cs typeface="仿宋" panose="02010609060101010101" charset="-122"/>
                        </a:rPr>
                        <a:t>净化器 </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1</a:t>
                      </a:r>
                      <a:r>
                        <a:rPr lang="zh-CN" altLang="en-US" sz="2000" b="0" u="none">
                          <a:latin typeface="微软雅黑" panose="020B0503020204020204" pitchFamily="34" charset="-122"/>
                          <a:ea typeface="微软雅黑" panose="020B0503020204020204" pitchFamily="34" charset="-122"/>
                          <a:cs typeface="仿宋" panose="02010609060101010101" charset="-122"/>
                        </a:rPr>
                        <a:t>、温度、压力、油位；</a:t>
                      </a: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、跑、冒、滴、漏；</a:t>
                      </a:r>
                      <a:r>
                        <a:rPr lang="en-US" altLang="zh-CN" sz="2000" b="0" u="none">
                          <a:latin typeface="微软雅黑" panose="020B0503020204020204" pitchFamily="34" charset="-122"/>
                          <a:ea typeface="微软雅黑" panose="020B0503020204020204" pitchFamily="34" charset="-122"/>
                          <a:cs typeface="仿宋" panose="02010609060101010101" charset="-122"/>
                        </a:rPr>
                        <a:t>3</a:t>
                      </a:r>
                      <a:r>
                        <a:rPr lang="zh-CN" altLang="en-US" sz="2000" b="0" u="none">
                          <a:latin typeface="微软雅黑" panose="020B0503020204020204" pitchFamily="34" charset="-122"/>
                          <a:ea typeface="微软雅黑" panose="020B0503020204020204" pitchFamily="34" charset="-122"/>
                          <a:cs typeface="仿宋" panose="02010609060101010101" charset="-122"/>
                        </a:rPr>
                        <a:t>、煤气及氢气管道法兰跨接线；</a:t>
                      </a:r>
                      <a:r>
                        <a:rPr lang="en-US" altLang="zh-CN" sz="2000" b="0" u="none">
                          <a:latin typeface="微软雅黑" panose="020B0503020204020204" pitchFamily="34" charset="-122"/>
                          <a:ea typeface="微软雅黑" panose="020B0503020204020204" pitchFamily="34" charset="-122"/>
                          <a:cs typeface="仿宋" panose="02010609060101010101" charset="-122"/>
                        </a:rPr>
                        <a:t>4</a:t>
                      </a:r>
                      <a:r>
                        <a:rPr lang="zh-CN" altLang="en-US" sz="2000" b="0" u="none">
                          <a:latin typeface="微软雅黑" panose="020B0503020204020204" pitchFamily="34" charset="-122"/>
                          <a:ea typeface="微软雅黑" panose="020B0503020204020204" pitchFamily="34" charset="-122"/>
                          <a:cs typeface="仿宋" panose="02010609060101010101" charset="-122"/>
                        </a:rPr>
                        <a:t>、程控阀；</a:t>
                      </a:r>
                      <a:r>
                        <a:rPr lang="en-US" altLang="zh-CN" sz="2000" b="0" u="none">
                          <a:latin typeface="微软雅黑" panose="020B0503020204020204" pitchFamily="34" charset="-122"/>
                          <a:ea typeface="微软雅黑" panose="020B0503020204020204" pitchFamily="34" charset="-122"/>
                          <a:cs typeface="仿宋" panose="02010609060101010101" charset="-122"/>
                        </a:rPr>
                        <a:t>5</a:t>
                      </a:r>
                      <a:r>
                        <a:rPr lang="zh-CN" altLang="en-US" sz="2000" b="0" u="none">
                          <a:latin typeface="微软雅黑" panose="020B0503020204020204" pitchFamily="34" charset="-122"/>
                          <a:ea typeface="微软雅黑" panose="020B0503020204020204" pitchFamily="34" charset="-122"/>
                          <a:cs typeface="仿宋" panose="02010609060101010101" charset="-122"/>
                        </a:rPr>
                        <a:t>、排凝系统；</a:t>
                      </a:r>
                      <a:r>
                        <a:rPr lang="en-US" altLang="zh-CN" sz="2000" b="0" u="none">
                          <a:latin typeface="微软雅黑" panose="020B0503020204020204" pitchFamily="34" charset="-122"/>
                          <a:ea typeface="微软雅黑" panose="020B0503020204020204" pitchFamily="34" charset="-122"/>
                          <a:cs typeface="仿宋" panose="02010609060101010101" charset="-122"/>
                        </a:rPr>
                        <a:t>6</a:t>
                      </a:r>
                      <a:r>
                        <a:rPr lang="zh-CN" altLang="en-US" sz="2000" b="0" u="none">
                          <a:latin typeface="微软雅黑" panose="020B0503020204020204" pitchFamily="34" charset="-122"/>
                          <a:ea typeface="微软雅黑" panose="020B0503020204020204" pitchFamily="34" charset="-122"/>
                          <a:cs typeface="仿宋" panose="02010609060101010101" charset="-122"/>
                        </a:rPr>
                        <a:t>、灭火器、消防栓；</a:t>
                      </a:r>
                      <a:r>
                        <a:rPr lang="en-US" altLang="zh-CN" sz="2000" b="0" u="none">
                          <a:latin typeface="微软雅黑" panose="020B0503020204020204" pitchFamily="34" charset="-122"/>
                          <a:ea typeface="微软雅黑" panose="020B0503020204020204" pitchFamily="34" charset="-122"/>
                          <a:cs typeface="仿宋" panose="02010609060101010101" charset="-122"/>
                        </a:rPr>
                        <a:t>7</a:t>
                      </a:r>
                      <a:r>
                        <a:rPr lang="zh-CN" altLang="en-US" sz="2000" b="0" u="none">
                          <a:latin typeface="微软雅黑" panose="020B0503020204020204" pitchFamily="34" charset="-122"/>
                          <a:ea typeface="微软雅黑" panose="020B0503020204020204" pitchFamily="34" charset="-122"/>
                          <a:cs typeface="仿宋" panose="02010609060101010101" charset="-122"/>
                        </a:rPr>
                        <a:t>、有毒气体报警器；</a:t>
                      </a:r>
                      <a:r>
                        <a:rPr lang="en-US" altLang="zh-CN" sz="2000" b="0" u="none">
                          <a:latin typeface="微软雅黑" panose="020B0503020204020204" pitchFamily="34" charset="-122"/>
                          <a:ea typeface="微软雅黑" panose="020B0503020204020204" pitchFamily="34" charset="-122"/>
                          <a:cs typeface="仿宋" panose="02010609060101010101" charset="-122"/>
                        </a:rPr>
                        <a:t>8</a:t>
                      </a:r>
                      <a:r>
                        <a:rPr lang="zh-CN" altLang="en-US" sz="2000" b="0" u="none">
                          <a:latin typeface="微软雅黑" panose="020B0503020204020204" pitchFamily="34" charset="-122"/>
                          <a:ea typeface="微软雅黑" panose="020B0503020204020204" pitchFamily="34" charset="-122"/>
                          <a:cs typeface="仿宋" panose="02010609060101010101" charset="-122"/>
                        </a:rPr>
                        <a:t>、安全警示及职业卫生警示标识</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2</a:t>
                      </a:r>
                      <a:r>
                        <a:rPr lang="zh-CN" altLang="en-US" sz="2000" b="0" u="none">
                          <a:latin typeface="微软雅黑" panose="020B0503020204020204" pitchFamily="34" charset="-122"/>
                          <a:ea typeface="微软雅黑" panose="020B0503020204020204" pitchFamily="34" charset="-122"/>
                          <a:cs typeface="仿宋" panose="02010609060101010101" charset="-122"/>
                        </a:rPr>
                        <a:t>小时</a:t>
                      </a: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2000" b="0" u="none">
                          <a:latin typeface="微软雅黑" panose="020B0503020204020204" pitchFamily="34" charset="-122"/>
                          <a:ea typeface="微软雅黑" panose="020B0503020204020204" pitchFamily="34" charset="-122"/>
                          <a:cs typeface="仿宋" panose="02010609060101010101" charset="-122"/>
                        </a:rPr>
                        <a:t> </a:t>
                      </a: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08305">
                <a:tc gridSpan="5">
                  <a:txBody>
                    <a:bodyPr/>
                    <a:lstStyle/>
                    <a:p>
                      <a:pPr marL="0" indent="0" algn="ctr">
                        <a:buNone/>
                      </a:pPr>
                      <a:r>
                        <a:rPr lang="zh-CN" altLang="en-US" sz="2000" b="1">
                          <a:solidFill>
                            <a:schemeClr val="bg1"/>
                          </a:solidFill>
                          <a:latin typeface="微软雅黑" panose="020B0503020204020204" pitchFamily="34" charset="-122"/>
                          <a:ea typeface="微软雅黑" panose="020B0503020204020204" pitchFamily="34" charset="-122"/>
                          <a:cs typeface="仿宋" panose="02010609060101010101" charset="-122"/>
                          <a:sym typeface="+mn-ea"/>
                        </a:rPr>
                        <a:t>煤气压缩机房  隐患排查清单</a:t>
                      </a:r>
                      <a:endParaRPr lang="zh-CN" altLang="en-US" sz="2000" b="1" u="none">
                        <a:solidFill>
                          <a:schemeClr val="bg1"/>
                        </a:solidFill>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hMerge="1">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5515">
                <a:tc>
                  <a:txBody>
                    <a:bodyPr/>
                    <a:lstStyle/>
                    <a:p>
                      <a:pPr marL="0" indent="0" algn="ctr">
                        <a:buNone/>
                      </a:pPr>
                      <a:r>
                        <a:rPr lang="zh-CN" altLang="en-US" sz="2000">
                          <a:latin typeface="微软雅黑" panose="020B0503020204020204" pitchFamily="34" charset="-122"/>
                          <a:ea typeface="微软雅黑" panose="020B0503020204020204" pitchFamily="34" charset="-122"/>
                          <a:cs typeface="仿宋" panose="02010609060101010101" charset="-122"/>
                          <a:sym typeface="+mn-ea"/>
                        </a:rPr>
                        <a:t>煤压机</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台</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zh-CN" altLang="en-US" sz="2000">
                          <a:latin typeface="微软雅黑" panose="020B0503020204020204" pitchFamily="34" charset="-122"/>
                          <a:ea typeface="微软雅黑" panose="020B0503020204020204" pitchFamily="34" charset="-122"/>
                          <a:cs typeface="仿宋" panose="02010609060101010101" charset="-122"/>
                          <a:sym typeface="+mn-ea"/>
                        </a:rPr>
                        <a:t>1、煤压机一、二、三级进出口压力是否正常；2、油压、油温是否正常；3、机身、滴油器油液位是否正常；4、冷却器、气液分离器温度是否正常；5、循环水压力、温度是否正常；6、煤压机运行有无异响；7、管道、阀门有无跑冒滴漏现象；8、煤气管道法兰静电跨接是否完好；</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9</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、电机外壳接地是否完好</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2000">
                          <a:latin typeface="微软雅黑" panose="020B0503020204020204" pitchFamily="34" charset="-122"/>
                          <a:ea typeface="微软雅黑" panose="020B0503020204020204" pitchFamily="34" charset="-122"/>
                          <a:cs typeface="仿宋" panose="02010609060101010101" charset="-122"/>
                          <a:sym typeface="+mn-ea"/>
                        </a:rPr>
                        <a:t>1</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426085">
                <a:tc>
                  <a:txBody>
                    <a:bodyPr/>
                    <a:lstStyle/>
                    <a:p>
                      <a:pPr marL="0" indent="0" algn="ctr">
                        <a:buNone/>
                      </a:pPr>
                      <a:r>
                        <a:rPr lang="zh-CN" altLang="en-US" sz="2000">
                          <a:latin typeface="微软雅黑" panose="020B0503020204020204" pitchFamily="34" charset="-122"/>
                          <a:ea typeface="微软雅黑" panose="020B0503020204020204" pitchFamily="34" charset="-122"/>
                          <a:cs typeface="仿宋" panose="02010609060101010101" charset="-122"/>
                          <a:sym typeface="+mn-ea"/>
                        </a:rPr>
                        <a:t>其他</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buNone/>
                      </a:pPr>
                      <a:r>
                        <a:rPr lang="en-US" altLang="zh-CN" sz="2000">
                          <a:latin typeface="微软雅黑" panose="020B0503020204020204" pitchFamily="34" charset="-122"/>
                          <a:ea typeface="微软雅黑" panose="020B0503020204020204" pitchFamily="34" charset="-122"/>
                          <a:cs typeface="仿宋" panose="02010609060101010101" charset="-122"/>
                          <a:sym typeface="+mn-ea"/>
                        </a:rPr>
                        <a:t>1</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、劳保穿戴是否齐全；</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、安全警示标志是否完好；</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3</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、职业卫生警示标志是否完好；</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4</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、消防器材配备是否齐全；</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5</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、灭火器消防栓、压力是否正常完好</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2000">
                          <a:latin typeface="微软雅黑" panose="020B0503020204020204" pitchFamily="34" charset="-122"/>
                          <a:ea typeface="微软雅黑" panose="020B0503020204020204" pitchFamily="34" charset="-122"/>
                          <a:cs typeface="仿宋" panose="02010609060101010101" charset="-122"/>
                          <a:sym typeface="+mn-ea"/>
                        </a:rPr>
                        <a:t>1</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2000">
                          <a:latin typeface="微软雅黑" panose="020B0503020204020204" pitchFamily="34" charset="-122"/>
                          <a:ea typeface="微软雅黑" panose="020B0503020204020204" pitchFamily="34" charset="-122"/>
                          <a:cs typeface="仿宋" panose="02010609060101010101" charset="-122"/>
                          <a:sym typeface="+mn-ea"/>
                        </a:rPr>
                        <a:t>/</a:t>
                      </a:r>
                      <a:r>
                        <a:rPr lang="zh-CN" altLang="en-US" sz="200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20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en-US" altLang="zh-CN"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20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12" name="文本框 11"/>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26695" y="768985"/>
            <a:ext cx="7524115"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编制隐患排查清单                           </a:t>
            </a:r>
            <a:r>
              <a:rPr lang="zh-CN" altLang="en-US" sz="2400" b="1" dirty="0">
                <a:solidFill>
                  <a:srgbClr val="C00000"/>
                </a:solidFill>
                <a:latin typeface="微软雅黑" panose="020B0503020204020204" pitchFamily="34" charset="-122"/>
                <a:ea typeface="微软雅黑" panose="020B0503020204020204" pitchFamily="34" charset="-122"/>
              </a:rPr>
              <a:t>操作岗位清单</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22630"/>
            <a:ext cx="7675880"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发布正式文件实行隐患排查治理清单管理。示例如下：</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69558" y="1421130"/>
            <a:ext cx="11652885" cy="4872355"/>
          </a:xfrm>
          <a:prstGeom prst="rect">
            <a:avLst/>
          </a:prstGeom>
          <a:solidFill>
            <a:schemeClr val="bg1">
              <a:lumMod val="85000"/>
            </a:schemeClr>
          </a:solidFill>
          <a:ln>
            <a:noFill/>
          </a:ln>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XXXX公司</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关于实行安全生产隐患排查治理清单管理工作的通知</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各部门、车间：</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       为加强我公司安全生产工作，促进全员开展隐患排查治理，确保公司财产和职工健康安全，根据国家及省市关于开展隐患排查治理工作的相关要求，公司成立了隐患排查治理责任小组，组织编制了各岗位隐患排查清单，制定了隐患排查奖惩制度，现一并予以印发。请各部门、各岗位严格实行隐患排查治理责任制，广泛开展学习和培训，严格按照要求按时排查、上报和整改隐患。</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       附件：1.公司隐患排查治理责任小组</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                 2.公司隐患排查奖惩制度</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                 3.安全生产管理岗位隐患排查清单</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                 4.操作岗位隐患排查清单                                                           公    章     </a:t>
            </a:r>
            <a:endParaRPr lang="zh-CN" altLang="en-US" sz="2400">
              <a:latin typeface="微软雅黑" panose="020B0503020204020204" pitchFamily="34" charset="-122"/>
              <a:ea typeface="微软雅黑" panose="020B0503020204020204" pitchFamily="34" charset="-122"/>
            </a:endParaRPr>
          </a:p>
          <a:p>
            <a:pPr algn="r"/>
            <a:r>
              <a:rPr lang="zh-CN" altLang="en-US" sz="2400">
                <a:latin typeface="微软雅黑" panose="020B0503020204020204" pitchFamily="34" charset="-122"/>
                <a:ea typeface="微软雅黑" panose="020B0503020204020204" pitchFamily="34" charset="-122"/>
              </a:rPr>
              <a:t>                                              年    月    日</a:t>
            </a:r>
            <a:endParaRPr lang="zh-CN" altLang="en-US" sz="2400">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6885" y="722630"/>
            <a:ext cx="5333365" cy="11887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开展隐患排查治理的学习培训</a:t>
            </a:r>
            <a:endParaRPr lang="zh-CN" altLang="en-US" sz="2400" dirty="0">
              <a:solidFill>
                <a:srgbClr val="C00000"/>
              </a:solidFill>
              <a:latin typeface="微软雅黑" panose="020B0503020204020204" pitchFamily="34" charset="-122"/>
              <a:ea typeface="微软雅黑" panose="020B0503020204020204" pitchFamily="34" charset="-122"/>
            </a:endParaRPr>
          </a:p>
          <a:p>
            <a:pPr indent="0" fontAlgn="auto">
              <a:lnSpc>
                <a:spcPct val="150000"/>
              </a:lnSpc>
              <a:buFont typeface="Wingdings" panose="05000000000000000000" charset="0"/>
              <a:buNone/>
            </a:pPr>
            <a:r>
              <a:rPr lang="zh-CN" altLang="en-US" sz="2400" b="1" dirty="0">
                <a:solidFill>
                  <a:srgbClr val="C00000"/>
                </a:solidFill>
                <a:latin typeface="微软雅黑" panose="020B0503020204020204" pitchFamily="34" charset="-122"/>
                <a:ea typeface="微软雅黑" panose="020B0503020204020204" pitchFamily="34" charset="-122"/>
                <a:sym typeface="+mn-ea"/>
              </a:rPr>
              <a:t>培训对象及内容：</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98120" y="2104390"/>
            <a:ext cx="3821430" cy="4283710"/>
            <a:chOff x="1789" y="2386"/>
            <a:chExt cx="6018" cy="6746"/>
          </a:xfrm>
        </p:grpSpPr>
        <p:sp>
          <p:nvSpPr>
            <p:cNvPr id="10" name="任意多边形 9"/>
            <p:cNvSpPr/>
            <p:nvPr/>
          </p:nvSpPr>
          <p:spPr>
            <a:xfrm>
              <a:off x="2228"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8" name="组合 7"/>
            <p:cNvGrpSpPr/>
            <p:nvPr/>
          </p:nvGrpSpPr>
          <p:grpSpPr>
            <a:xfrm>
              <a:off x="1789" y="2735"/>
              <a:ext cx="6018" cy="1426"/>
              <a:chOff x="6329" y="3175"/>
              <a:chExt cx="3437" cy="940"/>
            </a:xfrm>
          </p:grpSpPr>
          <p:sp>
            <p:nvSpPr>
              <p:cNvPr id="3" name="任意多边形 2"/>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01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高层与中层</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18" name="任意多边形 17"/>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9" name="文本框 8"/>
            <p:cNvSpPr txBox="1"/>
            <p:nvPr/>
          </p:nvSpPr>
          <p:spPr>
            <a:xfrm>
              <a:off x="2233" y="3993"/>
              <a:ext cx="5133" cy="421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进行背景培训，认识企业实施隐患排查治理体系的重要意义、作用，了解整个实施过程，知道自己在整个过程中的工作职责并给予支持和保障。</a:t>
              </a:r>
              <a:endParaRPr lang="zh-CN" alt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185285" y="2104390"/>
            <a:ext cx="3821430" cy="4283710"/>
            <a:chOff x="10031" y="2386"/>
            <a:chExt cx="6018" cy="6746"/>
          </a:xfrm>
        </p:grpSpPr>
        <p:sp>
          <p:nvSpPr>
            <p:cNvPr id="11" name="任意多边形 10"/>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12" name="组合 11"/>
            <p:cNvGrpSpPr/>
            <p:nvPr/>
          </p:nvGrpSpPr>
          <p:grpSpPr>
            <a:xfrm>
              <a:off x="10031" y="2735"/>
              <a:ext cx="6018" cy="1426"/>
              <a:chOff x="6329" y="3175"/>
              <a:chExt cx="3437" cy="940"/>
            </a:xfrm>
          </p:grpSpPr>
          <p:sp>
            <p:nvSpPr>
              <p:cNvPr id="19" name="任意多边形 18"/>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02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骨干人员</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21" name="任意多边形 2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22" name="文本框 21"/>
            <p:cNvSpPr txBox="1"/>
            <p:nvPr/>
          </p:nvSpPr>
          <p:spPr>
            <a:xfrm>
              <a:off x="10475" y="3993"/>
              <a:ext cx="5133" cy="30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背景（可与领导层培训合并进行）、相关政策法规、隐患排查清单编写、隐患排查治理过程等方面。</a:t>
              </a:r>
              <a:endParaRPr lang="zh-CN" altLang="en-US" sz="240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183880" y="2104390"/>
            <a:ext cx="3821430" cy="4283710"/>
            <a:chOff x="10031" y="2386"/>
            <a:chExt cx="6018" cy="6746"/>
          </a:xfrm>
        </p:grpSpPr>
        <p:sp>
          <p:nvSpPr>
            <p:cNvPr id="27" name="任意多边形 26"/>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28" name="组合 27"/>
            <p:cNvGrpSpPr/>
            <p:nvPr/>
          </p:nvGrpSpPr>
          <p:grpSpPr>
            <a:xfrm>
              <a:off x="10031" y="2737"/>
              <a:ext cx="6018" cy="1424"/>
              <a:chOff x="6329" y="3176"/>
              <a:chExt cx="3437" cy="939"/>
            </a:xfrm>
          </p:grpSpPr>
          <p:sp>
            <p:nvSpPr>
              <p:cNvPr id="29" name="任意多边形 28"/>
              <p:cNvSpPr/>
              <p:nvPr/>
            </p:nvSpPr>
            <p:spPr>
              <a:xfrm>
                <a:off x="6329" y="3176"/>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03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全体员工</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31" name="任意多边形 3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33" name="文本框 32"/>
            <p:cNvSpPr txBox="1"/>
            <p:nvPr/>
          </p:nvSpPr>
          <p:spPr>
            <a:xfrm>
              <a:off x="10475" y="3993"/>
              <a:ext cx="5133" cy="2489"/>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按照不同层次、不同岗位的要求，学习相应的隐患排查治理制度文件及隐患排查清单的内容。</a:t>
              </a:r>
              <a:endParaRPr lang="zh-CN" altLang="en-US" sz="240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768985"/>
            <a:ext cx="4679950"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b="1" dirty="0">
                <a:solidFill>
                  <a:srgbClr val="C00000"/>
                </a:solidFill>
                <a:latin typeface="微软雅黑" panose="020B0503020204020204" pitchFamily="34" charset="-122"/>
                <a:ea typeface="微软雅黑" panose="020B0503020204020204" pitchFamily="34" charset="-122"/>
              </a:rPr>
              <a:t>根据岗位需要，达到如下目标：</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237355" y="1956435"/>
            <a:ext cx="3717290" cy="3797300"/>
            <a:chOff x="6059" y="3035"/>
            <a:chExt cx="5854" cy="5980"/>
          </a:xfrm>
        </p:grpSpPr>
        <p:sp>
          <p:nvSpPr>
            <p:cNvPr id="26" name="Freeform 6"/>
            <p:cNvSpPr/>
            <p:nvPr/>
          </p:nvSpPr>
          <p:spPr>
            <a:xfrm rot="18900000">
              <a:off x="6059"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92D050"/>
            </a:solidFill>
            <a:ln w="9525">
              <a:noFill/>
            </a:ln>
          </p:spPr>
          <p:txBody>
            <a:bodyPr/>
            <a:lstStyle/>
            <a:p>
              <a:endParaRPr lang="zh-CN" altLang="en-US"/>
            </a:p>
          </p:txBody>
        </p:sp>
        <p:sp>
          <p:nvSpPr>
            <p:cNvPr id="27" name="Freeform 6"/>
            <p:cNvSpPr/>
            <p:nvPr/>
          </p:nvSpPr>
          <p:spPr>
            <a:xfrm rot="2700000" flipH="1">
              <a:off x="8891"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accent4">
                <a:lumMod val="60000"/>
                <a:lumOff val="40000"/>
              </a:schemeClr>
            </a:solidFill>
            <a:ln w="9525">
              <a:noFill/>
            </a:ln>
          </p:spPr>
          <p:txBody>
            <a:bodyPr/>
            <a:lstStyle/>
            <a:p>
              <a:endParaRPr lang="zh-CN" altLang="en-US"/>
            </a:p>
          </p:txBody>
        </p:sp>
        <p:sp>
          <p:nvSpPr>
            <p:cNvPr id="28" name="Freeform 6"/>
            <p:cNvSpPr/>
            <p:nvPr/>
          </p:nvSpPr>
          <p:spPr>
            <a:xfrm rot="18900000" flipH="1" flipV="1">
              <a:off x="8891" y="6436"/>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bg1">
                <a:lumMod val="85000"/>
              </a:schemeClr>
            </a:solidFill>
            <a:ln w="9525">
              <a:noFill/>
            </a:ln>
          </p:spPr>
          <p:txBody>
            <a:bodyPr/>
            <a:lstStyle/>
            <a:p>
              <a:endParaRPr lang="zh-CN" altLang="en-US"/>
            </a:p>
          </p:txBody>
        </p:sp>
        <p:sp>
          <p:nvSpPr>
            <p:cNvPr id="29" name="Freeform 6"/>
            <p:cNvSpPr/>
            <p:nvPr/>
          </p:nvSpPr>
          <p:spPr>
            <a:xfrm rot="2700000" flipV="1">
              <a:off x="6058" y="6433"/>
              <a:ext cx="3031"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FF7373"/>
            </a:solidFill>
            <a:ln w="9525">
              <a:noFill/>
            </a:ln>
          </p:spPr>
          <p:txBody>
            <a:bodyPr/>
            <a:lstStyle/>
            <a:p>
              <a:endParaRPr lang="zh-CN" altLang="en-US"/>
            </a:p>
          </p:txBody>
        </p:sp>
      </p:grpSp>
      <p:sp>
        <p:nvSpPr>
          <p:cNvPr id="32" name="文本框 31"/>
          <p:cNvSpPr txBox="1"/>
          <p:nvPr/>
        </p:nvSpPr>
        <p:spPr>
          <a:xfrm>
            <a:off x="4729480" y="2578100"/>
            <a:ext cx="627380"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01</a:t>
            </a:r>
            <a:endParaRPr lang="en-US" altLang="zh-CN" sz="2400" b="1">
              <a:latin typeface="微软雅黑" panose="020B0503020204020204" pitchFamily="34" charset="-122"/>
              <a:ea typeface="微软雅黑" panose="020B0503020204020204" pitchFamily="34" charset="-122"/>
            </a:endParaRPr>
          </a:p>
        </p:txBody>
      </p:sp>
      <p:sp>
        <p:nvSpPr>
          <p:cNvPr id="33" name="文本框 32"/>
          <p:cNvSpPr txBox="1"/>
          <p:nvPr/>
        </p:nvSpPr>
        <p:spPr>
          <a:xfrm>
            <a:off x="4729480" y="4693920"/>
            <a:ext cx="627380"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02</a:t>
            </a:r>
            <a:endParaRPr lang="en-US" altLang="zh-CN" sz="2400" b="1">
              <a:latin typeface="微软雅黑" panose="020B0503020204020204" pitchFamily="34" charset="-122"/>
              <a:ea typeface="微软雅黑" panose="020B0503020204020204" pitchFamily="34" charset="-122"/>
            </a:endParaRPr>
          </a:p>
        </p:txBody>
      </p:sp>
      <p:sp>
        <p:nvSpPr>
          <p:cNvPr id="34" name="文本框 33"/>
          <p:cNvSpPr txBox="1"/>
          <p:nvPr/>
        </p:nvSpPr>
        <p:spPr>
          <a:xfrm>
            <a:off x="6835775" y="4693920"/>
            <a:ext cx="627380"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03</a:t>
            </a:r>
            <a:endParaRPr lang="en-US" altLang="zh-CN" sz="2400" b="1">
              <a:latin typeface="微软雅黑" panose="020B0503020204020204" pitchFamily="34" charset="-122"/>
              <a:ea typeface="微软雅黑" panose="020B0503020204020204" pitchFamily="34" charset="-122"/>
            </a:endParaRPr>
          </a:p>
        </p:txBody>
      </p:sp>
      <p:sp>
        <p:nvSpPr>
          <p:cNvPr id="35" name="文本框 34"/>
          <p:cNvSpPr txBox="1"/>
          <p:nvPr/>
        </p:nvSpPr>
        <p:spPr>
          <a:xfrm>
            <a:off x="6835775" y="2578100"/>
            <a:ext cx="627380"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04</a:t>
            </a:r>
            <a:endParaRPr lang="en-US" altLang="zh-CN" sz="2400" b="1">
              <a:latin typeface="微软雅黑" panose="020B0503020204020204" pitchFamily="34" charset="-122"/>
              <a:ea typeface="微软雅黑" panose="020B0503020204020204" pitchFamily="34" charset="-122"/>
            </a:endParaRPr>
          </a:p>
        </p:txBody>
      </p:sp>
      <p:sp>
        <p:nvSpPr>
          <p:cNvPr id="36" name="文本框 35"/>
          <p:cNvSpPr txBox="1"/>
          <p:nvPr/>
        </p:nvSpPr>
        <p:spPr>
          <a:xfrm>
            <a:off x="300355" y="1666875"/>
            <a:ext cx="4429125" cy="173736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掌握什么是事故隐患，</a:t>
            </a:r>
            <a:endParaRPr lang="zh-CN" altLang="en-US" sz="2400" dirty="0">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什么是一般隐患，</a:t>
            </a:r>
            <a:endParaRPr lang="zh-CN" altLang="en-US" sz="2400" dirty="0">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什么是重大隐患。</a:t>
            </a:r>
            <a:endParaRPr lang="zh-CN" altLang="en-US" sz="24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684020" y="4706620"/>
            <a:ext cx="3045460" cy="1200329"/>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达到熟悉排查内容、排查周期和排查流程。</a:t>
            </a:r>
            <a:endParaRPr lang="zh-CN" altLang="en-US" sz="24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7463155" y="4706620"/>
            <a:ext cx="4068445" cy="1200329"/>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掌握本岗位发现隐患后的处理流程，应采取的应急措施。</a:t>
            </a:r>
            <a:endParaRPr lang="zh-CN" altLang="en-US" sz="24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7463155" y="1666875"/>
            <a:ext cx="4068445" cy="173736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rPr>
              <a:t>掌握隐患排查治理信息管理、上报流程，熟练使用隐患排查治理信息系统。</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4970" y="768985"/>
            <a:ext cx="7179945"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实施排查，建立隐患排查记录表及隐患统计台账</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381127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010468" y="2439035"/>
            <a:ext cx="2171065" cy="839470"/>
          </a:xfrm>
          <a:prstGeom prst="roundRect">
            <a:avLst/>
          </a:prstGeom>
          <a:noFill/>
          <a:ln w="19050">
            <a:solidFill>
              <a:schemeClr val="accent4">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使用系统</a:t>
            </a:r>
            <a:endParaRPr lang="zh-CN" altLang="en-US" sz="2400">
              <a:solidFill>
                <a:schemeClr val="tx1"/>
              </a:solidFill>
              <a:latin typeface="微软雅黑" panose="020B0503020204020204" pitchFamily="34" charset="-122"/>
              <a:ea typeface="微软雅黑" panose="020B0503020204020204" pitchFamily="34" charset="-122"/>
            </a:endParaRPr>
          </a:p>
          <a:p>
            <a:pPr algn="ctr"/>
            <a:r>
              <a:rPr lang="zh-CN" altLang="en-US" sz="2400">
                <a:solidFill>
                  <a:schemeClr val="tx1"/>
                </a:solidFill>
                <a:latin typeface="微软雅黑" panose="020B0503020204020204" pitchFamily="34" charset="-122"/>
                <a:ea typeface="微软雅黑" panose="020B0503020204020204" pitchFamily="34" charset="-122"/>
              </a:rPr>
              <a:t>的企业</a:t>
            </a:r>
            <a:endParaRPr lang="zh-CN" altLang="en-US" sz="2400">
              <a:solidFill>
                <a:schemeClr val="tx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59355" y="3845560"/>
            <a:ext cx="7273290" cy="839470"/>
            <a:chOff x="3839" y="5328"/>
            <a:chExt cx="11454" cy="1322"/>
          </a:xfrm>
        </p:grpSpPr>
        <p:sp>
          <p:nvSpPr>
            <p:cNvPr id="17" name="燕尾形 16"/>
            <p:cNvSpPr/>
            <p:nvPr/>
          </p:nvSpPr>
          <p:spPr>
            <a:xfrm>
              <a:off x="3839" y="5328"/>
              <a:ext cx="3237" cy="1320"/>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录入</a:t>
              </a:r>
              <a:endParaRPr lang="zh-CN" altLang="en-US" sz="2400">
                <a:solidFill>
                  <a:schemeClr val="tx1"/>
                </a:solidFill>
                <a:latin typeface="微软雅黑" panose="020B0503020204020204" pitchFamily="34" charset="-122"/>
                <a:ea typeface="微软雅黑" panose="020B0503020204020204" pitchFamily="34" charset="-122"/>
              </a:endParaRPr>
            </a:p>
            <a:p>
              <a:pPr algn="ctr"/>
              <a:r>
                <a:rPr lang="zh-CN" altLang="en-US" sz="2400">
                  <a:solidFill>
                    <a:schemeClr val="tx1"/>
                  </a:solidFill>
                  <a:latin typeface="微软雅黑" panose="020B0503020204020204" pitchFamily="34" charset="-122"/>
                  <a:ea typeface="微软雅黑" panose="020B0503020204020204" pitchFamily="34" charset="-122"/>
                </a:rPr>
                <a:t>系统</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8" name="燕尾形 17"/>
            <p:cNvSpPr/>
            <p:nvPr/>
          </p:nvSpPr>
          <p:spPr>
            <a:xfrm>
              <a:off x="6581" y="5328"/>
              <a:ext cx="3237" cy="132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发送到手机端</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9" name="燕尾形 18"/>
            <p:cNvSpPr/>
            <p:nvPr/>
          </p:nvSpPr>
          <p:spPr>
            <a:xfrm>
              <a:off x="9320" y="5330"/>
              <a:ext cx="3237" cy="1320"/>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照单</a:t>
              </a:r>
              <a:r>
                <a:rPr lang="en-US" altLang="zh-CN" sz="2400">
                  <a:solidFill>
                    <a:schemeClr val="tx1"/>
                  </a:solidFill>
                  <a:latin typeface="微软雅黑" panose="020B0503020204020204" pitchFamily="34" charset="-122"/>
                  <a:ea typeface="微软雅黑" panose="020B0503020204020204" pitchFamily="34" charset="-122"/>
                </a:rPr>
                <a:t>”</a:t>
              </a:r>
              <a:endParaRPr lang="en-US" altLang="zh-CN" sz="2400">
                <a:solidFill>
                  <a:schemeClr val="tx1"/>
                </a:solidFill>
                <a:latin typeface="微软雅黑" panose="020B0503020204020204" pitchFamily="34" charset="-122"/>
                <a:ea typeface="微软雅黑" panose="020B0503020204020204" pitchFamily="34" charset="-122"/>
              </a:endParaRPr>
            </a:p>
            <a:p>
              <a:pPr algn="ctr"/>
              <a:r>
                <a:rPr lang="zh-CN" altLang="en-US" sz="2400">
                  <a:solidFill>
                    <a:schemeClr val="tx1"/>
                  </a:solidFill>
                  <a:latin typeface="微软雅黑" panose="020B0503020204020204" pitchFamily="34" charset="-122"/>
                  <a:ea typeface="微软雅黑" panose="020B0503020204020204" pitchFamily="34" charset="-122"/>
                </a:rPr>
                <a:t>排查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0" name="燕尾形 29"/>
            <p:cNvSpPr/>
            <p:nvPr/>
          </p:nvSpPr>
          <p:spPr>
            <a:xfrm>
              <a:off x="12057" y="5330"/>
              <a:ext cx="3237" cy="1320"/>
            </a:xfrm>
            <a:prstGeom prst="chevron">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汇总</a:t>
              </a:r>
              <a:endParaRPr lang="zh-CN" altLang="en-US" sz="2400">
                <a:solidFill>
                  <a:schemeClr val="tx1"/>
                </a:solidFill>
                <a:latin typeface="微软雅黑" panose="020B0503020204020204" pitchFamily="34" charset="-122"/>
                <a:ea typeface="微软雅黑" panose="020B0503020204020204" pitchFamily="34" charset="-122"/>
              </a:endParaRPr>
            </a:p>
            <a:p>
              <a:pPr algn="ctr"/>
              <a:r>
                <a:rPr lang="zh-CN" altLang="en-US" sz="2400">
                  <a:solidFill>
                    <a:schemeClr val="tx1"/>
                  </a:solidFill>
                  <a:latin typeface="微软雅黑" panose="020B0503020204020204" pitchFamily="34" charset="-122"/>
                  <a:ea typeface="微软雅黑" panose="020B0503020204020204" pitchFamily="34" charset="-122"/>
                </a:rPr>
                <a:t>分析</a:t>
              </a:r>
              <a:endParaRPr lang="zh-CN" altLang="en-US" sz="2400">
                <a:solidFill>
                  <a:schemeClr val="tx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095216" y="2211705"/>
            <a:ext cx="738664" cy="3166745"/>
          </a:xfrm>
          <a:prstGeom prst="rect">
            <a:avLst/>
          </a:prstGeom>
          <a:noFill/>
        </p:spPr>
        <p:txBody>
          <a:bodyPr vert="eaVert" wrap="square" rtlCol="0">
            <a:spAutoFit/>
          </a:bodyPr>
          <a:lstStyle/>
          <a:p>
            <a:pPr indent="0" algn="ctr" fontAlgn="auto">
              <a:lnSpc>
                <a:spcPct val="150000"/>
              </a:lnSpc>
              <a:buFont typeface="Wingdings" panose="05000000000000000000" charset="0"/>
              <a:buNone/>
            </a:pPr>
            <a:r>
              <a:rPr lang="zh-CN" altLang="en-US" sz="2400" b="1" dirty="0">
                <a:latin typeface="微软雅黑" panose="020B0503020204020204" pitchFamily="34" charset="-122"/>
                <a:ea typeface="微软雅黑" panose="020B0503020204020204" pitchFamily="34" charset="-122"/>
              </a:rPr>
              <a:t>隐患排查清单的使用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6525" y="2929890"/>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smtClean="0">
                <a:solidFill>
                  <a:srgbClr val="C00000"/>
                </a:solidFill>
                <a:latin typeface="微软雅黑" panose="020B0503020204020204" pitchFamily="34" charset="-122"/>
                <a:ea typeface="微软雅黑" panose="020B0503020204020204" pitchFamily="34" charset="-122"/>
                <a:sym typeface="+mn-ea"/>
              </a:rPr>
              <a:t>建立背景</a:t>
            </a:r>
            <a:endParaRPr lang="zh-CN" altLang="en-US" sz="2800" dirty="0" smtClean="0">
              <a:solidFill>
                <a:srgbClr val="C00000"/>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rgbClr val="C00000"/>
                </a:solidFill>
                <a:latin typeface="微软雅黑" panose="020B0503020204020204" pitchFamily="34" charset="-122"/>
                <a:ea typeface="微软雅黑" panose="020B0503020204020204" pitchFamily="34" charset="-122"/>
                <a:sym typeface="+mn-ea"/>
              </a:rPr>
              <a:t>意义和主要内容</a:t>
            </a:r>
            <a:endParaRPr lang="zh-CN" altLang="en-US" sz="2800" dirty="0" smtClean="0">
              <a:solidFill>
                <a:srgbClr val="C00000"/>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rgbClr val="C00000"/>
                </a:solidFill>
                <a:latin typeface="微软雅黑" panose="020B0503020204020204" pitchFamily="34" charset="-122"/>
                <a:ea typeface="微软雅黑" panose="020B0503020204020204" pitchFamily="34" charset="-122"/>
                <a:sym typeface="+mn-ea"/>
              </a:rPr>
              <a:t>政策要求</a:t>
            </a:r>
            <a:endParaRPr lang="zh-CN" altLang="en-US" sz="2800" dirty="0" smtClean="0">
              <a:solidFill>
                <a:srgbClr val="C00000"/>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latin typeface="微软雅黑" panose="020B0503020204020204" pitchFamily="34" charset="-122"/>
                  <a:ea typeface="微软雅黑" panose="020B0503020204020204" pitchFamily="34" charset="-122"/>
                </a:rPr>
                <a:t>第一节</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solidFill>
                    <a:srgbClr val="C00000"/>
                  </a:solidFill>
                </a:endParaRPr>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solidFill>
                    <a:srgbClr val="C00000"/>
                  </a:solidFill>
                </a:endParaRPr>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solidFill>
                    <a:srgbClr val="C00000"/>
                  </a:solidFill>
                </a:endParaRPr>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solidFill>
                    <a:srgbClr val="C00000"/>
                  </a:solidFill>
                </a:endParaRPr>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solidFill>
                    <a:srgbClr val="C00000"/>
                  </a:solidFill>
                </a:endParaRPr>
              </a:p>
            </p:txBody>
          </p:sp>
        </p:grpSp>
      </p:grpSp>
      <p:sp>
        <p:nvSpPr>
          <p:cNvPr id="7" name="矩形 6"/>
          <p:cNvSpPr/>
          <p:nvPr/>
        </p:nvSpPr>
        <p:spPr>
          <a:xfrm>
            <a:off x="3433445" y="1442720"/>
            <a:ext cx="221043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latin typeface="微软雅黑" panose="020B0503020204020204" pitchFamily="34" charset="-122"/>
                <a:ea typeface="微软雅黑" panose="020B0503020204020204" pitchFamily="34" charset="-122"/>
              </a:rPr>
              <a:t>概述</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76885" y="43815"/>
            <a:ext cx="509778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隐患治理与持续改进</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669415" y="2134235"/>
            <a:ext cx="4276090" cy="4131310"/>
            <a:chOff x="2553" y="3826"/>
            <a:chExt cx="6734" cy="6506"/>
          </a:xfrm>
        </p:grpSpPr>
        <p:sp>
          <p:nvSpPr>
            <p:cNvPr id="2" name="矩形 1"/>
            <p:cNvSpPr/>
            <p:nvPr/>
          </p:nvSpPr>
          <p:spPr>
            <a:xfrm>
              <a:off x="2553" y="4586"/>
              <a:ext cx="6734" cy="57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2553" y="3826"/>
              <a:ext cx="6733" cy="1490"/>
            </a:xfrm>
            <a:prstGeom prst="ellipse">
              <a:avLst/>
            </a:prstGeom>
            <a:solidFill>
              <a:schemeClr val="accent4">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一般隐患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53" y="5316"/>
              <a:ext cx="6733" cy="2736"/>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根据具体情况由企业各基层负责人或者有关人员立即组织整改，并留存登记档案。</a:t>
              </a:r>
              <a:endParaRPr lang="zh-CN" altLang="en-US" sz="2400">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6661785" y="2134235"/>
            <a:ext cx="4276090" cy="4131310"/>
            <a:chOff x="10491" y="3826"/>
            <a:chExt cx="6734" cy="6506"/>
          </a:xfrm>
        </p:grpSpPr>
        <p:sp>
          <p:nvSpPr>
            <p:cNvPr id="3" name="矩形 2"/>
            <p:cNvSpPr/>
            <p:nvPr/>
          </p:nvSpPr>
          <p:spPr>
            <a:xfrm>
              <a:off x="10491" y="4586"/>
              <a:ext cx="6734" cy="57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10491" y="3826"/>
              <a:ext cx="6733" cy="1490"/>
            </a:xfrm>
            <a:prstGeom prst="ellipse">
              <a:avLst/>
            </a:prstGeom>
            <a:solidFill>
              <a:schemeClr val="accent2">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重大隐患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491" y="5316"/>
              <a:ext cx="6733" cy="4464"/>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结合自身的生产经营实际情况，确定风险可接受标准，评估隐患的风险等级，由企业主要负责人组织制定并实施事故隐患治理方案。</a:t>
              </a:r>
              <a:endParaRPr lang="zh-CN" altLang="en-US" sz="2400">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72845" y="1167130"/>
            <a:ext cx="2316480" cy="581057"/>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sym typeface="+mn-ea"/>
              </a:rPr>
              <a:t>隐患类别：</a:t>
            </a:r>
            <a:endParaRPr lang="zh-CN" altLang="en-US" sz="24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68985"/>
            <a:ext cx="1948815" cy="581057"/>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治理措施：</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509778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隐患治理与持续改进</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551940" y="1657350"/>
            <a:ext cx="3996690" cy="4893310"/>
            <a:chOff x="1121" y="2343"/>
            <a:chExt cx="6294" cy="7706"/>
          </a:xfrm>
          <a:effectLst>
            <a:outerShdw blurRad="50800" dist="38100" dir="8100000" algn="tr" rotWithShape="0">
              <a:prstClr val="black">
                <a:alpha val="40000"/>
              </a:prstClr>
            </a:outerShdw>
          </a:effectLst>
        </p:grpSpPr>
        <p:sp>
          <p:nvSpPr>
            <p:cNvPr id="3" name="五边形 2"/>
            <p:cNvSpPr/>
            <p:nvPr/>
          </p:nvSpPr>
          <p:spPr>
            <a:xfrm rot="5400000">
              <a:off x="3204" y="5974"/>
              <a:ext cx="2127" cy="6024"/>
            </a:xfrm>
            <a:prstGeom prst="homePlat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圆柱形 4"/>
            <p:cNvSpPr/>
            <p:nvPr/>
          </p:nvSpPr>
          <p:spPr>
            <a:xfrm rot="5400000">
              <a:off x="3771" y="-307"/>
              <a:ext cx="994" cy="6294"/>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8" name="组合 7"/>
          <p:cNvGrpSpPr/>
          <p:nvPr/>
        </p:nvGrpSpPr>
        <p:grpSpPr>
          <a:xfrm>
            <a:off x="6631305" y="1657350"/>
            <a:ext cx="3996690" cy="4893945"/>
            <a:chOff x="1121" y="2343"/>
            <a:chExt cx="6294" cy="7707"/>
          </a:xfrm>
          <a:effectLst>
            <a:outerShdw blurRad="50800" dist="38100" dir="8100000" algn="tr" rotWithShape="0">
              <a:prstClr val="black">
                <a:alpha val="40000"/>
              </a:prstClr>
            </a:outerShdw>
          </a:effectLst>
        </p:grpSpPr>
        <p:sp>
          <p:nvSpPr>
            <p:cNvPr id="9" name="五边形 8"/>
            <p:cNvSpPr/>
            <p:nvPr/>
          </p:nvSpPr>
          <p:spPr>
            <a:xfrm rot="5400000">
              <a:off x="3204" y="5974"/>
              <a:ext cx="2127" cy="6024"/>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矩形 11"/>
            <p:cNvSpPr/>
            <p:nvPr/>
          </p:nvSpPr>
          <p:spPr>
            <a:xfrm>
              <a:off x="1256" y="2343"/>
              <a:ext cx="6023" cy="5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五边形 13"/>
            <p:cNvSpPr/>
            <p:nvPr/>
          </p:nvSpPr>
          <p:spPr>
            <a:xfrm rot="5400000">
              <a:off x="3204" y="5974"/>
              <a:ext cx="2127" cy="6024"/>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6" name="矩形 15"/>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圆柱形 12"/>
            <p:cNvSpPr/>
            <p:nvPr/>
          </p:nvSpPr>
          <p:spPr>
            <a:xfrm rot="5400000">
              <a:off x="3771" y="-307"/>
              <a:ext cx="994" cy="6294"/>
            </a:xfrm>
            <a:prstGeom prst="can">
              <a:avLst/>
            </a:prstGeom>
            <a:solidFill>
              <a:srgbClr val="6E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7" name="文本框 16"/>
          <p:cNvSpPr txBox="1"/>
          <p:nvPr/>
        </p:nvSpPr>
        <p:spPr>
          <a:xfrm>
            <a:off x="2228215" y="1590675"/>
            <a:ext cx="2644775" cy="581057"/>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dirty="0">
                <a:latin typeface="微软雅黑" panose="020B0503020204020204" pitchFamily="34" charset="-122"/>
                <a:ea typeface="微软雅黑" panose="020B0503020204020204" pitchFamily="34" charset="-122"/>
              </a:rPr>
              <a:t>01 </a:t>
            </a:r>
            <a:r>
              <a:rPr lang="zh-CN" altLang="en-US" sz="2400" dirty="0">
                <a:latin typeface="微软雅黑" panose="020B0503020204020204" pitchFamily="34" charset="-122"/>
                <a:ea typeface="微软雅黑" panose="020B0503020204020204" pitchFamily="34" charset="-122"/>
              </a:rPr>
              <a:t>工程技术措施</a:t>
            </a:r>
            <a:endParaRPr lang="zh-CN" altLang="en-US" sz="24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306945" y="1590675"/>
            <a:ext cx="2644775" cy="581057"/>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a:latin typeface="微软雅黑" panose="020B0503020204020204" pitchFamily="34" charset="-122"/>
                <a:ea typeface="微软雅黑" panose="020B0503020204020204" pitchFamily="34" charset="-122"/>
              </a:rPr>
              <a:t>02 </a:t>
            </a:r>
            <a:r>
              <a:rPr lang="zh-CN" altLang="en-US" sz="2400">
                <a:latin typeface="微软雅黑" panose="020B0503020204020204" pitchFamily="34" charset="-122"/>
                <a:ea typeface="微软雅黑" panose="020B0503020204020204" pitchFamily="34" charset="-122"/>
              </a:rPr>
              <a:t>安全管理措施</a:t>
            </a:r>
            <a:endParaRPr lang="zh-CN" altLang="en-US" sz="2400">
              <a:latin typeface="微软雅黑" panose="020B0503020204020204" pitchFamily="34" charset="-122"/>
              <a:ea typeface="微软雅黑" panose="020B0503020204020204" pitchFamily="34" charset="-122"/>
            </a:endParaRPr>
          </a:p>
        </p:txBody>
      </p:sp>
      <p:sp>
        <p:nvSpPr>
          <p:cNvPr id="19" name="文本框 18"/>
          <p:cNvSpPr txBox="1"/>
          <p:nvPr/>
        </p:nvSpPr>
        <p:spPr>
          <a:xfrm>
            <a:off x="1637665" y="2914650"/>
            <a:ext cx="3824605" cy="228600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sym typeface="+mn-ea"/>
              </a:rPr>
              <a:t>应具有针对性、可操作性和经济合理性，并符合国家有关法规、标准和设计规范的规定。</a:t>
            </a:r>
            <a:endParaRPr lang="zh-CN" altLang="en-US" sz="24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627495" y="2231390"/>
            <a:ext cx="4008120" cy="393192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实施隐患治理时有意识地，主动地研究分析隐患产生的管理因素，发现和掌握其管理规律，通过修订有关责任制、规章制度、操作规程、应急预案，加强员工培训、           应急预案演练等。</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隐患治理与持续改进</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19488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闭环管理：</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76885" y="1458595"/>
            <a:ext cx="784479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隐患治理措施完成后，要对其结果进行验证和效果评估。</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07365" y="2516505"/>
            <a:ext cx="11062970" cy="3312160"/>
            <a:chOff x="1514" y="3963"/>
            <a:chExt cx="17422" cy="5216"/>
          </a:xfrm>
        </p:grpSpPr>
        <p:sp>
          <p:nvSpPr>
            <p:cNvPr id="7" name="圆角矩形 6"/>
            <p:cNvSpPr/>
            <p:nvPr/>
          </p:nvSpPr>
          <p:spPr>
            <a:xfrm>
              <a:off x="1514" y="6077"/>
              <a:ext cx="2147" cy="115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微软雅黑" panose="020B0503020204020204" pitchFamily="34" charset="-122"/>
                  <a:ea typeface="微软雅黑" panose="020B0503020204020204" pitchFamily="34" charset="-122"/>
                </a:rPr>
                <a:t>闭环</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9" name="左大括号 8"/>
            <p:cNvSpPr/>
            <p:nvPr/>
          </p:nvSpPr>
          <p:spPr>
            <a:xfrm>
              <a:off x="3820" y="5004"/>
              <a:ext cx="470" cy="3301"/>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13" name="圆角矩形 12"/>
            <p:cNvSpPr/>
            <p:nvPr/>
          </p:nvSpPr>
          <p:spPr>
            <a:xfrm>
              <a:off x="4461" y="4119"/>
              <a:ext cx="14475"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圆角矩形 13"/>
            <p:cNvSpPr/>
            <p:nvPr/>
          </p:nvSpPr>
          <p:spPr>
            <a:xfrm>
              <a:off x="4461" y="7458"/>
              <a:ext cx="14474"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圆角矩形 14"/>
            <p:cNvSpPr/>
            <p:nvPr/>
          </p:nvSpPr>
          <p:spPr>
            <a:xfrm>
              <a:off x="4648" y="4320"/>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验证</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648" y="7646"/>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评估</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673" y="3963"/>
              <a:ext cx="12262" cy="189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rPr>
                <a:t>检查措施的实现情况，是否按方案和计划的要求一 一落实。</a:t>
              </a:r>
              <a:endParaRPr lang="zh-CN" altLang="en-US" sz="2400">
                <a:latin typeface="微软雅黑" panose="020B0503020204020204" pitchFamily="34" charset="-122"/>
                <a:ea typeface="微软雅黑" panose="020B0503020204020204" pitchFamily="34" charset="-122"/>
              </a:endParaRPr>
            </a:p>
          </p:txBody>
        </p:sp>
        <p:sp>
          <p:nvSpPr>
            <p:cNvPr id="19" name="文本框 18"/>
            <p:cNvSpPr txBox="1"/>
            <p:nvPr/>
          </p:nvSpPr>
          <p:spPr>
            <a:xfrm>
              <a:off x="6674" y="7289"/>
              <a:ext cx="12262" cy="189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rPr>
                <a:t>对完成的措施是否起到了隐患治理和整改的作用，是彻底解决了问题还是部分的、达到某种可接受程度的解决。</a:t>
              </a:r>
              <a:endParaRPr lang="zh-CN" altLang="en-US" sz="240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307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隐患治理与持续改进</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346456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考核和持续改进：</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74178" y="2212975"/>
            <a:ext cx="8645525" cy="3234690"/>
            <a:chOff x="751" y="3134"/>
            <a:chExt cx="13615" cy="5094"/>
          </a:xfrm>
        </p:grpSpPr>
        <p:sp>
          <p:nvSpPr>
            <p:cNvPr id="8" name="圆角矩形 7"/>
            <p:cNvSpPr/>
            <p:nvPr/>
          </p:nvSpPr>
          <p:spPr>
            <a:xfrm>
              <a:off x="751" y="4795"/>
              <a:ext cx="4064" cy="177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考核体系</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076"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考核办法</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076"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考核对象</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6076"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考核内容</a:t>
              </a:r>
              <a:endParaRPr lang="zh-CN" altLang="en-US" sz="2400">
                <a:solidFill>
                  <a:schemeClr val="tx1"/>
                </a:solidFill>
                <a:latin typeface="微软雅黑" panose="020B0503020204020204" pitchFamily="34" charset="-122"/>
                <a:ea typeface="微软雅黑" panose="020B0503020204020204" pitchFamily="34" charset="-122"/>
              </a:endParaRPr>
            </a:p>
          </p:txBody>
        </p:sp>
        <p:cxnSp>
          <p:nvCxnSpPr>
            <p:cNvPr id="7" name="直接连接符 6"/>
            <p:cNvCxnSpPr>
              <a:endCxn id="4" idx="1"/>
            </p:cNvCxnSpPr>
            <p:nvPr/>
          </p:nvCxnSpPr>
          <p:spPr>
            <a:xfrm flipV="1">
              <a:off x="4675" y="3678"/>
              <a:ext cx="1401" cy="11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02"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6" idx="1"/>
            </p:cNvCxnSpPr>
            <p:nvPr/>
          </p:nvCxnSpPr>
          <p:spPr>
            <a:xfrm>
              <a:off x="4675" y="6484"/>
              <a:ext cx="1401" cy="1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591" y="3678"/>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91"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91" y="7684"/>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0852"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手段</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0852"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企业所有员工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0852"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义务与职责</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4" name="等腰三角形 23"/>
            <p:cNvSpPr/>
            <p:nvPr/>
          </p:nvSpPr>
          <p:spPr>
            <a:xfrm rot="5400000">
              <a:off x="10565" y="3416"/>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等腰三角形 24"/>
            <p:cNvSpPr/>
            <p:nvPr/>
          </p:nvSpPr>
          <p:spPr>
            <a:xfrm rot="5400000">
              <a:off x="10565" y="5418"/>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等腰三角形 25"/>
            <p:cNvSpPr/>
            <p:nvPr/>
          </p:nvSpPr>
          <p:spPr>
            <a:xfrm rot="5400000">
              <a:off x="10565" y="7422"/>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2028" y="1008669"/>
            <a:ext cx="7193817" cy="646331"/>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smtClean="0">
                <a:solidFill>
                  <a:srgbClr val="C00000"/>
                </a:solidFill>
                <a:latin typeface="微软雅黑" panose="020B0503020204020204" pitchFamily="34" charset="-122"/>
                <a:ea typeface="微软雅黑" panose="020B0503020204020204" pitchFamily="34" charset="-122"/>
              </a:rPr>
              <a:t>系统</a:t>
            </a:r>
            <a:r>
              <a:rPr lang="zh-CN" altLang="en-US" sz="2400" dirty="0">
                <a:solidFill>
                  <a:srgbClr val="C00000"/>
                </a:solidFill>
                <a:latin typeface="微软雅黑" panose="020B0503020204020204" pitchFamily="34" charset="-122"/>
                <a:ea typeface="微软雅黑" panose="020B0503020204020204" pitchFamily="34" charset="-122"/>
              </a:rPr>
              <a:t>界面图</a:t>
            </a:r>
            <a:r>
              <a:rPr lang="zh-CN" altLang="en-US" sz="2400" dirty="0" smtClean="0">
                <a:solidFill>
                  <a:srgbClr val="C00000"/>
                </a:solidFill>
                <a:latin typeface="微软雅黑" panose="020B0503020204020204" pitchFamily="34" charset="-122"/>
                <a:ea typeface="微软雅黑" panose="020B0503020204020204" pitchFamily="34" charset="-122"/>
              </a:rPr>
              <a:t>：</a:t>
            </a:r>
            <a:r>
              <a:rPr lang="zh-CN" altLang="en-US" sz="2400" dirty="0" smtClean="0">
                <a:solidFill>
                  <a:srgbClr val="C00000"/>
                </a:solidFill>
                <a:latin typeface="微软雅黑" panose="020B0503020204020204" pitchFamily="34" charset="-122"/>
                <a:ea typeface="微软雅黑" panose="020B0503020204020204" pitchFamily="34" charset="-122"/>
              </a:rPr>
              <a:t>包括手机端界面、</a:t>
            </a:r>
            <a:r>
              <a:rPr lang="en-US" altLang="zh-CN" sz="2400" dirty="0" smtClean="0">
                <a:solidFill>
                  <a:srgbClr val="C00000"/>
                </a:solidFill>
                <a:latin typeface="微软雅黑" panose="020B0503020204020204" pitchFamily="34" charset="-122"/>
                <a:ea typeface="微软雅黑" panose="020B0503020204020204" pitchFamily="34" charset="-122"/>
              </a:rPr>
              <a:t>pad</a:t>
            </a:r>
            <a:r>
              <a:rPr lang="zh-CN" altLang="en-US" sz="2400" dirty="0" smtClean="0">
                <a:solidFill>
                  <a:srgbClr val="C00000"/>
                </a:solidFill>
                <a:latin typeface="微软雅黑" panose="020B0503020204020204" pitchFamily="34" charset="-122"/>
                <a:ea typeface="微软雅黑" panose="020B0503020204020204" pitchFamily="34" charset="-122"/>
              </a:rPr>
              <a:t>端、</a:t>
            </a:r>
            <a:r>
              <a:rPr lang="en-US" altLang="zh-CN" sz="2400" dirty="0" smtClean="0">
                <a:solidFill>
                  <a:srgbClr val="C00000"/>
                </a:solidFill>
                <a:latin typeface="微软雅黑" panose="020B0503020204020204" pitchFamily="34" charset="-122"/>
                <a:ea typeface="微软雅黑" panose="020B0503020204020204" pitchFamily="34" charset="-122"/>
              </a:rPr>
              <a:t>web</a:t>
            </a:r>
            <a:r>
              <a:rPr lang="zh-CN" altLang="en-US" sz="2400" dirty="0" smtClean="0">
                <a:solidFill>
                  <a:srgbClr val="C00000"/>
                </a:solidFill>
                <a:latin typeface="微软雅黑" panose="020B0503020204020204" pitchFamily="34" charset="-122"/>
                <a:ea typeface="微软雅黑" panose="020B0503020204020204" pitchFamily="34" charset="-122"/>
              </a:rPr>
              <a:t>端界面</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4345" y="3365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1"/>
          <a:stretch>
            <a:fillRect/>
          </a:stretch>
        </p:blipFill>
        <p:spPr>
          <a:xfrm>
            <a:off x="1259792" y="2102214"/>
            <a:ext cx="5584241" cy="321611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3075" y="712470"/>
            <a:ext cx="694753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rgbClr val="C00000"/>
                </a:solidFill>
                <a:latin typeface="微软雅黑" panose="020B0503020204020204" pitchFamily="34" charset="-122"/>
                <a:ea typeface="微软雅黑" panose="020B0503020204020204" pitchFamily="34" charset="-122"/>
              </a:rPr>
              <a:t>企业使用自查自报系统的自报流程：</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4345" y="3365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36550" y="1729740"/>
            <a:ext cx="11096625" cy="4571365"/>
            <a:chOff x="530" y="2724"/>
            <a:chExt cx="17475" cy="7199"/>
          </a:xfrm>
        </p:grpSpPr>
        <p:sp>
          <p:nvSpPr>
            <p:cNvPr id="7" name="圆角矩形 6"/>
            <p:cNvSpPr/>
            <p:nvPr/>
          </p:nvSpPr>
          <p:spPr>
            <a:xfrm>
              <a:off x="6219" y="2757"/>
              <a:ext cx="3238" cy="161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登录</a:t>
              </a:r>
              <a:endParaRPr lang="zh-CN" altLang="en-US" sz="2000">
                <a:solidFill>
                  <a:schemeClr val="tx1"/>
                </a:solidFill>
                <a:latin typeface="微软雅黑" panose="020B0503020204020204" pitchFamily="34" charset="-122"/>
                <a:ea typeface="微软雅黑" panose="020B0503020204020204" pitchFamily="34" charset="-122"/>
              </a:endParaRPr>
            </a:p>
            <a:p>
              <a:pPr algn="ctr"/>
              <a:r>
                <a:rPr lang="zh-CN" altLang="en-US" sz="2000">
                  <a:solidFill>
                    <a:schemeClr val="tx1"/>
                  </a:solidFill>
                  <a:latin typeface="微软雅黑" panose="020B0503020204020204" pitchFamily="34" charset="-122"/>
                  <a:ea typeface="微软雅黑" panose="020B0503020204020204" pitchFamily="34" charset="-122"/>
                </a:rPr>
                <a:t>手机端系统</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0415" y="2724"/>
              <a:ext cx="3238" cy="161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在</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任务管理</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中查看详细任务</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4611" y="2725"/>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前往排查点</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5506" y="5800"/>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整改后拍照上传，如实描述</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5506" y="8288"/>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点击</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无隐患</a:t>
              </a:r>
              <a:r>
                <a:rPr lang="en-US" altLang="zh-CN" sz="2000">
                  <a:solidFill>
                    <a:schemeClr val="tx1"/>
                  </a:solidFill>
                  <a:latin typeface="微软雅黑" panose="020B0503020204020204" pitchFamily="34" charset="-122"/>
                  <a:ea typeface="微软雅黑" panose="020B0503020204020204" pitchFamily="34" charset="-122"/>
                </a:rPr>
                <a:t>”</a:t>
              </a:r>
              <a:endParaRPr lang="en-US" altLang="zh-CN" sz="2000">
                <a:solidFill>
                  <a:schemeClr val="tx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9457" y="3388"/>
              <a:ext cx="958" cy="355"/>
              <a:chOff x="3513" y="3565"/>
              <a:chExt cx="958" cy="355"/>
            </a:xfrm>
          </p:grpSpPr>
          <p:cxnSp>
            <p:nvCxnSpPr>
              <p:cNvPr id="31" name="直接箭头连接符 30"/>
              <p:cNvCxnSpPr>
                <a:stCxn id="7" idx="3"/>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9" name="圆角矩形 18"/>
            <p:cNvSpPr/>
            <p:nvPr/>
          </p:nvSpPr>
          <p:spPr>
            <a:xfrm>
              <a:off x="9703" y="8307"/>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未发现隐患</a:t>
              </a:r>
              <a:endParaRPr lang="en-US" altLang="zh-CN" sz="200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9703" y="5815"/>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发现隐患</a:t>
              </a:r>
              <a:endParaRPr lang="zh-CN" altLang="en-US" sz="2000">
                <a:solidFill>
                  <a:schemeClr val="tx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914" y="6609"/>
              <a:ext cx="1592" cy="2527"/>
              <a:chOff x="6571" y="6611"/>
              <a:chExt cx="1592" cy="2527"/>
            </a:xfrm>
          </p:grpSpPr>
          <p:cxnSp>
            <p:nvCxnSpPr>
              <p:cNvPr id="37" name="直接连接符 36"/>
              <p:cNvCxnSpPr/>
              <p:nvPr/>
            </p:nvCxnSpPr>
            <p:spPr>
              <a:xfrm>
                <a:off x="7553" y="6623"/>
                <a:ext cx="0" cy="2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4" idx="1"/>
              </p:cNvCxnSpPr>
              <p:nvPr/>
            </p:nvCxnSpPr>
            <p:spPr>
              <a:xfrm flipH="1">
                <a:off x="7527" y="6611"/>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540" y="9118"/>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830" y="7881"/>
                <a:ext cx="71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等腰三角形 47"/>
              <p:cNvSpPr/>
              <p:nvPr/>
            </p:nvSpPr>
            <p:spPr>
              <a:xfrm rot="16200000" flipH="1">
                <a:off x="6591" y="768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9" name="圆角矩形 48"/>
            <p:cNvSpPr/>
            <p:nvPr/>
          </p:nvSpPr>
          <p:spPr>
            <a:xfrm>
              <a:off x="530" y="7072"/>
              <a:ext cx="338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通过手机端上传到电脑端</a:t>
              </a:r>
              <a:endParaRPr lang="zh-CN" altLang="en-US" sz="2000">
                <a:solidFill>
                  <a:schemeClr val="tx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3653" y="3388"/>
              <a:ext cx="958" cy="354"/>
              <a:chOff x="3513" y="3565"/>
              <a:chExt cx="958" cy="354"/>
            </a:xfrm>
          </p:grpSpPr>
          <p:cxnSp>
            <p:nvCxnSpPr>
              <p:cNvPr id="54" name="直接箭头连接符 53"/>
              <p:cNvCxnSpPr/>
              <p:nvPr/>
            </p:nvCxnSpPr>
            <p:spPr>
              <a:xfrm>
                <a:off x="3513" y="3738"/>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5" name="等腰三角形 54"/>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56" name="圆角矩形 55"/>
            <p:cNvSpPr/>
            <p:nvPr/>
          </p:nvSpPr>
          <p:spPr>
            <a:xfrm>
              <a:off x="1960" y="2754"/>
              <a:ext cx="3238" cy="161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电脑端</a:t>
              </a:r>
              <a:endParaRPr lang="zh-CN" altLang="en-US"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分配任务</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198" y="3378"/>
              <a:ext cx="958" cy="355"/>
              <a:chOff x="3513" y="3565"/>
              <a:chExt cx="958" cy="355"/>
            </a:xfrm>
          </p:grpSpPr>
          <p:cxnSp>
            <p:nvCxnSpPr>
              <p:cNvPr id="58" name="直接箭头连接符 5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9" name="等腰三角形 5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61" name="组合 60"/>
            <p:cNvGrpSpPr/>
            <p:nvPr/>
          </p:nvGrpSpPr>
          <p:grpSpPr>
            <a:xfrm flipH="1">
              <a:off x="8744" y="6443"/>
              <a:ext cx="958" cy="355"/>
              <a:chOff x="3513" y="3565"/>
              <a:chExt cx="958" cy="355"/>
            </a:xfrm>
          </p:grpSpPr>
          <p:cxnSp>
            <p:nvCxnSpPr>
              <p:cNvPr id="62" name="直接箭头连接符 61"/>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3" name="等腰三角形 62"/>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64" name="组合 63"/>
            <p:cNvGrpSpPr/>
            <p:nvPr/>
          </p:nvGrpSpPr>
          <p:grpSpPr>
            <a:xfrm flipH="1">
              <a:off x="8745" y="8953"/>
              <a:ext cx="958" cy="355"/>
              <a:chOff x="3513" y="3565"/>
              <a:chExt cx="958" cy="355"/>
            </a:xfrm>
          </p:grpSpPr>
          <p:cxnSp>
            <p:nvCxnSpPr>
              <p:cNvPr id="65" name="直接箭头连接符 6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6" name="等腰三角形 6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73" name="组合 72"/>
            <p:cNvGrpSpPr/>
            <p:nvPr/>
          </p:nvGrpSpPr>
          <p:grpSpPr>
            <a:xfrm>
              <a:off x="12941" y="6534"/>
              <a:ext cx="969" cy="2773"/>
              <a:chOff x="14371" y="6534"/>
              <a:chExt cx="969" cy="2773"/>
            </a:xfrm>
          </p:grpSpPr>
          <p:cxnSp>
            <p:nvCxnSpPr>
              <p:cNvPr id="28" name="直接连接符 27"/>
              <p:cNvCxnSpPr/>
              <p:nvPr/>
            </p:nvCxnSpPr>
            <p:spPr>
              <a:xfrm>
                <a:off x="15326" y="6715"/>
                <a:ext cx="14" cy="24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flipH="1">
                <a:off x="14371" y="6534"/>
                <a:ext cx="958" cy="355"/>
                <a:chOff x="3513" y="3565"/>
                <a:chExt cx="958" cy="355"/>
              </a:xfrm>
            </p:grpSpPr>
            <p:cxnSp>
              <p:nvCxnSpPr>
                <p:cNvPr id="68" name="直接箭头连接符 6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9" name="等腰三角形 6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70" name="组合 69"/>
              <p:cNvGrpSpPr/>
              <p:nvPr/>
            </p:nvGrpSpPr>
            <p:grpSpPr>
              <a:xfrm flipH="1">
                <a:off x="14371" y="8953"/>
                <a:ext cx="958" cy="355"/>
                <a:chOff x="3513" y="3565"/>
                <a:chExt cx="958" cy="355"/>
              </a:xfrm>
            </p:grpSpPr>
            <p:cxnSp>
              <p:nvCxnSpPr>
                <p:cNvPr id="71" name="直接箭头连接符 70"/>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2" name="等腰三角形 71"/>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grpSp>
          <p:nvGrpSpPr>
            <p:cNvPr id="74" name="组合 73"/>
            <p:cNvGrpSpPr/>
            <p:nvPr/>
          </p:nvGrpSpPr>
          <p:grpSpPr>
            <a:xfrm flipH="1">
              <a:off x="13910" y="7748"/>
              <a:ext cx="958" cy="355"/>
              <a:chOff x="3513" y="3565"/>
              <a:chExt cx="958" cy="355"/>
            </a:xfrm>
          </p:grpSpPr>
          <p:cxnSp>
            <p:nvCxnSpPr>
              <p:cNvPr id="75" name="直接箭头连接符 7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6" name="等腰三角形 7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 name="圆角矩形 12"/>
            <p:cNvSpPr/>
            <p:nvPr/>
          </p:nvSpPr>
          <p:spPr>
            <a:xfrm>
              <a:off x="14767" y="7072"/>
              <a:ext cx="3238" cy="16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通过</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扫一扫</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扫描必查点二维码进行排查</a:t>
              </a:r>
              <a:endParaRPr lang="zh-CN" altLang="en-US" sz="2000">
                <a:solidFill>
                  <a:schemeClr val="tx1"/>
                </a:solidFill>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rot="5400000">
              <a:off x="14883" y="5723"/>
              <a:ext cx="269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0" name="等腰三角形 79"/>
            <p:cNvSpPr/>
            <p:nvPr/>
          </p:nvSpPr>
          <p:spPr>
            <a:xfrm rot="10800000">
              <a:off x="16052" y="6676"/>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4399" y="2171603"/>
            <a:ext cx="10304585" cy="1754326"/>
          </a:xfrm>
          <a:prstGeom prst="rect">
            <a:avLst/>
          </a:prstGeom>
          <a:noFill/>
        </p:spPr>
        <p:txBody>
          <a:bodyPr wrap="square" rtlCol="0">
            <a:spAutoFit/>
          </a:bodyPr>
          <a:lstStyle/>
          <a:p>
            <a:pPr indent="0" algn="just" fontAlgn="auto">
              <a:lnSpc>
                <a:spcPct val="150000"/>
              </a:lnSpc>
              <a:buFont typeface="Wingdings" panose="05000000000000000000" charset="0"/>
              <a:buNone/>
            </a:pPr>
            <a:r>
              <a:rPr lang="en-US" altLang="zh-CN" sz="2400" dirty="0">
                <a:latin typeface="微软雅黑" panose="020B0503020204020204" pitchFamily="34" charset="-122"/>
                <a:ea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sym typeface="+mn-ea"/>
              </a:rPr>
              <a:t>企业要在政府部门规定的时间周期内，通过</a:t>
            </a:r>
            <a:r>
              <a:rPr lang="zh-CN" altLang="en-US" sz="2400" dirty="0" smtClean="0">
                <a:latin typeface="微软雅黑" panose="020B0503020204020204" pitchFamily="34" charset="-122"/>
                <a:ea typeface="微软雅黑" panose="020B0503020204020204" pitchFamily="34" charset="-122"/>
                <a:sym typeface="+mn-ea"/>
              </a:rPr>
              <a:t>登录</a:t>
            </a:r>
            <a:r>
              <a:rPr lang="zh-CN" altLang="en-US" sz="2400" dirty="0" smtClean="0">
                <a:latin typeface="微软雅黑" panose="020B0503020204020204" pitchFamily="34" charset="-122"/>
                <a:ea typeface="微软雅黑" panose="020B0503020204020204" pitchFamily="34" charset="-122"/>
              </a:rPr>
              <a:t>将</a:t>
            </a:r>
            <a:r>
              <a:rPr lang="zh-CN" altLang="en-US" sz="2400" dirty="0">
                <a:latin typeface="微软雅黑" panose="020B0503020204020204" pitchFamily="34" charset="-122"/>
                <a:ea typeface="微软雅黑" panose="020B0503020204020204" pitchFamily="34" charset="-122"/>
              </a:rPr>
              <a:t>已上传到电脑端的“隐患排查治理情况”上报给上级监管部门。</a:t>
            </a:r>
            <a:endParaRPr lang="zh-CN" altLang="en-US" sz="2400" dirty="0">
              <a:latin typeface="微软雅黑" panose="020B0503020204020204" pitchFamily="34" charset="-122"/>
              <a:ea typeface="微软雅黑" panose="020B0503020204020204" pitchFamily="34" charset="-122"/>
            </a:endParaRPr>
          </a:p>
          <a:p>
            <a:pPr indent="0" algn="just" fontAlgn="auto">
              <a:lnSpc>
                <a:spcPct val="150000"/>
              </a:lnSpc>
              <a:buFont typeface="Wingdings" panose="05000000000000000000" charset="0"/>
              <a:buNone/>
            </a:pPr>
            <a:endParaRPr lang="zh-CN" altLang="en-US"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46331"/>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rgbClr val="C00000"/>
                </a:solidFill>
                <a:latin typeface="微软雅黑" panose="020B0503020204020204" pitchFamily="34" charset="-122"/>
                <a:ea typeface="微软雅黑" panose="020B0503020204020204" pitchFamily="34" charset="-122"/>
              </a:rPr>
              <a:t>隐患自报</a:t>
            </a:r>
            <a:endParaRPr lang="zh-CN" altLang="zh-CN"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000" kern="0" spc="0" dirty="0">
                <a:solidFill>
                  <a:srgbClr val="C00000"/>
                </a:solidFill>
                <a:latin typeface="+mn-lt"/>
                <a:ea typeface="微软雅黑" panose="020B0503020204020204" pitchFamily="34" charset="-122"/>
                <a:cs typeface="+mn-cs"/>
                <a:sym typeface="+mn-ea"/>
              </a:rPr>
              <a:t>感谢聆听</a:t>
            </a:r>
            <a:endParaRPr lang="zh-CN" altLang="en-US" sz="6000" kern="0" spc="0" dirty="0">
              <a:solidFill>
                <a:srgbClr val="C00000"/>
              </a:solidFill>
              <a:latin typeface="+mn-lt"/>
              <a:ea typeface="微软雅黑" panose="020B0503020204020204" pitchFamily="34" charset="-122"/>
              <a:cs typeface="+mn-cs"/>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2491105"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建立背景</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8370" y="2111128"/>
            <a:ext cx="63452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2"/>
          <p:cNvSpPr txBox="1">
            <a:spLocks noChangeArrowheads="1"/>
          </p:cNvSpPr>
          <p:nvPr/>
        </p:nvSpPr>
        <p:spPr bwMode="auto">
          <a:xfrm>
            <a:off x="4488057" y="1695203"/>
            <a:ext cx="370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宋体" panose="02010600030101010101" pitchFamily="2" charset="-122"/>
              </a:rPr>
              <a:t>我国房屋和市政工程较大事故统计</a:t>
            </a:r>
            <a:endParaRPr lang="zh-CN"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493395" y="835660"/>
            <a:ext cx="2943225" cy="581057"/>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隐患排查治理工作：</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6885" y="52070"/>
            <a:ext cx="2491105"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建立背景</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7" name="流程图: 可选过程 16"/>
          <p:cNvSpPr/>
          <p:nvPr/>
        </p:nvSpPr>
        <p:spPr>
          <a:xfrm>
            <a:off x="99060" y="4348480"/>
            <a:ext cx="1651635" cy="2291715"/>
          </a:xfrm>
          <a:prstGeom prst="flowChartAlternateProcess">
            <a:avLst/>
          </a:prstGeom>
          <a:noFill/>
          <a:ln>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《煤矿重大安全生产隐患认定办法》</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4" name="流程图: 可选过程 23"/>
          <p:cNvSpPr/>
          <p:nvPr/>
        </p:nvSpPr>
        <p:spPr>
          <a:xfrm>
            <a:off x="1831340" y="396176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《安全生产事故隐患排查治理暂行规定》</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5" name="流程图: 可选过程 24"/>
          <p:cNvSpPr/>
          <p:nvPr/>
        </p:nvSpPr>
        <p:spPr>
          <a:xfrm>
            <a:off x="3562985" y="360997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《关于在重点行业和领域开展安全生产隐患排查治理专项行动的通知》</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6" name="流程图: 可选过程 25"/>
          <p:cNvSpPr/>
          <p:nvPr/>
        </p:nvSpPr>
        <p:spPr>
          <a:xfrm>
            <a:off x="5285740" y="317754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《关于进一步开展安全生产隐患排查治理工作的通知》</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7" name="流程图: 可选过程 26"/>
          <p:cNvSpPr/>
          <p:nvPr/>
        </p:nvSpPr>
        <p:spPr>
          <a:xfrm>
            <a:off x="7007225" y="271907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《关于进一步加强企业安全生产工作的通知》</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8" name="流程图: 可选过程 27"/>
          <p:cNvSpPr/>
          <p:nvPr/>
        </p:nvSpPr>
        <p:spPr>
          <a:xfrm>
            <a:off x="8737600" y="228282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《关于坚持科学发展安全发展促进安全生产形势持续稳定好转的意见》</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29" name="流程图: 可选过程 28"/>
          <p:cNvSpPr/>
          <p:nvPr/>
        </p:nvSpPr>
        <p:spPr>
          <a:xfrm>
            <a:off x="10459720" y="183070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rgbClr val="C00000"/>
                </a:solidFill>
                <a:latin typeface="微软雅黑" panose="020B0503020204020204" pitchFamily="34" charset="-122"/>
                <a:ea typeface="微软雅黑" panose="020B0503020204020204" pitchFamily="34" charset="-122"/>
                <a:sym typeface="+mn-ea"/>
              </a:rPr>
              <a:t>《关于建立安全隐患排查治理体系的通知》</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p:txBody>
      </p:sp>
      <p:sp>
        <p:nvSpPr>
          <p:cNvPr id="39" name="五边形 38"/>
          <p:cNvSpPr/>
          <p:nvPr/>
        </p:nvSpPr>
        <p:spPr>
          <a:xfrm>
            <a:off x="99060" y="384111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2005</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0" name="五边形 39"/>
          <p:cNvSpPr/>
          <p:nvPr/>
        </p:nvSpPr>
        <p:spPr>
          <a:xfrm>
            <a:off x="1831340" y="34582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2007</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1" name="五边形 40"/>
          <p:cNvSpPr/>
          <p:nvPr/>
        </p:nvSpPr>
        <p:spPr>
          <a:xfrm>
            <a:off x="3562985" y="30899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2007</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2" name="五边形 41"/>
          <p:cNvSpPr/>
          <p:nvPr/>
        </p:nvSpPr>
        <p:spPr>
          <a:xfrm>
            <a:off x="5285740" y="267779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2008</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3" name="五边形 42"/>
          <p:cNvSpPr/>
          <p:nvPr/>
        </p:nvSpPr>
        <p:spPr>
          <a:xfrm>
            <a:off x="7007225" y="221297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2010</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4" name="五边形 43"/>
          <p:cNvSpPr/>
          <p:nvPr/>
        </p:nvSpPr>
        <p:spPr>
          <a:xfrm>
            <a:off x="8737600" y="178562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2011</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45" name="五边形 44"/>
          <p:cNvSpPr/>
          <p:nvPr/>
        </p:nvSpPr>
        <p:spPr>
          <a:xfrm>
            <a:off x="10459720" y="13373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C00000"/>
                </a:solidFill>
                <a:latin typeface="微软雅黑" panose="020B0503020204020204" pitchFamily="34" charset="-122"/>
                <a:ea typeface="微软雅黑" panose="020B0503020204020204" pitchFamily="34" charset="-122"/>
              </a:rPr>
              <a:t>2012</a:t>
            </a:r>
            <a:r>
              <a:rPr lang="zh-CN" altLang="en-US" sz="2000">
                <a:solidFill>
                  <a:srgbClr val="C00000"/>
                </a:solidFill>
                <a:latin typeface="微软雅黑" panose="020B0503020204020204" pitchFamily="34" charset="-122"/>
                <a:ea typeface="微软雅黑" panose="020B0503020204020204" pitchFamily="34" charset="-122"/>
              </a:rPr>
              <a:t>年</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11276" name="矩形 43"/>
          <p:cNvSpPr/>
          <p:nvPr/>
        </p:nvSpPr>
        <p:spPr>
          <a:xfrm>
            <a:off x="-16510" y="3235325"/>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安监总煤矿字〔2005〕133号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46" name="矩形 43"/>
          <p:cNvSpPr/>
          <p:nvPr/>
        </p:nvSpPr>
        <p:spPr>
          <a:xfrm>
            <a:off x="1798320" y="2857500"/>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安监总局令</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a:p>
            <a:pPr lvl="0" algn="ctr" eaLnBrk="1" hangingPunct="1"/>
            <a:r>
              <a:rPr lang="zh-CN" altLang="en-US" sz="1600" dirty="0">
                <a:solidFill>
                  <a:srgbClr val="C00000"/>
                </a:solidFill>
                <a:latin typeface="微软雅黑" panose="020B0503020204020204" pitchFamily="34" charset="-122"/>
                <a:ea typeface="微软雅黑" panose="020B0503020204020204" pitchFamily="34" charset="-122"/>
                <a:sym typeface="+mn-ea"/>
              </a:rPr>
              <a:t>第16号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47" name="矩形 43"/>
          <p:cNvSpPr/>
          <p:nvPr/>
        </p:nvSpPr>
        <p:spPr>
          <a:xfrm>
            <a:off x="3488690" y="2493645"/>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国办发明电〔2007〕16号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48" name="矩形 43"/>
          <p:cNvSpPr/>
          <p:nvPr/>
        </p:nvSpPr>
        <p:spPr>
          <a:xfrm>
            <a:off x="5173345" y="2067560"/>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国办发明电〔2008〕15号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49" name="矩形 43"/>
          <p:cNvSpPr/>
          <p:nvPr/>
        </p:nvSpPr>
        <p:spPr>
          <a:xfrm>
            <a:off x="6904355" y="1616710"/>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国发〔2010〕23号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50" name="矩形 43"/>
          <p:cNvSpPr/>
          <p:nvPr/>
        </p:nvSpPr>
        <p:spPr>
          <a:xfrm>
            <a:off x="8605520" y="1189355"/>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国发〔2011〕40号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sp>
        <p:nvSpPr>
          <p:cNvPr id="51" name="矩形 43"/>
          <p:cNvSpPr/>
          <p:nvPr/>
        </p:nvSpPr>
        <p:spPr>
          <a:xfrm>
            <a:off x="10351135" y="765810"/>
            <a:ext cx="1651635" cy="596265"/>
          </a:xfrm>
          <a:prstGeom prst="rect">
            <a:avLst/>
          </a:prstGeom>
          <a:noFill/>
          <a:ln w="9525">
            <a:noFill/>
          </a:ln>
        </p:spPr>
        <p:txBody>
          <a:bodyPr wrap="square">
            <a:spAutoFit/>
          </a:bodyPr>
          <a:lstStyle/>
          <a:p>
            <a:pPr lvl="0" algn="ctr" eaLnBrk="1" hangingPunct="1"/>
            <a:r>
              <a:rPr lang="zh-CN" altLang="zh-CN" sz="1600" dirty="0">
                <a:solidFill>
                  <a:srgbClr val="C00000"/>
                </a:solidFill>
                <a:latin typeface="微软雅黑" panose="020B0503020204020204" pitchFamily="34" charset="-122"/>
                <a:ea typeface="微软雅黑" panose="020B0503020204020204" pitchFamily="34" charset="-122"/>
              </a:rPr>
              <a:t> </a:t>
            </a:r>
            <a:r>
              <a:rPr lang="en-US" altLang="zh-CN" sz="16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sym typeface="+mn-ea"/>
              </a:rPr>
              <a:t>安委办〔201</a:t>
            </a:r>
            <a:r>
              <a:rPr lang="en-US" altLang="zh-CN" sz="1600" dirty="0">
                <a:solidFill>
                  <a:srgbClr val="C00000"/>
                </a:solidFill>
                <a:latin typeface="微软雅黑" panose="020B0503020204020204" pitchFamily="34" charset="-122"/>
                <a:ea typeface="微软雅黑" panose="020B0503020204020204" pitchFamily="34" charset="-122"/>
                <a:sym typeface="+mn-ea"/>
              </a:rPr>
              <a:t>2</a:t>
            </a:r>
            <a:r>
              <a:rPr lang="zh-CN" altLang="en-US" sz="1600" dirty="0">
                <a:solidFill>
                  <a:srgbClr val="C00000"/>
                </a:solidFill>
                <a:latin typeface="微软雅黑" panose="020B0503020204020204" pitchFamily="34" charset="-122"/>
                <a:ea typeface="微软雅黑" panose="020B0503020204020204" pitchFamily="34" charset="-122"/>
                <a:sym typeface="+mn-ea"/>
              </a:rPr>
              <a:t>〕</a:t>
            </a:r>
            <a:r>
              <a:rPr lang="en-US" altLang="zh-CN" sz="1600" dirty="0">
                <a:solidFill>
                  <a:srgbClr val="C00000"/>
                </a:solidFill>
                <a:latin typeface="微软雅黑" panose="020B0503020204020204" pitchFamily="34" charset="-122"/>
                <a:ea typeface="微软雅黑" panose="020B0503020204020204" pitchFamily="34" charset="-122"/>
                <a:sym typeface="+mn-ea"/>
              </a:rPr>
              <a:t>1</a:t>
            </a:r>
            <a:r>
              <a:rPr lang="zh-CN" altLang="en-US" sz="1600" dirty="0">
                <a:solidFill>
                  <a:srgbClr val="C00000"/>
                </a:solidFill>
                <a:latin typeface="微软雅黑" panose="020B0503020204020204" pitchFamily="34" charset="-122"/>
                <a:ea typeface="微软雅黑" panose="020B0503020204020204" pitchFamily="34" charset="-122"/>
                <a:sym typeface="+mn-ea"/>
              </a:rPr>
              <a:t>号</a:t>
            </a:r>
            <a:endParaRPr lang="zh-CN" altLang="en-US" sz="1600" dirty="0">
              <a:solidFill>
                <a:srgbClr val="C00000"/>
              </a:solidFill>
              <a:latin typeface="微软雅黑" panose="020B0503020204020204" pitchFamily="34" charset="-122"/>
              <a:ea typeface="微软雅黑" panose="020B0503020204020204" pitchFamily="34" charset="-122"/>
              <a:sym typeface="+mn-ea"/>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2491105"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建立背景</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形成过程：</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322195" y="2407920"/>
            <a:ext cx="2501900" cy="2490470"/>
            <a:chOff x="1376" y="2832"/>
            <a:chExt cx="3940" cy="3922"/>
          </a:xfrm>
        </p:grpSpPr>
        <p:sp>
          <p:nvSpPr>
            <p:cNvPr id="3" name="圆角矩形 2"/>
            <p:cNvSpPr/>
            <p:nvPr/>
          </p:nvSpPr>
          <p:spPr>
            <a:xfrm>
              <a:off x="1376" y="4124"/>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微软雅黑" panose="020B0503020204020204" pitchFamily="34" charset="-122"/>
                  <a:ea typeface="微软雅黑" panose="020B0503020204020204" pitchFamily="34" charset="-122"/>
                </a:rPr>
                <a:t>全国安全隐患排查治理现场会</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1748" y="3486"/>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00000"/>
                  </a:solidFill>
                  <a:latin typeface="微软雅黑" panose="020B0503020204020204" pitchFamily="34" charset="-122"/>
                  <a:ea typeface="微软雅黑" panose="020B0503020204020204" pitchFamily="34" charset="-122"/>
                </a:rPr>
                <a:t>2011</a:t>
              </a:r>
              <a:r>
                <a:rPr lang="zh-CN" altLang="en-US" b="1">
                  <a:solidFill>
                    <a:srgbClr val="C00000"/>
                  </a:solidFill>
                  <a:latin typeface="微软雅黑" panose="020B0503020204020204" pitchFamily="34" charset="-122"/>
                  <a:ea typeface="微软雅黑" panose="020B0503020204020204" pitchFamily="34" charset="-122"/>
                </a:rPr>
                <a:t>年</a:t>
              </a:r>
              <a:r>
                <a:rPr lang="en-US" altLang="zh-CN" b="1">
                  <a:solidFill>
                    <a:srgbClr val="C00000"/>
                  </a:solidFill>
                  <a:latin typeface="微软雅黑" panose="020B0503020204020204" pitchFamily="34" charset="-122"/>
                  <a:ea typeface="微软雅黑" panose="020B0503020204020204" pitchFamily="34" charset="-122"/>
                </a:rPr>
                <a:t>10</a:t>
              </a:r>
              <a:r>
                <a:rPr lang="zh-CN" altLang="en-US" b="1">
                  <a:solidFill>
                    <a:srgbClr val="C00000"/>
                  </a:solidFill>
                  <a:latin typeface="微软雅黑" panose="020B0503020204020204" pitchFamily="34" charset="-122"/>
                  <a:ea typeface="微软雅黑" panose="020B0503020204020204" pitchFamily="34" charset="-122"/>
                </a:rPr>
                <a:t>月</a:t>
              </a:r>
              <a:r>
                <a:rPr lang="en-US" altLang="zh-CN" b="1">
                  <a:solidFill>
                    <a:srgbClr val="C00000"/>
                  </a:solidFill>
                  <a:latin typeface="微软雅黑" panose="020B0503020204020204" pitchFamily="34" charset="-122"/>
                  <a:ea typeface="微软雅黑" panose="020B0503020204020204" pitchFamily="34" charset="-122"/>
                </a:rPr>
                <a:t>26</a:t>
              </a:r>
              <a:r>
                <a:rPr lang="zh-CN" altLang="en-US" b="1">
                  <a:solidFill>
                    <a:srgbClr val="C00000"/>
                  </a:solidFill>
                  <a:latin typeface="微软雅黑" panose="020B0503020204020204" pitchFamily="34" charset="-122"/>
                  <a:ea typeface="微软雅黑" panose="020B0503020204020204" pitchFamily="34" charset="-122"/>
                </a:rPr>
                <a:t>日</a:t>
              </a: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1748" y="2832"/>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微软雅黑" panose="020B0503020204020204" pitchFamily="34" charset="-122"/>
                  <a:ea typeface="微软雅黑" panose="020B0503020204020204" pitchFamily="34" charset="-122"/>
                </a:rPr>
                <a:t>顺义会议</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322185" y="2407920"/>
            <a:ext cx="3023235" cy="2490470"/>
            <a:chOff x="9517" y="2793"/>
            <a:chExt cx="4761" cy="3922"/>
          </a:xfrm>
        </p:grpSpPr>
        <p:sp>
          <p:nvSpPr>
            <p:cNvPr id="6" name="圆角矩形 5"/>
            <p:cNvSpPr/>
            <p:nvPr/>
          </p:nvSpPr>
          <p:spPr>
            <a:xfrm>
              <a:off x="9880" y="4085"/>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微软雅黑" panose="020B0503020204020204" pitchFamily="34" charset="-122"/>
                  <a:ea typeface="微软雅黑" panose="020B0503020204020204" pitchFamily="34" charset="-122"/>
                </a:rPr>
                <a:t>《关于建立安全隐患排查治理体系的通知》</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0303" y="3447"/>
              <a:ext cx="3190"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2012</a:t>
              </a:r>
              <a:r>
                <a:rPr lang="zh-CN" altLang="en-US" b="1" dirty="0" smtClean="0">
                  <a:solidFill>
                    <a:srgbClr val="C00000"/>
                  </a:solidFill>
                  <a:latin typeface="微软雅黑" panose="020B0503020204020204" pitchFamily="34" charset="-122"/>
                  <a:ea typeface="微软雅黑" panose="020B0503020204020204" pitchFamily="34" charset="-122"/>
                </a:rPr>
                <a:t>年</a:t>
              </a:r>
              <a:r>
                <a:rPr lang="en-US" altLang="zh-CN" b="1" dirty="0" smtClean="0">
                  <a:solidFill>
                    <a:srgbClr val="C00000"/>
                  </a:solidFill>
                  <a:latin typeface="微软雅黑" panose="020B0503020204020204" pitchFamily="34" charset="-122"/>
                  <a:ea typeface="微软雅黑" panose="020B0503020204020204" pitchFamily="34" charset="-122"/>
                </a:rPr>
                <a:t>1</a:t>
              </a:r>
              <a:r>
                <a:rPr lang="zh-CN" altLang="en-US" b="1" dirty="0" smtClean="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5</a:t>
              </a:r>
              <a:r>
                <a:rPr lang="zh-CN" altLang="en-US" b="1" dirty="0">
                  <a:solidFill>
                    <a:srgbClr val="C00000"/>
                  </a:solidFill>
                  <a:latin typeface="微软雅黑" panose="020B0503020204020204" pitchFamily="34" charset="-122"/>
                  <a:ea typeface="微软雅黑" panose="020B0503020204020204" pitchFamily="34" charset="-122"/>
                </a:rPr>
                <a:t>日</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9517" y="2793"/>
              <a:ext cx="4761"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微软雅黑" panose="020B0503020204020204" pitchFamily="34" charset="-122"/>
                  <a:ea typeface="微软雅黑" panose="020B0503020204020204" pitchFamily="34" charset="-122"/>
                </a:rPr>
                <a:t>安委办</a:t>
              </a:r>
              <a:r>
                <a:rPr lang="zh-CN" altLang="en-US" sz="2400" b="1">
                  <a:solidFill>
                    <a:srgbClr val="C00000"/>
                  </a:solidFill>
                  <a:latin typeface="微软雅黑" panose="020B0503020204020204" pitchFamily="34" charset="-122"/>
                  <a:ea typeface="微软雅黑" panose="020B0503020204020204" pitchFamily="34" charset="-122"/>
                  <a:sym typeface="+mn-ea"/>
                </a:rPr>
                <a:t>〔20</a:t>
              </a:r>
              <a:r>
                <a:rPr lang="en-US" altLang="zh-CN" sz="2400" b="1">
                  <a:solidFill>
                    <a:srgbClr val="C00000"/>
                  </a:solidFill>
                  <a:latin typeface="微软雅黑" panose="020B0503020204020204" pitchFamily="34" charset="-122"/>
                  <a:ea typeface="微软雅黑" panose="020B0503020204020204" pitchFamily="34" charset="-122"/>
                  <a:sym typeface="+mn-ea"/>
                </a:rPr>
                <a:t>12</a:t>
              </a:r>
              <a:r>
                <a:rPr lang="zh-CN" altLang="en-US" sz="2400" b="1">
                  <a:solidFill>
                    <a:srgbClr val="C00000"/>
                  </a:solidFill>
                  <a:latin typeface="微软雅黑" panose="020B0503020204020204" pitchFamily="34" charset="-122"/>
                  <a:ea typeface="微软雅黑" panose="020B0503020204020204" pitchFamily="34" charset="-122"/>
                  <a:sym typeface="+mn-ea"/>
                </a:rPr>
                <a:t>〕</a:t>
              </a:r>
              <a:r>
                <a:rPr lang="en-US" altLang="zh-CN" sz="2400" b="1">
                  <a:solidFill>
                    <a:srgbClr val="C00000"/>
                  </a:solidFill>
                  <a:latin typeface="微软雅黑" panose="020B0503020204020204" pitchFamily="34" charset="-122"/>
                  <a:ea typeface="微软雅黑" panose="020B0503020204020204" pitchFamily="34" charset="-122"/>
                  <a:sym typeface="+mn-ea"/>
                </a:rPr>
                <a:t>1</a:t>
              </a:r>
              <a:r>
                <a:rPr lang="zh-CN" altLang="en-US" sz="2400" b="1">
                  <a:solidFill>
                    <a:srgbClr val="C00000"/>
                  </a:solidFill>
                  <a:latin typeface="微软雅黑" panose="020B0503020204020204" pitchFamily="34" charset="-122"/>
                  <a:ea typeface="微软雅黑" panose="020B0503020204020204" pitchFamily="34" charset="-122"/>
                  <a:sym typeface="+mn-ea"/>
                </a:rPr>
                <a:t>号</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grpSp>
      <p:sp>
        <p:nvSpPr>
          <p:cNvPr id="16" name="右箭头 15"/>
          <p:cNvSpPr/>
          <p:nvPr/>
        </p:nvSpPr>
        <p:spPr>
          <a:xfrm>
            <a:off x="5891530" y="3475355"/>
            <a:ext cx="408940" cy="1176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9" name="直接连接符 8"/>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19975" y="5416061"/>
            <a:ext cx="6274191"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dirty="0" smtClean="0">
                <a:solidFill>
                  <a:srgbClr val="C00000"/>
                </a:solidFill>
                <a:latin typeface="微软雅黑" panose="020B0503020204020204" pitchFamily="34" charset="-122"/>
                <a:ea typeface="微软雅黑" panose="020B0503020204020204" pitchFamily="34" charset="-122"/>
              </a:rPr>
              <a:t>隐患排查治理体系</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4518660"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意义和主要内容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581057"/>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隐患排查治理体系：</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462405" y="1870710"/>
            <a:ext cx="9291955" cy="4088765"/>
            <a:chOff x="2303" y="2946"/>
            <a:chExt cx="14633" cy="6439"/>
          </a:xfrm>
        </p:grpSpPr>
        <p:sp>
          <p:nvSpPr>
            <p:cNvPr id="9" name="圆角矩形 8"/>
            <p:cNvSpPr/>
            <p:nvPr/>
          </p:nvSpPr>
          <p:spPr>
            <a:xfrm>
              <a:off x="2303"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9745"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7" name="圆角矩形 16"/>
            <p:cNvSpPr/>
            <p:nvPr/>
          </p:nvSpPr>
          <p:spPr>
            <a:xfrm>
              <a:off x="2303"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圆角矩形 17"/>
            <p:cNvSpPr/>
            <p:nvPr/>
          </p:nvSpPr>
          <p:spPr>
            <a:xfrm>
              <a:off x="9745"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25" name="组合 24"/>
            <p:cNvGrpSpPr/>
            <p:nvPr/>
          </p:nvGrpSpPr>
          <p:grpSpPr>
            <a:xfrm>
              <a:off x="5448" y="4882"/>
              <a:ext cx="8305" cy="2697"/>
              <a:chOff x="5448" y="4882"/>
              <a:chExt cx="8305" cy="2697"/>
            </a:xfrm>
          </p:grpSpPr>
          <p:sp>
            <p:nvSpPr>
              <p:cNvPr id="19" name="圆角矩形 18"/>
              <p:cNvSpPr/>
              <p:nvPr/>
            </p:nvSpPr>
            <p:spPr>
              <a:xfrm>
                <a:off x="5448" y="4882"/>
                <a:ext cx="8305" cy="26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0" name="圆角矩形 19"/>
              <p:cNvSpPr/>
              <p:nvPr/>
            </p:nvSpPr>
            <p:spPr>
              <a:xfrm>
                <a:off x="5623" y="5043"/>
                <a:ext cx="7944" cy="23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3635" y="3346"/>
              <a:ext cx="4527" cy="1536"/>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以企业分级分类管理系统为</a:t>
              </a:r>
              <a:r>
                <a:rPr lang="zh-CN" altLang="en-US" sz="2800" b="1" dirty="0">
                  <a:solidFill>
                    <a:srgbClr val="C00000"/>
                  </a:solidFill>
                  <a:latin typeface="微软雅黑" panose="020B0503020204020204" pitchFamily="34" charset="-122"/>
                  <a:ea typeface="微软雅黑" panose="020B0503020204020204" pitchFamily="34" charset="-122"/>
                </a:rPr>
                <a:t>基础</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113" y="5462"/>
              <a:ext cx="4982" cy="1536"/>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以企业安全隐患自查自报系统为</a:t>
              </a:r>
              <a:r>
                <a:rPr lang="zh-CN" altLang="en-US" sz="2800" b="1" dirty="0">
                  <a:solidFill>
                    <a:srgbClr val="C00000"/>
                  </a:solidFill>
                  <a:latin typeface="微软雅黑" panose="020B0503020204020204" pitchFamily="34" charset="-122"/>
                  <a:ea typeface="微软雅黑" panose="020B0503020204020204" pitchFamily="34" charset="-122"/>
                </a:rPr>
                <a:t>核心</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313" y="3346"/>
              <a:ext cx="6056" cy="1536"/>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以完善安全监管责任机制和考核机制为</a:t>
              </a:r>
              <a:r>
                <a:rPr lang="zh-CN" altLang="en-US" sz="2800" b="1" dirty="0">
                  <a:solidFill>
                    <a:srgbClr val="C00000"/>
                  </a:solidFill>
                  <a:latin typeface="微软雅黑" panose="020B0503020204020204" pitchFamily="34" charset="-122"/>
                  <a:ea typeface="微软雅黑" panose="020B0503020204020204" pitchFamily="34" charset="-122"/>
                </a:rPr>
                <a:t>抓手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676" y="7579"/>
              <a:ext cx="4191" cy="1536"/>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以制定安全标准体系为</a:t>
              </a:r>
              <a:r>
                <a:rPr lang="zh-CN" altLang="en-US" sz="2800" b="1" dirty="0">
                  <a:solidFill>
                    <a:srgbClr val="C00000"/>
                  </a:solidFill>
                  <a:latin typeface="微软雅黑" panose="020B0503020204020204" pitchFamily="34" charset="-122"/>
                  <a:ea typeface="微软雅黑" panose="020B0503020204020204" pitchFamily="34" charset="-122"/>
                </a:rPr>
                <a:t>支撑</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078" y="7579"/>
              <a:ext cx="4527" cy="1536"/>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以广泛开展安全教育培训为</a:t>
              </a:r>
              <a:r>
                <a:rPr lang="zh-CN" altLang="en-US" sz="2800" b="1" dirty="0">
                  <a:solidFill>
                    <a:srgbClr val="C00000"/>
                  </a:solidFill>
                  <a:latin typeface="微软雅黑" panose="020B0503020204020204" pitchFamily="34" charset="-122"/>
                  <a:ea typeface="微软雅黑" panose="020B0503020204020204" pitchFamily="34" charset="-122"/>
                </a:rPr>
                <a:t>保障</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581057"/>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rgbClr val="C00000"/>
                </a:solidFill>
                <a:latin typeface="微软雅黑" panose="020B0503020204020204" pitchFamily="34" charset="-122"/>
                <a:ea typeface="微软雅黑" panose="020B0503020204020204" pitchFamily="34" charset="-122"/>
              </a:rPr>
              <a:t>建立的意义：</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46331"/>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rgbClr val="C00000"/>
                </a:solidFill>
                <a:latin typeface="微软雅黑" panose="020B0503020204020204" pitchFamily="34" charset="-122"/>
                <a:ea typeface="微软雅黑" panose="020B0503020204020204" pitchFamily="34" charset="-122"/>
              </a:rPr>
              <a:t>意义和主要内容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9" name="同心圆 18"/>
          <p:cNvSpPr/>
          <p:nvPr/>
        </p:nvSpPr>
        <p:spPr>
          <a:xfrm>
            <a:off x="3051419" y="1848974"/>
            <a:ext cx="2982595" cy="2947035"/>
          </a:xfrm>
          <a:prstGeom prst="donut">
            <a:avLst>
              <a:gd name="adj" fmla="val 87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rgbClr val="C00000"/>
                </a:solidFill>
                <a:latin typeface="微软雅黑" panose="020B0503020204020204" pitchFamily="34" charset="-122"/>
                <a:ea typeface="微软雅黑" panose="020B0503020204020204" pitchFamily="34" charset="-122"/>
              </a:rPr>
              <a:t>促进三个</a:t>
            </a:r>
            <a:r>
              <a:rPr lang="en-US" altLang="zh-CN" sz="2400">
                <a:solidFill>
                  <a:srgbClr val="C00000"/>
                </a:solidFill>
                <a:latin typeface="微软雅黑" panose="020B0503020204020204" pitchFamily="34" charset="-122"/>
                <a:ea typeface="微软雅黑" panose="020B0503020204020204" pitchFamily="34" charset="-122"/>
              </a:rPr>
              <a:t>“</a:t>
            </a:r>
            <a:r>
              <a:rPr lang="zh-CN" altLang="en-US" sz="2400">
                <a:solidFill>
                  <a:srgbClr val="C00000"/>
                </a:solidFill>
                <a:latin typeface="微软雅黑" panose="020B0503020204020204" pitchFamily="34" charset="-122"/>
                <a:ea typeface="微软雅黑" panose="020B0503020204020204" pitchFamily="34" charset="-122"/>
              </a:rPr>
              <a:t>转变</a:t>
            </a:r>
            <a:r>
              <a:rPr lang="en-US" altLang="zh-CN" sz="2400">
                <a:solidFill>
                  <a:srgbClr val="C00000"/>
                </a:solidFill>
                <a:latin typeface="微软雅黑" panose="020B0503020204020204" pitchFamily="34" charset="-122"/>
                <a:ea typeface="微软雅黑" panose="020B0503020204020204" pitchFamily="34" charset="-122"/>
              </a:rPr>
              <a:t>”</a:t>
            </a:r>
            <a:r>
              <a:rPr lang="zh-CN" altLang="en-US" sz="2400">
                <a:solidFill>
                  <a:srgbClr val="C00000"/>
                </a:solidFill>
                <a:latin typeface="微软雅黑" panose="020B0503020204020204" pitchFamily="34" charset="-122"/>
                <a:ea typeface="微软雅黑" panose="020B0503020204020204" pitchFamily="34" charset="-122"/>
              </a:rPr>
              <a:t>，实现安全隐患排查治理常态化、规范化、法制化</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20" name="同心圆 19"/>
          <p:cNvSpPr/>
          <p:nvPr/>
        </p:nvSpPr>
        <p:spPr>
          <a:xfrm>
            <a:off x="6032354" y="1975582"/>
            <a:ext cx="2905125" cy="2947670"/>
          </a:xfrm>
          <a:prstGeom prst="donut">
            <a:avLst>
              <a:gd name="adj" fmla="val 873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rgbClr val="C00000"/>
                </a:solidFill>
                <a:latin typeface="微软雅黑" panose="020B0503020204020204" pitchFamily="34" charset="-122"/>
                <a:ea typeface="微软雅黑" panose="020B0503020204020204" pitchFamily="34" charset="-122"/>
              </a:rPr>
              <a:t>推动企业安全生产标准化建设工作，</a:t>
            </a:r>
            <a:r>
              <a:rPr lang="zh-CN" altLang="en-US" sz="2400">
                <a:solidFill>
                  <a:srgbClr val="C00000"/>
                </a:solidFill>
                <a:latin typeface="微软雅黑" panose="020B0503020204020204" pitchFamily="34" charset="-122"/>
                <a:ea typeface="微软雅黑" panose="020B0503020204020204" pitchFamily="34" charset="-122"/>
                <a:sym typeface="+mn-ea"/>
              </a:rPr>
              <a:t>建立健全安全生产长效机制</a:t>
            </a:r>
            <a:endParaRPr lang="zh-CN" altLang="en-US" sz="2400">
              <a:solidFill>
                <a:srgbClr val="C00000"/>
              </a:solidFill>
              <a:latin typeface="微软雅黑" panose="020B0503020204020204" pitchFamily="34" charset="-122"/>
              <a:ea typeface="微软雅黑" panose="020B0503020204020204" pitchFamily="34" charset="-122"/>
              <a:sym typeface="+mn-ea"/>
            </a:endParaRPr>
          </a:p>
        </p:txBody>
      </p:sp>
      <p:sp>
        <p:nvSpPr>
          <p:cNvPr id="21" name="同心圆 20"/>
          <p:cNvSpPr/>
          <p:nvPr/>
        </p:nvSpPr>
        <p:spPr>
          <a:xfrm>
            <a:off x="0" y="1891176"/>
            <a:ext cx="2948305" cy="2947035"/>
          </a:xfrm>
          <a:prstGeom prst="donut">
            <a:avLst>
              <a:gd name="adj" fmla="val 87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rgbClr val="C00000"/>
                </a:solidFill>
                <a:latin typeface="微软雅黑" panose="020B0503020204020204" pitchFamily="34" charset="-122"/>
                <a:ea typeface="微软雅黑" panose="020B0503020204020204" pitchFamily="34" charset="-122"/>
              </a:rPr>
              <a:t>安全生产管理理念、监管机制、监管手段的创新和发展</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22" name="同心圆 21"/>
          <p:cNvSpPr/>
          <p:nvPr/>
        </p:nvSpPr>
        <p:spPr>
          <a:xfrm>
            <a:off x="8971574" y="2031853"/>
            <a:ext cx="2922905" cy="2947670"/>
          </a:xfrm>
          <a:prstGeom prst="donut">
            <a:avLst>
              <a:gd name="adj" fmla="val 87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rgbClr val="C00000"/>
                </a:solidFill>
                <a:latin typeface="微软雅黑" panose="020B0503020204020204" pitchFamily="34" charset="-122"/>
                <a:ea typeface="微软雅黑" panose="020B0503020204020204" pitchFamily="34" charset="-122"/>
              </a:rPr>
              <a:t>把握事故防范和安全生产工作的主动权</a:t>
            </a:r>
            <a:endParaRPr lang="zh-CN" altLang="en-US" sz="2400">
              <a:solidFill>
                <a:srgbClr val="C0000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58129" y="5359791"/>
            <a:ext cx="10747717" cy="115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bg1"/>
                </a:solidFill>
              </a:rPr>
              <a:t>（</a:t>
            </a:r>
            <a:r>
              <a:rPr lang="en-US" altLang="zh-CN" sz="2400" b="1" dirty="0" smtClean="0">
                <a:solidFill>
                  <a:schemeClr val="bg1"/>
                </a:solidFill>
              </a:rPr>
              <a:t>1</a:t>
            </a:r>
            <a:r>
              <a:rPr lang="zh-CN" altLang="en-US" sz="2400" b="1" dirty="0" smtClean="0">
                <a:solidFill>
                  <a:schemeClr val="bg1"/>
                </a:solidFill>
              </a:rPr>
              <a:t>）</a:t>
            </a:r>
            <a:r>
              <a:rPr lang="zh-CN" altLang="zh-CN" sz="2400" b="1" dirty="0" smtClean="0">
                <a:solidFill>
                  <a:schemeClr val="bg1"/>
                </a:solidFill>
              </a:rPr>
              <a:t>企业</a:t>
            </a:r>
            <a:r>
              <a:rPr lang="zh-CN" altLang="zh-CN" sz="2400" b="1" dirty="0" smtClean="0">
                <a:solidFill>
                  <a:srgbClr val="C00000"/>
                </a:solidFill>
              </a:rPr>
              <a:t>由被动接受</a:t>
            </a:r>
            <a:r>
              <a:rPr lang="zh-CN" altLang="zh-CN" sz="2400" b="1" dirty="0" smtClean="0">
                <a:solidFill>
                  <a:schemeClr val="bg1"/>
                </a:solidFill>
              </a:rPr>
              <a:t>安全监管</a:t>
            </a:r>
            <a:r>
              <a:rPr lang="zh-CN" altLang="zh-CN" sz="2400" b="1" dirty="0" smtClean="0">
                <a:solidFill>
                  <a:srgbClr val="C00000"/>
                </a:solidFill>
              </a:rPr>
              <a:t>向主动开展</a:t>
            </a:r>
            <a:r>
              <a:rPr lang="zh-CN" altLang="zh-CN" sz="2400" b="1" dirty="0" smtClean="0">
                <a:solidFill>
                  <a:schemeClr val="bg1"/>
                </a:solidFill>
              </a:rPr>
              <a:t>安全管理转变</a:t>
            </a:r>
            <a:r>
              <a:rPr lang="en-US" altLang="zh-CN" sz="2400" b="1" dirty="0" smtClean="0">
                <a:solidFill>
                  <a:schemeClr val="bg1"/>
                </a:solidFill>
              </a:rPr>
              <a:t> </a:t>
            </a:r>
            <a:endParaRPr lang="en-US" altLang="zh-CN" sz="2400" b="1" dirty="0" smtClean="0">
              <a:solidFill>
                <a:schemeClr val="bg1"/>
              </a:solidFill>
            </a:endParaRPr>
          </a:p>
          <a:p>
            <a:r>
              <a:rPr lang="zh-CN" altLang="en-US" sz="2400" b="1" dirty="0" smtClean="0">
                <a:solidFill>
                  <a:schemeClr val="bg1"/>
                </a:solidFill>
              </a:rPr>
              <a:t>（</a:t>
            </a:r>
            <a:r>
              <a:rPr lang="en-US" altLang="zh-CN" sz="2400" b="1" dirty="0" smtClean="0">
                <a:solidFill>
                  <a:schemeClr val="bg1"/>
                </a:solidFill>
              </a:rPr>
              <a:t>2</a:t>
            </a:r>
            <a:r>
              <a:rPr lang="zh-CN" altLang="en-US" sz="2400" b="1" dirty="0" smtClean="0">
                <a:solidFill>
                  <a:schemeClr val="bg1"/>
                </a:solidFill>
              </a:rPr>
              <a:t>）</a:t>
            </a:r>
            <a:r>
              <a:rPr lang="zh-CN" altLang="zh-CN" sz="2400" b="1" dirty="0" smtClean="0">
                <a:solidFill>
                  <a:srgbClr val="C00000"/>
                </a:solidFill>
              </a:rPr>
              <a:t>由政府为主</a:t>
            </a:r>
            <a:r>
              <a:rPr lang="zh-CN" altLang="zh-CN" sz="2400" b="1" dirty="0" smtClean="0">
                <a:solidFill>
                  <a:schemeClr val="bg1"/>
                </a:solidFill>
              </a:rPr>
              <a:t>的行政执法排查隐患</a:t>
            </a:r>
            <a:r>
              <a:rPr lang="zh-CN" altLang="zh-CN" sz="2400" b="1" dirty="0" smtClean="0">
                <a:solidFill>
                  <a:srgbClr val="C00000"/>
                </a:solidFill>
              </a:rPr>
              <a:t>向企业为主</a:t>
            </a:r>
            <a:r>
              <a:rPr lang="zh-CN" altLang="zh-CN" sz="2400" b="1" dirty="0" smtClean="0">
                <a:solidFill>
                  <a:schemeClr val="bg1"/>
                </a:solidFill>
              </a:rPr>
              <a:t>的日常管理排查隐患转变</a:t>
            </a:r>
            <a:r>
              <a:rPr lang="en-US" altLang="zh-CN" sz="2400" b="1" dirty="0" smtClean="0">
                <a:solidFill>
                  <a:schemeClr val="bg1"/>
                </a:solidFill>
              </a:rPr>
              <a:t>  </a:t>
            </a:r>
            <a:endParaRPr lang="en-US" altLang="zh-CN" sz="2400" b="1" dirty="0" smtClean="0">
              <a:solidFill>
                <a:schemeClr val="bg1"/>
              </a:solidFill>
            </a:endParaRPr>
          </a:p>
          <a:p>
            <a:r>
              <a:rPr lang="zh-CN" altLang="en-US" sz="2400" b="1" dirty="0" smtClean="0">
                <a:solidFill>
                  <a:schemeClr val="bg1"/>
                </a:solidFill>
              </a:rPr>
              <a:t>（</a:t>
            </a:r>
            <a:r>
              <a:rPr lang="en-US" altLang="zh-CN" sz="2400" b="1" dirty="0" smtClean="0">
                <a:solidFill>
                  <a:schemeClr val="bg1"/>
                </a:solidFill>
              </a:rPr>
              <a:t>3</a:t>
            </a:r>
            <a:r>
              <a:rPr lang="zh-CN" altLang="en-US" sz="2400" b="1" dirty="0" smtClean="0">
                <a:solidFill>
                  <a:schemeClr val="bg1"/>
                </a:solidFill>
              </a:rPr>
              <a:t>）</a:t>
            </a:r>
            <a:r>
              <a:rPr lang="zh-CN" altLang="zh-CN" sz="2400" b="1" dirty="0" smtClean="0">
                <a:solidFill>
                  <a:srgbClr val="C00000"/>
                </a:solidFill>
              </a:rPr>
              <a:t>从治标</a:t>
            </a:r>
            <a:r>
              <a:rPr lang="zh-CN" altLang="zh-CN" sz="2400" b="1" dirty="0" smtClean="0">
                <a:solidFill>
                  <a:schemeClr val="bg1"/>
                </a:solidFill>
              </a:rPr>
              <a:t>的隐患排查</a:t>
            </a:r>
            <a:r>
              <a:rPr lang="zh-CN" altLang="zh-CN" sz="2400" b="1" dirty="0" smtClean="0">
                <a:solidFill>
                  <a:srgbClr val="C00000"/>
                </a:solidFill>
              </a:rPr>
              <a:t>向治本</a:t>
            </a:r>
            <a:r>
              <a:rPr lang="zh-CN" altLang="zh-CN" sz="2400" b="1" dirty="0" smtClean="0">
                <a:solidFill>
                  <a:schemeClr val="bg1"/>
                </a:solidFill>
              </a:rPr>
              <a:t>的隐患排查转变，</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8491</Words>
  <Application>WPS 演示</Application>
  <PresentationFormat>宽屏</PresentationFormat>
  <Paragraphs>1291</Paragraphs>
  <Slides>47</Slides>
  <Notes>37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47</vt:i4>
      </vt:variant>
    </vt:vector>
  </HeadingPairs>
  <TitlesOfParts>
    <vt:vector size="62" baseType="lpstr">
      <vt:lpstr>Arial</vt:lpstr>
      <vt:lpstr>宋体</vt:lpstr>
      <vt:lpstr>Wingdings</vt:lpstr>
      <vt:lpstr>微软雅黑</vt:lpstr>
      <vt:lpstr>Wingdings</vt:lpstr>
      <vt:lpstr>Arial Unicode MS</vt:lpstr>
      <vt:lpstr>Calibri Light</vt:lpstr>
      <vt:lpstr>Calibri</vt:lpstr>
      <vt:lpstr>黑体</vt:lpstr>
      <vt:lpstr>仿宋</vt:lpstr>
      <vt:lpstr>DIN-BoldItalic</vt:lpstr>
      <vt:lpstr>ksdb</vt:lpstr>
      <vt:lpstr>楷体</vt:lpstr>
      <vt:lpstr>汉仪旗黑-85S</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12</cp:revision>
  <dcterms:created xsi:type="dcterms:W3CDTF">2014-04-15T03:24:00Z</dcterms:created>
  <dcterms:modified xsi:type="dcterms:W3CDTF">2023-11-02T06:16:00Z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D66B4F16160F4629AED9FE3F23B9CBFE_13</vt:lpwstr>
  </property>
</Properties>
</file>