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108"/>
  </p:notesMasterIdLst>
  <p:sldIdLst>
    <p:sldId id="531" r:id="rId5"/>
    <p:sldId id="2183" r:id="rId6"/>
    <p:sldId id="1833" r:id="rId7"/>
    <p:sldId id="2083" r:id="rId8"/>
    <p:sldId id="2084" r:id="rId9"/>
    <p:sldId id="2085" r:id="rId10"/>
    <p:sldId id="1890" r:id="rId11"/>
    <p:sldId id="1843" r:id="rId12"/>
    <p:sldId id="1841" r:id="rId13"/>
    <p:sldId id="1856" r:id="rId14"/>
    <p:sldId id="1871" r:id="rId15"/>
    <p:sldId id="1872" r:id="rId16"/>
    <p:sldId id="1873" r:id="rId17"/>
    <p:sldId id="1874" r:id="rId18"/>
    <p:sldId id="1875" r:id="rId19"/>
    <p:sldId id="1835" r:id="rId20"/>
    <p:sldId id="1836" r:id="rId21"/>
    <p:sldId id="1837" r:id="rId22"/>
    <p:sldId id="1838" r:id="rId23"/>
    <p:sldId id="1839" r:id="rId24"/>
    <p:sldId id="1805" r:id="rId25"/>
    <p:sldId id="1806" r:id="rId26"/>
    <p:sldId id="1788" r:id="rId27"/>
    <p:sldId id="1559" r:id="rId28"/>
    <p:sldId id="1819" r:id="rId29"/>
    <p:sldId id="1822" r:id="rId30"/>
    <p:sldId id="1823" r:id="rId31"/>
    <p:sldId id="1825" r:id="rId32"/>
    <p:sldId id="1827" r:id="rId33"/>
    <p:sldId id="1828" r:id="rId34"/>
    <p:sldId id="1824" r:id="rId35"/>
    <p:sldId id="1826" r:id="rId36"/>
    <p:sldId id="1821" r:id="rId37"/>
    <p:sldId id="1722" r:id="rId38"/>
    <p:sldId id="1585" r:id="rId39"/>
    <p:sldId id="1587" r:id="rId40"/>
    <p:sldId id="1590" r:id="rId41"/>
    <p:sldId id="1592" r:id="rId42"/>
    <p:sldId id="1593" r:id="rId43"/>
    <p:sldId id="1594" r:id="rId44"/>
    <p:sldId id="1596" r:id="rId45"/>
    <p:sldId id="1604" r:id="rId46"/>
    <p:sldId id="1628" r:id="rId47"/>
    <p:sldId id="1606" r:id="rId48"/>
    <p:sldId id="1607" r:id="rId49"/>
    <p:sldId id="1609" r:id="rId50"/>
    <p:sldId id="1744" r:id="rId51"/>
    <p:sldId id="1611" r:id="rId52"/>
    <p:sldId id="1612" r:id="rId53"/>
    <p:sldId id="1616" r:id="rId54"/>
    <p:sldId id="1584" r:id="rId55"/>
    <p:sldId id="1588" r:id="rId56"/>
    <p:sldId id="1618" r:id="rId57"/>
    <p:sldId id="1709" r:id="rId58"/>
    <p:sldId id="1745" r:id="rId59"/>
    <p:sldId id="1580" r:id="rId60"/>
    <p:sldId id="1749" r:id="rId61"/>
    <p:sldId id="1625" r:id="rId62"/>
    <p:sldId id="1669" r:id="rId63"/>
    <p:sldId id="1801" r:id="rId64"/>
    <p:sldId id="1634" r:id="rId65"/>
    <p:sldId id="1636" r:id="rId66"/>
    <p:sldId id="1640" r:id="rId67"/>
    <p:sldId id="1641" r:id="rId68"/>
    <p:sldId id="1642" r:id="rId69"/>
    <p:sldId id="1643" r:id="rId70"/>
    <p:sldId id="1644" r:id="rId71"/>
    <p:sldId id="1645" r:id="rId72"/>
    <p:sldId id="1646" r:id="rId73"/>
    <p:sldId id="1647" r:id="rId74"/>
    <p:sldId id="1648" r:id="rId75"/>
    <p:sldId id="1655" r:id="rId76"/>
    <p:sldId id="1657" r:id="rId77"/>
    <p:sldId id="1658" r:id="rId78"/>
    <p:sldId id="1659" r:id="rId79"/>
    <p:sldId id="1660" r:id="rId80"/>
    <p:sldId id="1661" r:id="rId81"/>
    <p:sldId id="1663" r:id="rId82"/>
    <p:sldId id="1664" r:id="rId83"/>
    <p:sldId id="1665" r:id="rId84"/>
    <p:sldId id="1666" r:id="rId85"/>
    <p:sldId id="1667" r:id="rId86"/>
    <p:sldId id="1747" r:id="rId87"/>
    <p:sldId id="1751" r:id="rId88"/>
    <p:sldId id="1629" r:id="rId89"/>
    <p:sldId id="1630" r:id="rId90"/>
    <p:sldId id="1631" r:id="rId91"/>
    <p:sldId id="1632" r:id="rId92"/>
    <p:sldId id="1633" r:id="rId93"/>
    <p:sldId id="1671" r:id="rId94"/>
    <p:sldId id="1686" r:id="rId95"/>
    <p:sldId id="1673" r:id="rId96"/>
    <p:sldId id="1674" r:id="rId97"/>
    <p:sldId id="1688" r:id="rId98"/>
    <p:sldId id="1681" r:id="rId99"/>
    <p:sldId id="1701" r:id="rId100"/>
    <p:sldId id="1702" r:id="rId101"/>
    <p:sldId id="1712" r:id="rId102"/>
    <p:sldId id="1753" r:id="rId103"/>
    <p:sldId id="1703" r:id="rId104"/>
    <p:sldId id="1704" r:id="rId105"/>
    <p:sldId id="1724" r:id="rId106"/>
    <p:sldId id="2186" r:id="rId107"/>
  </p:sldIdLst>
  <p:sldSz cx="9144000" cy="6858000" type="screen4x3"/>
  <p:notesSz cx="6858000" cy="9144000"/>
  <p:custDataLst>
    <p:tags r:id="rId113"/>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006600"/>
    <a:srgbClr val="9900CC"/>
    <a:srgbClr val="990099"/>
    <a:srgbClr val="996633"/>
    <a:srgbClr val="0000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3" Type="http://schemas.openxmlformats.org/officeDocument/2006/relationships/tags" Target="tags/tag164.xml"/><Relationship Id="rId112" Type="http://schemas.openxmlformats.org/officeDocument/2006/relationships/commentAuthors" Target="commentAuthors.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7.xml"/><Relationship Id="rId109" Type="http://schemas.openxmlformats.org/officeDocument/2006/relationships/presProps" Target="presProps.xml"/><Relationship Id="rId108" Type="http://schemas.openxmlformats.org/officeDocument/2006/relationships/notesMaster" Target="notesMasters/notesMaster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5CE3213-CB86-41C2-8882-13A813C1501B}" type="doc">
      <dgm:prSet loTypeId="urn:microsoft.com/office/officeart/2005/8/layout/hProcess9" loCatId="process" qsTypeId="urn:microsoft.com/office/officeart/2005/8/quickstyle/simple5" qsCatId="simple" csTypeId="urn:microsoft.com/office/officeart/2005/8/colors/accent1_2" csCatId="accent1"/>
      <dgm:spPr/>
      <dgm:t>
        <a:bodyPr/>
        <a:lstStyle/>
        <a:p>
          <a:endParaRPr lang="zh-CN" altLang="en-US"/>
        </a:p>
      </dgm:t>
    </dgm:pt>
    <dgm:pt modelId="{22468ED2-44E5-43E6-9B9A-E865695CF217}">
      <dgm:prSet/>
      <dgm:spPr/>
      <dgm:t>
        <a:bodyPr/>
        <a:lstStyle/>
        <a:p>
          <a:pPr rtl="0"/>
          <a:r>
            <a:rPr lang="zh-CN" b="1" smtClean="0">
              <a:solidFill>
                <a:schemeClr val="tx1"/>
              </a:solidFill>
              <a:latin typeface="微软雅黑" panose="020B0503020204020204" pitchFamily="34" charset="-122"/>
              <a:ea typeface="微软雅黑" panose="020B0503020204020204" pitchFamily="34" charset="-122"/>
            </a:rPr>
            <a:t>一、总体目标</a:t>
          </a:r>
          <a:endParaRPr lang="zh-CN">
            <a:solidFill>
              <a:schemeClr val="tx1"/>
            </a:solidFill>
            <a:latin typeface="微软雅黑" panose="020B0503020204020204" pitchFamily="34" charset="-122"/>
            <a:ea typeface="微软雅黑" panose="020B0503020204020204" pitchFamily="34" charset="-122"/>
          </a:endParaRPr>
        </a:p>
      </dgm:t>
    </dgm:pt>
    <dgm:pt modelId="{C4C43FD5-8A86-46D1-A005-AC63ED3A32FD}" cxnId="{9FFE4FE0-E5C2-462F-9808-8FD2479BFCBE}"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EF94A9B-27A9-4CEF-A0DC-2D8680BA2197}" cxnId="{9FFE4FE0-E5C2-462F-9808-8FD2479BFCBE}"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126FA6C5-D670-479F-941E-B0F62159967C}">
      <dgm:prSet/>
      <dgm:spPr/>
      <dgm:t>
        <a:bodyPr/>
        <a:lstStyle/>
        <a:p>
          <a:pPr rtl="0"/>
          <a:r>
            <a:rPr lang="zh-CN" b="1" smtClean="0">
              <a:solidFill>
                <a:schemeClr val="tx1"/>
              </a:solidFill>
              <a:latin typeface="微软雅黑" panose="020B0503020204020204" pitchFamily="34" charset="-122"/>
              <a:ea typeface="微软雅黑" panose="020B0503020204020204" pitchFamily="34" charset="-122"/>
            </a:rPr>
            <a:t>二、责任分工</a:t>
          </a:r>
          <a:endParaRPr lang="zh-CN">
            <a:solidFill>
              <a:schemeClr val="tx1"/>
            </a:solidFill>
            <a:latin typeface="微软雅黑" panose="020B0503020204020204" pitchFamily="34" charset="-122"/>
            <a:ea typeface="微软雅黑" panose="020B0503020204020204" pitchFamily="34" charset="-122"/>
          </a:endParaRPr>
        </a:p>
      </dgm:t>
    </dgm:pt>
    <dgm:pt modelId="{0AF52A64-F338-45E0-A385-EC393E0EAEAE}" cxnId="{E80B04D8-0F4C-473D-AD51-AD2AA946F24F}"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4DB62A9-519F-4A45-87A3-045D938A7DCC}" cxnId="{E80B04D8-0F4C-473D-AD51-AD2AA946F24F}"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DC7BCF7A-7CA6-472D-B7F8-D68D1DDA7473}">
      <dgm:prSet/>
      <dgm:spPr/>
      <dgm:t>
        <a:bodyPr/>
        <a:lstStyle/>
        <a:p>
          <a:pPr rtl="0"/>
          <a:r>
            <a:rPr lang="zh-CN" b="1" smtClean="0">
              <a:solidFill>
                <a:schemeClr val="tx1"/>
              </a:solidFill>
              <a:latin typeface="微软雅黑" panose="020B0503020204020204" pitchFamily="34" charset="-122"/>
              <a:ea typeface="微软雅黑" panose="020B0503020204020204" pitchFamily="34" charset="-122"/>
            </a:rPr>
            <a:t>三、方法步骤</a:t>
          </a:r>
          <a:endParaRPr lang="zh-CN">
            <a:solidFill>
              <a:schemeClr val="tx1"/>
            </a:solidFill>
            <a:latin typeface="微软雅黑" panose="020B0503020204020204" pitchFamily="34" charset="-122"/>
            <a:ea typeface="微软雅黑" panose="020B0503020204020204" pitchFamily="34" charset="-122"/>
          </a:endParaRPr>
        </a:p>
      </dgm:t>
    </dgm:pt>
    <dgm:pt modelId="{F5E462B1-D371-417B-9492-8168EC41A9DA}" cxnId="{DA646C37-1EE9-4A1F-8CB5-FE52311A8B89}"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BC82F983-4CD3-4CC1-906D-201C08721FCA}" cxnId="{DA646C37-1EE9-4A1F-8CB5-FE52311A8B89}"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F9DA8E31-175C-4777-9838-7748EE7C145B}">
      <dgm:prSet/>
      <dgm:spPr/>
      <dgm:t>
        <a:bodyPr/>
        <a:lstStyle/>
        <a:p>
          <a:pPr rtl="0"/>
          <a:r>
            <a:rPr lang="zh-CN" b="1" smtClean="0">
              <a:solidFill>
                <a:schemeClr val="tx1"/>
              </a:solidFill>
              <a:latin typeface="微软雅黑" panose="020B0503020204020204" pitchFamily="34" charset="-122"/>
              <a:ea typeface="微软雅黑" panose="020B0503020204020204" pitchFamily="34" charset="-122"/>
            </a:rPr>
            <a:t>四、技术支撑</a:t>
          </a:r>
          <a:endParaRPr lang="zh-CN">
            <a:solidFill>
              <a:schemeClr val="tx1"/>
            </a:solidFill>
            <a:latin typeface="微软雅黑" panose="020B0503020204020204" pitchFamily="34" charset="-122"/>
            <a:ea typeface="微软雅黑" panose="020B0503020204020204" pitchFamily="34" charset="-122"/>
          </a:endParaRPr>
        </a:p>
      </dgm:t>
    </dgm:pt>
    <dgm:pt modelId="{E645E269-9E15-4F17-9B81-8D50F8784571}" cxnId="{60F93F49-6AA8-48AE-8792-4D91A089AD3D}"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58FE66E-7246-48E4-85F7-28EF62F40A05}" cxnId="{60F93F49-6AA8-48AE-8792-4D91A089AD3D}"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511AC1E-4280-477D-89B3-EF5BF81A05CC}">
      <dgm:prSet/>
      <dgm:spPr/>
      <dgm:t>
        <a:bodyPr/>
        <a:lstStyle/>
        <a:p>
          <a:pPr rtl="0"/>
          <a:r>
            <a:rPr lang="zh-CN" b="1" smtClean="0">
              <a:solidFill>
                <a:schemeClr val="tx1"/>
              </a:solidFill>
              <a:latin typeface="微软雅黑" panose="020B0503020204020204" pitchFamily="34" charset="-122"/>
              <a:ea typeface="微软雅黑" panose="020B0503020204020204" pitchFamily="34" charset="-122"/>
            </a:rPr>
            <a:t>五、相关要求</a:t>
          </a:r>
          <a:endParaRPr lang="zh-CN">
            <a:solidFill>
              <a:schemeClr val="tx1"/>
            </a:solidFill>
            <a:latin typeface="微软雅黑" panose="020B0503020204020204" pitchFamily="34" charset="-122"/>
            <a:ea typeface="微软雅黑" panose="020B0503020204020204" pitchFamily="34" charset="-122"/>
          </a:endParaRPr>
        </a:p>
      </dgm:t>
    </dgm:pt>
    <dgm:pt modelId="{626B9B82-302C-4E43-B459-8C12EA983E1D}" cxnId="{E9C21623-4D51-44A9-9F70-E4E9E3E3BE3C}"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81E98E54-0DE9-4A5F-8BDE-9ED1D71B4CDE}" cxnId="{E9C21623-4D51-44A9-9F70-E4E9E3E3BE3C}"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1C22AD0D-E069-437E-B5CD-3032D8162A22}" type="pres">
      <dgm:prSet presAssocID="{75CE3213-CB86-41C2-8882-13A813C1501B}" presName="CompostProcess" presStyleCnt="0">
        <dgm:presLayoutVars>
          <dgm:dir/>
          <dgm:resizeHandles val="exact"/>
        </dgm:presLayoutVars>
      </dgm:prSet>
      <dgm:spPr/>
      <dgm:t>
        <a:bodyPr/>
        <a:lstStyle/>
        <a:p>
          <a:endParaRPr lang="zh-CN" altLang="en-US"/>
        </a:p>
      </dgm:t>
    </dgm:pt>
    <dgm:pt modelId="{2DC81CCF-78F3-414D-AC17-B4B7855723D7}" type="pres">
      <dgm:prSet presAssocID="{75CE3213-CB86-41C2-8882-13A813C1501B}" presName="arrow" presStyleLbl="bgShp" presStyleIdx="0" presStyleCnt="1"/>
      <dgm:spPr/>
    </dgm:pt>
    <dgm:pt modelId="{6BDF7895-D69B-4216-A549-5B971054FFCE}" type="pres">
      <dgm:prSet presAssocID="{75CE3213-CB86-41C2-8882-13A813C1501B}" presName="linearProcess" presStyleCnt="0"/>
      <dgm:spPr/>
    </dgm:pt>
    <dgm:pt modelId="{F66D74B2-E66F-4A7C-82DD-9775FCAA1346}" type="pres">
      <dgm:prSet presAssocID="{22468ED2-44E5-43E6-9B9A-E865695CF217}" presName="textNode" presStyleLbl="node1" presStyleIdx="0" presStyleCnt="5">
        <dgm:presLayoutVars>
          <dgm:bulletEnabled val="1"/>
        </dgm:presLayoutVars>
      </dgm:prSet>
      <dgm:spPr/>
      <dgm:t>
        <a:bodyPr/>
        <a:lstStyle/>
        <a:p>
          <a:endParaRPr lang="zh-CN" altLang="en-US"/>
        </a:p>
      </dgm:t>
    </dgm:pt>
    <dgm:pt modelId="{67E200A5-F195-47DD-9DF9-484D0995C1C8}" type="pres">
      <dgm:prSet presAssocID="{6EF94A9B-27A9-4CEF-A0DC-2D8680BA2197}" presName="sibTrans" presStyleCnt="0"/>
      <dgm:spPr/>
    </dgm:pt>
    <dgm:pt modelId="{EFD19DE3-216B-4BEE-A4BE-25BC752CCC0A}" type="pres">
      <dgm:prSet presAssocID="{126FA6C5-D670-479F-941E-B0F62159967C}" presName="textNode" presStyleLbl="node1" presStyleIdx="1" presStyleCnt="5">
        <dgm:presLayoutVars>
          <dgm:bulletEnabled val="1"/>
        </dgm:presLayoutVars>
      </dgm:prSet>
      <dgm:spPr/>
      <dgm:t>
        <a:bodyPr/>
        <a:lstStyle/>
        <a:p>
          <a:endParaRPr lang="zh-CN" altLang="en-US"/>
        </a:p>
      </dgm:t>
    </dgm:pt>
    <dgm:pt modelId="{9488F49B-AE82-42EC-9A91-09AA55717956}" type="pres">
      <dgm:prSet presAssocID="{A4DB62A9-519F-4A45-87A3-045D938A7DCC}" presName="sibTrans" presStyleCnt="0"/>
      <dgm:spPr/>
    </dgm:pt>
    <dgm:pt modelId="{B8772D8C-9879-4B86-8D83-C62CC40B4FF2}" type="pres">
      <dgm:prSet presAssocID="{DC7BCF7A-7CA6-472D-B7F8-D68D1DDA7473}" presName="textNode" presStyleLbl="node1" presStyleIdx="2" presStyleCnt="5">
        <dgm:presLayoutVars>
          <dgm:bulletEnabled val="1"/>
        </dgm:presLayoutVars>
      </dgm:prSet>
      <dgm:spPr/>
      <dgm:t>
        <a:bodyPr/>
        <a:lstStyle/>
        <a:p>
          <a:endParaRPr lang="zh-CN" altLang="en-US"/>
        </a:p>
      </dgm:t>
    </dgm:pt>
    <dgm:pt modelId="{1600D785-AB81-4A7B-B728-300D8DADDE0D}" type="pres">
      <dgm:prSet presAssocID="{BC82F983-4CD3-4CC1-906D-201C08721FCA}" presName="sibTrans" presStyleCnt="0"/>
      <dgm:spPr/>
    </dgm:pt>
    <dgm:pt modelId="{A1B02089-5192-4ACB-B63B-6AB5C3FEA9B2}" type="pres">
      <dgm:prSet presAssocID="{F9DA8E31-175C-4777-9838-7748EE7C145B}" presName="textNode" presStyleLbl="node1" presStyleIdx="3" presStyleCnt="5">
        <dgm:presLayoutVars>
          <dgm:bulletEnabled val="1"/>
        </dgm:presLayoutVars>
      </dgm:prSet>
      <dgm:spPr/>
      <dgm:t>
        <a:bodyPr/>
        <a:lstStyle/>
        <a:p>
          <a:endParaRPr lang="zh-CN" altLang="en-US"/>
        </a:p>
      </dgm:t>
    </dgm:pt>
    <dgm:pt modelId="{91060A02-09DE-4469-8A8D-FAC2279A40E0}" type="pres">
      <dgm:prSet presAssocID="{058FE66E-7246-48E4-85F7-28EF62F40A05}" presName="sibTrans" presStyleCnt="0"/>
      <dgm:spPr/>
    </dgm:pt>
    <dgm:pt modelId="{723BF68B-00CB-47B9-A15E-74BFD28145E8}" type="pres">
      <dgm:prSet presAssocID="{0511AC1E-4280-477D-89B3-EF5BF81A05CC}" presName="textNode" presStyleLbl="node1" presStyleIdx="4" presStyleCnt="5">
        <dgm:presLayoutVars>
          <dgm:bulletEnabled val="1"/>
        </dgm:presLayoutVars>
      </dgm:prSet>
      <dgm:spPr/>
      <dgm:t>
        <a:bodyPr/>
        <a:lstStyle/>
        <a:p>
          <a:endParaRPr lang="zh-CN" altLang="en-US"/>
        </a:p>
      </dgm:t>
    </dgm:pt>
  </dgm:ptLst>
  <dgm:cxnLst>
    <dgm:cxn modelId="{DA646C37-1EE9-4A1F-8CB5-FE52311A8B89}" srcId="{75CE3213-CB86-41C2-8882-13A813C1501B}" destId="{DC7BCF7A-7CA6-472D-B7F8-D68D1DDA7473}" srcOrd="2" destOrd="0" parTransId="{F5E462B1-D371-417B-9492-8168EC41A9DA}" sibTransId="{BC82F983-4CD3-4CC1-906D-201C08721FCA}"/>
    <dgm:cxn modelId="{60F93F49-6AA8-48AE-8792-4D91A089AD3D}" srcId="{75CE3213-CB86-41C2-8882-13A813C1501B}" destId="{F9DA8E31-175C-4777-9838-7748EE7C145B}" srcOrd="3" destOrd="0" parTransId="{E645E269-9E15-4F17-9B81-8D50F8784571}" sibTransId="{058FE66E-7246-48E4-85F7-28EF62F40A05}"/>
    <dgm:cxn modelId="{2E7CC813-9403-468C-B948-08ED8312A1FE}" type="presOf" srcId="{126FA6C5-D670-479F-941E-B0F62159967C}" destId="{EFD19DE3-216B-4BEE-A4BE-25BC752CCC0A}" srcOrd="0" destOrd="0" presId="urn:microsoft.com/office/officeart/2005/8/layout/hProcess9"/>
    <dgm:cxn modelId="{9B7FA5AB-E39F-4A04-9186-45592011E3A9}" type="presOf" srcId="{75CE3213-CB86-41C2-8882-13A813C1501B}" destId="{1C22AD0D-E069-437E-B5CD-3032D8162A22}" srcOrd="0" destOrd="0" presId="urn:microsoft.com/office/officeart/2005/8/layout/hProcess9"/>
    <dgm:cxn modelId="{E3C7EDAF-5CBE-4FB6-9953-0F9F8B11668F}" type="presOf" srcId="{F9DA8E31-175C-4777-9838-7748EE7C145B}" destId="{A1B02089-5192-4ACB-B63B-6AB5C3FEA9B2}" srcOrd="0" destOrd="0" presId="urn:microsoft.com/office/officeart/2005/8/layout/hProcess9"/>
    <dgm:cxn modelId="{E9C21623-4D51-44A9-9F70-E4E9E3E3BE3C}" srcId="{75CE3213-CB86-41C2-8882-13A813C1501B}" destId="{0511AC1E-4280-477D-89B3-EF5BF81A05CC}" srcOrd="4" destOrd="0" parTransId="{626B9B82-302C-4E43-B459-8C12EA983E1D}" sibTransId="{81E98E54-0DE9-4A5F-8BDE-9ED1D71B4CDE}"/>
    <dgm:cxn modelId="{9E28F2EB-0146-40A5-B2D4-9C98E580A7B6}" type="presOf" srcId="{DC7BCF7A-7CA6-472D-B7F8-D68D1DDA7473}" destId="{B8772D8C-9879-4B86-8D83-C62CC40B4FF2}" srcOrd="0" destOrd="0" presId="urn:microsoft.com/office/officeart/2005/8/layout/hProcess9"/>
    <dgm:cxn modelId="{9FFE4FE0-E5C2-462F-9808-8FD2479BFCBE}" srcId="{75CE3213-CB86-41C2-8882-13A813C1501B}" destId="{22468ED2-44E5-43E6-9B9A-E865695CF217}" srcOrd="0" destOrd="0" parTransId="{C4C43FD5-8A86-46D1-A005-AC63ED3A32FD}" sibTransId="{6EF94A9B-27A9-4CEF-A0DC-2D8680BA2197}"/>
    <dgm:cxn modelId="{E80B04D8-0F4C-473D-AD51-AD2AA946F24F}" srcId="{75CE3213-CB86-41C2-8882-13A813C1501B}" destId="{126FA6C5-D670-479F-941E-B0F62159967C}" srcOrd="1" destOrd="0" parTransId="{0AF52A64-F338-45E0-A385-EC393E0EAEAE}" sibTransId="{A4DB62A9-519F-4A45-87A3-045D938A7DCC}"/>
    <dgm:cxn modelId="{049846F3-F8C0-47BD-8868-911DCF50244E}" type="presOf" srcId="{22468ED2-44E5-43E6-9B9A-E865695CF217}" destId="{F66D74B2-E66F-4A7C-82DD-9775FCAA1346}" srcOrd="0" destOrd="0" presId="urn:microsoft.com/office/officeart/2005/8/layout/hProcess9"/>
    <dgm:cxn modelId="{DF4580FF-7EA8-46C5-BA52-520B34088EA0}" type="presOf" srcId="{0511AC1E-4280-477D-89B3-EF5BF81A05CC}" destId="{723BF68B-00CB-47B9-A15E-74BFD28145E8}" srcOrd="0" destOrd="0" presId="urn:microsoft.com/office/officeart/2005/8/layout/hProcess9"/>
    <dgm:cxn modelId="{31291B00-8F28-4A4A-BBB7-DE2DAFCD9FCF}" type="presParOf" srcId="{1C22AD0D-E069-437E-B5CD-3032D8162A22}" destId="{2DC81CCF-78F3-414D-AC17-B4B7855723D7}" srcOrd="0" destOrd="0" presId="urn:microsoft.com/office/officeart/2005/8/layout/hProcess9"/>
    <dgm:cxn modelId="{B84401F3-BC17-4F3A-B057-E4138AA0D0AE}" type="presParOf" srcId="{1C22AD0D-E069-437E-B5CD-3032D8162A22}" destId="{6BDF7895-D69B-4216-A549-5B971054FFCE}" srcOrd="1" destOrd="0" presId="urn:microsoft.com/office/officeart/2005/8/layout/hProcess9"/>
    <dgm:cxn modelId="{EBB66584-7514-4A6B-940F-8FFB4D114FB8}" type="presParOf" srcId="{6BDF7895-D69B-4216-A549-5B971054FFCE}" destId="{F66D74B2-E66F-4A7C-82DD-9775FCAA1346}" srcOrd="0" destOrd="0" presId="urn:microsoft.com/office/officeart/2005/8/layout/hProcess9"/>
    <dgm:cxn modelId="{97A8071E-08DB-4ABF-A099-309536FD5866}" type="presParOf" srcId="{6BDF7895-D69B-4216-A549-5B971054FFCE}" destId="{67E200A5-F195-47DD-9DF9-484D0995C1C8}" srcOrd="1" destOrd="0" presId="urn:microsoft.com/office/officeart/2005/8/layout/hProcess9"/>
    <dgm:cxn modelId="{EFBCFD4B-AFF5-4A09-89CA-AAFCF3D68DDD}" type="presParOf" srcId="{6BDF7895-D69B-4216-A549-5B971054FFCE}" destId="{EFD19DE3-216B-4BEE-A4BE-25BC752CCC0A}" srcOrd="2" destOrd="0" presId="urn:microsoft.com/office/officeart/2005/8/layout/hProcess9"/>
    <dgm:cxn modelId="{BBDD8349-0CB8-47FA-9383-528B9EEBB279}" type="presParOf" srcId="{6BDF7895-D69B-4216-A549-5B971054FFCE}" destId="{9488F49B-AE82-42EC-9A91-09AA55717956}" srcOrd="3" destOrd="0" presId="urn:microsoft.com/office/officeart/2005/8/layout/hProcess9"/>
    <dgm:cxn modelId="{FED4B401-5644-4B71-9DE2-1E691300044F}" type="presParOf" srcId="{6BDF7895-D69B-4216-A549-5B971054FFCE}" destId="{B8772D8C-9879-4B86-8D83-C62CC40B4FF2}" srcOrd="4" destOrd="0" presId="urn:microsoft.com/office/officeart/2005/8/layout/hProcess9"/>
    <dgm:cxn modelId="{BD0B9D0B-F7C0-42C1-AAFC-358DF9C3606A}" type="presParOf" srcId="{6BDF7895-D69B-4216-A549-5B971054FFCE}" destId="{1600D785-AB81-4A7B-B728-300D8DADDE0D}" srcOrd="5" destOrd="0" presId="urn:microsoft.com/office/officeart/2005/8/layout/hProcess9"/>
    <dgm:cxn modelId="{B972526A-BC98-405A-ADC0-D4F864670B94}" type="presParOf" srcId="{6BDF7895-D69B-4216-A549-5B971054FFCE}" destId="{A1B02089-5192-4ACB-B63B-6AB5C3FEA9B2}" srcOrd="6" destOrd="0" presId="urn:microsoft.com/office/officeart/2005/8/layout/hProcess9"/>
    <dgm:cxn modelId="{7BC89A97-1621-4C2C-B8D8-9D950BAC80FE}" type="presParOf" srcId="{6BDF7895-D69B-4216-A549-5B971054FFCE}" destId="{91060A02-09DE-4469-8A8D-FAC2279A40E0}" srcOrd="7" destOrd="0" presId="urn:microsoft.com/office/officeart/2005/8/layout/hProcess9"/>
    <dgm:cxn modelId="{42FDA6CE-C4D0-4796-BEE9-15DA2C80D7A6}" type="presParOf" srcId="{6BDF7895-D69B-4216-A549-5B971054FFCE}" destId="{723BF68B-00CB-47B9-A15E-74BFD28145E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28940" cy="3719736"/>
        <a:chOff x="0" y="0"/>
        <a:chExt cx="5328940" cy="3719736"/>
      </a:xfrm>
    </dsp:grpSpPr>
    <dsp:sp modelId="{2DC81CCF-78F3-414D-AC17-B4B7855723D7}">
      <dsp:nvSpPr>
        <dsp:cNvPr id="3" name="右箭头 2"/>
        <dsp:cNvSpPr/>
      </dsp:nvSpPr>
      <dsp:spPr bwMode="white">
        <a:xfrm>
          <a:off x="399670" y="0"/>
          <a:ext cx="4529599" cy="3719736"/>
        </a:xfrm>
        <a:prstGeom prst="rightArrow">
          <a:avLst/>
        </a:prstGeom>
      </dsp:spPr>
      <dsp:style>
        <a:lnRef idx="0">
          <a:schemeClr val="accent1"/>
        </a:lnRef>
        <a:fillRef idx="1">
          <a:schemeClr val="accent1">
            <a:tint val="40000"/>
          </a:schemeClr>
        </a:fillRef>
        <a:effectRef idx="2">
          <a:scrgbClr r="0" g="0" b="0"/>
        </a:effectRef>
        <a:fontRef idx="minor"/>
      </dsp:style>
      <dsp:txXfrm>
        <a:off x="399670" y="0"/>
        <a:ext cx="4529599" cy="3719736"/>
      </dsp:txXfrm>
    </dsp:sp>
    <dsp:sp modelId="{F66D74B2-E66F-4A7C-82DD-9775FCAA1346}">
      <dsp:nvSpPr>
        <dsp:cNvPr id="4" name="圆角矩形 3"/>
        <dsp:cNvSpPr/>
      </dsp:nvSpPr>
      <dsp:spPr bwMode="white">
        <a:xfrm>
          <a:off x="0" y="1115921"/>
          <a:ext cx="940401" cy="1487894"/>
        </a:xfrm>
        <a:prstGeom prst="roundRect">
          <a:avLst/>
        </a:prstGeom>
      </dsp:spPr>
      <dsp:style>
        <a:lnRef idx="0">
          <a:schemeClr val="lt1"/>
        </a:lnRef>
        <a:fillRef idx="3">
          <a:schemeClr val="accent1"/>
        </a:fillRef>
        <a:effectRef idx="3">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zh-CN" b="1" smtClean="0">
              <a:solidFill>
                <a:schemeClr val="tx1"/>
              </a:solidFill>
              <a:latin typeface="微软雅黑" panose="020B0503020204020204" pitchFamily="34" charset="-122"/>
              <a:ea typeface="微软雅黑" panose="020B0503020204020204" pitchFamily="34" charset="-122"/>
            </a:rPr>
            <a:t>一、总体目标</a:t>
          </a:r>
          <a:endParaRPr lang="zh-CN">
            <a:solidFill>
              <a:schemeClr val="tx1"/>
            </a:solidFill>
            <a:latin typeface="微软雅黑" panose="020B0503020204020204" pitchFamily="34" charset="-122"/>
            <a:ea typeface="微软雅黑" panose="020B0503020204020204" pitchFamily="34" charset="-122"/>
          </a:endParaRPr>
        </a:p>
      </dsp:txBody>
      <dsp:txXfrm>
        <a:off x="0" y="1115921"/>
        <a:ext cx="940401" cy="1487894"/>
      </dsp:txXfrm>
    </dsp:sp>
    <dsp:sp modelId="{EFD19DE3-216B-4BEE-A4BE-25BC752CCC0A}">
      <dsp:nvSpPr>
        <dsp:cNvPr id="5" name="圆角矩形 4"/>
        <dsp:cNvSpPr/>
      </dsp:nvSpPr>
      <dsp:spPr bwMode="white">
        <a:xfrm>
          <a:off x="1097135" y="1115921"/>
          <a:ext cx="940401" cy="1487894"/>
        </a:xfrm>
        <a:prstGeom prst="roundRect">
          <a:avLst/>
        </a:prstGeom>
      </dsp:spPr>
      <dsp:style>
        <a:lnRef idx="0">
          <a:schemeClr val="lt1"/>
        </a:lnRef>
        <a:fillRef idx="3">
          <a:schemeClr val="accent1"/>
        </a:fillRef>
        <a:effectRef idx="3">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zh-CN" b="1" smtClean="0">
              <a:solidFill>
                <a:schemeClr val="tx1"/>
              </a:solidFill>
              <a:latin typeface="微软雅黑" panose="020B0503020204020204" pitchFamily="34" charset="-122"/>
              <a:ea typeface="微软雅黑" panose="020B0503020204020204" pitchFamily="34" charset="-122"/>
            </a:rPr>
            <a:t>二、责任分工</a:t>
          </a:r>
          <a:endParaRPr lang="zh-CN">
            <a:solidFill>
              <a:schemeClr val="tx1"/>
            </a:solidFill>
            <a:latin typeface="微软雅黑" panose="020B0503020204020204" pitchFamily="34" charset="-122"/>
            <a:ea typeface="微软雅黑" panose="020B0503020204020204" pitchFamily="34" charset="-122"/>
          </a:endParaRPr>
        </a:p>
      </dsp:txBody>
      <dsp:txXfrm>
        <a:off x="1097135" y="1115921"/>
        <a:ext cx="940401" cy="1487894"/>
      </dsp:txXfrm>
    </dsp:sp>
    <dsp:sp modelId="{B8772D8C-9879-4B86-8D83-C62CC40B4FF2}">
      <dsp:nvSpPr>
        <dsp:cNvPr id="6" name="圆角矩形 5"/>
        <dsp:cNvSpPr/>
      </dsp:nvSpPr>
      <dsp:spPr bwMode="white">
        <a:xfrm>
          <a:off x="2194269" y="1115921"/>
          <a:ext cx="940401" cy="1487894"/>
        </a:xfrm>
        <a:prstGeom prst="roundRect">
          <a:avLst/>
        </a:prstGeom>
      </dsp:spPr>
      <dsp:style>
        <a:lnRef idx="0">
          <a:schemeClr val="lt1"/>
        </a:lnRef>
        <a:fillRef idx="3">
          <a:schemeClr val="accent1"/>
        </a:fillRef>
        <a:effectRef idx="3">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zh-CN" b="1" smtClean="0">
              <a:solidFill>
                <a:schemeClr val="tx1"/>
              </a:solidFill>
              <a:latin typeface="微软雅黑" panose="020B0503020204020204" pitchFamily="34" charset="-122"/>
              <a:ea typeface="微软雅黑" panose="020B0503020204020204" pitchFamily="34" charset="-122"/>
            </a:rPr>
            <a:t>三、方法步骤</a:t>
          </a:r>
          <a:endParaRPr lang="zh-CN">
            <a:solidFill>
              <a:schemeClr val="tx1"/>
            </a:solidFill>
            <a:latin typeface="微软雅黑" panose="020B0503020204020204" pitchFamily="34" charset="-122"/>
            <a:ea typeface="微软雅黑" panose="020B0503020204020204" pitchFamily="34" charset="-122"/>
          </a:endParaRPr>
        </a:p>
      </dsp:txBody>
      <dsp:txXfrm>
        <a:off x="2194269" y="1115921"/>
        <a:ext cx="940401" cy="1487894"/>
      </dsp:txXfrm>
    </dsp:sp>
    <dsp:sp modelId="{A1B02089-5192-4ACB-B63B-6AB5C3FEA9B2}">
      <dsp:nvSpPr>
        <dsp:cNvPr id="7" name="圆角矩形 6"/>
        <dsp:cNvSpPr/>
      </dsp:nvSpPr>
      <dsp:spPr bwMode="white">
        <a:xfrm>
          <a:off x="3291404" y="1115921"/>
          <a:ext cx="940401" cy="1487894"/>
        </a:xfrm>
        <a:prstGeom prst="roundRect">
          <a:avLst/>
        </a:prstGeom>
      </dsp:spPr>
      <dsp:style>
        <a:lnRef idx="0">
          <a:schemeClr val="lt1"/>
        </a:lnRef>
        <a:fillRef idx="3">
          <a:schemeClr val="accent1"/>
        </a:fillRef>
        <a:effectRef idx="3">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zh-CN" b="1" smtClean="0">
              <a:solidFill>
                <a:schemeClr val="tx1"/>
              </a:solidFill>
              <a:latin typeface="微软雅黑" panose="020B0503020204020204" pitchFamily="34" charset="-122"/>
              <a:ea typeface="微软雅黑" panose="020B0503020204020204" pitchFamily="34" charset="-122"/>
            </a:rPr>
            <a:t>四、技术支撑</a:t>
          </a:r>
          <a:endParaRPr lang="zh-CN">
            <a:solidFill>
              <a:schemeClr val="tx1"/>
            </a:solidFill>
            <a:latin typeface="微软雅黑" panose="020B0503020204020204" pitchFamily="34" charset="-122"/>
            <a:ea typeface="微软雅黑" panose="020B0503020204020204" pitchFamily="34" charset="-122"/>
          </a:endParaRPr>
        </a:p>
      </dsp:txBody>
      <dsp:txXfrm>
        <a:off x="3291404" y="1115921"/>
        <a:ext cx="940401" cy="1487894"/>
      </dsp:txXfrm>
    </dsp:sp>
    <dsp:sp modelId="{723BF68B-00CB-47B9-A15E-74BFD28145E8}">
      <dsp:nvSpPr>
        <dsp:cNvPr id="8" name="圆角矩形 7"/>
        <dsp:cNvSpPr/>
      </dsp:nvSpPr>
      <dsp:spPr bwMode="white">
        <a:xfrm>
          <a:off x="4388539" y="1115921"/>
          <a:ext cx="940401" cy="1487894"/>
        </a:xfrm>
        <a:prstGeom prst="roundRect">
          <a:avLst/>
        </a:prstGeom>
      </dsp:spPr>
      <dsp:style>
        <a:lnRef idx="0">
          <a:schemeClr val="lt1"/>
        </a:lnRef>
        <a:fillRef idx="3">
          <a:schemeClr val="accent1"/>
        </a:fillRef>
        <a:effectRef idx="3">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rtl="0">
            <a:lnSpc>
              <a:spcPct val="100000"/>
            </a:lnSpc>
            <a:spcBef>
              <a:spcPct val="0"/>
            </a:spcBef>
            <a:spcAft>
              <a:spcPct val="35000"/>
            </a:spcAft>
          </a:pPr>
          <a:r>
            <a:rPr lang="zh-CN" b="1" smtClean="0">
              <a:solidFill>
                <a:schemeClr val="tx1"/>
              </a:solidFill>
              <a:latin typeface="微软雅黑" panose="020B0503020204020204" pitchFamily="34" charset="-122"/>
              <a:ea typeface="微软雅黑" panose="020B0503020204020204" pitchFamily="34" charset="-122"/>
            </a:rPr>
            <a:t>五、相关要求</a:t>
          </a:r>
          <a:endParaRPr lang="zh-CN">
            <a:solidFill>
              <a:schemeClr val="tx1"/>
            </a:solidFill>
            <a:latin typeface="微软雅黑" panose="020B0503020204020204" pitchFamily="34" charset="-122"/>
            <a:ea typeface="微软雅黑" panose="020B0503020204020204" pitchFamily="34" charset="-122"/>
          </a:endParaRPr>
        </a:p>
      </dsp:txBody>
      <dsp:txXfrm>
        <a:off x="4388539" y="1115921"/>
        <a:ext cx="940401" cy="14878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en-US" altLang="x-none" sz="1200" b="0" strike="noStrike" noProof="1" dirty="0"/>
          </a:p>
        </p:txBody>
      </p:sp>
      <p:sp>
        <p:nvSpPr>
          <p:cNvPr id="3075" name="Rectangle 3"/>
          <p:cNvSpPr>
            <a:spLocks noGrp="1"/>
          </p:cNvSpPr>
          <p:nvPr>
            <p:ph type="dt" idx="1"/>
          </p:nvPr>
        </p:nvSpPr>
        <p:spPr>
          <a:xfrm>
            <a:off x="3884613" y="0"/>
            <a:ext cx="2971800" cy="457200"/>
          </a:xfrm>
          <a:prstGeom prst="rect">
            <a:avLst/>
          </a:prstGeom>
          <a:noFill/>
          <a:ln w="9525">
            <a:noFill/>
          </a:ln>
        </p:spPr>
        <p:txBody>
          <a:bodyPr/>
          <a:p>
            <a:pPr lvl="0" algn="r" eaLnBrk="1" fontAlgn="base" hangingPunct="1"/>
            <a:endParaRPr lang="en-US" altLang="x-none" sz="1200" b="0" strike="noStrike" noProof="1" dirty="0"/>
          </a:p>
        </p:txBody>
      </p:sp>
      <p:sp>
        <p:nvSpPr>
          <p:cNvPr id="5124" name="Rectangle 4"/>
          <p:cNvSpPr>
            <a:spLocks noGrp="1"/>
          </p:cNvSpPr>
          <p:nvPr>
            <p:ph type="sldImg"/>
          </p:nvPr>
        </p:nvSpPr>
        <p:spPr>
          <a:xfrm>
            <a:off x="1143000" y="685800"/>
            <a:ext cx="4572000" cy="3429000"/>
          </a:xfrm>
          <a:prstGeom prst="rect">
            <a:avLst/>
          </a:prstGeom>
          <a:noFill/>
          <a:ln w="9525">
            <a:noFill/>
          </a:ln>
        </p:spPr>
      </p:sp>
      <p:sp>
        <p:nvSpPr>
          <p:cNvPr id="512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Rectangle 6"/>
          <p:cNvSpPr>
            <a:spLocks noGrp="1"/>
          </p:cNvSpPr>
          <p:nvPr>
            <p:ph type="ftr" sz="quarter" idx="4"/>
          </p:nvPr>
        </p:nvSpPr>
        <p:spPr>
          <a:xfrm>
            <a:off x="0" y="8685213"/>
            <a:ext cx="2971800" cy="457200"/>
          </a:xfrm>
          <a:prstGeom prst="rect">
            <a:avLst/>
          </a:prstGeom>
          <a:noFill/>
          <a:ln w="9525">
            <a:noFill/>
          </a:ln>
        </p:spPr>
        <p:txBody>
          <a:bodyPr anchor="b"/>
          <a:p>
            <a:pPr lvl="0" eaLnBrk="1" fontAlgn="base" hangingPunct="1"/>
            <a:endParaRPr lang="en-US" altLang="x-none" sz="1200" b="0" strike="noStrike" noProof="1" dirty="0"/>
          </a:p>
        </p:txBody>
      </p:sp>
      <p:sp>
        <p:nvSpPr>
          <p:cNvPr id="3079" name="Rectangle 7"/>
          <p:cNvSpPr>
            <a:spLocks noGrp="1"/>
          </p:cNvSpPr>
          <p:nvPr>
            <p:ph type="sldNum" sz="quarter" idx="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en-US" altLang="x-none" sz="1200" b="0" strike="noStrike" noProof="1" dirty="0">
                <a:latin typeface="Arial" panose="020B0604020202020204" pitchFamily="34" charset="0"/>
                <a:ea typeface="宋体" panose="02010600030101010101" pitchFamily="2" charset="-122"/>
                <a:cs typeface="+mn-ea"/>
              </a:rPr>
            </a:fld>
            <a:endParaRPr lang="en-US" altLang="x-none"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2.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2.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398463"/>
            <a:ext cx="2072878" cy="60801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19100" y="398463"/>
            <a:ext cx="6098468" cy="60801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19100" y="1296988"/>
            <a:ext cx="4062841" cy="5181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7772" y="1296988"/>
            <a:ext cx="4062841" cy="5181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398463"/>
            <a:ext cx="2072878" cy="60801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19100" y="398463"/>
            <a:ext cx="6098468" cy="60801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19100" y="1296988"/>
            <a:ext cx="4062841" cy="5181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7772" y="1296988"/>
            <a:ext cx="4062841" cy="51816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8" Type="http://schemas.openxmlformats.org/officeDocument/2006/relationships/theme" Target="../theme/theme3.xml"/><Relationship Id="rId27" Type="http://schemas.openxmlformats.org/officeDocument/2006/relationships/image" Target="../media/image2.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27.xml"/><Relationship Id="rId19" Type="http://schemas.openxmlformats.org/officeDocument/2006/relationships/image" Target="../media/image4.png"/><Relationship Id="rId18" Type="http://schemas.openxmlformats.org/officeDocument/2006/relationships/slideLayout" Target="../slideLayouts/slideLayout43.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p:sp>
        <p:nvSpPr>
          <p:cNvPr id="3075" name="KSO_BT1"/>
          <p:cNvSpPr>
            <a:spLocks noGrp="1"/>
          </p:cNvSpPr>
          <p:nvPr>
            <p:ph type="title"/>
          </p:nvPr>
        </p:nvSpPr>
        <p:spPr>
          <a:xfrm>
            <a:off x="419100" y="398463"/>
            <a:ext cx="8291513" cy="6985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3076" name="KSO_BC1"/>
          <p:cNvSpPr>
            <a:spLocks noGrp="1"/>
          </p:cNvSpPr>
          <p:nvPr>
            <p:ph type="body"/>
          </p:nvPr>
        </p:nvSpPr>
        <p:spPr>
          <a:xfrm>
            <a:off x="419100" y="1296988"/>
            <a:ext cx="8291513" cy="5181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10"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CD400DE-F22C-429F-96A6-D6D6A5FEE0A1}"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l" defTabSz="914400" eaLnBrk="0" fontAlgn="base" latinLnBrk="0" hangingPunct="0">
        <a:lnSpc>
          <a:spcPct val="90000"/>
        </a:lnSpc>
        <a:spcBef>
          <a:spcPct val="0"/>
        </a:spcBef>
        <a:spcAft>
          <a:spcPct val="0"/>
        </a:spcAft>
        <a:buClr>
          <a:srgbClr val="000000"/>
        </a:buClr>
        <a:buNone/>
        <a:defRPr sz="3200" b="1" i="0" u="none" kern="1200" baseline="0">
          <a:solidFill>
            <a:srgbClr val="FFFFFF"/>
          </a:solidFill>
          <a:latin typeface="+mj-lt"/>
          <a:ea typeface="+mj-ea"/>
          <a:cs typeface="+mj-cs"/>
        </a:defRPr>
      </a:lvl1pPr>
    </p:titleStyle>
    <p:body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2000" b="0" i="0" u="none" kern="1200" baseline="0">
          <a:solidFill>
            <a:schemeClr val="accent1"/>
          </a:solidFill>
          <a:latin typeface="+mn-lt"/>
          <a:ea typeface="+mn-ea"/>
          <a:cs typeface="+mn-cs"/>
        </a:defRPr>
      </a:lvl1pPr>
      <a:lvl2pPr marL="357505" lvl="1" indent="-357505" algn="just" defTabSz="914400" eaLnBrk="0" fontAlgn="base" latinLnBrk="0" hangingPunct="0">
        <a:lnSpc>
          <a:spcPct val="130000"/>
        </a:lnSpc>
        <a:spcBef>
          <a:spcPct val="0"/>
        </a:spcBef>
        <a:spcAft>
          <a:spcPts val="600"/>
        </a:spcAft>
        <a:buClr>
          <a:srgbClr val="9ADEE5"/>
        </a:buClr>
        <a:buFont typeface="幼圆" pitchFamily="49" charset="-122"/>
        <a:buChar char=" "/>
        <a:defRPr sz="1600" b="0" i="0" u="none" kern="1200" baseline="0">
          <a:solidFill>
            <a:srgbClr val="DEECFB"/>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p:sp>
        <p:nvSpPr>
          <p:cNvPr id="4099" name="KSO_BT1"/>
          <p:cNvSpPr>
            <a:spLocks noGrp="1"/>
          </p:cNvSpPr>
          <p:nvPr>
            <p:ph type="title"/>
          </p:nvPr>
        </p:nvSpPr>
        <p:spPr>
          <a:xfrm>
            <a:off x="419100" y="398463"/>
            <a:ext cx="8291513" cy="698500"/>
          </a:xfrm>
          <a:prstGeom prst="rect">
            <a:avLst/>
          </a:prstGeom>
          <a:noFill/>
          <a:ln w="9525">
            <a:noFill/>
          </a:ln>
        </p:spPr>
        <p:txBody>
          <a:bodyPr anchor="b" anchorCtr="0"/>
          <a:p>
            <a:pPr lvl="0"/>
            <a:r>
              <a:rPr lang="zh-CN" altLang="en-US" dirty="0"/>
              <a:t>单击此处编辑母版标题样式</a:t>
            </a:r>
            <a:endParaRPr lang="en-US" altLang="zh-CN"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8985BD3-C37D-403F-B2BA-C2E2AAE7E6C6}" type="slidenum">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103" name="KSO_BC1"/>
          <p:cNvSpPr>
            <a:spLocks noGrp="1"/>
          </p:cNvSpPr>
          <p:nvPr>
            <p:ph type="body"/>
          </p:nvPr>
        </p:nvSpPr>
        <p:spPr>
          <a:xfrm>
            <a:off x="419100" y="1296988"/>
            <a:ext cx="8291513" cy="5181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marL="0" lvl="0" indent="0" algn="l" defTabSz="914400" eaLnBrk="0" fontAlgn="base" latinLnBrk="0" hangingPunct="0">
        <a:lnSpc>
          <a:spcPct val="90000"/>
        </a:lnSpc>
        <a:spcBef>
          <a:spcPct val="0"/>
        </a:spcBef>
        <a:spcAft>
          <a:spcPct val="0"/>
        </a:spcAft>
        <a:buClr>
          <a:srgbClr val="000000"/>
        </a:buClr>
        <a:buNone/>
        <a:defRPr sz="3200" b="1" i="0" u="none" kern="1200" baseline="0">
          <a:solidFill>
            <a:srgbClr val="FFFFFF"/>
          </a:solidFill>
          <a:latin typeface="+mj-lt"/>
          <a:ea typeface="+mj-ea"/>
          <a:cs typeface="+mj-cs"/>
        </a:defRPr>
      </a:lvl1pPr>
    </p:titleStyle>
    <p:body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2000" b="0" i="0" u="none" kern="1200" baseline="0">
          <a:solidFill>
            <a:schemeClr val="accent1"/>
          </a:solidFill>
          <a:latin typeface="+mn-lt"/>
          <a:ea typeface="+mn-ea"/>
          <a:cs typeface="+mn-cs"/>
        </a:defRPr>
      </a:lvl1pPr>
      <a:lvl2pPr marL="357505" lvl="1" indent="-357505" algn="just" defTabSz="914400" eaLnBrk="0" fontAlgn="base" latinLnBrk="0" hangingPunct="0">
        <a:lnSpc>
          <a:spcPct val="130000"/>
        </a:lnSpc>
        <a:spcBef>
          <a:spcPct val="0"/>
        </a:spcBef>
        <a:spcAft>
          <a:spcPts val="600"/>
        </a:spcAft>
        <a:buClr>
          <a:srgbClr val="9ADEE5"/>
        </a:buClr>
        <a:buFont typeface="幼圆" pitchFamily="49" charset="-122"/>
        <a:buChar char=" "/>
        <a:defRPr sz="1600" b="0" i="0" u="none" kern="1200" baseline="0">
          <a:solidFill>
            <a:srgbClr val="DEECFB"/>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hyperlink" Target="http://www.bofety.com/" TargetMode="External"/><Relationship Id="rId7" Type="http://schemas.openxmlformats.org/officeDocument/2006/relationships/tags" Target="../tags/tag162.xml"/><Relationship Id="rId6" Type="http://schemas.openxmlformats.org/officeDocument/2006/relationships/image" Target="../media/image49.jpeg"/><Relationship Id="rId5" Type="http://schemas.openxmlformats.org/officeDocument/2006/relationships/tags" Target="../tags/tag161.xml"/><Relationship Id="rId4" Type="http://schemas.openxmlformats.org/officeDocument/2006/relationships/image" Target="../media/image48.jpeg"/><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slideLayout" Target="../slideLayouts/slideLayout36.xml"/><Relationship Id="rId1"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36164;&#26009;\&#23433;&#20840;&#29983;&#20135;&#20107;&#25925;&#20998;&#26512;&#65288;&#37329;&#28023;&#39135;&#21697;&#65289;.ppt" TargetMode="External"/><Relationship Id="rId2" Type="http://schemas.openxmlformats.org/officeDocument/2006/relationships/image" Target="../media/image46.png"/><Relationship Id="rId1" Type="http://schemas.openxmlformats.org/officeDocument/2006/relationships/image" Target="../media/image45.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5" descr="深色木质"/>
          <p:cNvSpPr/>
          <p:nvPr/>
        </p:nvSpPr>
        <p:spPr>
          <a:xfrm>
            <a:off x="323850" y="2349500"/>
            <a:ext cx="8497888" cy="1539875"/>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lnSpc>
                <a:spcPct val="125000"/>
              </a:lnSpc>
            </a:pPr>
            <a:r>
              <a:rPr lang="zh-CN" altLang="en-US" sz="4000" dirty="0">
                <a:latin typeface="微软雅黑" panose="020B0503020204020204" pitchFamily="34" charset="-122"/>
                <a:ea typeface="微软雅黑" panose="020B0503020204020204" pitchFamily="34" charset="-122"/>
              </a:rPr>
              <a:t>风险分级管控与隐患排查治理双体系</a:t>
            </a:r>
            <a:r>
              <a:rPr lang="zh-CN" altLang="en-US" sz="3600" dirty="0">
                <a:latin typeface="微软雅黑" panose="020B0503020204020204" pitchFamily="34" charset="-122"/>
                <a:ea typeface="微软雅黑" panose="020B0503020204020204" pitchFamily="34" charset="-122"/>
              </a:rPr>
              <a:t> </a:t>
            </a:r>
            <a:endParaRPr lang="zh-CN" altLang="en-US" sz="3600" dirty="0">
              <a:latin typeface="微软雅黑" panose="020B0503020204020204" pitchFamily="34" charset="-122"/>
              <a:ea typeface="微软雅黑" panose="020B0503020204020204" pitchFamily="34" charset="-122"/>
            </a:endParaRPr>
          </a:p>
        </p:txBody>
      </p:sp>
      <p:sp>
        <p:nvSpPr>
          <p:cNvPr id="7" name="文本框 6" descr="7b0a2020202022776f7264617274223a20227b5c2269645c223a32353030343531362c5c227469645c223a31333439377d220a7d0a"/>
          <p:cNvSpPr txBox="1"/>
          <p:nvPr>
            <p:custDataLst>
              <p:tags r:id="rId1"/>
            </p:custDataLst>
          </p:nvPr>
        </p:nvSpPr>
        <p:spPr>
          <a:xfrm>
            <a:off x="5364480" y="4221346"/>
            <a:ext cx="2364740" cy="477520"/>
          </a:xfrm>
          <a:prstGeom prst="rect">
            <a:avLst/>
          </a:prstGeom>
          <a:solidFill>
            <a:srgbClr val="C2CD57">
              <a:lumMod val="75000"/>
            </a:srgbClr>
          </a:solidFill>
        </p:spPr>
        <p:txBody>
          <a:bodyPr wrap="square" rtlCol="0">
            <a:noAutofit/>
            <a:scene3d>
              <a:camera prst="orthographicFront"/>
              <a:lightRig rig="threePt" dir="t"/>
            </a:scene3d>
          </a:bodyPr>
          <a:lstStyle/>
          <a:p>
            <a:pPr algn="dist"/>
            <a:r>
              <a:rPr lang="zh-CN" altLang="en-US" sz="2400" b="1" dirty="0">
                <a:solidFill>
                  <a:srgbClr val="FFFFFF"/>
                </a:solidFill>
                <a:effectLst/>
                <a:latin typeface="微软雅黑" panose="020B0503020204020204" pitchFamily="34" charset="-122"/>
                <a:ea typeface="微软雅黑" panose="020B0503020204020204" pitchFamily="34" charset="-122"/>
              </a:rPr>
              <a:t>博富特咨询</a:t>
            </a:r>
            <a:r>
              <a:rPr lang="en-US" altLang="zh-CN" sz="2400" b="1" dirty="0">
                <a:solidFill>
                  <a:srgbClr val="FFFFFF"/>
                </a:solidFill>
                <a:effectLst/>
                <a:latin typeface="微软雅黑" panose="020B0503020204020204" pitchFamily="34" charset="-122"/>
                <a:ea typeface="微软雅黑" panose="020B0503020204020204" pitchFamily="34" charset="-122"/>
              </a:rPr>
              <a:t> </a:t>
            </a:r>
            <a:endParaRPr lang="en-US" altLang="zh-CN" sz="2400" b="1" dirty="0">
              <a:solidFill>
                <a:srgbClr val="FFFFFF"/>
              </a:solidFill>
              <a:effectLst/>
              <a:latin typeface="微软雅黑" panose="020B0503020204020204" pitchFamily="34" charset="-122"/>
              <a:ea typeface="微软雅黑" panose="020B0503020204020204" pitchFamily="34" charset="-122"/>
            </a:endParaRPr>
          </a:p>
        </p:txBody>
      </p:sp>
      <p:sp>
        <p:nvSpPr>
          <p:cNvPr id="11" name="椭圆 10"/>
          <p:cNvSpPr/>
          <p:nvPr>
            <p:custDataLst>
              <p:tags r:id="rId2"/>
            </p:custDataLst>
          </p:nvPr>
        </p:nvSpPr>
        <p:spPr>
          <a:xfrm>
            <a:off x="4879555" y="5156857"/>
            <a:ext cx="900000" cy="900000"/>
          </a:xfrm>
          <a:prstGeom prst="ellipse">
            <a:avLst/>
          </a:prstGeom>
          <a:solidFill>
            <a:srgbClr val="DACE36"/>
          </a:solidFill>
          <a:ln w="19050" cap="flat" cmpd="sng" algn="ctr">
            <a:solidFill>
              <a:srgbClr val="FFFFFF"/>
            </a:solidFill>
            <a:prstDash val="solid"/>
            <a:miter lim="800000"/>
          </a:ln>
          <a:effectLst/>
        </p:spPr>
        <p:txBody>
          <a:bodyPr rtlCol="0" anchor="ctr"/>
          <a:lstStyle/>
          <a:p>
            <a:pPr algn="ctr"/>
            <a:r>
              <a:rPr lang="zh-CN" altLang="en-US" b="1">
                <a:solidFill>
                  <a:srgbClr val="000000">
                    <a:lumMod val="85000"/>
                    <a:lumOff val="15000"/>
                  </a:srgbClr>
                </a:solidFill>
                <a:latin typeface="Arial" panose="020B0604020202020204" pitchFamily="34" charset="0"/>
                <a:ea typeface="微软雅黑" panose="020B0503020204020204" pitchFamily="34" charset="-122"/>
              </a:rPr>
              <a:t>全面</a:t>
            </a:r>
            <a:endParaRPr lang="zh-CN" altLang="en-US" b="1">
              <a:solidFill>
                <a:srgbClr val="000000">
                  <a:lumMod val="85000"/>
                  <a:lumOff val="15000"/>
                </a:srgbClr>
              </a:solidFill>
              <a:latin typeface="Arial" panose="020B0604020202020204" pitchFamily="34" charset="0"/>
              <a:ea typeface="微软雅黑" panose="020B0503020204020204" pitchFamily="34" charset="-122"/>
            </a:endParaRPr>
          </a:p>
        </p:txBody>
      </p:sp>
      <p:sp>
        <p:nvSpPr>
          <p:cNvPr id="12" name="椭圆 11"/>
          <p:cNvSpPr/>
          <p:nvPr>
            <p:custDataLst>
              <p:tags r:id="rId3"/>
            </p:custDataLst>
          </p:nvPr>
        </p:nvSpPr>
        <p:spPr>
          <a:xfrm>
            <a:off x="6122670" y="5157470"/>
            <a:ext cx="900000" cy="900000"/>
          </a:xfrm>
          <a:prstGeom prst="ellipse">
            <a:avLst/>
          </a:prstGeom>
          <a:solidFill>
            <a:srgbClr val="E0C252"/>
          </a:solidFill>
          <a:ln w="19050" cap="flat" cmpd="sng" algn="ctr">
            <a:solidFill>
              <a:srgbClr val="FFFFFF"/>
            </a:solidFill>
            <a:prstDash val="solid"/>
            <a:miter lim="800000"/>
          </a:ln>
          <a:effectLst/>
        </p:spPr>
        <p:txBody>
          <a:bodyPr rtlCol="0" anchor="ctr"/>
          <a:lstStyle/>
          <a:p>
            <a:pPr algn="ctr"/>
            <a:r>
              <a:rPr lang="zh-CN" altLang="en-US" b="1">
                <a:solidFill>
                  <a:srgbClr val="000000">
                    <a:lumMod val="85000"/>
                    <a:lumOff val="15000"/>
                  </a:srgbClr>
                </a:solidFill>
                <a:latin typeface="Arial" panose="020B0604020202020204" pitchFamily="34" charset="0"/>
                <a:ea typeface="微软雅黑" panose="020B0503020204020204" pitchFamily="34" charset="-122"/>
              </a:rPr>
              <a:t>专业</a:t>
            </a:r>
            <a:endParaRPr lang="zh-CN" altLang="en-US" b="1">
              <a:solidFill>
                <a:srgbClr val="000000">
                  <a:lumMod val="85000"/>
                  <a:lumOff val="15000"/>
                </a:srgbClr>
              </a:solidFill>
              <a:latin typeface="Arial" panose="020B0604020202020204" pitchFamily="34" charset="0"/>
              <a:ea typeface="微软雅黑" panose="020B0503020204020204" pitchFamily="34" charset="-122"/>
            </a:endParaRPr>
          </a:p>
        </p:txBody>
      </p:sp>
      <p:sp>
        <p:nvSpPr>
          <p:cNvPr id="13" name="椭圆 12"/>
          <p:cNvSpPr/>
          <p:nvPr>
            <p:custDataLst>
              <p:tags r:id="rId4"/>
            </p:custDataLst>
          </p:nvPr>
        </p:nvSpPr>
        <p:spPr>
          <a:xfrm>
            <a:off x="7365785" y="5156857"/>
            <a:ext cx="900000" cy="900000"/>
          </a:xfrm>
          <a:prstGeom prst="ellipse">
            <a:avLst/>
          </a:prstGeom>
          <a:solidFill>
            <a:srgbClr val="A4D252"/>
          </a:solidFill>
          <a:ln w="19050" cap="flat" cmpd="sng" algn="ctr">
            <a:solidFill>
              <a:srgbClr val="FFFFFF"/>
            </a:solidFill>
            <a:prstDash val="solid"/>
            <a:miter lim="800000"/>
          </a:ln>
          <a:effectLst/>
        </p:spPr>
        <p:txBody>
          <a:bodyPr rtlCol="0" anchor="ctr"/>
          <a:lstStyle/>
          <a:p>
            <a:pPr algn="ctr"/>
            <a:r>
              <a:rPr lang="zh-CN" altLang="en-US" b="1">
                <a:solidFill>
                  <a:srgbClr val="000000">
                    <a:lumMod val="85000"/>
                    <a:lumOff val="15000"/>
                  </a:srgbClr>
                </a:solidFill>
                <a:latin typeface="Arial" panose="020B0604020202020204" pitchFamily="34" charset="0"/>
                <a:ea typeface="微软雅黑" panose="020B0503020204020204" pitchFamily="34" charset="-122"/>
              </a:rPr>
              <a:t>实用</a:t>
            </a:r>
            <a:endParaRPr lang="zh-CN" altLang="en-US" b="1">
              <a:solidFill>
                <a:srgbClr val="000000">
                  <a:lumMod val="85000"/>
                  <a:lumOff val="15000"/>
                </a:srgbClr>
              </a:solidFill>
              <a:latin typeface="Arial" panose="020B0604020202020204" pitchFamily="34" charset="0"/>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467969"/>
          <p:cNvSpPr>
            <a:spLocks noGrp="1"/>
          </p:cNvSpPr>
          <p:nvPr>
            <p:ph type="title" idx="4294967295"/>
          </p:nvPr>
        </p:nvSpPr>
        <p:spPr>
          <a:xfrm>
            <a:off x="468313" y="3933825"/>
            <a:ext cx="8291512" cy="720725"/>
          </a:xfrm>
          <a:ln/>
        </p:spPr>
        <p:txBody>
          <a:bodyPr anchor="b" anchorCtr="0"/>
          <a:p>
            <a:r>
              <a:rPr lang="zh-CN" altLang="en-US" sz="2400" dirty="0">
                <a:solidFill>
                  <a:srgbClr val="0000FF"/>
                </a:solidFill>
              </a:rPr>
              <a:t>风险分级管控与隐患排查治理权重比较</a:t>
            </a:r>
            <a:endParaRPr lang="zh-CN" altLang="en-US" sz="2400" dirty="0">
              <a:solidFill>
                <a:srgbClr val="0000FF"/>
              </a:solidFill>
            </a:endParaRPr>
          </a:p>
        </p:txBody>
      </p:sp>
      <p:pic>
        <p:nvPicPr>
          <p:cNvPr id="24578" name="文本占位符 467970"/>
          <p:cNvPicPr>
            <a:picLocks noGrp="1" noChangeAspect="1"/>
          </p:cNvPicPr>
          <p:nvPr>
            <p:ph type="body" idx="4294967295"/>
          </p:nvPr>
        </p:nvPicPr>
        <p:blipFill>
          <a:blip r:embed="rId1"/>
          <a:stretch>
            <a:fillRect/>
          </a:stretch>
        </p:blipFill>
        <p:spPr>
          <a:xfrm>
            <a:off x="323850" y="620713"/>
            <a:ext cx="8507413" cy="3529012"/>
          </a:xfrm>
          <a:ln/>
        </p:spPr>
      </p:pic>
      <p:sp>
        <p:nvSpPr>
          <p:cNvPr id="24579" name="矩形 467971"/>
          <p:cNvSpPr/>
          <p:nvPr/>
        </p:nvSpPr>
        <p:spPr>
          <a:xfrm>
            <a:off x="250825" y="5661025"/>
            <a:ext cx="8642350" cy="504825"/>
          </a:xfrm>
          <a:prstGeom prst="rect">
            <a:avLst/>
          </a:prstGeom>
          <a:noFill/>
          <a:ln w="9525">
            <a:noFill/>
          </a:ln>
        </p:spPr>
        <p:txBody>
          <a:bodyPr anchor="b" anchorCtr="0"/>
          <a:p>
            <a:pPr eaLnBrk="0" hangingPunct="0">
              <a:lnSpc>
                <a:spcPct val="140000"/>
              </a:lnSpc>
            </a:pPr>
            <a:r>
              <a:rPr lang="zh-CN" altLang="en-US" sz="2400" dirty="0">
                <a:solidFill>
                  <a:srgbClr val="CC0000"/>
                </a:solidFill>
                <a:latin typeface="Arial Black" panose="020B0A04020102020204" pitchFamily="34" charset="0"/>
                <a:ea typeface="微软雅黑" panose="020B0503020204020204" pitchFamily="34" charset="-122"/>
              </a:rPr>
              <a:t>提示：</a:t>
            </a:r>
            <a:r>
              <a:rPr lang="zh-CN" altLang="en-US" sz="2000" dirty="0">
                <a:solidFill>
                  <a:srgbClr val="006600"/>
                </a:solidFill>
                <a:latin typeface="Arial Black" panose="020B0A04020102020204" pitchFamily="34" charset="0"/>
                <a:ea typeface="微软雅黑" panose="020B0503020204020204" pitchFamily="34" charset="-122"/>
              </a:rPr>
              <a:t>不论是风险分级管控管控还是隐患排查治理，</a:t>
            </a:r>
            <a:r>
              <a:rPr lang="zh-CN" altLang="en-US" sz="2400" dirty="0">
                <a:solidFill>
                  <a:srgbClr val="CC0000"/>
                </a:solidFill>
                <a:latin typeface="Arial Black" panose="020B0A04020102020204" pitchFamily="34" charset="0"/>
                <a:ea typeface="微软雅黑" panose="020B0503020204020204" pitchFamily="34" charset="-122"/>
              </a:rPr>
              <a:t>责任主体均是企业</a:t>
            </a:r>
            <a:r>
              <a:rPr lang="zh-CN" altLang="en-US" sz="2000" dirty="0">
                <a:solidFill>
                  <a:srgbClr val="006600"/>
                </a:solidFill>
                <a:latin typeface="Arial Black" panose="020B0A04020102020204" pitchFamily="34" charset="0"/>
                <a:ea typeface="微软雅黑" panose="020B0503020204020204" pitchFamily="34" charset="-122"/>
              </a:rPr>
              <a:t>。但考虑到当前企业安全管理认知水平和事故预防的迫切性，在隐患治理方面均需要政府的强力督导和执法监管。</a:t>
            </a:r>
            <a:endParaRPr lang="zh-CN" altLang="en-US" sz="2000" dirty="0">
              <a:solidFill>
                <a:srgbClr val="006600"/>
              </a:solidFill>
              <a:latin typeface="Arial Black" panose="020B0A04020102020204" pitchFamily="34" charset="0"/>
              <a:ea typeface="微软雅黑" panose="020B0503020204020204" pitchFamily="34"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5" name="Rectangle 3" descr="深色木质"/>
          <p:cNvSpPr/>
          <p:nvPr/>
        </p:nvSpPr>
        <p:spPr>
          <a:xfrm>
            <a:off x="1143000" y="1268413"/>
            <a:ext cx="7358063"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en-US" altLang="zh-CN" sz="3600">
                <a:solidFill>
                  <a:schemeClr val="tx2"/>
                </a:solidFill>
                <a:latin typeface="微软雅黑" panose="020B0503020204020204" pitchFamily="34" charset="-122"/>
                <a:ea typeface="微软雅黑" panose="020B0503020204020204" pitchFamily="34" charset="-122"/>
              </a:rPr>
              <a:t>5  </a:t>
            </a:r>
            <a:r>
              <a:rPr lang="zh-CN" altLang="en-US" sz="3600" dirty="0">
                <a:solidFill>
                  <a:schemeClr val="tx2"/>
                </a:solidFill>
                <a:latin typeface="微软雅黑" panose="020B0503020204020204" pitchFamily="34" charset="-122"/>
                <a:ea typeface="微软雅黑" panose="020B0503020204020204" pitchFamily="34" charset="-122"/>
              </a:rPr>
              <a:t>隐患排查治理体系</a:t>
            </a:r>
            <a:endParaRPr lang="en-US" altLang="zh-CN" sz="3600">
              <a:solidFill>
                <a:schemeClr val="tx2"/>
              </a:solidFill>
              <a:latin typeface="微软雅黑" panose="020B0503020204020204" pitchFamily="34" charset="-122"/>
              <a:ea typeface="微软雅黑" panose="020B0503020204020204" pitchFamily="34" charset="-122"/>
            </a:endParaRPr>
          </a:p>
        </p:txBody>
      </p:sp>
      <p:pic>
        <p:nvPicPr>
          <p:cNvPr id="185346"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69" name="标题 440321"/>
          <p:cNvSpPr>
            <a:spLocks noGrp="1"/>
          </p:cNvSpPr>
          <p:nvPr>
            <p:ph type="title"/>
          </p:nvPr>
        </p:nvSpPr>
        <p:spPr>
          <a:xfrm>
            <a:off x="179388" y="620713"/>
            <a:ext cx="8291512" cy="431800"/>
          </a:xfrm>
          <a:ln/>
        </p:spPr>
        <p:txBody>
          <a:bodyPr anchor="b" anchorCtr="0"/>
          <a:p>
            <a:r>
              <a:rPr lang="en-US" altLang="zh-CN" sz="2800">
                <a:solidFill>
                  <a:srgbClr val="006600"/>
                </a:solidFill>
              </a:rPr>
              <a:t>5.1 </a:t>
            </a:r>
            <a:r>
              <a:rPr lang="zh-CN" altLang="en-US" sz="2800" dirty="0">
                <a:solidFill>
                  <a:srgbClr val="006600"/>
                </a:solidFill>
              </a:rPr>
              <a:t>政府层面体系构建</a:t>
            </a:r>
            <a:endParaRPr lang="zh-CN" altLang="en-US" sz="2800" dirty="0">
              <a:solidFill>
                <a:srgbClr val="006600"/>
              </a:solidFill>
            </a:endParaRPr>
          </a:p>
        </p:txBody>
      </p:sp>
      <p:sp>
        <p:nvSpPr>
          <p:cNvPr id="186370" name="文本占位符 440322"/>
          <p:cNvSpPr>
            <a:spLocks noGrp="1"/>
          </p:cNvSpPr>
          <p:nvPr>
            <p:ph type="body" idx="4294967295"/>
          </p:nvPr>
        </p:nvSpPr>
        <p:spPr>
          <a:xfrm>
            <a:off x="250825" y="1196975"/>
            <a:ext cx="4752975" cy="4921250"/>
          </a:xfrm>
          <a:ln/>
        </p:spPr>
        <p:txBody>
          <a:bodyPr anchor="t" anchorCtr="0"/>
          <a:p>
            <a:pPr>
              <a:lnSpc>
                <a:spcPct val="120000"/>
              </a:lnSpc>
            </a:pPr>
            <a:r>
              <a:rPr lang="en-US" altLang="zh-CN" b="1">
                <a:solidFill>
                  <a:srgbClr val="CC0000"/>
                </a:solidFill>
              </a:rPr>
              <a:t>1</a:t>
            </a:r>
            <a:r>
              <a:rPr lang="zh-CN" altLang="en-US" b="1" dirty="0">
                <a:solidFill>
                  <a:srgbClr val="CC0000"/>
                </a:solidFill>
              </a:rPr>
              <a:t>、出台地方性法规</a:t>
            </a:r>
            <a:endParaRPr lang="zh-CN" altLang="en-US" b="1" dirty="0">
              <a:solidFill>
                <a:srgbClr val="CC0000"/>
              </a:solidFill>
            </a:endParaRPr>
          </a:p>
          <a:p>
            <a:pPr>
              <a:lnSpc>
                <a:spcPct val="120000"/>
              </a:lnSpc>
            </a:pPr>
            <a:r>
              <a:rPr lang="en-US" altLang="zh-CN" sz="1800" b="1">
                <a:solidFill>
                  <a:srgbClr val="0000FF"/>
                </a:solidFill>
              </a:rPr>
              <a:t>——</a:t>
            </a:r>
            <a:r>
              <a:rPr lang="zh-CN" altLang="en-US" sz="1800" b="1" dirty="0">
                <a:solidFill>
                  <a:srgbClr val="0000FF"/>
                </a:solidFill>
              </a:rPr>
              <a:t>以政府令或人大形式出台隐患排查治理规定</a:t>
            </a:r>
            <a:endParaRPr lang="zh-CN" altLang="en-US" sz="1800" b="1" dirty="0">
              <a:solidFill>
                <a:srgbClr val="0000FF"/>
              </a:solidFill>
            </a:endParaRPr>
          </a:p>
          <a:p>
            <a:pPr>
              <a:lnSpc>
                <a:spcPct val="120000"/>
              </a:lnSpc>
            </a:pPr>
            <a:r>
              <a:rPr lang="en-US" altLang="zh-CN" sz="1800" b="1">
                <a:solidFill>
                  <a:srgbClr val="0000FF"/>
                </a:solidFill>
              </a:rPr>
              <a:t>——</a:t>
            </a:r>
            <a:r>
              <a:rPr lang="zh-CN" altLang="en-US" sz="1800" b="1" dirty="0">
                <a:solidFill>
                  <a:srgbClr val="0000FF"/>
                </a:solidFill>
              </a:rPr>
              <a:t>或在新修订</a:t>
            </a:r>
            <a:r>
              <a:rPr lang="en-US" altLang="zh-CN" sz="1800" b="1" dirty="0">
                <a:solidFill>
                  <a:srgbClr val="0000FF"/>
                </a:solidFill>
              </a:rPr>
              <a:t>《</a:t>
            </a:r>
            <a:r>
              <a:rPr lang="zh-CN" altLang="en-US" sz="1800" b="1" dirty="0">
                <a:solidFill>
                  <a:srgbClr val="0000FF"/>
                </a:solidFill>
              </a:rPr>
              <a:t>省安全生产条例</a:t>
            </a:r>
            <a:r>
              <a:rPr lang="en-US" altLang="zh-CN" sz="1800" b="1">
                <a:solidFill>
                  <a:srgbClr val="0000FF"/>
                </a:solidFill>
              </a:rPr>
              <a:t>》</a:t>
            </a:r>
            <a:r>
              <a:rPr lang="zh-CN" altLang="en-US" sz="1800" b="1" dirty="0">
                <a:solidFill>
                  <a:srgbClr val="0000FF"/>
                </a:solidFill>
              </a:rPr>
              <a:t>中单列一章</a:t>
            </a:r>
            <a:endParaRPr lang="zh-CN" altLang="en-US" sz="1800" b="1" dirty="0">
              <a:solidFill>
                <a:srgbClr val="0000FF"/>
              </a:solidFill>
            </a:endParaRPr>
          </a:p>
          <a:p>
            <a:pPr>
              <a:lnSpc>
                <a:spcPct val="120000"/>
              </a:lnSpc>
            </a:pPr>
            <a:r>
              <a:rPr lang="en-US" altLang="zh-CN" b="1">
                <a:solidFill>
                  <a:srgbClr val="CC0000"/>
                </a:solidFill>
              </a:rPr>
              <a:t>2</a:t>
            </a:r>
            <a:r>
              <a:rPr lang="zh-CN" altLang="en-US" b="1" dirty="0">
                <a:solidFill>
                  <a:srgbClr val="CC0000"/>
                </a:solidFill>
              </a:rPr>
              <a:t>、出台扶持（支持）政策</a:t>
            </a:r>
            <a:endParaRPr lang="zh-CN" altLang="en-US" b="1" dirty="0">
              <a:solidFill>
                <a:srgbClr val="CC0000"/>
              </a:solidFill>
            </a:endParaRPr>
          </a:p>
          <a:p>
            <a:pPr>
              <a:lnSpc>
                <a:spcPct val="120000"/>
              </a:lnSpc>
            </a:pPr>
            <a:r>
              <a:rPr lang="en-US" altLang="zh-CN" sz="1800" b="1">
                <a:solidFill>
                  <a:srgbClr val="0000FF"/>
                </a:solidFill>
              </a:rPr>
              <a:t>——</a:t>
            </a:r>
            <a:r>
              <a:rPr lang="zh-CN" altLang="en-US" sz="1800" b="1" dirty="0">
                <a:solidFill>
                  <a:srgbClr val="0000FF"/>
                </a:solidFill>
              </a:rPr>
              <a:t>专题培训支持</a:t>
            </a:r>
            <a:endParaRPr lang="zh-CN" altLang="en-US" sz="1800" b="1" dirty="0">
              <a:solidFill>
                <a:srgbClr val="0000FF"/>
              </a:solidFill>
            </a:endParaRPr>
          </a:p>
          <a:p>
            <a:pPr>
              <a:lnSpc>
                <a:spcPct val="120000"/>
              </a:lnSpc>
            </a:pPr>
            <a:r>
              <a:rPr lang="en-US" altLang="zh-CN" sz="1800" b="1">
                <a:solidFill>
                  <a:srgbClr val="0000FF"/>
                </a:solidFill>
              </a:rPr>
              <a:t>——</a:t>
            </a:r>
            <a:r>
              <a:rPr lang="zh-CN" altLang="en-US" sz="1800" b="1" dirty="0">
                <a:solidFill>
                  <a:srgbClr val="0000FF"/>
                </a:solidFill>
              </a:rPr>
              <a:t>财政资金支持（设立省安全生产风险基金）</a:t>
            </a:r>
            <a:endParaRPr lang="zh-CN" altLang="en-US" sz="1800" b="1" dirty="0">
              <a:solidFill>
                <a:srgbClr val="0000FF"/>
              </a:solidFill>
            </a:endParaRPr>
          </a:p>
          <a:p>
            <a:pPr>
              <a:lnSpc>
                <a:spcPct val="120000"/>
              </a:lnSpc>
            </a:pPr>
            <a:r>
              <a:rPr lang="en-US" altLang="zh-CN" sz="1800" b="1">
                <a:solidFill>
                  <a:srgbClr val="0000FF"/>
                </a:solidFill>
              </a:rPr>
              <a:t>——</a:t>
            </a:r>
            <a:r>
              <a:rPr lang="zh-CN" altLang="en-US" sz="1800" b="1" dirty="0">
                <a:solidFill>
                  <a:srgbClr val="0000FF"/>
                </a:solidFill>
              </a:rPr>
              <a:t>采购社会第三方支持</a:t>
            </a:r>
            <a:endParaRPr lang="zh-CN" altLang="en-US" sz="1800" b="1" dirty="0">
              <a:solidFill>
                <a:srgbClr val="0000FF"/>
              </a:solidFill>
            </a:endParaRPr>
          </a:p>
          <a:p>
            <a:pPr>
              <a:lnSpc>
                <a:spcPct val="120000"/>
              </a:lnSpc>
            </a:pPr>
            <a:r>
              <a:rPr lang="en-US" altLang="zh-CN" sz="1800" b="1">
                <a:solidFill>
                  <a:srgbClr val="0000FF"/>
                </a:solidFill>
              </a:rPr>
              <a:t>——</a:t>
            </a:r>
            <a:r>
              <a:rPr lang="zh-CN" altLang="en-US" sz="1800" b="1" dirty="0">
                <a:solidFill>
                  <a:srgbClr val="0000FF"/>
                </a:solidFill>
              </a:rPr>
              <a:t>专家支持</a:t>
            </a:r>
            <a:endParaRPr lang="zh-CN" altLang="en-US" sz="1800" b="1" dirty="0">
              <a:solidFill>
                <a:srgbClr val="0000FF"/>
              </a:solidFill>
            </a:endParaRPr>
          </a:p>
          <a:p>
            <a:pPr>
              <a:lnSpc>
                <a:spcPct val="90000"/>
              </a:lnSpc>
            </a:pPr>
            <a:endParaRPr lang="zh-CN" altLang="en-US" sz="1800" b="1" dirty="0">
              <a:solidFill>
                <a:srgbClr val="0000FF"/>
              </a:solidFill>
            </a:endParaRPr>
          </a:p>
          <a:p>
            <a:pPr>
              <a:lnSpc>
                <a:spcPct val="90000"/>
              </a:lnSpc>
            </a:pPr>
            <a:endParaRPr lang="zh-CN" altLang="en-US" sz="1000" b="1" dirty="0">
              <a:solidFill>
                <a:srgbClr val="0000FF"/>
              </a:solidFill>
            </a:endParaRPr>
          </a:p>
          <a:p>
            <a:pPr>
              <a:lnSpc>
                <a:spcPct val="90000"/>
              </a:lnSpc>
            </a:pPr>
            <a:endParaRPr lang="zh-CN" altLang="en-US" sz="1000" dirty="0"/>
          </a:p>
        </p:txBody>
      </p:sp>
      <p:sp>
        <p:nvSpPr>
          <p:cNvPr id="186371" name="矩形 440323"/>
          <p:cNvSpPr/>
          <p:nvPr/>
        </p:nvSpPr>
        <p:spPr>
          <a:xfrm>
            <a:off x="4859338" y="1268413"/>
            <a:ext cx="4010025" cy="4921250"/>
          </a:xfrm>
          <a:prstGeom prst="rect">
            <a:avLst/>
          </a:prstGeom>
          <a:noFill/>
          <a:ln w="9525">
            <a:noFill/>
          </a:ln>
        </p:spPr>
        <p:txBody>
          <a:bodyPr/>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sz="2000">
                <a:solidFill>
                  <a:srgbClr val="CC0000"/>
                </a:solidFill>
                <a:latin typeface="Arial" panose="020B0604020202020204" pitchFamily="34" charset="0"/>
                <a:ea typeface="微软雅黑" panose="020B0503020204020204" pitchFamily="34" charset="-122"/>
              </a:rPr>
              <a:t>3</a:t>
            </a:r>
            <a:r>
              <a:rPr lang="zh-CN" altLang="en-US" sz="2000" dirty="0">
                <a:solidFill>
                  <a:srgbClr val="CC0000"/>
                </a:solidFill>
                <a:latin typeface="Arial" panose="020B0604020202020204" pitchFamily="34" charset="0"/>
                <a:ea typeface="微软雅黑" panose="020B0503020204020204" pitchFamily="34" charset="-122"/>
              </a:rPr>
              <a:t>、制定隐患排查标准</a:t>
            </a:r>
            <a:endParaRPr lang="zh-CN" altLang="en-US" sz="2000"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a:t>
            </a:r>
            <a:r>
              <a:rPr lang="zh-CN" altLang="en-US" dirty="0">
                <a:solidFill>
                  <a:srgbClr val="0000FF"/>
                </a:solidFill>
                <a:latin typeface="Arial" panose="020B0604020202020204" pitchFamily="34" charset="0"/>
                <a:ea typeface="微软雅黑" panose="020B0503020204020204" pitchFamily="34" charset="-122"/>
              </a:rPr>
              <a:t>按照行业编制分别编制隐患排查标准</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sz="2000">
                <a:solidFill>
                  <a:srgbClr val="CC0000"/>
                </a:solidFill>
                <a:latin typeface="Arial" panose="020B0604020202020204" pitchFamily="34" charset="0"/>
                <a:ea typeface="微软雅黑" panose="020B0503020204020204" pitchFamily="34" charset="-122"/>
              </a:rPr>
              <a:t>4</a:t>
            </a:r>
            <a:r>
              <a:rPr lang="zh-CN" altLang="en-US" sz="2000" dirty="0">
                <a:solidFill>
                  <a:srgbClr val="CC0000"/>
                </a:solidFill>
                <a:latin typeface="Arial" panose="020B0604020202020204" pitchFamily="34" charset="0"/>
                <a:ea typeface="微软雅黑" panose="020B0503020204020204" pitchFamily="34" charset="-122"/>
              </a:rPr>
              <a:t>、制定隐患排查实施方案</a:t>
            </a:r>
            <a:endParaRPr lang="zh-CN" altLang="en-US" sz="2000"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a:t>
            </a:r>
            <a:r>
              <a:rPr lang="zh-CN" altLang="en-US" dirty="0">
                <a:solidFill>
                  <a:srgbClr val="0000FF"/>
                </a:solidFill>
                <a:latin typeface="Arial" panose="020B0604020202020204" pitchFamily="34" charset="0"/>
                <a:ea typeface="微软雅黑" panose="020B0503020204020204" pitchFamily="34" charset="-122"/>
              </a:rPr>
              <a:t>制定实施周期性隐患排查方案</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sz="2000">
                <a:solidFill>
                  <a:srgbClr val="CC0000"/>
                </a:solidFill>
                <a:latin typeface="Arial" panose="020B0604020202020204" pitchFamily="34" charset="0"/>
                <a:ea typeface="微软雅黑" panose="020B0503020204020204" pitchFamily="34" charset="-122"/>
              </a:rPr>
              <a:t>5</a:t>
            </a:r>
            <a:r>
              <a:rPr lang="zh-CN" altLang="en-US" sz="2000" dirty="0">
                <a:solidFill>
                  <a:srgbClr val="CC0000"/>
                </a:solidFill>
                <a:latin typeface="Arial" panose="020B0604020202020204" pitchFamily="34" charset="0"/>
                <a:ea typeface="微软雅黑" panose="020B0503020204020204" pitchFamily="34" charset="-122"/>
              </a:rPr>
              <a:t>、制定隐患排查治理执法程序</a:t>
            </a:r>
            <a:endParaRPr lang="zh-CN" altLang="en-US" sz="2000"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a:t>
            </a:r>
            <a:r>
              <a:rPr lang="zh-CN" altLang="en-US" dirty="0">
                <a:solidFill>
                  <a:srgbClr val="0000FF"/>
                </a:solidFill>
                <a:latin typeface="Arial" panose="020B0604020202020204" pitchFamily="34" charset="0"/>
                <a:ea typeface="微软雅黑" panose="020B0503020204020204" pitchFamily="34" charset="-122"/>
              </a:rPr>
              <a:t>明确针对事故隐患的执法程序</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sz="2000">
                <a:solidFill>
                  <a:srgbClr val="CC0000"/>
                </a:solidFill>
                <a:latin typeface="Arial" panose="020B0604020202020204" pitchFamily="34" charset="0"/>
                <a:ea typeface="微软雅黑" panose="020B0503020204020204" pitchFamily="34" charset="-122"/>
              </a:rPr>
              <a:t>6</a:t>
            </a:r>
            <a:r>
              <a:rPr lang="zh-CN" altLang="en-US" sz="2000" dirty="0">
                <a:solidFill>
                  <a:srgbClr val="CC0000"/>
                </a:solidFill>
                <a:latin typeface="Arial" panose="020B0604020202020204" pitchFamily="34" charset="0"/>
                <a:ea typeface="微软雅黑" panose="020B0503020204020204" pitchFamily="34" charset="-122"/>
              </a:rPr>
              <a:t>、制定隐患排查治理信息公告实施办法</a:t>
            </a:r>
            <a:endParaRPr lang="zh-CN" altLang="en-US" sz="2000"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a:t>
            </a:r>
            <a:r>
              <a:rPr lang="zh-CN" altLang="en-US" dirty="0">
                <a:solidFill>
                  <a:srgbClr val="0000FF"/>
                </a:solidFill>
                <a:latin typeface="Arial" panose="020B0604020202020204" pitchFamily="34" charset="0"/>
                <a:ea typeface="微软雅黑" panose="020B0503020204020204" pitchFamily="34" charset="-122"/>
              </a:rPr>
              <a:t>社会舆论及相关部门联动干预政策</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endParaRPr lang="zh-CN" altLang="en-US" dirty="0">
              <a:solidFill>
                <a:srgbClr val="0000FF"/>
              </a:solidFill>
              <a:latin typeface="Arial" panose="020B0604020202020204" pitchFamily="34" charset="0"/>
              <a:ea typeface="微软雅黑" panose="020B0503020204020204" pitchFamily="34"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3" name="标题 463873"/>
          <p:cNvSpPr>
            <a:spLocks noGrp="1"/>
          </p:cNvSpPr>
          <p:nvPr>
            <p:ph type="title"/>
          </p:nvPr>
        </p:nvSpPr>
        <p:spPr>
          <a:xfrm>
            <a:off x="419100" y="692150"/>
            <a:ext cx="8291513" cy="404813"/>
          </a:xfrm>
          <a:ln/>
        </p:spPr>
        <p:txBody>
          <a:bodyPr anchor="b" anchorCtr="0"/>
          <a:p>
            <a:r>
              <a:rPr lang="en-US" altLang="zh-CN" sz="2800">
                <a:solidFill>
                  <a:srgbClr val="006600"/>
                </a:solidFill>
              </a:rPr>
              <a:t>5.2 </a:t>
            </a:r>
            <a:r>
              <a:rPr lang="zh-CN" altLang="en-US" sz="2800" dirty="0">
                <a:solidFill>
                  <a:srgbClr val="006600"/>
                </a:solidFill>
              </a:rPr>
              <a:t>事故隐患排查治理体系建设规范</a:t>
            </a:r>
            <a:endParaRPr lang="zh-CN" altLang="en-US" sz="2800" dirty="0">
              <a:solidFill>
                <a:srgbClr val="006600"/>
              </a:solidFill>
            </a:endParaRPr>
          </a:p>
        </p:txBody>
      </p:sp>
      <p:sp>
        <p:nvSpPr>
          <p:cNvPr id="187394" name="文本占位符 463874"/>
          <p:cNvSpPr>
            <a:spLocks noGrp="1"/>
          </p:cNvSpPr>
          <p:nvPr>
            <p:ph idx="1"/>
          </p:nvPr>
        </p:nvSpPr>
        <p:spPr>
          <a:xfrm>
            <a:off x="179388" y="1268413"/>
            <a:ext cx="3168650" cy="5181600"/>
          </a:xfrm>
          <a:ln/>
        </p:spPr>
        <p:txBody>
          <a:bodyPr anchor="t" anchorCtr="0"/>
          <a:p>
            <a:pPr>
              <a:lnSpc>
                <a:spcPct val="90000"/>
              </a:lnSpc>
            </a:pPr>
            <a:r>
              <a:rPr lang="en-US" altLang="zh-CN" sz="1800" b="1">
                <a:solidFill>
                  <a:srgbClr val="0000FF"/>
                </a:solidFill>
              </a:rPr>
              <a:t>1 </a:t>
            </a:r>
            <a:r>
              <a:rPr lang="zh-CN" altLang="en-US" sz="1800" b="1" dirty="0">
                <a:solidFill>
                  <a:srgbClr val="0000FF"/>
                </a:solidFill>
              </a:rPr>
              <a:t>范围 </a:t>
            </a:r>
            <a:endParaRPr lang="zh-CN" altLang="en-US" sz="1800" b="1" dirty="0">
              <a:solidFill>
                <a:srgbClr val="0000FF"/>
              </a:solidFill>
            </a:endParaRPr>
          </a:p>
          <a:p>
            <a:pPr>
              <a:lnSpc>
                <a:spcPct val="90000"/>
              </a:lnSpc>
            </a:pPr>
            <a:r>
              <a:rPr lang="en-US" altLang="zh-CN" sz="1800" b="1">
                <a:solidFill>
                  <a:srgbClr val="0000FF"/>
                </a:solidFill>
              </a:rPr>
              <a:t>2 </a:t>
            </a:r>
            <a:r>
              <a:rPr lang="zh-CN" altLang="en-US" sz="1800" b="1" dirty="0">
                <a:solidFill>
                  <a:srgbClr val="0000FF"/>
                </a:solidFill>
              </a:rPr>
              <a:t>规范性引用文件</a:t>
            </a:r>
            <a:endParaRPr lang="zh-CN" altLang="en-US" sz="1800" b="1" dirty="0">
              <a:solidFill>
                <a:srgbClr val="0000FF"/>
              </a:solidFill>
            </a:endParaRPr>
          </a:p>
          <a:p>
            <a:pPr>
              <a:lnSpc>
                <a:spcPct val="90000"/>
              </a:lnSpc>
            </a:pPr>
            <a:r>
              <a:rPr lang="en-US" altLang="zh-CN" sz="1800" b="1">
                <a:solidFill>
                  <a:srgbClr val="0000FF"/>
                </a:solidFill>
              </a:rPr>
              <a:t>3 </a:t>
            </a:r>
            <a:r>
              <a:rPr lang="zh-CN" altLang="en-US" sz="1800" b="1" dirty="0">
                <a:solidFill>
                  <a:srgbClr val="0000FF"/>
                </a:solidFill>
              </a:rPr>
              <a:t>术语和定义 </a:t>
            </a:r>
            <a:endParaRPr lang="zh-CN" altLang="en-US" sz="1800" b="1" dirty="0">
              <a:solidFill>
                <a:srgbClr val="0000FF"/>
              </a:solidFill>
            </a:endParaRPr>
          </a:p>
          <a:p>
            <a:pPr>
              <a:lnSpc>
                <a:spcPct val="90000"/>
              </a:lnSpc>
            </a:pPr>
            <a:r>
              <a:rPr lang="en-US" altLang="zh-CN" sz="1800" b="1">
                <a:solidFill>
                  <a:srgbClr val="0000FF"/>
                </a:solidFill>
              </a:rPr>
              <a:t>4 </a:t>
            </a:r>
            <a:r>
              <a:rPr lang="zh-CN" altLang="en-US" sz="1800" b="1" dirty="0">
                <a:solidFill>
                  <a:srgbClr val="0000FF"/>
                </a:solidFill>
              </a:rPr>
              <a:t>要求及要素 </a:t>
            </a:r>
            <a:endParaRPr lang="zh-CN" altLang="en-US" sz="1800" b="1" dirty="0">
              <a:solidFill>
                <a:srgbClr val="0000FF"/>
              </a:solidFill>
            </a:endParaRPr>
          </a:p>
          <a:p>
            <a:pPr>
              <a:lnSpc>
                <a:spcPct val="90000"/>
              </a:lnSpc>
            </a:pPr>
            <a:r>
              <a:rPr lang="en-US" altLang="zh-CN" sz="1800" b="1">
                <a:solidFill>
                  <a:srgbClr val="0000FF"/>
                </a:solidFill>
              </a:rPr>
              <a:t>4.1 </a:t>
            </a:r>
            <a:r>
              <a:rPr lang="zh-CN" altLang="en-US" sz="1800" b="1" dirty="0">
                <a:solidFill>
                  <a:srgbClr val="0000FF"/>
                </a:solidFill>
              </a:rPr>
              <a:t>总体要求 </a:t>
            </a:r>
            <a:endParaRPr lang="zh-CN" altLang="en-US" sz="1800" b="1" dirty="0">
              <a:solidFill>
                <a:srgbClr val="0000FF"/>
              </a:solidFill>
            </a:endParaRPr>
          </a:p>
          <a:p>
            <a:pPr>
              <a:lnSpc>
                <a:spcPct val="90000"/>
              </a:lnSpc>
            </a:pPr>
            <a:r>
              <a:rPr lang="en-US" altLang="zh-CN" sz="1800" b="1">
                <a:solidFill>
                  <a:srgbClr val="0000FF"/>
                </a:solidFill>
              </a:rPr>
              <a:t>4.2 </a:t>
            </a:r>
            <a:r>
              <a:rPr lang="zh-CN" altLang="en-US" sz="1800" b="1" dirty="0">
                <a:solidFill>
                  <a:srgbClr val="0000FF"/>
                </a:solidFill>
              </a:rPr>
              <a:t>要素构成 </a:t>
            </a:r>
            <a:endParaRPr lang="zh-CN" altLang="en-US" sz="1800" b="1" dirty="0">
              <a:solidFill>
                <a:srgbClr val="0000FF"/>
              </a:solidFill>
            </a:endParaRPr>
          </a:p>
          <a:p>
            <a:pPr>
              <a:lnSpc>
                <a:spcPct val="90000"/>
              </a:lnSpc>
            </a:pPr>
            <a:r>
              <a:rPr lang="en-US" altLang="zh-CN" sz="1800" b="1">
                <a:solidFill>
                  <a:srgbClr val="0000FF"/>
                </a:solidFill>
              </a:rPr>
              <a:t>5 </a:t>
            </a:r>
            <a:r>
              <a:rPr lang="zh-CN" altLang="en-US" sz="1800" b="1" dirty="0">
                <a:solidFill>
                  <a:srgbClr val="0000FF"/>
                </a:solidFill>
              </a:rPr>
              <a:t>隐患排查治理体系</a:t>
            </a:r>
            <a:endParaRPr lang="zh-CN" altLang="en-US" sz="1800" b="1" dirty="0">
              <a:solidFill>
                <a:srgbClr val="0000FF"/>
              </a:solidFill>
            </a:endParaRPr>
          </a:p>
          <a:p>
            <a:pPr>
              <a:lnSpc>
                <a:spcPct val="90000"/>
              </a:lnSpc>
            </a:pPr>
            <a:r>
              <a:rPr lang="en-US" altLang="zh-CN" sz="1800" b="1">
                <a:solidFill>
                  <a:srgbClr val="0000FF"/>
                </a:solidFill>
              </a:rPr>
              <a:t>5.1 </a:t>
            </a:r>
            <a:r>
              <a:rPr lang="zh-CN" altLang="en-US" sz="1800" b="1" dirty="0">
                <a:solidFill>
                  <a:srgbClr val="0000FF"/>
                </a:solidFill>
              </a:rPr>
              <a:t>隐患排查</a:t>
            </a:r>
            <a:endParaRPr lang="zh-CN" altLang="en-US" sz="1800" b="1" dirty="0">
              <a:solidFill>
                <a:srgbClr val="0000FF"/>
              </a:solidFill>
            </a:endParaRPr>
          </a:p>
          <a:p>
            <a:pPr>
              <a:lnSpc>
                <a:spcPct val="90000"/>
              </a:lnSpc>
            </a:pPr>
            <a:r>
              <a:rPr lang="en-US" altLang="zh-CN" sz="1800" b="1">
                <a:solidFill>
                  <a:srgbClr val="0000FF"/>
                </a:solidFill>
              </a:rPr>
              <a:t>5.1.1 </a:t>
            </a:r>
            <a:r>
              <a:rPr lang="zh-CN" altLang="en-US" sz="1800" b="1" dirty="0">
                <a:solidFill>
                  <a:srgbClr val="0000FF"/>
                </a:solidFill>
              </a:rPr>
              <a:t>隐患排查方法</a:t>
            </a:r>
            <a:endParaRPr lang="zh-CN" altLang="en-US" sz="1800" b="1" dirty="0">
              <a:solidFill>
                <a:srgbClr val="0000FF"/>
              </a:solidFill>
            </a:endParaRPr>
          </a:p>
          <a:p>
            <a:pPr>
              <a:lnSpc>
                <a:spcPct val="90000"/>
              </a:lnSpc>
            </a:pPr>
            <a:r>
              <a:rPr lang="en-US" altLang="zh-CN" sz="1800" b="1">
                <a:solidFill>
                  <a:srgbClr val="0000FF"/>
                </a:solidFill>
              </a:rPr>
              <a:t>5.1.2 </a:t>
            </a:r>
            <a:r>
              <a:rPr lang="zh-CN" altLang="en-US" sz="1800" b="1" dirty="0">
                <a:solidFill>
                  <a:srgbClr val="0000FF"/>
                </a:solidFill>
              </a:rPr>
              <a:t>隐患排查标准</a:t>
            </a:r>
            <a:endParaRPr lang="zh-CN" altLang="en-US" sz="1800" b="1" dirty="0">
              <a:solidFill>
                <a:srgbClr val="0000FF"/>
              </a:solidFill>
            </a:endParaRPr>
          </a:p>
          <a:p>
            <a:pPr>
              <a:lnSpc>
                <a:spcPct val="90000"/>
              </a:lnSpc>
            </a:pPr>
            <a:r>
              <a:rPr lang="en-US" altLang="zh-CN" sz="1800" b="1">
                <a:solidFill>
                  <a:srgbClr val="0000FF"/>
                </a:solidFill>
              </a:rPr>
              <a:t>5.1.3 </a:t>
            </a:r>
            <a:r>
              <a:rPr lang="zh-CN" altLang="en-US" sz="1800" b="1" dirty="0">
                <a:solidFill>
                  <a:srgbClr val="0000FF"/>
                </a:solidFill>
              </a:rPr>
              <a:t>隐患分类</a:t>
            </a:r>
            <a:endParaRPr lang="zh-CN" altLang="en-US" sz="1800" b="1" dirty="0">
              <a:solidFill>
                <a:srgbClr val="0000FF"/>
              </a:solidFill>
            </a:endParaRPr>
          </a:p>
        </p:txBody>
      </p:sp>
      <p:sp>
        <p:nvSpPr>
          <p:cNvPr id="187395" name="矩形 463875"/>
          <p:cNvSpPr/>
          <p:nvPr/>
        </p:nvSpPr>
        <p:spPr>
          <a:xfrm>
            <a:off x="5003800" y="1125538"/>
            <a:ext cx="3792538" cy="5181600"/>
          </a:xfrm>
          <a:prstGeom prst="rect">
            <a:avLst/>
          </a:prstGeom>
          <a:noFill/>
          <a:ln w="9525">
            <a:noFill/>
          </a:ln>
        </p:spPr>
        <p:txBody>
          <a:bodyPr/>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 </a:t>
            </a:r>
            <a:r>
              <a:rPr lang="zh-CN" altLang="en-US" dirty="0">
                <a:solidFill>
                  <a:srgbClr val="0000FF"/>
                </a:solidFill>
                <a:latin typeface="Arial" panose="020B0604020202020204" pitchFamily="34" charset="0"/>
                <a:ea typeface="微软雅黑" panose="020B0503020204020204" pitchFamily="34" charset="-122"/>
              </a:rPr>
              <a:t>隐患治理</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5.2.1 </a:t>
            </a:r>
            <a:r>
              <a:rPr lang="zh-CN" altLang="en-US" dirty="0">
                <a:solidFill>
                  <a:srgbClr val="0000FF"/>
                </a:solidFill>
                <a:latin typeface="Arial" panose="020B0604020202020204" pitchFamily="34" charset="0"/>
                <a:ea typeface="微软雅黑" panose="020B0503020204020204" pitchFamily="34" charset="-122"/>
              </a:rPr>
              <a:t>隐患治理方法</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5.2.2 </a:t>
            </a:r>
            <a:r>
              <a:rPr lang="zh-CN" altLang="en-US" dirty="0">
                <a:solidFill>
                  <a:srgbClr val="0000FF"/>
                </a:solidFill>
                <a:latin typeface="Arial" panose="020B0604020202020204" pitchFamily="34" charset="0"/>
                <a:ea typeface="微软雅黑" panose="020B0503020204020204" pitchFamily="34" charset="-122"/>
              </a:rPr>
              <a:t>隐患治理方案</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5.2.3 </a:t>
            </a:r>
            <a:r>
              <a:rPr lang="zh-CN" altLang="en-US" dirty="0">
                <a:solidFill>
                  <a:srgbClr val="0000FF"/>
                </a:solidFill>
                <a:latin typeface="Arial" panose="020B0604020202020204" pitchFamily="34" charset="0"/>
                <a:ea typeface="微软雅黑" panose="020B0503020204020204" pitchFamily="34" charset="-122"/>
              </a:rPr>
              <a:t>隐患治理监管与执法</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5.2.4 </a:t>
            </a:r>
            <a:r>
              <a:rPr lang="zh-CN" altLang="en-US" dirty="0">
                <a:solidFill>
                  <a:srgbClr val="0000FF"/>
                </a:solidFill>
                <a:latin typeface="Arial" panose="020B0604020202020204" pitchFamily="34" charset="0"/>
                <a:ea typeface="微软雅黑" panose="020B0503020204020204" pitchFamily="34" charset="-122"/>
              </a:rPr>
              <a:t>隐患治理资源支持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CC0000"/>
                </a:solidFill>
                <a:latin typeface="Arial" panose="020B0604020202020204" pitchFamily="34" charset="0"/>
                <a:ea typeface="微软雅黑" panose="020B0503020204020204" pitchFamily="34" charset="-122"/>
              </a:rPr>
              <a:t>5.3  </a:t>
            </a:r>
            <a:r>
              <a:rPr lang="zh-CN" altLang="en-US" dirty="0">
                <a:solidFill>
                  <a:srgbClr val="CC0000"/>
                </a:solidFill>
                <a:latin typeface="Arial" panose="020B0604020202020204" pitchFamily="34" charset="0"/>
                <a:ea typeface="微软雅黑" panose="020B0503020204020204" pitchFamily="34" charset="-122"/>
              </a:rPr>
              <a:t>隐患分类管控</a:t>
            </a:r>
            <a:endParaRPr lang="zh-CN" altLang="en-US"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5.3.1 </a:t>
            </a:r>
            <a:r>
              <a:rPr lang="zh-CN" altLang="en-US" dirty="0">
                <a:solidFill>
                  <a:srgbClr val="0000FF"/>
                </a:solidFill>
                <a:latin typeface="Arial" panose="020B0604020202020204" pitchFamily="34" charset="0"/>
                <a:ea typeface="微软雅黑" panose="020B0503020204020204" pitchFamily="34" charset="-122"/>
              </a:rPr>
              <a:t>隐患监测方法与技术</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5.3.2 </a:t>
            </a:r>
            <a:r>
              <a:rPr lang="zh-CN" altLang="en-US" dirty="0">
                <a:solidFill>
                  <a:srgbClr val="0000FF"/>
                </a:solidFill>
                <a:latin typeface="Arial" panose="020B0604020202020204" pitchFamily="34" charset="0"/>
                <a:ea typeface="微软雅黑" panose="020B0503020204020204" pitchFamily="34" charset="-122"/>
              </a:rPr>
              <a:t>风险预警与处置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 </a:t>
            </a:r>
            <a:r>
              <a:rPr lang="zh-CN" altLang="en-US" dirty="0">
                <a:solidFill>
                  <a:srgbClr val="0000FF"/>
                </a:solidFill>
                <a:latin typeface="Arial" panose="020B0604020202020204" pitchFamily="34" charset="0"/>
                <a:ea typeface="微软雅黑" panose="020B0503020204020204" pitchFamily="34" charset="-122"/>
              </a:rPr>
              <a:t>风险评估</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6.1 </a:t>
            </a:r>
            <a:r>
              <a:rPr lang="zh-CN" altLang="en-US" dirty="0">
                <a:solidFill>
                  <a:srgbClr val="0000FF"/>
                </a:solidFill>
                <a:latin typeface="Arial" panose="020B0604020202020204" pitchFamily="34" charset="0"/>
                <a:ea typeface="微软雅黑" panose="020B0503020204020204" pitchFamily="34" charset="-122"/>
              </a:rPr>
              <a:t>风险评估方法与实施</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8.2 </a:t>
            </a:r>
            <a:r>
              <a:rPr lang="zh-CN" altLang="en-US" dirty="0">
                <a:solidFill>
                  <a:srgbClr val="0000FF"/>
                </a:solidFill>
                <a:latin typeface="Arial" panose="020B0604020202020204" pitchFamily="34" charset="0"/>
                <a:ea typeface="微软雅黑" panose="020B0503020204020204" pitchFamily="34" charset="-122"/>
              </a:rPr>
              <a:t>风险评估结果应用</a:t>
            </a:r>
            <a:r>
              <a:rPr lang="en-US" altLang="zh-CN">
                <a:solidFill>
                  <a:srgbClr val="0000FF"/>
                </a:solidFill>
                <a:latin typeface="Arial" panose="020B0604020202020204" pitchFamily="34" charset="0"/>
                <a:ea typeface="微软雅黑" panose="020B0503020204020204" pitchFamily="34" charset="-122"/>
              </a:rPr>
              <a:t> </a:t>
            </a:r>
            <a:endParaRPr lang="zh-CN" altLang="en-US" dirty="0">
              <a:solidFill>
                <a:srgbClr val="0000FF"/>
              </a:solidFill>
              <a:latin typeface="Arial" panose="020B0604020202020204" pitchFamily="34" charset="0"/>
              <a:ea typeface="微软雅黑" panose="020B0503020204020204" pitchFamily="34"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5982970" y="4231005"/>
            <a:ext cx="10267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7"/>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5315" y="4907915"/>
            <a:ext cx="79311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233473"/>
          <p:cNvSpPr>
            <a:spLocks noGrp="1"/>
          </p:cNvSpPr>
          <p:nvPr>
            <p:ph type="title"/>
          </p:nvPr>
        </p:nvSpPr>
        <p:spPr>
          <a:xfrm>
            <a:off x="179388" y="620713"/>
            <a:ext cx="8229600" cy="725487"/>
          </a:xfrm>
          <a:ln/>
        </p:spPr>
        <p:txBody>
          <a:bodyPr anchor="b" anchorCtr="0"/>
          <a:p>
            <a:r>
              <a:rPr lang="en-US" altLang="zh-CN" sz="2800">
                <a:solidFill>
                  <a:schemeClr val="accent2"/>
                </a:solidFill>
                <a:latin typeface="微软雅黑" panose="020B0503020204020204" pitchFamily="34" charset="-122"/>
              </a:rPr>
              <a:t>3.</a:t>
            </a:r>
            <a:r>
              <a:rPr lang="zh-CN" altLang="en-US" sz="2800" dirty="0">
                <a:solidFill>
                  <a:schemeClr val="accent2"/>
                </a:solidFill>
                <a:latin typeface="微软雅黑" panose="020B0503020204020204" pitchFamily="34" charset="-122"/>
              </a:rPr>
              <a:t>关键问题说明</a:t>
            </a:r>
            <a:r>
              <a:rPr lang="en-US" altLang="zh-CN" sz="2800">
                <a:solidFill>
                  <a:schemeClr val="accent2"/>
                </a:solidFill>
                <a:latin typeface="微软雅黑" panose="020B0503020204020204" pitchFamily="34" charset="-122"/>
              </a:rPr>
              <a:t>——</a:t>
            </a:r>
            <a:r>
              <a:rPr lang="en-US" altLang="zh-CN" sz="2800">
                <a:solidFill>
                  <a:srgbClr val="9900CC"/>
                </a:solidFill>
                <a:latin typeface="微软雅黑" panose="020B0503020204020204" pitchFamily="34" charset="-122"/>
              </a:rPr>
              <a:t>3.1 </a:t>
            </a:r>
            <a:r>
              <a:rPr lang="zh-CN" altLang="en-US" sz="2800" dirty="0">
                <a:solidFill>
                  <a:srgbClr val="9900CC"/>
                </a:solidFill>
                <a:latin typeface="微软雅黑" panose="020B0503020204020204" pitchFamily="34" charset="-122"/>
              </a:rPr>
              <a:t>风险点概念</a:t>
            </a:r>
            <a:endParaRPr lang="zh-CN" altLang="en-US" sz="2800" dirty="0">
              <a:solidFill>
                <a:srgbClr val="9900CC"/>
              </a:solidFill>
              <a:latin typeface="微软雅黑" panose="020B0503020204020204" pitchFamily="34" charset="-122"/>
            </a:endParaRPr>
          </a:p>
        </p:txBody>
      </p:sp>
      <p:sp>
        <p:nvSpPr>
          <p:cNvPr id="40962" name="文本占位符 233474"/>
          <p:cNvSpPr>
            <a:spLocks noGrp="1"/>
          </p:cNvSpPr>
          <p:nvPr>
            <p:ph idx="1"/>
          </p:nvPr>
        </p:nvSpPr>
        <p:spPr>
          <a:xfrm>
            <a:off x="323850" y="1412875"/>
            <a:ext cx="8496300" cy="4525963"/>
          </a:xfrm>
          <a:ln/>
        </p:spPr>
        <p:txBody>
          <a:bodyPr anchor="t" anchorCtr="0"/>
          <a:p>
            <a:pPr>
              <a:lnSpc>
                <a:spcPct val="140000"/>
              </a:lnSpc>
            </a:pPr>
            <a:r>
              <a:rPr lang="zh-CN" altLang="en-US" sz="2400" b="1" dirty="0">
                <a:latin typeface="微软雅黑" panose="020B0503020204020204" pitchFamily="34" charset="-122"/>
              </a:rPr>
              <a:t>基于现有安全知识、安全经验、法规及标准要求、事故教训等，运用“头脑风暴法”确定的伴随较大风险的部位、设施、场所、区域等的物理实体、作业环境或空间。</a:t>
            </a:r>
            <a:endParaRPr lang="zh-CN" altLang="en-US" sz="2400" b="1" dirty="0">
              <a:latin typeface="微软雅黑" panose="020B0503020204020204" pitchFamily="34" charset="-122"/>
            </a:endParaRPr>
          </a:p>
          <a:p>
            <a:pPr>
              <a:lnSpc>
                <a:spcPct val="140000"/>
              </a:lnSpc>
            </a:pPr>
            <a:r>
              <a:rPr lang="zh-CN" altLang="en-US" sz="2400" dirty="0">
                <a:latin typeface="微软雅黑" panose="020B0503020204020204" pitchFamily="34" charset="-122"/>
              </a:rPr>
              <a:t>      </a:t>
            </a:r>
            <a:r>
              <a:rPr lang="zh-CN" altLang="en-US" sz="2400" dirty="0">
                <a:solidFill>
                  <a:srgbClr val="0000FF"/>
                </a:solidFill>
                <a:latin typeface="微软雅黑" panose="020B0503020204020204" pitchFamily="34" charset="-122"/>
              </a:rPr>
              <a:t>注</a:t>
            </a:r>
            <a:r>
              <a:rPr lang="en-US" altLang="zh-CN" sz="2400">
                <a:solidFill>
                  <a:srgbClr val="0000FF"/>
                </a:solidFill>
                <a:latin typeface="微软雅黑" panose="020B0503020204020204" pitchFamily="34" charset="-122"/>
              </a:rPr>
              <a:t>1</a:t>
            </a:r>
            <a:r>
              <a:rPr lang="zh-CN" altLang="en-US" sz="2400" dirty="0">
                <a:solidFill>
                  <a:srgbClr val="0000FF"/>
                </a:solidFill>
                <a:latin typeface="微软雅黑" panose="020B0503020204020204" pitchFamily="34" charset="-122"/>
              </a:rPr>
              <a:t>：安全“头脑风暴法”（简称</a:t>
            </a:r>
            <a:r>
              <a:rPr lang="en-US" altLang="zh-CN" sz="2400">
                <a:solidFill>
                  <a:srgbClr val="0000FF"/>
                </a:solidFill>
                <a:latin typeface="微软雅黑" panose="020B0503020204020204" pitchFamily="34" charset="-122"/>
              </a:rPr>
              <a:t>BS</a:t>
            </a:r>
            <a:r>
              <a:rPr lang="zh-CN" altLang="en-US" sz="2400" dirty="0">
                <a:solidFill>
                  <a:srgbClr val="0000FF"/>
                </a:solidFill>
                <a:latin typeface="微软雅黑" panose="020B0503020204020204" pitchFamily="34" charset="-122"/>
              </a:rPr>
              <a:t>法，</a:t>
            </a:r>
            <a:r>
              <a:rPr lang="en-US" altLang="zh-CN" sz="2400">
                <a:solidFill>
                  <a:srgbClr val="0000FF"/>
                </a:solidFill>
                <a:latin typeface="微软雅黑" panose="020B0503020204020204" pitchFamily="34" charset="-122"/>
              </a:rPr>
              <a:t>Brain-storming</a:t>
            </a:r>
            <a:r>
              <a:rPr lang="zh-CN" altLang="en-US" sz="2400" dirty="0">
                <a:solidFill>
                  <a:srgbClr val="0000FF"/>
                </a:solidFill>
                <a:latin typeface="微软雅黑" panose="020B0503020204020204" pitchFamily="34" charset="-122"/>
              </a:rPr>
              <a:t>），即由企业负责人、安全管理人员、相关技术职能部门人员、一线相关人员组成的（必要时，邀请外部专家参与），一般在安全管理部门人员主持下，对安全管理及安全技术方面存在的问题、原因分析以及解决方法等做出的、达成共识的集体判断方法。 </a:t>
            </a:r>
            <a:endParaRPr lang="zh-CN" altLang="en-US" sz="2400" dirty="0">
              <a:solidFill>
                <a:srgbClr val="0000FF"/>
              </a:solidFill>
              <a:latin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234497"/>
          <p:cNvSpPr>
            <a:spLocks noGrp="1"/>
          </p:cNvSpPr>
          <p:nvPr>
            <p:ph idx="1"/>
          </p:nvPr>
        </p:nvSpPr>
        <p:spPr>
          <a:xfrm>
            <a:off x="250825" y="836613"/>
            <a:ext cx="8569325" cy="5402262"/>
          </a:xfrm>
          <a:ln/>
        </p:spPr>
        <p:txBody>
          <a:bodyPr anchor="t" anchorCtr="0"/>
          <a:p>
            <a:pPr>
              <a:lnSpc>
                <a:spcPct val="135000"/>
              </a:lnSpc>
            </a:pPr>
            <a:r>
              <a:rPr lang="zh-CN" altLang="en-US" dirty="0">
                <a:solidFill>
                  <a:srgbClr val="0000FF"/>
                </a:solidFill>
                <a:latin typeface="微软雅黑" panose="020B0503020204020204" pitchFamily="34" charset="-122"/>
              </a:rPr>
              <a:t>注</a:t>
            </a:r>
            <a:r>
              <a:rPr lang="en-US" altLang="zh-CN">
                <a:solidFill>
                  <a:srgbClr val="0000FF"/>
                </a:solidFill>
                <a:latin typeface="微软雅黑" panose="020B0503020204020204" pitchFamily="34" charset="-122"/>
              </a:rPr>
              <a:t>2</a:t>
            </a:r>
            <a:r>
              <a:rPr lang="zh-CN" altLang="en-US" dirty="0">
                <a:solidFill>
                  <a:srgbClr val="0000FF"/>
                </a:solidFill>
                <a:latin typeface="微软雅黑" panose="020B0503020204020204" pitchFamily="34" charset="-122"/>
              </a:rPr>
              <a:t>：排查风险点的目的是确定企业实施风险管理的重心，即由于存在使用易燃易爆危化品、原辅物料易发火灾、电气设备集中、工艺复杂、作业环节多、现场作业人员集中、对作业人员安全要求高、行业或自身已有事故教训等因素而应被企业确定为风险管控重点的部位、设施、场所、区域等的物理实体、作业环境或空间。</a:t>
            </a:r>
            <a:endParaRPr lang="zh-CN" altLang="en-US" dirty="0">
              <a:solidFill>
                <a:srgbClr val="0000FF"/>
              </a:solidFill>
              <a:latin typeface="微软雅黑" panose="020B0503020204020204" pitchFamily="34" charset="-122"/>
            </a:endParaRPr>
          </a:p>
          <a:p>
            <a:pPr>
              <a:lnSpc>
                <a:spcPct val="135000"/>
              </a:lnSpc>
            </a:pPr>
            <a:r>
              <a:rPr lang="zh-CN" altLang="en-US" dirty="0">
                <a:solidFill>
                  <a:srgbClr val="0000FF"/>
                </a:solidFill>
                <a:latin typeface="微软雅黑" panose="020B0503020204020204" pitchFamily="34" charset="-122"/>
              </a:rPr>
              <a:t>注</a:t>
            </a:r>
            <a:r>
              <a:rPr lang="en-US" altLang="zh-CN">
                <a:solidFill>
                  <a:srgbClr val="0000FF"/>
                </a:solidFill>
                <a:latin typeface="微软雅黑" panose="020B0503020204020204" pitchFamily="34" charset="-122"/>
              </a:rPr>
              <a:t>3</a:t>
            </a:r>
            <a:r>
              <a:rPr lang="zh-CN" altLang="en-US" dirty="0">
                <a:solidFill>
                  <a:srgbClr val="0000FF"/>
                </a:solidFill>
                <a:latin typeface="微软雅黑" panose="020B0503020204020204" pitchFamily="34" charset="-122"/>
              </a:rPr>
              <a:t>：风险点亦称风险源，如原料罐区、液氨站、变配电室、危化品仓库；合成氨装置的冷凝器、换热器；冶金企业的煤气柜、转炉；矿山炸药库、提升机房、水泵房、井下中央变电室、风机房、采场、井底车场、尾矿库等。</a:t>
            </a:r>
            <a:endParaRPr lang="zh-CN" altLang="en-US" dirty="0">
              <a:solidFill>
                <a:srgbClr val="0000FF"/>
              </a:solidFill>
              <a:latin typeface="微软雅黑" panose="020B0503020204020204" pitchFamily="34" charset="-122"/>
            </a:endParaRPr>
          </a:p>
          <a:p>
            <a:pPr>
              <a:lnSpc>
                <a:spcPct val="135000"/>
              </a:lnSpc>
            </a:pPr>
            <a:r>
              <a:rPr lang="zh-CN" altLang="en-US" dirty="0">
                <a:solidFill>
                  <a:srgbClr val="0000FF"/>
                </a:solidFill>
                <a:latin typeface="微软雅黑" panose="020B0503020204020204" pitchFamily="34" charset="-122"/>
              </a:rPr>
              <a:t>注</a:t>
            </a:r>
            <a:r>
              <a:rPr lang="en-US" altLang="zh-CN">
                <a:solidFill>
                  <a:srgbClr val="0000FF"/>
                </a:solidFill>
                <a:latin typeface="微软雅黑" panose="020B0503020204020204" pitchFamily="34" charset="-122"/>
              </a:rPr>
              <a:t>4</a:t>
            </a:r>
            <a:r>
              <a:rPr lang="zh-CN" altLang="en-US" dirty="0">
                <a:solidFill>
                  <a:srgbClr val="0000FF"/>
                </a:solidFill>
                <a:latin typeface="微软雅黑" panose="020B0503020204020204" pitchFamily="34" charset="-122"/>
              </a:rPr>
              <a:t>：排查风险点是风险管控的基础，对风险点内的不同危险源（与风险点相关联的人、物、环境及管理等因素）进行识别、风险评价以及根据评价结果采取不同控制措施是风险分级管控的核心。</a:t>
            </a:r>
            <a:endParaRPr lang="zh-CN" altLang="en-US" dirty="0">
              <a:solidFill>
                <a:srgbClr val="0000FF"/>
              </a:solidFill>
              <a:latin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235521"/>
          <p:cNvSpPr>
            <a:spLocks noGrp="1"/>
          </p:cNvSpPr>
          <p:nvPr>
            <p:ph type="title"/>
          </p:nvPr>
        </p:nvSpPr>
        <p:spPr>
          <a:xfrm>
            <a:off x="179388" y="620713"/>
            <a:ext cx="8229600" cy="504825"/>
          </a:xfrm>
          <a:ln/>
        </p:spPr>
        <p:txBody>
          <a:bodyPr anchor="b" anchorCtr="0"/>
          <a:p>
            <a:r>
              <a:rPr lang="en-US" altLang="zh-CN" sz="2800">
                <a:solidFill>
                  <a:schemeClr val="accent2"/>
                </a:solidFill>
                <a:latin typeface="微软雅黑" panose="020B0503020204020204" pitchFamily="34" charset="-122"/>
              </a:rPr>
              <a:t>3.</a:t>
            </a:r>
            <a:r>
              <a:rPr lang="zh-CN" altLang="en-US" sz="2800" dirty="0">
                <a:solidFill>
                  <a:schemeClr val="accent2"/>
                </a:solidFill>
                <a:latin typeface="微软雅黑" panose="020B0503020204020204" pitchFamily="34" charset="-122"/>
              </a:rPr>
              <a:t>关键问题说明</a:t>
            </a:r>
            <a:r>
              <a:rPr lang="en-US" altLang="zh-CN" sz="2800">
                <a:solidFill>
                  <a:schemeClr val="accent2"/>
                </a:solidFill>
                <a:latin typeface="微软雅黑" panose="020B0503020204020204" pitchFamily="34" charset="-122"/>
              </a:rPr>
              <a:t>——</a:t>
            </a:r>
            <a:r>
              <a:rPr lang="en-US" altLang="zh-CN" sz="2800">
                <a:solidFill>
                  <a:srgbClr val="9900CC"/>
                </a:solidFill>
                <a:latin typeface="微软雅黑" panose="020B0503020204020204" pitchFamily="34" charset="-122"/>
              </a:rPr>
              <a:t>3.2 </a:t>
            </a:r>
            <a:r>
              <a:rPr lang="zh-CN" altLang="en-US" sz="2800" dirty="0">
                <a:solidFill>
                  <a:srgbClr val="9900CC"/>
                </a:solidFill>
                <a:latin typeface="微软雅黑" panose="020B0503020204020204" pitchFamily="34" charset="-122"/>
              </a:rPr>
              <a:t>风险点的风险评价</a:t>
            </a:r>
            <a:endParaRPr lang="zh-CN" altLang="en-US" sz="2800" dirty="0">
              <a:solidFill>
                <a:srgbClr val="9900CC"/>
              </a:solidFill>
              <a:latin typeface="微软雅黑" panose="020B0503020204020204" pitchFamily="34" charset="-122"/>
            </a:endParaRPr>
          </a:p>
        </p:txBody>
      </p:sp>
      <p:sp>
        <p:nvSpPr>
          <p:cNvPr id="43010" name="文本占位符 235522"/>
          <p:cNvSpPr>
            <a:spLocks noGrp="1"/>
          </p:cNvSpPr>
          <p:nvPr>
            <p:ph idx="1"/>
          </p:nvPr>
        </p:nvSpPr>
        <p:spPr>
          <a:xfrm>
            <a:off x="250825" y="1125538"/>
            <a:ext cx="8569325" cy="4824412"/>
          </a:xfrm>
          <a:ln/>
        </p:spPr>
        <p:txBody>
          <a:bodyPr anchor="t" anchorCtr="0"/>
          <a:p>
            <a:pPr>
              <a:lnSpc>
                <a:spcPct val="120000"/>
              </a:lnSpc>
            </a:pPr>
            <a:r>
              <a:rPr lang="zh-CN" altLang="en-US" dirty="0">
                <a:solidFill>
                  <a:srgbClr val="0000FF"/>
                </a:solidFill>
                <a:latin typeface="微软雅黑" panose="020B0503020204020204" pitchFamily="34" charset="-122"/>
              </a:rPr>
              <a:t>“风险点”的风险是区域、部位和场所风险，对企业来讲是宏观风险，是基于事故后果的风险考量。而针对作为风险点中的“危险源”的风险评价则是基于过程的风险考量。</a:t>
            </a:r>
            <a:endParaRPr lang="zh-CN" altLang="en-US" dirty="0">
              <a:solidFill>
                <a:srgbClr val="0000FF"/>
              </a:solidFill>
              <a:latin typeface="微软雅黑" panose="020B0503020204020204" pitchFamily="34" charset="-122"/>
            </a:endParaRPr>
          </a:p>
          <a:p>
            <a:pPr>
              <a:lnSpc>
                <a:spcPct val="120000"/>
              </a:lnSpc>
            </a:pPr>
            <a:r>
              <a:rPr lang="zh-CN" altLang="en-US" dirty="0">
                <a:solidFill>
                  <a:srgbClr val="0000FF"/>
                </a:solidFill>
                <a:latin typeface="微软雅黑" panose="020B0503020204020204" pitchFamily="34" charset="-122"/>
              </a:rPr>
              <a:t>（</a:t>
            </a:r>
            <a:r>
              <a:rPr lang="en-US" altLang="zh-CN">
                <a:solidFill>
                  <a:srgbClr val="0000FF"/>
                </a:solidFill>
                <a:latin typeface="微软雅黑" panose="020B0503020204020204" pitchFamily="34" charset="-122"/>
              </a:rPr>
              <a:t>1</a:t>
            </a:r>
            <a:r>
              <a:rPr lang="zh-CN" altLang="en-US" dirty="0">
                <a:solidFill>
                  <a:srgbClr val="0000FF"/>
                </a:solidFill>
                <a:latin typeface="微软雅黑" panose="020B0503020204020204" pitchFamily="34" charset="-122"/>
              </a:rPr>
              <a:t>）风险点定量风险评价</a:t>
            </a:r>
            <a:endParaRPr lang="zh-CN" altLang="en-US" dirty="0">
              <a:solidFill>
                <a:srgbClr val="0000FF"/>
              </a:solidFill>
              <a:latin typeface="微软雅黑" panose="020B0503020204020204" pitchFamily="34" charset="-122"/>
            </a:endParaRPr>
          </a:p>
          <a:p>
            <a:pPr>
              <a:lnSpc>
                <a:spcPct val="120000"/>
              </a:lnSpc>
            </a:pPr>
            <a:r>
              <a:rPr lang="zh-CN" altLang="en-US" dirty="0">
                <a:solidFill>
                  <a:srgbClr val="0000FF"/>
                </a:solidFill>
                <a:latin typeface="微软雅黑" panose="020B0503020204020204" pitchFamily="34" charset="-122"/>
              </a:rPr>
              <a:t>风险点定量评价是指运用特定数学模型计算，对风险点的风险进行量化评价的风险评价方法。比如煤气柜的风险大小，适用数学模型（危险度评价法</a:t>
            </a:r>
            <a:r>
              <a:rPr lang="en-US" altLang="zh-CN">
                <a:solidFill>
                  <a:srgbClr val="0000FF"/>
                </a:solidFill>
                <a:latin typeface="微软雅黑" panose="020B0503020204020204" pitchFamily="34" charset="-122"/>
              </a:rPr>
              <a:t>-</a:t>
            </a:r>
            <a:r>
              <a:rPr lang="zh-CN" altLang="en-US" dirty="0">
                <a:solidFill>
                  <a:srgbClr val="0000FF"/>
                </a:solidFill>
                <a:latin typeface="微软雅黑" panose="020B0503020204020204" pitchFamily="34" charset="-122"/>
              </a:rPr>
              <a:t>见附录</a:t>
            </a:r>
            <a:r>
              <a:rPr lang="en-US" altLang="zh-CN">
                <a:solidFill>
                  <a:srgbClr val="0000FF"/>
                </a:solidFill>
                <a:latin typeface="微软雅黑" panose="020B0503020204020204" pitchFamily="34" charset="-122"/>
              </a:rPr>
              <a:t>B</a:t>
            </a:r>
            <a:r>
              <a:rPr lang="zh-CN" altLang="en-US" dirty="0">
                <a:solidFill>
                  <a:srgbClr val="0000FF"/>
                </a:solidFill>
                <a:latin typeface="微软雅黑" panose="020B0503020204020204" pitchFamily="34" charset="-122"/>
              </a:rPr>
              <a:t>、道化学火灾爆炸指数法、</a:t>
            </a:r>
            <a:r>
              <a:rPr lang="en-US" altLang="zh-CN">
                <a:solidFill>
                  <a:srgbClr val="0000FF"/>
                </a:solidFill>
                <a:latin typeface="微软雅黑" panose="020B0503020204020204" pitchFamily="34" charset="-122"/>
              </a:rPr>
              <a:t>TNT</a:t>
            </a:r>
            <a:r>
              <a:rPr lang="zh-CN" altLang="en-US" dirty="0">
                <a:solidFill>
                  <a:srgbClr val="0000FF"/>
                </a:solidFill>
                <a:latin typeface="微软雅黑" panose="020B0503020204020204" pitchFamily="34" charset="-122"/>
              </a:rPr>
              <a:t>当量法等）来计算出煤气柜发生事故后可能导致的后果。针对风险点的定量风险评价更适用于涉及易燃易爆危化品的装置、设施等，适用定量评价得到的结果往往是客观的；</a:t>
            </a:r>
            <a:endParaRPr lang="zh-CN" altLang="en-US" dirty="0">
              <a:solidFill>
                <a:srgbClr val="0000FF"/>
              </a:solidFill>
              <a:latin typeface="微软雅黑" panose="020B0503020204020204" pitchFamily="34" charset="-122"/>
            </a:endParaRPr>
          </a:p>
          <a:p>
            <a:pPr>
              <a:lnSpc>
                <a:spcPct val="120000"/>
              </a:lnSpc>
            </a:pPr>
            <a:r>
              <a:rPr lang="zh-CN" altLang="en-US" dirty="0">
                <a:solidFill>
                  <a:srgbClr val="0000FF"/>
                </a:solidFill>
                <a:latin typeface="微软雅黑" panose="020B0503020204020204" pitchFamily="34" charset="-122"/>
              </a:rPr>
              <a:t>当法律法规及政策要求企业必须开展风险点定量风险评价时，如针对重大危险源的安全评估，企业必须执行。</a:t>
            </a:r>
            <a:endParaRPr lang="zh-CN" altLang="en-US" dirty="0">
              <a:solidFill>
                <a:srgbClr val="0000FF"/>
              </a:solidFill>
              <a:latin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236545"/>
          <p:cNvSpPr>
            <a:spLocks noGrp="1"/>
          </p:cNvSpPr>
          <p:nvPr>
            <p:ph idx="1"/>
          </p:nvPr>
        </p:nvSpPr>
        <p:spPr>
          <a:xfrm>
            <a:off x="250825" y="908050"/>
            <a:ext cx="8569325" cy="5113338"/>
          </a:xfrm>
          <a:ln/>
        </p:spPr>
        <p:txBody>
          <a:bodyPr anchor="t" anchorCtr="0"/>
          <a:p>
            <a:pPr>
              <a:lnSpc>
                <a:spcPct val="150000"/>
              </a:lnSpc>
            </a:pPr>
            <a:r>
              <a:rPr lang="zh-CN" altLang="en-US" sz="2400" b="1" dirty="0">
                <a:latin typeface="微软雅黑" panose="020B0503020204020204" pitchFamily="34" charset="-122"/>
              </a:rPr>
              <a:t>（</a:t>
            </a:r>
            <a:r>
              <a:rPr lang="en-US" altLang="zh-CN" sz="2400" b="1">
                <a:latin typeface="微软雅黑" panose="020B0503020204020204" pitchFamily="34" charset="-122"/>
              </a:rPr>
              <a:t>2</a:t>
            </a:r>
            <a:r>
              <a:rPr lang="zh-CN" altLang="en-US" sz="2400" b="1" dirty="0">
                <a:latin typeface="微软雅黑" panose="020B0503020204020204" pitchFamily="34" charset="-122"/>
              </a:rPr>
              <a:t>）风险点定性风险评价</a:t>
            </a:r>
            <a:endParaRPr lang="zh-CN" altLang="en-US" sz="2400" b="1" dirty="0">
              <a:latin typeface="微软雅黑" panose="020B0503020204020204" pitchFamily="34" charset="-122"/>
            </a:endParaRPr>
          </a:p>
          <a:p>
            <a:pPr>
              <a:lnSpc>
                <a:spcPct val="150000"/>
              </a:lnSpc>
            </a:pPr>
            <a:r>
              <a:rPr lang="zh-CN" altLang="en-US" sz="2400" b="1" dirty="0">
                <a:latin typeface="微软雅黑" panose="020B0503020204020204" pitchFamily="34" charset="-122"/>
              </a:rPr>
              <a:t>风险点定性风险评价方法是根据经验和直观判断能力对生产系统的工艺、设备、设施、环境、人员和管理等方面的状况进行定性风险分析，风险大小根据事先确定的固定风险分级标准确定。如按照风险点一旦发生事故可能导致的人员伤亡数量或财产损失来确定，可按照事故类型划分标准，将风险点的风险划分为一般风险、较大风险、重大风险和特别重大风险（对应四、三、二、一级风险）。 </a:t>
            </a:r>
            <a:endParaRPr lang="zh-CN" altLang="en-US" sz="2400" b="1" dirty="0">
              <a:latin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237569"/>
          <p:cNvSpPr>
            <a:spLocks noGrp="1"/>
          </p:cNvSpPr>
          <p:nvPr>
            <p:ph type="title"/>
          </p:nvPr>
        </p:nvSpPr>
        <p:spPr>
          <a:xfrm>
            <a:off x="179388" y="620713"/>
            <a:ext cx="8229600" cy="576262"/>
          </a:xfrm>
          <a:ln/>
        </p:spPr>
        <p:txBody>
          <a:bodyPr anchor="b" anchorCtr="0"/>
          <a:p>
            <a:r>
              <a:rPr lang="en-US" altLang="zh-CN" sz="2400">
                <a:solidFill>
                  <a:schemeClr val="accent2"/>
                </a:solidFill>
                <a:latin typeface="微软雅黑" panose="020B0503020204020204" pitchFamily="34" charset="-122"/>
              </a:rPr>
              <a:t>3.</a:t>
            </a:r>
            <a:r>
              <a:rPr lang="zh-CN" altLang="en-US" sz="2400" dirty="0">
                <a:solidFill>
                  <a:schemeClr val="accent2"/>
                </a:solidFill>
                <a:latin typeface="微软雅黑" panose="020B0503020204020204" pitchFamily="34" charset="-122"/>
              </a:rPr>
              <a:t>关键问题说明</a:t>
            </a:r>
            <a:r>
              <a:rPr lang="en-US" altLang="zh-CN" sz="2400">
                <a:solidFill>
                  <a:schemeClr val="accent2"/>
                </a:solidFill>
                <a:latin typeface="微软雅黑" panose="020B0503020204020204" pitchFamily="34" charset="-122"/>
              </a:rPr>
              <a:t>——</a:t>
            </a:r>
            <a:r>
              <a:rPr lang="en-US" altLang="zh-CN" sz="2400">
                <a:solidFill>
                  <a:srgbClr val="9900CC"/>
                </a:solidFill>
                <a:latin typeface="微软雅黑" panose="020B0503020204020204" pitchFamily="34" charset="-122"/>
              </a:rPr>
              <a:t>3.3 </a:t>
            </a:r>
            <a:r>
              <a:rPr lang="zh-CN" altLang="en-US" sz="2400" dirty="0">
                <a:solidFill>
                  <a:srgbClr val="9900CC"/>
                </a:solidFill>
                <a:latin typeface="微软雅黑" panose="020B0503020204020204" pitchFamily="34" charset="-122"/>
              </a:rPr>
              <a:t>风险管控层级的确定</a:t>
            </a:r>
            <a:endParaRPr lang="zh-CN" altLang="en-US" sz="2400" dirty="0">
              <a:solidFill>
                <a:srgbClr val="9900CC"/>
              </a:solidFill>
              <a:latin typeface="微软雅黑" panose="020B0503020204020204" pitchFamily="34" charset="-122"/>
            </a:endParaRPr>
          </a:p>
        </p:txBody>
      </p:sp>
      <p:sp>
        <p:nvSpPr>
          <p:cNvPr id="45058" name="文本占位符 237570"/>
          <p:cNvSpPr>
            <a:spLocks noGrp="1"/>
          </p:cNvSpPr>
          <p:nvPr>
            <p:ph idx="1"/>
          </p:nvPr>
        </p:nvSpPr>
        <p:spPr>
          <a:xfrm>
            <a:off x="179388" y="1268413"/>
            <a:ext cx="8785225" cy="5373687"/>
          </a:xfrm>
          <a:ln/>
        </p:spPr>
        <p:txBody>
          <a:bodyPr anchor="t" anchorCtr="0"/>
          <a:p>
            <a:pPr>
              <a:lnSpc>
                <a:spcPct val="150000"/>
              </a:lnSpc>
            </a:pPr>
            <a:r>
              <a:rPr lang="zh-CN" altLang="en-US" sz="2400" b="1" dirty="0">
                <a:latin typeface="微软雅黑" panose="020B0503020204020204" pitchFamily="34" charset="-122"/>
              </a:rPr>
              <a:t>原则要求：</a:t>
            </a:r>
            <a:r>
              <a:rPr lang="zh-CN" altLang="en-US" sz="2400" b="1" dirty="0">
                <a:solidFill>
                  <a:srgbClr val="CC0000"/>
                </a:solidFill>
                <a:latin typeface="微软雅黑" panose="020B0503020204020204" pitchFamily="34" charset="-122"/>
              </a:rPr>
              <a:t>风险等级越高、管控层级越高；上一级管控风险、下一级必须管控。</a:t>
            </a:r>
            <a:endParaRPr lang="zh-CN" altLang="en-US" sz="2400" b="1" dirty="0">
              <a:solidFill>
                <a:srgbClr val="CC0000"/>
              </a:solidFill>
              <a:latin typeface="微软雅黑" panose="020B0503020204020204" pitchFamily="34" charset="-122"/>
            </a:endParaRPr>
          </a:p>
          <a:p>
            <a:pPr>
              <a:lnSpc>
                <a:spcPct val="150000"/>
              </a:lnSpc>
            </a:pPr>
            <a:r>
              <a:rPr lang="zh-CN" altLang="en-US" b="1" dirty="0">
                <a:latin typeface="微软雅黑" panose="020B0503020204020204" pitchFamily="34" charset="-122"/>
              </a:rPr>
              <a:t>但遵循上述原则应当认识到：</a:t>
            </a:r>
            <a:endParaRPr lang="zh-CN" altLang="en-US" b="1" dirty="0">
              <a:solidFill>
                <a:srgbClr val="CC0000"/>
              </a:solidFill>
              <a:latin typeface="微软雅黑" panose="020B0503020204020204" pitchFamily="34" charset="-122"/>
            </a:endParaRPr>
          </a:p>
          <a:p>
            <a:pPr>
              <a:lnSpc>
                <a:spcPct val="150000"/>
              </a:lnSpc>
            </a:pPr>
            <a:r>
              <a:rPr lang="zh-CN" altLang="en-US" b="1" dirty="0">
                <a:solidFill>
                  <a:srgbClr val="CC0000"/>
                </a:solidFill>
                <a:latin typeface="微软雅黑" panose="020B0503020204020204" pitchFamily="34" charset="-122"/>
              </a:rPr>
              <a:t>（</a:t>
            </a:r>
            <a:r>
              <a:rPr lang="en-US" altLang="zh-CN" b="1">
                <a:solidFill>
                  <a:srgbClr val="CC0000"/>
                </a:solidFill>
                <a:latin typeface="微软雅黑" panose="020B0503020204020204" pitchFamily="34" charset="-122"/>
              </a:rPr>
              <a:t>1</a:t>
            </a:r>
            <a:r>
              <a:rPr lang="zh-CN" altLang="en-US" b="1" dirty="0">
                <a:solidFill>
                  <a:srgbClr val="CC0000"/>
                </a:solidFill>
                <a:latin typeface="微软雅黑" panose="020B0503020204020204" pitchFamily="34" charset="-122"/>
              </a:rPr>
              <a:t>）低等级的风险可能管控层级应当设定在高层（职能部门），如涉及检测检验类、人员资格类、安全知识与能力要求类的风险，实现管控措施应当由职能部门完成；</a:t>
            </a:r>
            <a:endParaRPr lang="zh-CN" altLang="en-US" b="1" dirty="0">
              <a:solidFill>
                <a:srgbClr val="CC0000"/>
              </a:solidFill>
              <a:latin typeface="微软雅黑" panose="020B0503020204020204" pitchFamily="34" charset="-122"/>
            </a:endParaRPr>
          </a:p>
          <a:p>
            <a:pPr>
              <a:lnSpc>
                <a:spcPct val="150000"/>
              </a:lnSpc>
            </a:pPr>
            <a:r>
              <a:rPr lang="zh-CN" altLang="en-US" b="1" dirty="0">
                <a:solidFill>
                  <a:srgbClr val="CC0000"/>
                </a:solidFill>
                <a:latin typeface="微软雅黑" panose="020B0503020204020204" pitchFamily="34" charset="-122"/>
              </a:rPr>
              <a:t>（</a:t>
            </a:r>
            <a:r>
              <a:rPr lang="en-US" altLang="zh-CN" b="1">
                <a:solidFill>
                  <a:srgbClr val="CC0000"/>
                </a:solidFill>
                <a:latin typeface="微软雅黑" panose="020B0503020204020204" pitchFamily="34" charset="-122"/>
              </a:rPr>
              <a:t>2</a:t>
            </a:r>
            <a:r>
              <a:rPr lang="zh-CN" altLang="en-US" b="1" dirty="0">
                <a:solidFill>
                  <a:srgbClr val="CC0000"/>
                </a:solidFill>
                <a:latin typeface="微软雅黑" panose="020B0503020204020204" pitchFamily="34" charset="-122"/>
              </a:rPr>
              <a:t>）高等级的风险可能管控层级应当设定在基层管控，如作业活动类的风险，一旦不执行（违反）规定措施，极有可能导致恶性事故。</a:t>
            </a:r>
            <a:endParaRPr lang="zh-CN" altLang="en-US" b="1" dirty="0">
              <a:solidFill>
                <a:srgbClr val="CC0000"/>
              </a:solidFill>
              <a:latin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95585"/>
          <p:cNvSpPr>
            <a:spLocks noGrp="1"/>
          </p:cNvSpPr>
          <p:nvPr>
            <p:ph type="title"/>
          </p:nvPr>
        </p:nvSpPr>
        <p:spPr>
          <a:xfrm>
            <a:off x="179388" y="549275"/>
            <a:ext cx="8291512" cy="698500"/>
          </a:xfrm>
          <a:ln/>
        </p:spPr>
        <p:txBody>
          <a:bodyPr anchor="b" anchorCtr="0"/>
          <a:p>
            <a:r>
              <a:rPr lang="zh-CN" altLang="en-US" sz="2800" dirty="0">
                <a:solidFill>
                  <a:srgbClr val="006600"/>
                </a:solidFill>
              </a:rPr>
              <a:t>创建双重预防机制的起源</a:t>
            </a:r>
            <a:endParaRPr lang="zh-CN" altLang="en-US" sz="2800" dirty="0">
              <a:solidFill>
                <a:srgbClr val="006600"/>
              </a:solidFill>
            </a:endParaRPr>
          </a:p>
        </p:txBody>
      </p:sp>
      <p:sp>
        <p:nvSpPr>
          <p:cNvPr id="47106" name="文本占位符 195586"/>
          <p:cNvSpPr>
            <a:spLocks noGrp="1"/>
          </p:cNvSpPr>
          <p:nvPr>
            <p:ph idx="1"/>
          </p:nvPr>
        </p:nvSpPr>
        <p:spPr>
          <a:xfrm>
            <a:off x="3203575" y="1296988"/>
            <a:ext cx="5507038" cy="5181600"/>
          </a:xfrm>
          <a:ln/>
        </p:spPr>
        <p:txBody>
          <a:bodyPr anchor="t" anchorCtr="0"/>
          <a:p>
            <a:pPr>
              <a:lnSpc>
                <a:spcPct val="135000"/>
              </a:lnSpc>
              <a:buNone/>
            </a:pPr>
            <a:r>
              <a:rPr lang="en-US" altLang="zh-CN" b="1">
                <a:solidFill>
                  <a:srgbClr val="0000FF"/>
                </a:solidFill>
              </a:rPr>
              <a:t>2016</a:t>
            </a:r>
            <a:r>
              <a:rPr lang="zh-CN" altLang="en-US" b="1" dirty="0">
                <a:solidFill>
                  <a:srgbClr val="0000FF"/>
                </a:solidFill>
              </a:rPr>
              <a:t>年</a:t>
            </a:r>
            <a:r>
              <a:rPr lang="en-US" altLang="zh-CN" b="1">
                <a:solidFill>
                  <a:srgbClr val="0000FF"/>
                </a:solidFill>
              </a:rPr>
              <a:t>1</a:t>
            </a:r>
            <a:r>
              <a:rPr lang="zh-CN" altLang="en-US" b="1" dirty="0">
                <a:solidFill>
                  <a:srgbClr val="0000FF"/>
                </a:solidFill>
              </a:rPr>
              <a:t>月</a:t>
            </a:r>
            <a:r>
              <a:rPr lang="en-US" altLang="zh-CN" b="1">
                <a:solidFill>
                  <a:srgbClr val="0000FF"/>
                </a:solidFill>
              </a:rPr>
              <a:t>6</a:t>
            </a:r>
            <a:r>
              <a:rPr lang="zh-CN" altLang="en-US" b="1" dirty="0">
                <a:solidFill>
                  <a:srgbClr val="0000FF"/>
                </a:solidFill>
              </a:rPr>
              <a:t>日，习近平总书记在中共中央政治局常委会会议上就安全生产工作提出了</a:t>
            </a:r>
            <a:r>
              <a:rPr lang="en-US" altLang="zh-CN" b="1">
                <a:solidFill>
                  <a:srgbClr val="0000FF"/>
                </a:solidFill>
              </a:rPr>
              <a:t>5</a:t>
            </a:r>
            <a:r>
              <a:rPr lang="zh-CN" altLang="en-US" b="1" dirty="0">
                <a:solidFill>
                  <a:srgbClr val="0000FF"/>
                </a:solidFill>
              </a:rPr>
              <a:t>点要求：</a:t>
            </a:r>
            <a:endParaRPr lang="zh-CN" altLang="en-US" b="1" dirty="0">
              <a:solidFill>
                <a:srgbClr val="0000FF"/>
              </a:solidFill>
            </a:endParaRPr>
          </a:p>
          <a:p>
            <a:pPr>
              <a:lnSpc>
                <a:spcPct val="150000"/>
              </a:lnSpc>
            </a:pPr>
            <a:r>
              <a:rPr lang="zh-CN" altLang="en-US" b="1" dirty="0"/>
              <a:t>四是必须坚决遏制重特大事故频发势头，对易发重特大事故的行业领域采取</a:t>
            </a:r>
            <a:r>
              <a:rPr lang="zh-CN" altLang="en-US" sz="2400" b="1" dirty="0">
                <a:solidFill>
                  <a:srgbClr val="CC0000"/>
                </a:solidFill>
              </a:rPr>
              <a:t>风险分级管控</a:t>
            </a:r>
            <a:r>
              <a:rPr lang="zh-CN" altLang="en-US" b="1" dirty="0"/>
              <a:t>、</a:t>
            </a:r>
            <a:r>
              <a:rPr lang="zh-CN" altLang="en-US" sz="2400" b="1" dirty="0">
                <a:solidFill>
                  <a:srgbClr val="CC0000"/>
                </a:solidFill>
              </a:rPr>
              <a:t>隐患排查治理</a:t>
            </a:r>
            <a:r>
              <a:rPr lang="zh-CN" altLang="en-US" sz="2400" b="1" dirty="0">
                <a:solidFill>
                  <a:srgbClr val="0000FF"/>
                </a:solidFill>
              </a:rPr>
              <a:t>双重预防性工作机制</a:t>
            </a:r>
            <a:r>
              <a:rPr lang="zh-CN" altLang="en-US" b="1" dirty="0"/>
              <a:t>，推动安全生产关口前移，加强应急救援工作，最大限度减少人员伤亡和财产损失。</a:t>
            </a:r>
            <a:endParaRPr lang="zh-CN" altLang="en-US" b="1" dirty="0"/>
          </a:p>
          <a:p>
            <a:pPr>
              <a:lnSpc>
                <a:spcPct val="135000"/>
              </a:lnSpc>
              <a:buNone/>
            </a:pPr>
            <a:endParaRPr lang="zh-CN" altLang="en-US" b="1" dirty="0">
              <a:solidFill>
                <a:srgbClr val="0000FF"/>
              </a:solidFill>
            </a:endParaRPr>
          </a:p>
          <a:p>
            <a:pPr>
              <a:lnSpc>
                <a:spcPct val="135000"/>
              </a:lnSpc>
              <a:buNone/>
            </a:pPr>
            <a:endParaRPr lang="zh-CN" altLang="en-US" b="1" dirty="0">
              <a:solidFill>
                <a:srgbClr val="0000FF"/>
              </a:solidFill>
            </a:endParaRPr>
          </a:p>
          <a:p>
            <a:pPr>
              <a:buNone/>
            </a:pPr>
            <a:endParaRPr lang="zh-CN" altLang="en-US" dirty="0">
              <a:solidFill>
                <a:srgbClr val="0000FF"/>
              </a:solidFill>
            </a:endParaRPr>
          </a:p>
        </p:txBody>
      </p:sp>
      <p:pic>
        <p:nvPicPr>
          <p:cNvPr id="47107" name="图片 195587" descr="201657183534"/>
          <p:cNvPicPr>
            <a:picLocks noChangeAspect="1"/>
          </p:cNvPicPr>
          <p:nvPr/>
        </p:nvPicPr>
        <p:blipFill>
          <a:blip r:embed="rId1"/>
          <a:stretch>
            <a:fillRect/>
          </a:stretch>
        </p:blipFill>
        <p:spPr>
          <a:xfrm>
            <a:off x="179388" y="2060575"/>
            <a:ext cx="2952750" cy="35290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96609"/>
          <p:cNvSpPr>
            <a:spLocks noGrp="1"/>
          </p:cNvSpPr>
          <p:nvPr>
            <p:ph type="title"/>
          </p:nvPr>
        </p:nvSpPr>
        <p:spPr>
          <a:xfrm>
            <a:off x="250825" y="620713"/>
            <a:ext cx="8291513" cy="576262"/>
          </a:xfrm>
          <a:ln/>
        </p:spPr>
        <p:txBody>
          <a:bodyPr anchor="b" anchorCtr="0"/>
          <a:p>
            <a:r>
              <a:rPr lang="zh-CN" altLang="en-US" sz="2800" dirty="0">
                <a:solidFill>
                  <a:srgbClr val="006600"/>
                </a:solidFill>
              </a:rPr>
              <a:t>李克强总理同时指出：</a:t>
            </a:r>
            <a:endParaRPr lang="zh-CN" altLang="en-US" sz="2800" dirty="0">
              <a:solidFill>
                <a:srgbClr val="006600"/>
              </a:solidFill>
            </a:endParaRPr>
          </a:p>
        </p:txBody>
      </p:sp>
      <p:sp>
        <p:nvSpPr>
          <p:cNvPr id="48130" name="文本占位符 196610"/>
          <p:cNvSpPr>
            <a:spLocks noGrp="1"/>
          </p:cNvSpPr>
          <p:nvPr>
            <p:ph idx="1"/>
          </p:nvPr>
        </p:nvSpPr>
        <p:spPr>
          <a:xfrm>
            <a:off x="3635375" y="1296988"/>
            <a:ext cx="5075238" cy="5181600"/>
          </a:xfrm>
          <a:ln/>
        </p:spPr>
        <p:txBody>
          <a:bodyPr anchor="t" anchorCtr="0"/>
          <a:p>
            <a:pPr>
              <a:lnSpc>
                <a:spcPct val="150000"/>
              </a:lnSpc>
              <a:buNone/>
            </a:pPr>
            <a:r>
              <a:rPr lang="zh-CN" altLang="en-US" sz="1800" b="1" dirty="0">
                <a:solidFill>
                  <a:srgbClr val="000066"/>
                </a:solidFill>
              </a:rPr>
              <a:t>各地区各部门要坚持人民利益至上，牢固树立安全发展理念，以更大的努力、更有效的举措、更完善的制度，进一步落实企业主体责任、部门监管责任、党委和政府领导责任，扎实做好安全生产各项工作，强化重点行业领域安全治理，加快健全</a:t>
            </a:r>
            <a:r>
              <a:rPr lang="zh-CN" altLang="en-US" sz="2400" b="1" dirty="0">
                <a:solidFill>
                  <a:srgbClr val="CC0000"/>
                </a:solidFill>
              </a:rPr>
              <a:t>隐患排查治理体系</a:t>
            </a:r>
            <a:r>
              <a:rPr lang="zh-CN" altLang="en-US" sz="2400" b="1" dirty="0"/>
              <a:t>、</a:t>
            </a:r>
            <a:r>
              <a:rPr lang="zh-CN" altLang="en-US" sz="2400" b="1" dirty="0">
                <a:solidFill>
                  <a:srgbClr val="006600"/>
                </a:solidFill>
              </a:rPr>
              <a:t>风险预防控制体系</a:t>
            </a:r>
            <a:r>
              <a:rPr lang="zh-CN" altLang="en-US" sz="1800" b="1" dirty="0"/>
              <a:t>和</a:t>
            </a:r>
            <a:r>
              <a:rPr lang="zh-CN" altLang="en-US" sz="2400" b="1" dirty="0">
                <a:solidFill>
                  <a:srgbClr val="0000FF"/>
                </a:solidFill>
              </a:rPr>
              <a:t>社会共治体系</a:t>
            </a:r>
            <a:r>
              <a:rPr lang="zh-CN" altLang="en-US" sz="1800" b="1" dirty="0"/>
              <a:t>，</a:t>
            </a:r>
            <a:r>
              <a:rPr lang="zh-CN" altLang="en-US" sz="1800" b="1" dirty="0">
                <a:solidFill>
                  <a:srgbClr val="000066"/>
                </a:solidFill>
              </a:rPr>
              <a:t>依法严惩安全生产领域失职渎职行为，坚决遏制重特大事故频发势头，确保人民群众生命财产安全。</a:t>
            </a:r>
            <a:endParaRPr lang="zh-CN" altLang="en-US" sz="1800" b="1" dirty="0">
              <a:solidFill>
                <a:srgbClr val="000066"/>
              </a:solidFill>
            </a:endParaRPr>
          </a:p>
          <a:p>
            <a:pPr>
              <a:buNone/>
            </a:pPr>
            <a:endParaRPr lang="zh-CN" altLang="en-US" sz="1800" dirty="0">
              <a:solidFill>
                <a:srgbClr val="000066"/>
              </a:solidFill>
            </a:endParaRPr>
          </a:p>
        </p:txBody>
      </p:sp>
      <p:pic>
        <p:nvPicPr>
          <p:cNvPr id="48131" name="图片 196611" descr="14027143135563775405"/>
          <p:cNvPicPr>
            <a:picLocks noChangeAspect="1"/>
          </p:cNvPicPr>
          <p:nvPr/>
        </p:nvPicPr>
        <p:blipFill>
          <a:blip r:embed="rId1"/>
          <a:stretch>
            <a:fillRect/>
          </a:stretch>
        </p:blipFill>
        <p:spPr>
          <a:xfrm>
            <a:off x="250825" y="1628775"/>
            <a:ext cx="3241675" cy="37560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97633"/>
          <p:cNvSpPr>
            <a:spLocks noGrp="1"/>
          </p:cNvSpPr>
          <p:nvPr>
            <p:ph type="title"/>
          </p:nvPr>
        </p:nvSpPr>
        <p:spPr>
          <a:xfrm>
            <a:off x="250825" y="981075"/>
            <a:ext cx="8642350" cy="1296988"/>
          </a:xfrm>
          <a:ln/>
        </p:spPr>
        <p:txBody>
          <a:bodyPr anchor="b" anchorCtr="0"/>
          <a:p>
            <a:pPr>
              <a:lnSpc>
                <a:spcPct val="120000"/>
              </a:lnSpc>
            </a:pPr>
            <a:r>
              <a:rPr lang="zh-CN" altLang="en-US" sz="2400" dirty="0">
                <a:solidFill>
                  <a:srgbClr val="000066"/>
                </a:solidFill>
              </a:rPr>
              <a:t>习近平总书记在十八届中央政治局常委会第</a:t>
            </a:r>
            <a:r>
              <a:rPr lang="en-US" altLang="zh-CN" sz="2400">
                <a:solidFill>
                  <a:srgbClr val="000066"/>
                </a:solidFill>
              </a:rPr>
              <a:t>150</a:t>
            </a:r>
            <a:r>
              <a:rPr lang="zh-CN" altLang="en-US" sz="2400" dirty="0">
                <a:solidFill>
                  <a:srgbClr val="000066"/>
                </a:solidFill>
              </a:rPr>
              <a:t>次会议上关于安全生产工作重要讲话摘要</a:t>
            </a:r>
            <a:br>
              <a:rPr lang="zh-CN" altLang="en-US" sz="2400" dirty="0">
                <a:solidFill>
                  <a:srgbClr val="000066"/>
                </a:solidFill>
              </a:rPr>
            </a:br>
            <a:r>
              <a:rPr lang="zh-CN" altLang="en-US" sz="2400" dirty="0">
                <a:solidFill>
                  <a:srgbClr val="000066"/>
                </a:solidFill>
              </a:rPr>
              <a:t>（</a:t>
            </a:r>
            <a:r>
              <a:rPr lang="en-US" altLang="zh-CN" sz="2400">
                <a:solidFill>
                  <a:srgbClr val="000066"/>
                </a:solidFill>
              </a:rPr>
              <a:t>2016</a:t>
            </a:r>
            <a:r>
              <a:rPr lang="zh-CN" altLang="en-US" sz="2400" dirty="0">
                <a:solidFill>
                  <a:srgbClr val="000066"/>
                </a:solidFill>
              </a:rPr>
              <a:t>年</a:t>
            </a:r>
            <a:r>
              <a:rPr lang="en-US" altLang="zh-CN" sz="2400">
                <a:solidFill>
                  <a:srgbClr val="000066"/>
                </a:solidFill>
              </a:rPr>
              <a:t>7</a:t>
            </a:r>
            <a:r>
              <a:rPr lang="zh-CN" altLang="en-US" sz="2400" dirty="0">
                <a:solidFill>
                  <a:srgbClr val="000066"/>
                </a:solidFill>
              </a:rPr>
              <a:t>月</a:t>
            </a:r>
            <a:r>
              <a:rPr lang="en-US" altLang="zh-CN" sz="2400">
                <a:solidFill>
                  <a:srgbClr val="000066"/>
                </a:solidFill>
              </a:rPr>
              <a:t>14</a:t>
            </a:r>
            <a:r>
              <a:rPr lang="zh-CN" altLang="en-US" sz="2400" dirty="0">
                <a:solidFill>
                  <a:srgbClr val="000066"/>
                </a:solidFill>
              </a:rPr>
              <a:t>日）</a:t>
            </a:r>
            <a:endParaRPr lang="zh-CN" altLang="en-US" sz="2400" dirty="0">
              <a:solidFill>
                <a:srgbClr val="000066"/>
              </a:solidFill>
            </a:endParaRPr>
          </a:p>
        </p:txBody>
      </p:sp>
      <p:sp>
        <p:nvSpPr>
          <p:cNvPr id="49154" name="文本占位符 197634"/>
          <p:cNvSpPr>
            <a:spLocks noGrp="1"/>
          </p:cNvSpPr>
          <p:nvPr>
            <p:ph idx="1"/>
          </p:nvPr>
        </p:nvSpPr>
        <p:spPr>
          <a:xfrm>
            <a:off x="419100" y="2349500"/>
            <a:ext cx="8291513" cy="4129088"/>
          </a:xfrm>
          <a:ln/>
        </p:spPr>
        <p:txBody>
          <a:bodyPr anchor="t" anchorCtr="0"/>
          <a:p>
            <a:pPr>
              <a:lnSpc>
                <a:spcPct val="150000"/>
              </a:lnSpc>
              <a:buNone/>
            </a:pPr>
            <a:r>
              <a:rPr lang="zh-CN" altLang="en-US" b="1" dirty="0">
                <a:solidFill>
                  <a:srgbClr val="0000FF"/>
                </a:solidFill>
              </a:rPr>
              <a:t>第三，加强城市安全运行管理。</a:t>
            </a:r>
            <a:r>
              <a:rPr lang="zh-CN" altLang="en-US" dirty="0">
                <a:solidFill>
                  <a:srgbClr val="0000FF"/>
                </a:solidFill>
              </a:rPr>
              <a:t>这起事故最大的讽刺是像深圳这样现代化的城市、经济特区竟然发生这么严重的安全事故，青岛、天津、深圳这些现代化城市接二连三发生安全事故，暴露出我们城市管理还存在不多短板。目前，建筑垃圾、排土场等很多城市都存在，并且规模不断扩大。要加强城市运行安全管理，增强安全风险意识，加强源头治理。</a:t>
            </a:r>
            <a:r>
              <a:rPr lang="zh-CN" altLang="en-US" sz="2400" b="1" dirty="0">
                <a:solidFill>
                  <a:srgbClr val="CC0000"/>
                </a:solidFill>
              </a:rPr>
              <a:t>要加强城乡安全风险辨识，全面开展城市风险点、危险源的普查，防止</a:t>
            </a:r>
            <a:r>
              <a:rPr lang="zh-CN" altLang="en-US" sz="2400" b="1" dirty="0">
                <a:solidFill>
                  <a:srgbClr val="0000FF"/>
                </a:solidFill>
              </a:rPr>
              <a:t>认不清、想不到、管不到</a:t>
            </a:r>
            <a:r>
              <a:rPr lang="zh-CN" altLang="en-US" sz="2400" b="1" dirty="0">
                <a:solidFill>
                  <a:srgbClr val="CC0000"/>
                </a:solidFill>
              </a:rPr>
              <a:t>等问题的发生。</a:t>
            </a:r>
            <a:endParaRPr lang="zh-CN" altLang="en-US" sz="2400" b="1" dirty="0">
              <a:solidFill>
                <a:srgbClr val="CC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98657"/>
          <p:cNvSpPr>
            <a:spLocks noGrp="1"/>
          </p:cNvSpPr>
          <p:nvPr>
            <p:ph type="title"/>
          </p:nvPr>
        </p:nvSpPr>
        <p:spPr>
          <a:xfrm>
            <a:off x="179388" y="5013325"/>
            <a:ext cx="8640762" cy="1081088"/>
          </a:xfrm>
          <a:ln/>
        </p:spPr>
        <p:txBody>
          <a:bodyPr anchor="b" anchorCtr="0"/>
          <a:p>
            <a:pPr>
              <a:lnSpc>
                <a:spcPct val="130000"/>
              </a:lnSpc>
            </a:pPr>
            <a:br>
              <a:rPr lang="zh-CN" altLang="en-US" sz="2800" dirty="0">
                <a:solidFill>
                  <a:srgbClr val="CC0000"/>
                </a:solidFill>
              </a:rPr>
            </a:br>
            <a:br>
              <a:rPr lang="zh-CN" altLang="en-US" sz="2800" dirty="0">
                <a:solidFill>
                  <a:srgbClr val="CC0000"/>
                </a:solidFill>
              </a:rPr>
            </a:br>
            <a:br>
              <a:rPr lang="zh-CN" altLang="en-US" sz="2800" dirty="0">
                <a:solidFill>
                  <a:srgbClr val="CC0000"/>
                </a:solidFill>
              </a:rPr>
            </a:br>
            <a:br>
              <a:rPr lang="zh-CN" altLang="en-US" sz="2800" dirty="0">
                <a:solidFill>
                  <a:srgbClr val="CC0000"/>
                </a:solidFill>
              </a:rPr>
            </a:br>
            <a:br>
              <a:rPr lang="zh-CN" altLang="en-US" sz="2800" dirty="0">
                <a:solidFill>
                  <a:srgbClr val="CC0000"/>
                </a:solidFill>
              </a:rPr>
            </a:br>
            <a:r>
              <a:rPr lang="zh-CN" altLang="en-US" sz="2800" dirty="0">
                <a:solidFill>
                  <a:srgbClr val="CC0000"/>
                </a:solidFill>
                <a:latin typeface="仿宋" panose="02010609060101010101" pitchFamily="49" charset="-122"/>
                <a:ea typeface="仿宋" panose="02010609060101010101" pitchFamily="49" charset="-122"/>
              </a:rPr>
              <a:t>国务院办公厅关于印发省级政府安全生产工作</a:t>
            </a:r>
            <a:br>
              <a:rPr lang="zh-CN" altLang="en-US" sz="2800" dirty="0">
                <a:solidFill>
                  <a:srgbClr val="CC0000"/>
                </a:solidFill>
                <a:latin typeface="仿宋" panose="02010609060101010101" pitchFamily="49" charset="-122"/>
                <a:ea typeface="仿宋" panose="02010609060101010101" pitchFamily="49" charset="-122"/>
              </a:rPr>
            </a:br>
            <a:r>
              <a:rPr lang="zh-CN" altLang="en-US" sz="2800" dirty="0">
                <a:solidFill>
                  <a:srgbClr val="CC0000"/>
                </a:solidFill>
                <a:latin typeface="仿宋" panose="02010609060101010101" pitchFamily="49" charset="-122"/>
                <a:ea typeface="仿宋" panose="02010609060101010101" pitchFamily="49" charset="-122"/>
              </a:rPr>
              <a:t>考核办法的通知</a:t>
            </a:r>
            <a:br>
              <a:rPr lang="zh-CN" altLang="en-US" sz="2800" dirty="0">
                <a:solidFill>
                  <a:srgbClr val="CC0000"/>
                </a:solidFill>
                <a:latin typeface="仿宋" panose="02010609060101010101" pitchFamily="49" charset="-122"/>
                <a:ea typeface="仿宋" panose="02010609060101010101" pitchFamily="49" charset="-122"/>
              </a:rPr>
            </a:br>
            <a:r>
              <a:rPr lang="zh-CN" altLang="en-US" sz="2800" dirty="0">
                <a:solidFill>
                  <a:srgbClr val="CC0000"/>
                </a:solidFill>
                <a:latin typeface="仿宋" panose="02010609060101010101" pitchFamily="49" charset="-122"/>
                <a:ea typeface="仿宋" panose="02010609060101010101" pitchFamily="49" charset="-122"/>
              </a:rPr>
              <a:t>国办发</a:t>
            </a:r>
            <a:r>
              <a:rPr lang="en-US" altLang="zh-CN" sz="2800">
                <a:solidFill>
                  <a:srgbClr val="CC0000"/>
                </a:solidFill>
                <a:latin typeface="仿宋" panose="02010609060101010101" pitchFamily="49" charset="-122"/>
                <a:ea typeface="仿宋" panose="02010609060101010101" pitchFamily="49" charset="-122"/>
              </a:rPr>
              <a:t>〔2016〕64</a:t>
            </a:r>
            <a:r>
              <a:rPr lang="zh-CN" altLang="en-US" sz="2800" dirty="0">
                <a:solidFill>
                  <a:srgbClr val="CC0000"/>
                </a:solidFill>
                <a:latin typeface="仿宋" panose="02010609060101010101" pitchFamily="49" charset="-122"/>
                <a:ea typeface="仿宋" panose="02010609060101010101" pitchFamily="49" charset="-122"/>
              </a:rPr>
              <a:t>号</a:t>
            </a:r>
            <a:br>
              <a:rPr lang="zh-CN" altLang="en-US" sz="2800" dirty="0">
                <a:solidFill>
                  <a:srgbClr val="CC0000"/>
                </a:solidFill>
                <a:latin typeface="仿宋" panose="02010609060101010101" pitchFamily="49" charset="-122"/>
                <a:ea typeface="仿宋" panose="02010609060101010101" pitchFamily="49" charset="-122"/>
              </a:rPr>
            </a:br>
            <a:r>
              <a:rPr lang="en-US" altLang="zh-CN" sz="2800">
                <a:solidFill>
                  <a:srgbClr val="CC0000"/>
                </a:solidFill>
                <a:latin typeface="仿宋" panose="02010609060101010101" pitchFamily="49" charset="-122"/>
                <a:ea typeface="仿宋" panose="02010609060101010101" pitchFamily="49" charset="-122"/>
              </a:rPr>
              <a:t>2016</a:t>
            </a:r>
            <a:r>
              <a:rPr lang="zh-CN" altLang="en-US" sz="2800" dirty="0">
                <a:solidFill>
                  <a:srgbClr val="CC0000"/>
                </a:solidFill>
                <a:latin typeface="仿宋" panose="02010609060101010101" pitchFamily="49" charset="-122"/>
                <a:ea typeface="仿宋" panose="02010609060101010101" pitchFamily="49" charset="-122"/>
              </a:rPr>
              <a:t>年</a:t>
            </a:r>
            <a:r>
              <a:rPr lang="en-US" altLang="zh-CN" sz="2800">
                <a:solidFill>
                  <a:srgbClr val="CC0000"/>
                </a:solidFill>
                <a:latin typeface="仿宋" panose="02010609060101010101" pitchFamily="49" charset="-122"/>
                <a:ea typeface="仿宋" panose="02010609060101010101" pitchFamily="49" charset="-122"/>
              </a:rPr>
              <a:t>8</a:t>
            </a:r>
            <a:r>
              <a:rPr lang="zh-CN" altLang="en-US" sz="2800" dirty="0">
                <a:solidFill>
                  <a:srgbClr val="CC0000"/>
                </a:solidFill>
                <a:latin typeface="仿宋" panose="02010609060101010101" pitchFamily="49" charset="-122"/>
                <a:ea typeface="仿宋" panose="02010609060101010101" pitchFamily="49" charset="-122"/>
              </a:rPr>
              <a:t>月</a:t>
            </a:r>
            <a:r>
              <a:rPr lang="en-US" altLang="zh-CN" sz="2800">
                <a:solidFill>
                  <a:srgbClr val="CC0000"/>
                </a:solidFill>
                <a:latin typeface="仿宋" panose="02010609060101010101" pitchFamily="49" charset="-122"/>
                <a:ea typeface="仿宋" panose="02010609060101010101" pitchFamily="49" charset="-122"/>
              </a:rPr>
              <a:t>12</a:t>
            </a:r>
            <a:r>
              <a:rPr lang="zh-CN" altLang="en-US" sz="2800" dirty="0">
                <a:solidFill>
                  <a:srgbClr val="CC0000"/>
                </a:solidFill>
                <a:latin typeface="仿宋" panose="02010609060101010101" pitchFamily="49" charset="-122"/>
                <a:ea typeface="仿宋" panose="02010609060101010101" pitchFamily="49" charset="-122"/>
              </a:rPr>
              <a:t>日</a:t>
            </a:r>
            <a:br>
              <a:rPr lang="zh-CN" altLang="en-US" sz="2800" dirty="0">
                <a:solidFill>
                  <a:srgbClr val="CC0000"/>
                </a:solidFill>
                <a:latin typeface="仿宋" panose="02010609060101010101" pitchFamily="49" charset="-122"/>
                <a:ea typeface="仿宋" panose="02010609060101010101" pitchFamily="49" charset="-122"/>
              </a:rPr>
            </a:br>
            <a:br>
              <a:rPr lang="zh-CN" altLang="en-US" sz="2800" dirty="0">
                <a:latin typeface="仿宋" panose="02010609060101010101" pitchFamily="49" charset="-122"/>
                <a:ea typeface="仿宋" panose="02010609060101010101" pitchFamily="49" charset="-122"/>
              </a:rPr>
            </a:br>
            <a:r>
              <a:rPr lang="zh-CN" altLang="en-US" sz="2800" dirty="0">
                <a:solidFill>
                  <a:srgbClr val="CC0000"/>
                </a:solidFill>
                <a:latin typeface="仿宋" panose="02010609060101010101" pitchFamily="49" charset="-122"/>
                <a:ea typeface="仿宋" panose="02010609060101010101" pitchFamily="49" charset="-122"/>
              </a:rPr>
              <a:t>国务院安全生产委员会关于印发</a:t>
            </a:r>
            <a:r>
              <a:rPr lang="en-US" altLang="zh-CN" sz="2800">
                <a:solidFill>
                  <a:srgbClr val="CC0000"/>
                </a:solidFill>
                <a:latin typeface="仿宋" panose="02010609060101010101" pitchFamily="49" charset="-122"/>
                <a:ea typeface="仿宋" panose="02010609060101010101" pitchFamily="49" charset="-122"/>
              </a:rPr>
              <a:t>《2016</a:t>
            </a:r>
            <a:r>
              <a:rPr lang="zh-CN" altLang="en-US" sz="2800" dirty="0">
                <a:solidFill>
                  <a:srgbClr val="CC0000"/>
                </a:solidFill>
                <a:latin typeface="仿宋" panose="02010609060101010101" pitchFamily="49" charset="-122"/>
                <a:ea typeface="仿宋" panose="02010609060101010101" pitchFamily="49" charset="-122"/>
              </a:rPr>
              <a:t>年度省级政府安全生产工作考核细则</a:t>
            </a:r>
            <a:r>
              <a:rPr lang="en-US" altLang="zh-CN" sz="2800">
                <a:solidFill>
                  <a:srgbClr val="CC0000"/>
                </a:solidFill>
                <a:latin typeface="仿宋" panose="02010609060101010101" pitchFamily="49" charset="-122"/>
                <a:ea typeface="仿宋" panose="02010609060101010101" pitchFamily="49" charset="-122"/>
              </a:rPr>
              <a:t>》</a:t>
            </a:r>
            <a:r>
              <a:rPr lang="zh-CN" altLang="en-US" sz="2800" dirty="0">
                <a:solidFill>
                  <a:srgbClr val="CC0000"/>
                </a:solidFill>
                <a:latin typeface="仿宋" panose="02010609060101010101" pitchFamily="49" charset="-122"/>
                <a:ea typeface="仿宋" panose="02010609060101010101" pitchFamily="49" charset="-122"/>
              </a:rPr>
              <a:t>的通知</a:t>
            </a:r>
            <a:br>
              <a:rPr lang="zh-CN" altLang="en-US" sz="2800" dirty="0">
                <a:solidFill>
                  <a:srgbClr val="CC0000"/>
                </a:solidFill>
                <a:latin typeface="仿宋" panose="02010609060101010101" pitchFamily="49" charset="-122"/>
                <a:ea typeface="仿宋" panose="02010609060101010101" pitchFamily="49" charset="-122"/>
              </a:rPr>
            </a:br>
            <a:r>
              <a:rPr lang="zh-CN" altLang="en-US" sz="2800" dirty="0">
                <a:solidFill>
                  <a:srgbClr val="CC0000"/>
                </a:solidFill>
                <a:latin typeface="仿宋" panose="02010609060101010101" pitchFamily="49" charset="-122"/>
                <a:ea typeface="仿宋" panose="02010609060101010101" pitchFamily="49" charset="-122"/>
              </a:rPr>
              <a:t>安委</a:t>
            </a:r>
            <a:r>
              <a:rPr lang="en-US" altLang="zh-CN" sz="2800">
                <a:solidFill>
                  <a:srgbClr val="CC0000"/>
                </a:solidFill>
                <a:latin typeface="仿宋" panose="02010609060101010101" pitchFamily="49" charset="-122"/>
                <a:ea typeface="仿宋" panose="02010609060101010101" pitchFamily="49" charset="-122"/>
              </a:rPr>
              <a:t>〔2016〕8</a:t>
            </a:r>
            <a:r>
              <a:rPr lang="zh-CN" altLang="en-US" sz="2800" dirty="0">
                <a:solidFill>
                  <a:srgbClr val="CC0000"/>
                </a:solidFill>
                <a:latin typeface="仿宋" panose="02010609060101010101" pitchFamily="49" charset="-122"/>
                <a:ea typeface="仿宋" panose="02010609060101010101" pitchFamily="49" charset="-122"/>
              </a:rPr>
              <a:t>号</a:t>
            </a:r>
            <a:br>
              <a:rPr lang="zh-CN" altLang="en-US" sz="2800" dirty="0">
                <a:solidFill>
                  <a:srgbClr val="CC0000"/>
                </a:solidFill>
                <a:latin typeface="仿宋" panose="02010609060101010101" pitchFamily="49" charset="-122"/>
                <a:ea typeface="仿宋" panose="02010609060101010101" pitchFamily="49" charset="-122"/>
              </a:rPr>
            </a:br>
            <a:r>
              <a:rPr lang="en-US" altLang="zh-CN" sz="2800">
                <a:solidFill>
                  <a:srgbClr val="CC0000"/>
                </a:solidFill>
                <a:latin typeface="仿宋" panose="02010609060101010101" pitchFamily="49" charset="-122"/>
                <a:ea typeface="仿宋" panose="02010609060101010101" pitchFamily="49" charset="-122"/>
              </a:rPr>
              <a:t>2016</a:t>
            </a:r>
            <a:r>
              <a:rPr lang="zh-CN" altLang="en-US" sz="2800" dirty="0">
                <a:solidFill>
                  <a:srgbClr val="CC0000"/>
                </a:solidFill>
                <a:latin typeface="仿宋" panose="02010609060101010101" pitchFamily="49" charset="-122"/>
                <a:ea typeface="仿宋" panose="02010609060101010101" pitchFamily="49" charset="-122"/>
              </a:rPr>
              <a:t>年</a:t>
            </a:r>
            <a:r>
              <a:rPr lang="en-US" altLang="zh-CN" sz="2800">
                <a:solidFill>
                  <a:srgbClr val="CC0000"/>
                </a:solidFill>
                <a:latin typeface="仿宋" panose="02010609060101010101" pitchFamily="49" charset="-122"/>
                <a:ea typeface="仿宋" panose="02010609060101010101" pitchFamily="49" charset="-122"/>
              </a:rPr>
              <a:t>8</a:t>
            </a:r>
            <a:r>
              <a:rPr lang="zh-CN" altLang="en-US" sz="2800" dirty="0">
                <a:solidFill>
                  <a:srgbClr val="CC0000"/>
                </a:solidFill>
                <a:latin typeface="仿宋" panose="02010609060101010101" pitchFamily="49" charset="-122"/>
                <a:ea typeface="仿宋" panose="02010609060101010101" pitchFamily="49" charset="-122"/>
              </a:rPr>
              <a:t>月</a:t>
            </a:r>
            <a:r>
              <a:rPr lang="en-US" altLang="zh-CN" sz="2800">
                <a:solidFill>
                  <a:srgbClr val="CC0000"/>
                </a:solidFill>
                <a:latin typeface="仿宋" panose="02010609060101010101" pitchFamily="49" charset="-122"/>
                <a:ea typeface="仿宋" panose="02010609060101010101" pitchFamily="49" charset="-122"/>
              </a:rPr>
              <a:t>18</a:t>
            </a:r>
            <a:r>
              <a:rPr lang="zh-CN" altLang="en-US" sz="2800" dirty="0">
                <a:solidFill>
                  <a:srgbClr val="CC0000"/>
                </a:solidFill>
                <a:latin typeface="仿宋" panose="02010609060101010101" pitchFamily="49" charset="-122"/>
                <a:ea typeface="仿宋" panose="02010609060101010101" pitchFamily="49" charset="-122"/>
              </a:rPr>
              <a:t>日</a:t>
            </a:r>
            <a:endParaRPr lang="zh-CN" altLang="en-US" sz="2800" dirty="0">
              <a:solidFill>
                <a:srgbClr val="CC0000"/>
              </a:solidFill>
              <a:latin typeface="仿宋" panose="02010609060101010101" pitchFamily="49" charset="-122"/>
              <a:ea typeface="仿宋"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499235"/>
            <a:ext cx="5566410" cy="2200910"/>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accent5">
                    <a:lumMod val="10000"/>
                  </a:schemeClr>
                </a:solidFill>
                <a:latin typeface="+mn-ea"/>
                <a:cs typeface="楷体" panose="02010609060101010101" charset="-122"/>
                <a:sym typeface="+mn-ea"/>
              </a:rPr>
              <a:t>   </a:t>
            </a:r>
            <a:r>
              <a:rPr lang="zh-CN" altLang="en-US" sz="1500" b="1" dirty="0">
                <a:solidFill>
                  <a:schemeClr val="accent5">
                    <a:lumMod val="10000"/>
                  </a:schemeClr>
                </a:solidFill>
                <a:latin typeface="+mn-ea"/>
                <a:cs typeface="宋体" panose="02010600030101010101" pitchFamily="2" charset="-122"/>
                <a:sym typeface="+mn-ea"/>
              </a:rPr>
              <a:t>博富特认为：一个好的培训课程起始于一个好的设计</a:t>
            </a:r>
            <a:r>
              <a:rPr lang="en-US" altLang="zh-CN" sz="1500" b="1" dirty="0">
                <a:solidFill>
                  <a:schemeClr val="accent5">
                    <a:lumMod val="10000"/>
                  </a:schemeClr>
                </a:solidFill>
                <a:latin typeface="+mn-ea"/>
                <a:cs typeface="宋体" panose="02010600030101010101" pitchFamily="2" charset="-122"/>
                <a:sym typeface="+mn-ea"/>
              </a:rPr>
              <a:t>,</a:t>
            </a:r>
            <a:r>
              <a:rPr lang="zh-CN" altLang="en-US" sz="1500" b="1" dirty="0">
                <a:solidFill>
                  <a:schemeClr val="accent5">
                    <a:lumMod val="10000"/>
                  </a:schemeClr>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accent5">
                  <a:lumMod val="10000"/>
                </a:schemeClr>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41005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文本占位符 199683" descr="QQ截图20160928214753"/>
          <p:cNvPicPr>
            <a:picLocks noGrp="1" noChangeAspect="1"/>
          </p:cNvPicPr>
          <p:nvPr>
            <p:ph idx="1"/>
          </p:nvPr>
        </p:nvPicPr>
        <p:blipFill>
          <a:blip r:embed="rId1"/>
          <a:stretch>
            <a:fillRect/>
          </a:stretch>
        </p:blipFill>
        <p:spPr>
          <a:xfrm>
            <a:off x="250825" y="692150"/>
            <a:ext cx="8642350" cy="5616575"/>
          </a:xfr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3" descr="深色木质"/>
          <p:cNvSpPr/>
          <p:nvPr/>
        </p:nvSpPr>
        <p:spPr>
          <a:xfrm>
            <a:off x="249238" y="1196975"/>
            <a:ext cx="8499475" cy="1222375"/>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lnSpc>
                <a:spcPct val="110000"/>
              </a:lnSpc>
              <a:buClr>
                <a:srgbClr val="BCD8F6"/>
              </a:buClr>
              <a:buSzPct val="50000"/>
              <a:buFont typeface="Wingdings" panose="05000000000000000000" pitchFamily="2" charset="2"/>
            </a:pPr>
            <a:r>
              <a:rPr lang="zh-CN" altLang="en-US" sz="2400" dirty="0">
                <a:latin typeface="Arial" panose="020B0604020202020204" pitchFamily="34" charset="0"/>
                <a:ea typeface="微软雅黑" panose="020B0503020204020204" pitchFamily="34" charset="-122"/>
              </a:rPr>
              <a:t>关于建立完善风险管控和隐患排查治理双重预防机制的通知</a:t>
            </a:r>
            <a:endParaRPr lang="en-US" altLang="zh-CN" sz="2400">
              <a:latin typeface="Arial" panose="020B0604020202020204" pitchFamily="34" charset="0"/>
              <a:ea typeface="微软雅黑" panose="020B0503020204020204" pitchFamily="34" charset="-122"/>
            </a:endParaRPr>
          </a:p>
        </p:txBody>
      </p:sp>
      <p:pic>
        <p:nvPicPr>
          <p:cNvPr id="54274" name="图片 2"/>
          <p:cNvPicPr>
            <a:picLocks noChangeAspect="1"/>
          </p:cNvPicPr>
          <p:nvPr/>
        </p:nvPicPr>
        <p:blipFill>
          <a:blip r:embed="rId1"/>
          <a:stretch>
            <a:fillRect/>
          </a:stretch>
        </p:blipFill>
        <p:spPr>
          <a:xfrm>
            <a:off x="6715125" y="2852738"/>
            <a:ext cx="2519363" cy="3363912"/>
          </a:xfrm>
          <a:prstGeom prst="rect">
            <a:avLst/>
          </a:prstGeom>
          <a:noFill/>
          <a:ln w="9525">
            <a:noFill/>
          </a:ln>
        </p:spPr>
      </p:pic>
      <p:graphicFrame>
        <p:nvGraphicFramePr>
          <p:cNvPr id="2" name="图示 1"/>
          <p:cNvGraphicFramePr/>
          <p:nvPr/>
        </p:nvGraphicFramePr>
        <p:xfrm>
          <a:off x="1763688" y="2419347"/>
          <a:ext cx="5328940" cy="3719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椭圆 2"/>
          <p:cNvSpPr/>
          <p:nvPr/>
        </p:nvSpPr>
        <p:spPr>
          <a:xfrm>
            <a:off x="323850" y="2852738"/>
            <a:ext cx="1295400" cy="280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主要内容</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555009"/>
          <p:cNvSpPr>
            <a:spLocks noGrp="1"/>
          </p:cNvSpPr>
          <p:nvPr>
            <p:ph type="title"/>
          </p:nvPr>
        </p:nvSpPr>
        <p:spPr>
          <a:xfrm>
            <a:off x="468313" y="836613"/>
            <a:ext cx="8291512" cy="698500"/>
          </a:xfrm>
          <a:ln/>
        </p:spPr>
        <p:txBody>
          <a:bodyPr anchor="b" anchorCtr="0"/>
          <a:p>
            <a:r>
              <a:rPr lang="zh-CN" altLang="en-US" sz="2800" dirty="0">
                <a:solidFill>
                  <a:srgbClr val="006600"/>
                </a:solidFill>
              </a:rPr>
              <a:t>企业层面风险分级管控内容</a:t>
            </a:r>
            <a:r>
              <a:rPr lang="zh-CN" altLang="en-US" dirty="0"/>
              <a:t> </a:t>
            </a:r>
            <a:endParaRPr lang="zh-CN" altLang="en-US" dirty="0"/>
          </a:p>
        </p:txBody>
      </p:sp>
      <p:pic>
        <p:nvPicPr>
          <p:cNvPr id="55298" name="图片 1" descr="风险管控"/>
          <p:cNvPicPr>
            <a:picLocks noGrp="1" noChangeAspect="1"/>
          </p:cNvPicPr>
          <p:nvPr>
            <p:ph idx="1"/>
          </p:nvPr>
        </p:nvPicPr>
        <p:blipFill>
          <a:blip r:embed="rId1"/>
          <a:stretch>
            <a:fillRect/>
          </a:stretch>
        </p:blipFill>
        <p:spPr>
          <a:xfrm>
            <a:off x="395288" y="2205038"/>
            <a:ext cx="8291512" cy="3432175"/>
          </a:xfr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6321" name="Group 2"/>
          <p:cNvGrpSpPr/>
          <p:nvPr/>
        </p:nvGrpSpPr>
        <p:grpSpPr>
          <a:xfrm>
            <a:off x="4197350" y="1744663"/>
            <a:ext cx="893763" cy="839787"/>
            <a:chOff x="2644" y="2841"/>
            <a:chExt cx="563" cy="529"/>
          </a:xfrm>
        </p:grpSpPr>
        <p:sp>
          <p:nvSpPr>
            <p:cNvPr id="56322" name="AutoShape 3"/>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23" name="AutoShape 4"/>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24" name="AutoShape 5"/>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nchorCtr="0">
              <a:flatTx/>
            </a:bodyPr>
            <a:p>
              <a:pPr algn="ctr" eaLnBrk="0" hangingPunct="0"/>
              <a:endParaRPr lang="zh-CN" altLang="en-US" dirty="0">
                <a:latin typeface="Arial" panose="020B0604020202020204" pitchFamily="34" charset="0"/>
              </a:endParaRPr>
            </a:p>
          </p:txBody>
        </p:sp>
      </p:grpSp>
      <p:grpSp>
        <p:nvGrpSpPr>
          <p:cNvPr id="56325" name="Group 6"/>
          <p:cNvGrpSpPr/>
          <p:nvPr/>
        </p:nvGrpSpPr>
        <p:grpSpPr>
          <a:xfrm>
            <a:off x="4629150" y="1331913"/>
            <a:ext cx="2767013" cy="2557462"/>
            <a:chOff x="2897" y="845"/>
            <a:chExt cx="1743" cy="1611"/>
          </a:xfrm>
        </p:grpSpPr>
        <p:sp>
          <p:nvSpPr>
            <p:cNvPr id="56326" name="AutoShape 7"/>
            <p:cNvSpPr/>
            <p:nvPr/>
          </p:nvSpPr>
          <p:spPr>
            <a:xfrm>
              <a:off x="2897" y="1109"/>
              <a:ext cx="1731" cy="1347"/>
            </a:xfrm>
            <a:prstGeom prst="diamond">
              <a:avLst/>
            </a:prstGeom>
            <a:solidFill>
              <a:srgbClr val="FFFFCC"/>
            </a:solidFill>
            <a:ln w="9525"/>
            <a:scene3d>
              <a:camera prst="legacyObliqueBottom">
                <a:rot lat="0" lon="0" rev="0"/>
              </a:camera>
              <a:lightRig rig="legacyFlat2" dir="t"/>
            </a:scene3d>
            <a:sp3d extrusionH="227000" prstMaterial="legacyMatte">
              <a:bevelT w="13500" h="13500" prst="angle"/>
              <a:bevelB w="13500" h="13500" prst="angle"/>
              <a:extrusionClr>
                <a:srgbClr val="FFFFCC"/>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27" name="AutoShape 8"/>
            <p:cNvSpPr/>
            <p:nvPr/>
          </p:nvSpPr>
          <p:spPr>
            <a:xfrm>
              <a:off x="2898" y="966"/>
              <a:ext cx="1731" cy="1347"/>
            </a:xfrm>
            <a:prstGeom prst="diamond">
              <a:avLst/>
            </a:prstGeom>
            <a:solidFill>
              <a:srgbClr val="FFCC66"/>
            </a:solidFill>
            <a:ln w="9525"/>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28" name="AutoShape 9"/>
            <p:cNvSpPr/>
            <p:nvPr/>
          </p:nvSpPr>
          <p:spPr>
            <a:xfrm>
              <a:off x="2909" y="845"/>
              <a:ext cx="1731" cy="1347"/>
            </a:xfrm>
            <a:prstGeom prst="diamond">
              <a:avLst/>
            </a:prstGeom>
            <a:gradFill rotWithShape="1">
              <a:gsLst>
                <a:gs pos="0">
                  <a:srgbClr val="A96500"/>
                </a:gs>
                <a:gs pos="100000">
                  <a:srgbClr val="FF9900"/>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nchorCtr="0">
              <a:flatTx/>
            </a:bodyPr>
            <a:p>
              <a:pPr algn="ctr" eaLnBrk="0" hangingPunct="0"/>
              <a:endParaRPr lang="zh-CN" altLang="en-US" dirty="0">
                <a:latin typeface="Arial" panose="020B0604020202020204" pitchFamily="34" charset="0"/>
              </a:endParaRPr>
            </a:p>
          </p:txBody>
        </p:sp>
      </p:grpSp>
      <p:grpSp>
        <p:nvGrpSpPr>
          <p:cNvPr id="56329" name="Group 10"/>
          <p:cNvGrpSpPr/>
          <p:nvPr/>
        </p:nvGrpSpPr>
        <p:grpSpPr>
          <a:xfrm>
            <a:off x="1884363" y="1325563"/>
            <a:ext cx="2767012" cy="2541587"/>
            <a:chOff x="1179" y="849"/>
            <a:chExt cx="1743" cy="1601"/>
          </a:xfrm>
        </p:grpSpPr>
        <p:sp>
          <p:nvSpPr>
            <p:cNvPr id="56330" name="AutoShape 11"/>
            <p:cNvSpPr/>
            <p:nvPr/>
          </p:nvSpPr>
          <p:spPr>
            <a:xfrm>
              <a:off x="1179" y="1103"/>
              <a:ext cx="1731" cy="1347"/>
            </a:xfrm>
            <a:prstGeom prst="diamond">
              <a:avLst/>
            </a:prstGeom>
            <a:solidFill>
              <a:srgbClr val="CCECFF"/>
            </a:solidFill>
            <a:ln w="9525"/>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31" name="AutoShape 12"/>
            <p:cNvSpPr/>
            <p:nvPr/>
          </p:nvSpPr>
          <p:spPr>
            <a:xfrm>
              <a:off x="1180" y="970"/>
              <a:ext cx="1731" cy="1347"/>
            </a:xfrm>
            <a:prstGeom prst="diamond">
              <a:avLst/>
            </a:prstGeom>
            <a:solidFill>
              <a:srgbClr val="CC99FF"/>
            </a:solidFill>
            <a:ln w="9525"/>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32" name="AutoShape 13"/>
            <p:cNvSpPr/>
            <p:nvPr/>
          </p:nvSpPr>
          <p:spPr>
            <a:xfrm>
              <a:off x="1191" y="849"/>
              <a:ext cx="1731" cy="1347"/>
            </a:xfrm>
            <a:prstGeom prst="diamond">
              <a:avLst/>
            </a:prstGeom>
            <a:gradFill rotWithShape="1">
              <a:gsLst>
                <a:gs pos="0">
                  <a:srgbClr val="393956"/>
                </a:gs>
                <a:gs pos="100000">
                  <a:srgbClr val="666699"/>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nchorCtr="0">
              <a:flatTx/>
            </a:bodyPr>
            <a:p>
              <a:pPr algn="ctr" eaLnBrk="0" hangingPunct="0"/>
              <a:endParaRPr lang="zh-CN" altLang="en-US" dirty="0">
                <a:latin typeface="Arial" panose="020B0604020202020204" pitchFamily="34" charset="0"/>
              </a:endParaRPr>
            </a:p>
          </p:txBody>
        </p:sp>
      </p:grpSp>
      <p:sp>
        <p:nvSpPr>
          <p:cNvPr id="536590" name="Rectangle 14"/>
          <p:cNvSpPr>
            <a:spLocks noGrp="1"/>
          </p:cNvSpPr>
          <p:nvPr>
            <p:ph type="title" idx="4294967295"/>
          </p:nvPr>
        </p:nvSpPr>
        <p:spPr>
          <a:xfrm>
            <a:off x="395288" y="836613"/>
            <a:ext cx="8291513" cy="352425"/>
          </a:xfrm>
        </p:spPr>
        <p:txBody>
          <a:bodyPr vert="horz" wrap="square" lIns="91440" tIns="45720" rIns="91440" bIns="45720" anchor="ctr" anchorCtr="1"/>
          <a:p>
            <a:pPr lvl="0" eaLnBrk="1" fontAlgn="base" hangingPunct="1"/>
            <a:r>
              <a:rPr lang="zh-CN" altLang="en-US" sz="3600" b="0" strike="noStrike" noProof="1" dirty="0">
                <a:solidFill>
                  <a:srgbClr val="CC0000"/>
                </a:solidFill>
                <a:effectLst>
                  <a:outerShdw blurRad="38100" dist="38100" dir="2700000">
                    <a:srgbClr val="000000"/>
                  </a:outerShdw>
                </a:effectLst>
                <a:ea typeface="微软雅黑" panose="020B0503020204020204" pitchFamily="34" charset="-122"/>
              </a:rPr>
              <a:t>形势与格局</a:t>
            </a:r>
            <a:endParaRPr lang="zh-CN" altLang="en-US" sz="3600" b="0" strike="noStrike" noProof="1" dirty="0">
              <a:solidFill>
                <a:srgbClr val="CC0000"/>
              </a:solidFill>
              <a:effectLst>
                <a:outerShdw blurRad="38100" dist="38100" dir="2700000">
                  <a:srgbClr val="000000"/>
                </a:outerShdw>
              </a:effectLst>
              <a:ea typeface="微软雅黑" panose="020B0503020204020204" pitchFamily="34" charset="-122"/>
            </a:endParaRPr>
          </a:p>
        </p:txBody>
      </p:sp>
      <p:sp>
        <p:nvSpPr>
          <p:cNvPr id="56334" name="Rectangle 15"/>
          <p:cNvSpPr/>
          <p:nvPr/>
        </p:nvSpPr>
        <p:spPr>
          <a:xfrm>
            <a:off x="2578100" y="2271713"/>
            <a:ext cx="1403350" cy="457200"/>
          </a:xfrm>
          <a:prstGeom prst="rect">
            <a:avLst/>
          </a:prstGeom>
          <a:noFill/>
          <a:ln w="9525">
            <a:noFill/>
          </a:ln>
        </p:spPr>
        <p:txBody>
          <a:bodyPr wrap="none">
            <a:spAutoFit/>
          </a:bodyPr>
          <a:p>
            <a:pPr algn="ctr" eaLnBrk="0" hangingPunct="0"/>
            <a:r>
              <a:rPr lang="zh-CN" altLang="en-US" sz="2400" dirty="0">
                <a:solidFill>
                  <a:srgbClr val="FEFEFE"/>
                </a:solidFill>
                <a:latin typeface="Arial" panose="020B0604020202020204" pitchFamily="34" charset="0"/>
                <a:ea typeface="微软雅黑" panose="020B0503020204020204" pitchFamily="34" charset="-122"/>
              </a:rPr>
              <a:t>党政同责</a:t>
            </a:r>
            <a:endParaRPr lang="zh-CN" altLang="en-US" sz="2400" dirty="0">
              <a:solidFill>
                <a:srgbClr val="FEFEFE"/>
              </a:solidFill>
              <a:latin typeface="Arial" panose="020B0604020202020204" pitchFamily="34" charset="0"/>
              <a:ea typeface="微软雅黑" panose="020B0503020204020204" pitchFamily="34" charset="-122"/>
            </a:endParaRPr>
          </a:p>
        </p:txBody>
      </p:sp>
      <p:sp>
        <p:nvSpPr>
          <p:cNvPr id="56335" name="Rectangle 16"/>
          <p:cNvSpPr/>
          <p:nvPr/>
        </p:nvSpPr>
        <p:spPr>
          <a:xfrm>
            <a:off x="5311775" y="2271713"/>
            <a:ext cx="1403350" cy="457200"/>
          </a:xfrm>
          <a:prstGeom prst="rect">
            <a:avLst/>
          </a:prstGeom>
          <a:noFill/>
          <a:ln w="9525">
            <a:noFill/>
          </a:ln>
        </p:spPr>
        <p:txBody>
          <a:bodyPr wrap="none">
            <a:spAutoFit/>
          </a:bodyPr>
          <a:p>
            <a:pPr algn="ctr" eaLnBrk="0" hangingPunct="0"/>
            <a:r>
              <a:rPr lang="zh-CN" altLang="en-US" sz="2400" dirty="0">
                <a:solidFill>
                  <a:srgbClr val="FEFEFE"/>
                </a:solidFill>
                <a:latin typeface="Arial" panose="020B0604020202020204" pitchFamily="34" charset="0"/>
                <a:ea typeface="微软雅黑" panose="020B0503020204020204" pitchFamily="34" charset="-122"/>
              </a:rPr>
              <a:t>一岗双责</a:t>
            </a:r>
            <a:endParaRPr lang="zh-CN" altLang="en-US" sz="2400" dirty="0">
              <a:solidFill>
                <a:srgbClr val="FEFEFE"/>
              </a:solidFill>
              <a:latin typeface="Arial" panose="020B0604020202020204" pitchFamily="34" charset="0"/>
              <a:ea typeface="微软雅黑" panose="020B0503020204020204" pitchFamily="34" charset="-122"/>
            </a:endParaRPr>
          </a:p>
        </p:txBody>
      </p:sp>
      <p:sp>
        <p:nvSpPr>
          <p:cNvPr id="56336" name="Oval 18"/>
          <p:cNvSpPr/>
          <p:nvPr/>
        </p:nvSpPr>
        <p:spPr>
          <a:xfrm>
            <a:off x="2997200" y="1643063"/>
            <a:ext cx="558800" cy="558800"/>
          </a:xfrm>
          <a:prstGeom prst="ellipse">
            <a:avLst/>
          </a:prstGeom>
          <a:solidFill>
            <a:srgbClr val="CCCCFF"/>
          </a:solidFill>
          <a:ln w="9525">
            <a:noFill/>
          </a:ln>
        </p:spPr>
        <p:txBody>
          <a:bodyPr wrap="none" anchor="ctr" anchorCtr="0"/>
          <a:p>
            <a:pPr algn="ctr" eaLnBrk="0" hangingPunct="0"/>
            <a:endParaRPr lang="zh-CN" altLang="en-US" dirty="0">
              <a:latin typeface="Arial" panose="020B0604020202020204" pitchFamily="34" charset="0"/>
            </a:endParaRPr>
          </a:p>
        </p:txBody>
      </p:sp>
      <p:sp>
        <p:nvSpPr>
          <p:cNvPr id="56337" name="Text Box 19"/>
          <p:cNvSpPr txBox="1"/>
          <p:nvPr/>
        </p:nvSpPr>
        <p:spPr>
          <a:xfrm>
            <a:off x="3094038" y="1679575"/>
            <a:ext cx="354012" cy="457200"/>
          </a:xfrm>
          <a:prstGeom prst="rect">
            <a:avLst/>
          </a:prstGeom>
          <a:noFill/>
          <a:ln w="9525">
            <a:noFill/>
          </a:ln>
        </p:spPr>
        <p:txBody>
          <a:bodyPr wrap="none">
            <a:spAutoFit/>
          </a:bodyPr>
          <a:p>
            <a:pPr algn="ctr" eaLnBrk="0" hangingPunct="0"/>
            <a:r>
              <a:rPr lang="en-US" altLang="zh-CN" sz="2400">
                <a:solidFill>
                  <a:srgbClr val="5F5F5F"/>
                </a:solidFill>
                <a:latin typeface="Arial" panose="020B0604020202020204" pitchFamily="34" charset="0"/>
              </a:rPr>
              <a:t>1</a:t>
            </a:r>
            <a:endParaRPr lang="en-US" altLang="zh-CN" sz="2400">
              <a:solidFill>
                <a:srgbClr val="5F5F5F"/>
              </a:solidFill>
              <a:latin typeface="Arial" panose="020B0604020202020204" pitchFamily="34" charset="0"/>
            </a:endParaRPr>
          </a:p>
        </p:txBody>
      </p:sp>
      <p:sp>
        <p:nvSpPr>
          <p:cNvPr id="56338" name="Oval 20"/>
          <p:cNvSpPr/>
          <p:nvPr/>
        </p:nvSpPr>
        <p:spPr>
          <a:xfrm>
            <a:off x="5741988" y="1643063"/>
            <a:ext cx="558800" cy="558800"/>
          </a:xfrm>
          <a:prstGeom prst="ellipse">
            <a:avLst/>
          </a:prstGeom>
          <a:solidFill>
            <a:srgbClr val="FFCC99"/>
          </a:solidFill>
          <a:ln w="9525">
            <a:noFill/>
          </a:ln>
        </p:spPr>
        <p:txBody>
          <a:bodyPr wrap="none" anchor="ctr" anchorCtr="0"/>
          <a:p>
            <a:pPr algn="ctr" eaLnBrk="0" hangingPunct="0"/>
            <a:endParaRPr lang="zh-CN" altLang="en-US" dirty="0">
              <a:latin typeface="Arial" panose="020B0604020202020204" pitchFamily="34" charset="0"/>
            </a:endParaRPr>
          </a:p>
        </p:txBody>
      </p:sp>
      <p:sp>
        <p:nvSpPr>
          <p:cNvPr id="56339" name="Text Box 21"/>
          <p:cNvSpPr txBox="1"/>
          <p:nvPr/>
        </p:nvSpPr>
        <p:spPr>
          <a:xfrm>
            <a:off x="5843588" y="1684338"/>
            <a:ext cx="354012" cy="457200"/>
          </a:xfrm>
          <a:prstGeom prst="rect">
            <a:avLst/>
          </a:prstGeom>
          <a:noFill/>
          <a:ln w="9525">
            <a:noFill/>
          </a:ln>
        </p:spPr>
        <p:txBody>
          <a:bodyPr wrap="none">
            <a:spAutoFit/>
          </a:bodyPr>
          <a:p>
            <a:pPr algn="ctr" eaLnBrk="0" hangingPunct="0"/>
            <a:r>
              <a:rPr lang="en-US" altLang="zh-CN" sz="2400">
                <a:solidFill>
                  <a:srgbClr val="5F5F5F"/>
                </a:solidFill>
                <a:latin typeface="Arial" panose="020B0604020202020204" pitchFamily="34" charset="0"/>
              </a:rPr>
              <a:t>2</a:t>
            </a:r>
            <a:endParaRPr lang="en-US" altLang="zh-CN" sz="2400">
              <a:solidFill>
                <a:srgbClr val="5F5F5F"/>
              </a:solidFill>
              <a:latin typeface="Arial" panose="020B0604020202020204" pitchFamily="34" charset="0"/>
            </a:endParaRPr>
          </a:p>
        </p:txBody>
      </p:sp>
      <p:sp>
        <p:nvSpPr>
          <p:cNvPr id="56340" name="Rectangle 22"/>
          <p:cNvSpPr/>
          <p:nvPr/>
        </p:nvSpPr>
        <p:spPr>
          <a:xfrm>
            <a:off x="4211638" y="3357563"/>
            <a:ext cx="793750" cy="822325"/>
          </a:xfrm>
          <a:prstGeom prst="rect">
            <a:avLst/>
          </a:prstGeom>
          <a:noFill/>
          <a:ln w="9525">
            <a:noFill/>
          </a:ln>
        </p:spPr>
        <p:txBody>
          <a:bodyPr wrap="none">
            <a:spAutoFit/>
          </a:bodyPr>
          <a:p>
            <a:pPr algn="ctr" eaLnBrk="0" hangingPunct="0"/>
            <a:r>
              <a:rPr lang="zh-CN" altLang="en-US" sz="2400" dirty="0">
                <a:solidFill>
                  <a:srgbClr val="006600"/>
                </a:solidFill>
                <a:latin typeface="Arial" panose="020B0604020202020204" pitchFamily="34" charset="0"/>
                <a:ea typeface="微软雅黑" panose="020B0503020204020204" pitchFamily="34" charset="-122"/>
              </a:rPr>
              <a:t>形势</a:t>
            </a:r>
            <a:endParaRPr lang="zh-CN" altLang="en-US" sz="2400" dirty="0">
              <a:solidFill>
                <a:srgbClr val="006600"/>
              </a:solidFill>
              <a:latin typeface="Arial" panose="020B0604020202020204" pitchFamily="34" charset="0"/>
              <a:ea typeface="微软雅黑" panose="020B0503020204020204" pitchFamily="34" charset="-122"/>
            </a:endParaRPr>
          </a:p>
          <a:p>
            <a:pPr algn="ctr" eaLnBrk="0" hangingPunct="0"/>
            <a:r>
              <a:rPr lang="zh-CN" altLang="en-US" sz="2400" dirty="0">
                <a:solidFill>
                  <a:srgbClr val="006600"/>
                </a:solidFill>
                <a:latin typeface="Arial" panose="020B0604020202020204" pitchFamily="34" charset="0"/>
                <a:ea typeface="微软雅黑" panose="020B0503020204020204" pitchFamily="34" charset="-122"/>
              </a:rPr>
              <a:t>格局</a:t>
            </a:r>
            <a:endParaRPr lang="zh-CN" altLang="en-US" sz="2400" dirty="0">
              <a:solidFill>
                <a:srgbClr val="006600"/>
              </a:solidFill>
              <a:latin typeface="Arial" panose="020B0604020202020204" pitchFamily="34" charset="0"/>
              <a:ea typeface="微软雅黑" panose="020B0503020204020204" pitchFamily="34" charset="-122"/>
            </a:endParaRPr>
          </a:p>
        </p:txBody>
      </p:sp>
      <p:grpSp>
        <p:nvGrpSpPr>
          <p:cNvPr id="56341" name="Group 23"/>
          <p:cNvGrpSpPr/>
          <p:nvPr/>
        </p:nvGrpSpPr>
        <p:grpSpPr>
          <a:xfrm>
            <a:off x="6070600" y="3203575"/>
            <a:ext cx="893763" cy="839788"/>
            <a:chOff x="2644" y="2841"/>
            <a:chExt cx="563" cy="529"/>
          </a:xfrm>
        </p:grpSpPr>
        <p:sp>
          <p:nvSpPr>
            <p:cNvPr id="56342" name="AutoShape 24"/>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43" name="AutoShape 25"/>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44" name="AutoShape 26"/>
            <p:cNvSpPr/>
            <p:nvPr/>
          </p:nvSpPr>
          <p:spPr>
            <a:xfrm>
              <a:off x="2644" y="2841"/>
              <a:ext cx="563" cy="438"/>
            </a:xfrm>
            <a:prstGeom prst="diamond">
              <a:avLst/>
            </a:prstGeom>
            <a:gradFill rotWithShape="1">
              <a:gsLst>
                <a:gs pos="0">
                  <a:srgbClr val="B2B2B2"/>
                </a:gs>
                <a:gs pos="100000">
                  <a:srgbClr val="B7B7B7"/>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nchorCtr="0">
              <a:flatTx/>
            </a:bodyPr>
            <a:p>
              <a:pPr algn="ctr" eaLnBrk="0" hangingPunct="0"/>
              <a:endParaRPr lang="zh-CN" altLang="en-US" dirty="0">
                <a:latin typeface="Arial" panose="020B0604020202020204" pitchFamily="34" charset="0"/>
              </a:endParaRPr>
            </a:p>
          </p:txBody>
        </p:sp>
      </p:grpSp>
      <p:grpSp>
        <p:nvGrpSpPr>
          <p:cNvPr id="56345" name="Group 27"/>
          <p:cNvGrpSpPr/>
          <p:nvPr/>
        </p:nvGrpSpPr>
        <p:grpSpPr>
          <a:xfrm>
            <a:off x="4629150" y="3470275"/>
            <a:ext cx="2767013" cy="2547938"/>
            <a:chOff x="2916" y="2200"/>
            <a:chExt cx="1743" cy="1605"/>
          </a:xfrm>
        </p:grpSpPr>
        <p:sp>
          <p:nvSpPr>
            <p:cNvPr id="56346" name="AutoShape 28"/>
            <p:cNvSpPr/>
            <p:nvPr/>
          </p:nvSpPr>
          <p:spPr>
            <a:xfrm>
              <a:off x="2916" y="2458"/>
              <a:ext cx="1731" cy="1347"/>
            </a:xfrm>
            <a:prstGeom prst="diamond">
              <a:avLst/>
            </a:prstGeom>
            <a:solidFill>
              <a:srgbClr val="CCFFFF"/>
            </a:solidFill>
            <a:ln w="9525"/>
            <a:scene3d>
              <a:camera prst="legacyObliqueBottom">
                <a:rot lat="0" lon="0" rev="0"/>
              </a:camera>
              <a:lightRig rig="legacyFlat2" dir="t"/>
            </a:scene3d>
            <a:sp3d extrusionH="227000" prstMaterial="legacyMatte">
              <a:bevelT w="13500" h="13500" prst="angle"/>
              <a:bevelB w="13500" h="13500" prst="angle"/>
              <a:extrusionClr>
                <a:srgbClr val="CCFFFF"/>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47" name="AutoShape 29"/>
            <p:cNvSpPr/>
            <p:nvPr/>
          </p:nvSpPr>
          <p:spPr>
            <a:xfrm>
              <a:off x="2917" y="2328"/>
              <a:ext cx="1731" cy="1347"/>
            </a:xfrm>
            <a:prstGeom prst="diamond">
              <a:avLst/>
            </a:prstGeom>
            <a:solidFill>
              <a:srgbClr val="33CCFF"/>
            </a:solidFill>
            <a:ln w="9525"/>
            <a:scene3d>
              <a:camera prst="legacyObliqueBottom">
                <a:rot lat="0" lon="0" rev="0"/>
              </a:camera>
              <a:lightRig rig="legacyFlat2" dir="t"/>
            </a:scene3d>
            <a:sp3d extrusionH="227000" prstMaterial="legacyMatte">
              <a:bevelT w="13500" h="13500" prst="angle"/>
              <a:bevelB w="13500" h="13500" prst="angle"/>
              <a:extrusionClr>
                <a:srgbClr val="33CCFF"/>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48" name="AutoShape 30"/>
            <p:cNvSpPr/>
            <p:nvPr/>
          </p:nvSpPr>
          <p:spPr>
            <a:xfrm>
              <a:off x="2928" y="2200"/>
              <a:ext cx="1731" cy="1347"/>
            </a:xfrm>
            <a:prstGeom prst="diamond">
              <a:avLst/>
            </a:prstGeom>
            <a:gradFill rotWithShape="1">
              <a:gsLst>
                <a:gs pos="0">
                  <a:srgbClr val="006587"/>
                </a:gs>
                <a:gs pos="100000">
                  <a:srgbClr val="0099CC"/>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99CC"/>
              </a:extrusionClr>
            </a:sp3d>
          </p:spPr>
          <p:txBody>
            <a:bodyPr wrap="none" anchor="ctr" anchorCtr="0">
              <a:flatTx/>
            </a:bodyPr>
            <a:p>
              <a:pPr algn="ctr" eaLnBrk="0" hangingPunct="0"/>
              <a:endParaRPr lang="zh-CN" altLang="en-US" dirty="0">
                <a:latin typeface="Arial" panose="020B0604020202020204" pitchFamily="34" charset="0"/>
              </a:endParaRPr>
            </a:p>
          </p:txBody>
        </p:sp>
      </p:grpSp>
      <p:sp>
        <p:nvSpPr>
          <p:cNvPr id="56349" name="Rectangle 31"/>
          <p:cNvSpPr/>
          <p:nvPr/>
        </p:nvSpPr>
        <p:spPr>
          <a:xfrm>
            <a:off x="5316538" y="4503738"/>
            <a:ext cx="1403350" cy="457200"/>
          </a:xfrm>
          <a:prstGeom prst="rect">
            <a:avLst/>
          </a:prstGeom>
          <a:noFill/>
          <a:ln w="9525">
            <a:noFill/>
          </a:ln>
        </p:spPr>
        <p:txBody>
          <a:bodyPr wrap="none">
            <a:spAutoFit/>
          </a:bodyPr>
          <a:p>
            <a:pPr algn="ctr" eaLnBrk="0" hangingPunct="0"/>
            <a:r>
              <a:rPr lang="zh-CN" altLang="en-US" sz="2400" dirty="0">
                <a:solidFill>
                  <a:srgbClr val="FEFEFE"/>
                </a:solidFill>
                <a:latin typeface="Arial" panose="020B0604020202020204" pitchFamily="34" charset="0"/>
                <a:ea typeface="微软雅黑" panose="020B0503020204020204" pitchFamily="34" charset="-122"/>
              </a:rPr>
              <a:t>失职追责</a:t>
            </a:r>
            <a:endParaRPr lang="zh-CN" altLang="en-US" sz="2400" dirty="0">
              <a:solidFill>
                <a:srgbClr val="FEFEFE"/>
              </a:solidFill>
              <a:latin typeface="Arial" panose="020B0604020202020204" pitchFamily="34" charset="0"/>
              <a:ea typeface="微软雅黑" panose="020B0503020204020204" pitchFamily="34" charset="-122"/>
            </a:endParaRPr>
          </a:p>
        </p:txBody>
      </p:sp>
      <p:sp>
        <p:nvSpPr>
          <p:cNvPr id="56350" name="Oval 32"/>
          <p:cNvSpPr/>
          <p:nvPr/>
        </p:nvSpPr>
        <p:spPr>
          <a:xfrm>
            <a:off x="5727700" y="3852863"/>
            <a:ext cx="558800" cy="558800"/>
          </a:xfrm>
          <a:prstGeom prst="ellipse">
            <a:avLst/>
          </a:prstGeom>
          <a:solidFill>
            <a:srgbClr val="CCFFFF">
              <a:alpha val="79999"/>
            </a:srgbClr>
          </a:solidFill>
          <a:ln w="9525">
            <a:noFill/>
          </a:ln>
        </p:spPr>
        <p:txBody>
          <a:bodyPr wrap="none" anchor="ctr" anchorCtr="0"/>
          <a:p>
            <a:pPr algn="ctr" eaLnBrk="0" hangingPunct="0"/>
            <a:endParaRPr lang="zh-CN" altLang="en-US" dirty="0">
              <a:latin typeface="Arial" panose="020B0604020202020204" pitchFamily="34" charset="0"/>
            </a:endParaRPr>
          </a:p>
        </p:txBody>
      </p:sp>
      <p:sp>
        <p:nvSpPr>
          <p:cNvPr id="56351" name="Text Box 33"/>
          <p:cNvSpPr txBox="1"/>
          <p:nvPr/>
        </p:nvSpPr>
        <p:spPr>
          <a:xfrm>
            <a:off x="5837238" y="3894138"/>
            <a:ext cx="354012" cy="457200"/>
          </a:xfrm>
          <a:prstGeom prst="rect">
            <a:avLst/>
          </a:prstGeom>
          <a:noFill/>
          <a:ln w="9525">
            <a:noFill/>
          </a:ln>
        </p:spPr>
        <p:txBody>
          <a:bodyPr wrap="none">
            <a:spAutoFit/>
          </a:bodyPr>
          <a:p>
            <a:pPr algn="ctr" eaLnBrk="0" hangingPunct="0"/>
            <a:r>
              <a:rPr lang="en-US" altLang="zh-CN" sz="2400">
                <a:solidFill>
                  <a:srgbClr val="5F5F5F"/>
                </a:solidFill>
                <a:latin typeface="Arial" panose="020B0604020202020204" pitchFamily="34" charset="0"/>
              </a:rPr>
              <a:t>4</a:t>
            </a:r>
            <a:endParaRPr lang="en-US" altLang="zh-CN" sz="2400">
              <a:solidFill>
                <a:srgbClr val="5F5F5F"/>
              </a:solidFill>
              <a:latin typeface="Arial" panose="020B0604020202020204" pitchFamily="34" charset="0"/>
            </a:endParaRPr>
          </a:p>
        </p:txBody>
      </p:sp>
      <p:grpSp>
        <p:nvGrpSpPr>
          <p:cNvPr id="56352" name="Group 34"/>
          <p:cNvGrpSpPr/>
          <p:nvPr/>
        </p:nvGrpSpPr>
        <p:grpSpPr>
          <a:xfrm>
            <a:off x="2333625" y="3203575"/>
            <a:ext cx="893763" cy="839788"/>
            <a:chOff x="2644" y="2841"/>
            <a:chExt cx="563" cy="529"/>
          </a:xfrm>
        </p:grpSpPr>
        <p:sp>
          <p:nvSpPr>
            <p:cNvPr id="56353" name="AutoShape 35"/>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54" name="AutoShape 36"/>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55" name="AutoShape 37"/>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nchorCtr="0">
              <a:flatTx/>
            </a:bodyPr>
            <a:p>
              <a:pPr algn="ctr" eaLnBrk="0" hangingPunct="0"/>
              <a:endParaRPr lang="zh-CN" altLang="en-US" dirty="0">
                <a:latin typeface="Arial" panose="020B0604020202020204" pitchFamily="34" charset="0"/>
              </a:endParaRPr>
            </a:p>
          </p:txBody>
        </p:sp>
      </p:grpSp>
      <p:grpSp>
        <p:nvGrpSpPr>
          <p:cNvPr id="56356" name="Group 38"/>
          <p:cNvGrpSpPr/>
          <p:nvPr/>
        </p:nvGrpSpPr>
        <p:grpSpPr>
          <a:xfrm>
            <a:off x="1881188" y="3467100"/>
            <a:ext cx="2767012" cy="2538413"/>
            <a:chOff x="1185" y="2206"/>
            <a:chExt cx="1743" cy="1599"/>
          </a:xfrm>
        </p:grpSpPr>
        <p:sp>
          <p:nvSpPr>
            <p:cNvPr id="56357" name="AutoShape 39"/>
            <p:cNvSpPr/>
            <p:nvPr/>
          </p:nvSpPr>
          <p:spPr>
            <a:xfrm>
              <a:off x="1185" y="2458"/>
              <a:ext cx="1731" cy="1347"/>
            </a:xfrm>
            <a:prstGeom prst="diamond">
              <a:avLst/>
            </a:prstGeom>
            <a:solidFill>
              <a:srgbClr val="CCFFCC"/>
            </a:solidFill>
            <a:ln w="9525"/>
            <a:scene3d>
              <a:camera prst="legacyObliqueBottom">
                <a:rot lat="0" lon="0" rev="0"/>
              </a:camera>
              <a:lightRig rig="legacyFlat2" dir="t"/>
            </a:scene3d>
            <a:sp3d extrusionH="227000" prstMaterial="legacyMatte">
              <a:bevelT w="13500" h="13500" prst="angle"/>
              <a:bevelB w="13500" h="13500" prst="angle"/>
              <a:extrusionClr>
                <a:srgbClr val="CCFFCC"/>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58" name="AutoShape 40"/>
            <p:cNvSpPr/>
            <p:nvPr/>
          </p:nvSpPr>
          <p:spPr>
            <a:xfrm>
              <a:off x="1186" y="2327"/>
              <a:ext cx="1731" cy="1347"/>
            </a:xfrm>
            <a:prstGeom prst="diamond">
              <a:avLst/>
            </a:prstGeom>
            <a:solidFill>
              <a:srgbClr val="66FF66"/>
            </a:solidFill>
            <a:ln w="9525"/>
            <a:scene3d>
              <a:camera prst="legacyObliqueBottom">
                <a:rot lat="0" lon="0" rev="0"/>
              </a:camera>
              <a:lightRig rig="legacyFlat2" dir="t"/>
            </a:scene3d>
            <a:sp3d extrusionH="227000" prstMaterial="legacyMatte">
              <a:bevelT w="13500" h="13500" prst="angle"/>
              <a:bevelB w="13500" h="13500" prst="angle"/>
              <a:extrusionClr>
                <a:srgbClr val="66FF6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59" name="AutoShape 41"/>
            <p:cNvSpPr/>
            <p:nvPr/>
          </p:nvSpPr>
          <p:spPr>
            <a:xfrm>
              <a:off x="1197" y="2206"/>
              <a:ext cx="1731" cy="1347"/>
            </a:xfrm>
            <a:prstGeom prst="diamond">
              <a:avLst/>
            </a:prstGeom>
            <a:gradFill rotWithShape="1">
              <a:gsLst>
                <a:gs pos="0">
                  <a:srgbClr val="009B4E"/>
                </a:gs>
                <a:gs pos="100000">
                  <a:srgbClr val="00CC66"/>
                </a:gs>
              </a:gsLst>
              <a:lin ang="5400000" scaled="1"/>
              <a:tileRect/>
            </a:gradFill>
            <a:ln w="9525"/>
            <a:scene3d>
              <a:camera prst="legacyObliqueBottom">
                <a:rot lat="0" lon="0" rev="0"/>
              </a:camera>
              <a:lightRig rig="legacyFlat2" dir="t"/>
            </a:scene3d>
            <a:sp3d extrusionH="227000" prstMaterial="legacyMatte">
              <a:bevelT w="13500" h="13500" prst="angle"/>
              <a:bevelB w="13500" h="13500" prst="angle"/>
              <a:extrusionClr>
                <a:srgbClr val="00CC66"/>
              </a:extrusionClr>
            </a:sp3d>
          </p:spPr>
          <p:txBody>
            <a:bodyPr wrap="none" anchor="ctr" anchorCtr="0">
              <a:flatTx/>
            </a:bodyPr>
            <a:p>
              <a:pPr algn="ctr" eaLnBrk="0" hangingPunct="0"/>
              <a:endParaRPr lang="zh-CN" altLang="en-US" dirty="0">
                <a:latin typeface="Arial" panose="020B0604020202020204" pitchFamily="34" charset="0"/>
              </a:endParaRPr>
            </a:p>
          </p:txBody>
        </p:sp>
      </p:grpSp>
      <p:sp>
        <p:nvSpPr>
          <p:cNvPr id="56360" name="Rectangle 42"/>
          <p:cNvSpPr/>
          <p:nvPr/>
        </p:nvSpPr>
        <p:spPr>
          <a:xfrm>
            <a:off x="2586038" y="4503738"/>
            <a:ext cx="1403350" cy="457200"/>
          </a:xfrm>
          <a:prstGeom prst="rect">
            <a:avLst/>
          </a:prstGeom>
          <a:noFill/>
          <a:ln w="9525">
            <a:noFill/>
          </a:ln>
        </p:spPr>
        <p:txBody>
          <a:bodyPr wrap="none">
            <a:spAutoFit/>
          </a:bodyPr>
          <a:p>
            <a:pPr algn="ctr" eaLnBrk="0" hangingPunct="0"/>
            <a:r>
              <a:rPr lang="zh-CN" altLang="en-US" sz="2400" dirty="0">
                <a:solidFill>
                  <a:srgbClr val="FEFEFE"/>
                </a:solidFill>
                <a:latin typeface="Arial" panose="020B0604020202020204" pitchFamily="34" charset="0"/>
                <a:ea typeface="微软雅黑" panose="020B0503020204020204" pitchFamily="34" charset="-122"/>
              </a:rPr>
              <a:t>齐抓共管</a:t>
            </a:r>
            <a:endParaRPr lang="zh-CN" altLang="en-US" sz="2400" dirty="0">
              <a:solidFill>
                <a:srgbClr val="FEFEFE"/>
              </a:solidFill>
              <a:latin typeface="Arial" panose="020B0604020202020204" pitchFamily="34" charset="0"/>
              <a:ea typeface="微软雅黑" panose="020B0503020204020204" pitchFamily="34" charset="-122"/>
            </a:endParaRPr>
          </a:p>
        </p:txBody>
      </p:sp>
      <p:sp>
        <p:nvSpPr>
          <p:cNvPr id="56361" name="Oval 43"/>
          <p:cNvSpPr/>
          <p:nvPr/>
        </p:nvSpPr>
        <p:spPr>
          <a:xfrm>
            <a:off x="2997200" y="3852863"/>
            <a:ext cx="558800" cy="558800"/>
          </a:xfrm>
          <a:prstGeom prst="ellipse">
            <a:avLst/>
          </a:prstGeom>
          <a:solidFill>
            <a:srgbClr val="CCFFCC">
              <a:alpha val="70195"/>
            </a:srgbClr>
          </a:solidFill>
          <a:ln w="9525">
            <a:noFill/>
          </a:ln>
        </p:spPr>
        <p:txBody>
          <a:bodyPr wrap="none" anchor="ctr" anchorCtr="0"/>
          <a:p>
            <a:pPr algn="ctr" eaLnBrk="0" hangingPunct="0"/>
            <a:endParaRPr lang="zh-CN" altLang="en-US" dirty="0">
              <a:latin typeface="Arial" panose="020B0604020202020204" pitchFamily="34" charset="0"/>
            </a:endParaRPr>
          </a:p>
        </p:txBody>
      </p:sp>
      <p:sp>
        <p:nvSpPr>
          <p:cNvPr id="56362" name="Text Box 44"/>
          <p:cNvSpPr txBox="1"/>
          <p:nvPr/>
        </p:nvSpPr>
        <p:spPr>
          <a:xfrm>
            <a:off x="3100388" y="3898900"/>
            <a:ext cx="354012" cy="457200"/>
          </a:xfrm>
          <a:prstGeom prst="rect">
            <a:avLst/>
          </a:prstGeom>
          <a:noFill/>
          <a:ln w="9525">
            <a:noFill/>
          </a:ln>
        </p:spPr>
        <p:txBody>
          <a:bodyPr wrap="none">
            <a:spAutoFit/>
          </a:bodyPr>
          <a:p>
            <a:pPr algn="ctr" eaLnBrk="0" hangingPunct="0"/>
            <a:r>
              <a:rPr lang="en-US" altLang="zh-CN" sz="2400">
                <a:solidFill>
                  <a:srgbClr val="5F5F5F"/>
                </a:solidFill>
                <a:latin typeface="Arial" panose="020B0604020202020204" pitchFamily="34" charset="0"/>
              </a:rPr>
              <a:t>3</a:t>
            </a:r>
            <a:endParaRPr lang="en-US" altLang="zh-CN" sz="2400">
              <a:solidFill>
                <a:srgbClr val="5F5F5F"/>
              </a:solidFill>
              <a:latin typeface="Arial" panose="020B0604020202020204" pitchFamily="34" charset="0"/>
            </a:endParaRPr>
          </a:p>
        </p:txBody>
      </p:sp>
      <p:grpSp>
        <p:nvGrpSpPr>
          <p:cNvPr id="56363" name="Group 45"/>
          <p:cNvGrpSpPr/>
          <p:nvPr/>
        </p:nvGrpSpPr>
        <p:grpSpPr>
          <a:xfrm>
            <a:off x="4197350" y="4657725"/>
            <a:ext cx="893763" cy="839788"/>
            <a:chOff x="2644" y="2841"/>
            <a:chExt cx="563" cy="529"/>
          </a:xfrm>
        </p:grpSpPr>
        <p:sp>
          <p:nvSpPr>
            <p:cNvPr id="56364" name="AutoShape 46"/>
            <p:cNvSpPr/>
            <p:nvPr/>
          </p:nvSpPr>
          <p:spPr>
            <a:xfrm>
              <a:off x="2644" y="2932"/>
              <a:ext cx="563" cy="438"/>
            </a:xfrm>
            <a:prstGeom prst="diamond">
              <a:avLst/>
            </a:prstGeom>
            <a:solidFill>
              <a:srgbClr val="4D4D4D"/>
            </a:solidFill>
            <a:ln w="9525"/>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65" name="AutoShape 47"/>
            <p:cNvSpPr/>
            <p:nvPr/>
          </p:nvSpPr>
          <p:spPr>
            <a:xfrm>
              <a:off x="2644" y="2888"/>
              <a:ext cx="563" cy="439"/>
            </a:xfrm>
            <a:prstGeom prst="diamond">
              <a:avLst/>
            </a:prstGeom>
            <a:solidFill>
              <a:srgbClr val="969696"/>
            </a:solidFill>
            <a:ln w="9525"/>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nchorCtr="0">
              <a:flatTx/>
            </a:bodyPr>
            <a:p>
              <a:pPr algn="ctr" eaLnBrk="0" hangingPunct="0"/>
              <a:endParaRPr lang="zh-CN" altLang="en-US" dirty="0">
                <a:latin typeface="Arial" panose="020B0604020202020204" pitchFamily="34" charset="0"/>
              </a:endParaRPr>
            </a:p>
          </p:txBody>
        </p:sp>
        <p:sp>
          <p:nvSpPr>
            <p:cNvPr id="56366" name="AutoShape 48"/>
            <p:cNvSpPr/>
            <p:nvPr/>
          </p:nvSpPr>
          <p:spPr>
            <a:xfrm>
              <a:off x="2644" y="2841"/>
              <a:ext cx="563" cy="438"/>
            </a:xfrm>
            <a:prstGeom prst="diamond">
              <a:avLst/>
            </a:prstGeom>
            <a:gradFill rotWithShape="1">
              <a:gsLst>
                <a:gs pos="0">
                  <a:srgbClr val="B2B2B2"/>
                </a:gs>
                <a:gs pos="100000">
                  <a:srgbClr val="ABABAB"/>
                </a:gs>
              </a:gsLst>
              <a:lin ang="5400000" scaled="1"/>
              <a:tileRect/>
            </a:gradFill>
            <a:ln w="9525"/>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nchorCtr="0">
              <a:flatTx/>
            </a:bodyPr>
            <a:p>
              <a:pPr algn="ctr" eaLnBrk="0" hangingPunct="0"/>
              <a:endParaRPr lang="zh-CN" altLang="en-US" dirty="0">
                <a:latin typeface="Arial" panose="020B0604020202020204" pitchFamily="34" charset="0"/>
              </a:endParaRPr>
            </a:p>
          </p:txBody>
        </p:sp>
      </p:grpSp>
      <p:sp>
        <p:nvSpPr>
          <p:cNvPr id="147504" name="Text Box 48"/>
          <p:cNvSpPr txBox="1">
            <a:spLocks noChangeArrowheads="1"/>
          </p:cNvSpPr>
          <p:nvPr/>
        </p:nvSpPr>
        <p:spPr bwMode="auto">
          <a:xfrm>
            <a:off x="7705725" y="2420938"/>
            <a:ext cx="611188" cy="2160588"/>
          </a:xfrm>
          <a:prstGeom prst="rect">
            <a:avLst/>
          </a:prstGeom>
          <a:noFill/>
          <a:ln w="9525">
            <a:noFill/>
            <a:miter lim="800000"/>
          </a:ln>
          <a:effectLst>
            <a:outerShdw dist="17961" dir="2700000" algn="ctr" rotWithShape="0">
              <a:schemeClr val="accent1">
                <a:gamma/>
                <a:shade val="60000"/>
                <a:invGamma/>
              </a:schemeClr>
            </a:outerShdw>
          </a:effectLst>
        </p:spPr>
        <p:txBody>
          <a:bodyPr vert="eaVert">
            <a:spAutoFit/>
          </a:bodyPr>
          <a:lstStyle/>
          <a:p>
            <a:pPr marR="0" defTabSz="914400">
              <a:spcBef>
                <a:spcPct val="50000"/>
              </a:spcBef>
              <a:buClrTx/>
              <a:buSzTx/>
              <a:buFont typeface="Arial" panose="020B0604020202020204" pitchFamily="34" charset="0"/>
              <a:buNone/>
              <a:defRPr/>
            </a:pPr>
            <a:r>
              <a:rPr kumimoji="0" lang="zh-CN" altLang="en-US" sz="2800" kern="1200" cap="none" spc="0" normalizeH="0" baseline="0" noProof="0">
                <a:solidFill>
                  <a:srgbClr val="006600"/>
                </a:solidFill>
                <a:latin typeface="Arial" panose="020B0604020202020204" pitchFamily="34" charset="0"/>
                <a:ea typeface="微软雅黑" panose="020B0503020204020204" pitchFamily="34" charset="-122"/>
                <a:cs typeface="+mn-cs"/>
              </a:rPr>
              <a:t>尽 职 减 责</a:t>
            </a:r>
            <a:endParaRPr kumimoji="0" lang="zh-CN" altLang="en-US" sz="2800" kern="1200" cap="none" spc="0" normalizeH="0" baseline="0" noProof="0">
              <a:solidFill>
                <a:srgbClr val="006600"/>
              </a:solidFill>
              <a:latin typeface="Arial" panose="020B0604020202020204" pitchFamily="34" charset="0"/>
              <a:ea typeface="微软雅黑" panose="020B0503020204020204" pitchFamily="34" charset="-122"/>
              <a:cs typeface="+mn-cs"/>
            </a:endParaRPr>
          </a:p>
        </p:txBody>
      </p:sp>
      <p:sp>
        <p:nvSpPr>
          <p:cNvPr id="147505" name="Text Box 49"/>
          <p:cNvSpPr txBox="1">
            <a:spLocks noChangeArrowheads="1"/>
          </p:cNvSpPr>
          <p:nvPr/>
        </p:nvSpPr>
        <p:spPr bwMode="auto">
          <a:xfrm>
            <a:off x="755650" y="2492375"/>
            <a:ext cx="611188" cy="2160588"/>
          </a:xfrm>
          <a:prstGeom prst="rect">
            <a:avLst/>
          </a:prstGeom>
          <a:noFill/>
          <a:ln w="9525">
            <a:noFill/>
            <a:miter lim="800000"/>
          </a:ln>
          <a:effectLst>
            <a:outerShdw dist="17961" dir="2700000" algn="ctr" rotWithShape="0">
              <a:schemeClr val="accent1">
                <a:gamma/>
                <a:shade val="60000"/>
                <a:invGamma/>
              </a:schemeClr>
            </a:outerShdw>
          </a:effectLst>
        </p:spPr>
        <p:txBody>
          <a:bodyPr vert="eaVert">
            <a:spAutoFit/>
          </a:bodyPr>
          <a:lstStyle/>
          <a:p>
            <a:pPr marR="0" defTabSz="914400">
              <a:spcBef>
                <a:spcPct val="50000"/>
              </a:spcBef>
              <a:buClrTx/>
              <a:buSzTx/>
              <a:buFont typeface="Arial" panose="020B0604020202020204" pitchFamily="34" charset="0"/>
              <a:buNone/>
              <a:defRPr/>
            </a:pPr>
            <a:r>
              <a:rPr kumimoji="0" lang="zh-CN" altLang="en-US" sz="2800" kern="1200" cap="none" spc="0" normalizeH="0" baseline="0" noProof="0">
                <a:solidFill>
                  <a:srgbClr val="006600"/>
                </a:solidFill>
                <a:latin typeface="Arial" panose="020B0604020202020204" pitchFamily="34" charset="0"/>
                <a:ea typeface="微软雅黑" panose="020B0503020204020204" pitchFamily="34" charset="-122"/>
                <a:cs typeface="+mn-cs"/>
              </a:rPr>
              <a:t>尽 职 免 责</a:t>
            </a:r>
            <a:endParaRPr kumimoji="0" lang="zh-CN" altLang="en-US" sz="2800" kern="1200" cap="none" spc="0" normalizeH="0" baseline="0" noProof="0">
              <a:solidFill>
                <a:srgbClr val="006600"/>
              </a:solidFill>
              <a:latin typeface="Arial" panose="020B0604020202020204" pitchFamily="34" charset="0"/>
              <a:ea typeface="微软雅黑" panose="020B0503020204020204"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3" descr="深色木质"/>
          <p:cNvSpPr/>
          <p:nvPr/>
        </p:nvSpPr>
        <p:spPr>
          <a:xfrm>
            <a:off x="1143000" y="1268413"/>
            <a:ext cx="7358063"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en-US" altLang="zh-CN" sz="3600">
                <a:solidFill>
                  <a:schemeClr val="tx2"/>
                </a:solidFill>
                <a:latin typeface="微软雅黑" panose="020B0503020204020204" pitchFamily="34" charset="-122"/>
                <a:ea typeface="微软雅黑" panose="020B0503020204020204" pitchFamily="34" charset="-122"/>
              </a:rPr>
              <a:t>1 </a:t>
            </a:r>
            <a:r>
              <a:rPr lang="zh-CN" altLang="en-US" sz="3600" dirty="0">
                <a:solidFill>
                  <a:schemeClr val="tx2"/>
                </a:solidFill>
                <a:latin typeface="微软雅黑" panose="020B0503020204020204" pitchFamily="34" charset="-122"/>
                <a:ea typeface="微软雅黑" panose="020B0503020204020204" pitchFamily="34" charset="-122"/>
              </a:rPr>
              <a:t>概念</a:t>
            </a:r>
            <a:endParaRPr lang="en-US" altLang="zh-CN" sz="3600">
              <a:solidFill>
                <a:schemeClr val="tx2"/>
              </a:solidFill>
              <a:latin typeface="微软雅黑" panose="020B0503020204020204" pitchFamily="34" charset="-122"/>
              <a:ea typeface="微软雅黑" panose="020B0503020204020204" pitchFamily="34" charset="-122"/>
            </a:endParaRPr>
          </a:p>
        </p:txBody>
      </p:sp>
      <p:pic>
        <p:nvPicPr>
          <p:cNvPr id="83970"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282625"/>
          <p:cNvSpPr>
            <a:spLocks noGrp="1"/>
          </p:cNvSpPr>
          <p:nvPr>
            <p:ph type="title" idx="4294967295"/>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84994" name="文本占位符 282626"/>
          <p:cNvSpPr>
            <a:spLocks noGrp="1"/>
          </p:cNvSpPr>
          <p:nvPr>
            <p:ph type="body" idx="4294967295"/>
          </p:nvPr>
        </p:nvSpPr>
        <p:spPr>
          <a:xfrm>
            <a:off x="323850" y="1196975"/>
            <a:ext cx="8496300" cy="4849813"/>
          </a:xfrm>
          <a:ln/>
        </p:spPr>
        <p:txBody>
          <a:bodyPr anchor="t" anchorCtr="0"/>
          <a:p>
            <a:pPr>
              <a:buNone/>
            </a:pPr>
            <a:r>
              <a:rPr lang="en-US" altLang="zh-CN" sz="2400" b="1">
                <a:solidFill>
                  <a:srgbClr val="006600"/>
                </a:solidFill>
                <a:latin typeface="微软雅黑" panose="020B0503020204020204" pitchFamily="34" charset="-122"/>
              </a:rPr>
              <a:t>1.1.1  </a:t>
            </a:r>
            <a:r>
              <a:rPr lang="zh-CN" altLang="en-US" sz="2400" b="1" dirty="0">
                <a:solidFill>
                  <a:srgbClr val="CC0000"/>
                </a:solidFill>
                <a:latin typeface="微软雅黑" panose="020B0503020204020204" pitchFamily="34" charset="-122"/>
              </a:rPr>
              <a:t>风险点</a:t>
            </a:r>
            <a:endParaRPr lang="zh-CN" altLang="en-US" sz="2400" b="1" dirty="0">
              <a:solidFill>
                <a:srgbClr val="CC0000"/>
              </a:solidFill>
              <a:latin typeface="微软雅黑" panose="020B0503020204020204" pitchFamily="34" charset="-122"/>
            </a:endParaRPr>
          </a:p>
          <a:p>
            <a:pPr>
              <a:lnSpc>
                <a:spcPct val="150000"/>
              </a:lnSpc>
            </a:pPr>
            <a:r>
              <a:rPr lang="zh-CN" altLang="en-US" sz="2400" b="1" dirty="0">
                <a:solidFill>
                  <a:srgbClr val="006600"/>
                </a:solidFill>
              </a:rPr>
              <a:t>即基于现有安全知识、安全经验、法规及标准要求、事故教训等，运用</a:t>
            </a:r>
            <a:r>
              <a:rPr lang="zh-CN" altLang="en-US" sz="2400" b="1" dirty="0">
                <a:solidFill>
                  <a:srgbClr val="CC0000"/>
                </a:solidFill>
              </a:rPr>
              <a:t>“头脑风暴法”</a:t>
            </a:r>
            <a:r>
              <a:rPr lang="zh-CN" altLang="en-US" sz="2400" b="1" dirty="0">
                <a:solidFill>
                  <a:srgbClr val="006600"/>
                </a:solidFill>
              </a:rPr>
              <a:t>确定的伴随较大风险的部位、设施、场所、区域等的物理实体、作业环境或空间。 </a:t>
            </a:r>
            <a:endParaRPr lang="zh-CN" altLang="en-US" sz="2400" b="1" dirty="0">
              <a:solidFill>
                <a:srgbClr val="006600"/>
              </a:solidFill>
            </a:endParaRPr>
          </a:p>
          <a:p>
            <a:pPr algn="l">
              <a:lnSpc>
                <a:spcPct val="150000"/>
              </a:lnSpc>
            </a:pPr>
            <a:r>
              <a:rPr lang="zh-CN" altLang="zh-CN" b="1" dirty="0"/>
              <a:t>风险点亦可称风险源，如原料罐区、液氨站、变配电室、危化品仓库；合成氨装置的冷凝器、换热器；冶金企业的煤气柜、转炉；矿山炸药库、提升机房、水泵房、井下中央变电室、风机房、采场、井底车场、尾矿库等。</a:t>
            </a:r>
            <a:endParaRPr lang="zh-CN" altLang="en-US" sz="2400" b="1" dirty="0">
              <a:solidFill>
                <a:srgbClr val="006600"/>
              </a:solidFill>
              <a:latin typeface="微软雅黑" panose="020B0503020204020204" pitchFamily="34" charset="-122"/>
            </a:endParaRPr>
          </a:p>
          <a:p>
            <a:pPr>
              <a:lnSpc>
                <a:spcPct val="150000"/>
              </a:lnSpc>
              <a:buNone/>
            </a:pPr>
            <a:endParaRPr lang="zh-CN" altLang="en-US" sz="2400" b="1" dirty="0">
              <a:solidFill>
                <a:srgbClr val="006600"/>
              </a:solidFill>
              <a:latin typeface="微软雅黑" panose="020B0503020204020204" pitchFamily="34" charset="-122"/>
            </a:endParaRPr>
          </a:p>
          <a:p>
            <a:pPr>
              <a:buNone/>
            </a:pPr>
            <a:endParaRPr lang="zh-CN" altLang="en-US" sz="2400" b="1" dirty="0">
              <a:solidFill>
                <a:srgbClr val="006600"/>
              </a:solidFill>
              <a:latin typeface="微软雅黑" panose="020B0503020204020204" pitchFamily="34" charset="-122"/>
            </a:endParaRPr>
          </a:p>
        </p:txBody>
      </p:sp>
      <p:pic>
        <p:nvPicPr>
          <p:cNvPr id="84995" name="图片 282627" descr="6355434264781250004351451"/>
          <p:cNvPicPr>
            <a:picLocks noChangeAspect="1"/>
          </p:cNvPicPr>
          <p:nvPr/>
        </p:nvPicPr>
        <p:blipFill>
          <a:blip r:embed="rId1"/>
          <a:stretch>
            <a:fillRect/>
          </a:stretch>
        </p:blipFill>
        <p:spPr>
          <a:xfrm>
            <a:off x="5003800" y="5418138"/>
            <a:ext cx="4140200" cy="143986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82273"/>
          <p:cNvSpPr>
            <a:spLocks noGrp="1"/>
          </p:cNvSpPr>
          <p:nvPr>
            <p:ph type="title"/>
          </p:nvPr>
        </p:nvSpPr>
        <p:spPr>
          <a:xfrm>
            <a:off x="395288" y="620713"/>
            <a:ext cx="8291512" cy="504825"/>
          </a:xfrm>
          <a:ln/>
        </p:spPr>
        <p:txBody>
          <a:bodyPr anchor="b" anchorCtr="0"/>
          <a:p>
            <a:r>
              <a:rPr lang="zh-CN" altLang="en-US" sz="2800" dirty="0">
                <a:solidFill>
                  <a:srgbClr val="0000FF"/>
                </a:solidFill>
                <a:latin typeface="微软雅黑" panose="020B0503020204020204" pitchFamily="34" charset="-122"/>
              </a:rPr>
              <a:t>（</a:t>
            </a:r>
            <a:r>
              <a:rPr lang="en-US" altLang="zh-CN" sz="2800">
                <a:solidFill>
                  <a:srgbClr val="0000FF"/>
                </a:solidFill>
                <a:latin typeface="微软雅黑" panose="020B0503020204020204" pitchFamily="34" charset="-122"/>
              </a:rPr>
              <a:t>1</a:t>
            </a:r>
            <a:r>
              <a:rPr lang="zh-CN" altLang="en-US" sz="2800" dirty="0">
                <a:solidFill>
                  <a:srgbClr val="0000FF"/>
                </a:solidFill>
                <a:latin typeface="微软雅黑" panose="020B0503020204020204" pitchFamily="34" charset="-122"/>
              </a:rPr>
              <a:t>）风险点划分原则</a:t>
            </a:r>
            <a:endParaRPr lang="zh-CN" altLang="en-US" sz="2800" dirty="0">
              <a:solidFill>
                <a:srgbClr val="0000FF"/>
              </a:solidFill>
              <a:latin typeface="微软雅黑" panose="020B0503020204020204" pitchFamily="34" charset="-122"/>
            </a:endParaRPr>
          </a:p>
        </p:txBody>
      </p:sp>
      <p:sp>
        <p:nvSpPr>
          <p:cNvPr id="86018" name="文本占位符 182274"/>
          <p:cNvSpPr>
            <a:spLocks noGrp="1"/>
          </p:cNvSpPr>
          <p:nvPr>
            <p:ph idx="1"/>
          </p:nvPr>
        </p:nvSpPr>
        <p:spPr>
          <a:xfrm>
            <a:off x="250825" y="1052513"/>
            <a:ext cx="8642350" cy="5426075"/>
          </a:xfrm>
          <a:ln/>
        </p:spPr>
        <p:txBody>
          <a:bodyPr anchor="t" anchorCtr="0"/>
          <a:p>
            <a:pPr>
              <a:lnSpc>
                <a:spcPct val="155000"/>
              </a:lnSpc>
            </a:pPr>
            <a:r>
              <a:rPr lang="zh-CN" altLang="en-US" b="1" dirty="0">
                <a:solidFill>
                  <a:srgbClr val="000066"/>
                </a:solidFill>
              </a:rPr>
              <a:t>风险点划分应当遵循</a:t>
            </a:r>
            <a:r>
              <a:rPr lang="zh-CN" altLang="en-US" sz="2400" dirty="0">
                <a:solidFill>
                  <a:srgbClr val="CC0000"/>
                </a:solidFill>
              </a:rPr>
              <a:t>“大小适中、便于分类、功能独立、易于管理、范围清晰”</a:t>
            </a:r>
            <a:r>
              <a:rPr lang="zh-CN" altLang="en-US" b="1" dirty="0">
                <a:solidFill>
                  <a:srgbClr val="000066"/>
                </a:solidFill>
              </a:rPr>
              <a:t>的原则。</a:t>
            </a:r>
            <a:endParaRPr lang="zh-CN" altLang="en-US" b="1" dirty="0">
              <a:solidFill>
                <a:srgbClr val="000066"/>
              </a:solidFill>
            </a:endParaRPr>
          </a:p>
          <a:p>
            <a:pPr>
              <a:lnSpc>
                <a:spcPct val="155000"/>
              </a:lnSpc>
            </a:pPr>
            <a:r>
              <a:rPr lang="zh-CN" altLang="en-US" b="1" dirty="0">
                <a:solidFill>
                  <a:srgbClr val="000066"/>
                </a:solidFill>
              </a:rPr>
              <a:t>如储存罐区、装卸站台、生产装置、作业场所等等。但对于规模较大、工序复杂的企业，应对生产装置或生产车间按照工艺特点或工序要求进一步细分，为危险源辨识确定合适的范围。</a:t>
            </a:r>
            <a:endParaRPr lang="zh-CN" altLang="en-US" b="1" dirty="0">
              <a:solidFill>
                <a:srgbClr val="000066"/>
              </a:solidFill>
            </a:endParaRPr>
          </a:p>
          <a:p>
            <a:pPr>
              <a:lnSpc>
                <a:spcPct val="155000"/>
              </a:lnSpc>
            </a:pPr>
            <a:r>
              <a:rPr lang="zh-CN" altLang="en-US" sz="1800" dirty="0">
                <a:solidFill>
                  <a:srgbClr val="0000FF"/>
                </a:solidFill>
              </a:rPr>
              <a:t>但对生产工艺复杂、流程相对较长的生产装置应当按照生产工序、工艺进行划分。以焦化厂为例：如果按照炼焦车间、化产车间笼统划分则过于粗放，应当按照每个工序的独立功能划分则更易于管理和分工，比如按照：备煤车间、炼焦</a:t>
            </a:r>
            <a:r>
              <a:rPr lang="en-US" altLang="zh-CN" sz="1800">
                <a:solidFill>
                  <a:srgbClr val="0000FF"/>
                </a:solidFill>
              </a:rPr>
              <a:t>/</a:t>
            </a:r>
            <a:r>
              <a:rPr lang="zh-CN" altLang="en-US" sz="1800" dirty="0">
                <a:solidFill>
                  <a:srgbClr val="0000FF"/>
                </a:solidFill>
              </a:rPr>
              <a:t>熄焦、筛焦、冷鼓、脱硫、蒸氨、脱苯等工艺或工序划分较为合理。</a:t>
            </a:r>
            <a:endParaRPr lang="zh-CN" altLang="en-US" sz="1800"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83297"/>
          <p:cNvSpPr>
            <a:spLocks noGrp="1"/>
          </p:cNvSpPr>
          <p:nvPr>
            <p:ph type="title"/>
          </p:nvPr>
        </p:nvSpPr>
        <p:spPr>
          <a:xfrm>
            <a:off x="179388" y="1052513"/>
            <a:ext cx="8291512" cy="698500"/>
          </a:xfrm>
          <a:ln/>
        </p:spPr>
        <p:txBody>
          <a:bodyPr anchor="b" anchorCtr="0"/>
          <a:p>
            <a:r>
              <a:rPr lang="zh-CN" altLang="en-US" sz="2800" dirty="0">
                <a:solidFill>
                  <a:srgbClr val="0000FF"/>
                </a:solidFill>
              </a:rPr>
              <a:t>（</a:t>
            </a:r>
            <a:r>
              <a:rPr lang="en-US" altLang="zh-CN" sz="2800">
                <a:solidFill>
                  <a:srgbClr val="0000FF"/>
                </a:solidFill>
              </a:rPr>
              <a:t>2</a:t>
            </a:r>
            <a:r>
              <a:rPr lang="zh-CN" altLang="en-US" sz="2800" dirty="0">
                <a:solidFill>
                  <a:srgbClr val="0000FF"/>
                </a:solidFill>
              </a:rPr>
              <a:t>）风险点风险评价</a:t>
            </a:r>
            <a:br>
              <a:rPr lang="zh-CN" altLang="en-US" sz="2800" dirty="0"/>
            </a:br>
            <a:endParaRPr lang="zh-CN" altLang="en-US" sz="2800" dirty="0"/>
          </a:p>
        </p:txBody>
      </p:sp>
      <p:sp>
        <p:nvSpPr>
          <p:cNvPr id="87042" name="文本占位符 183298"/>
          <p:cNvSpPr>
            <a:spLocks noGrp="1"/>
          </p:cNvSpPr>
          <p:nvPr>
            <p:ph idx="1"/>
          </p:nvPr>
        </p:nvSpPr>
        <p:spPr>
          <a:xfrm>
            <a:off x="250825" y="2060575"/>
            <a:ext cx="8642350" cy="4418013"/>
          </a:xfrm>
          <a:ln/>
        </p:spPr>
        <p:txBody>
          <a:bodyPr anchor="t" anchorCtr="0"/>
          <a:p>
            <a:pPr>
              <a:lnSpc>
                <a:spcPct val="155000"/>
              </a:lnSpc>
            </a:pPr>
            <a:r>
              <a:rPr lang="zh-CN" altLang="en-US" sz="2800" b="1" dirty="0">
                <a:solidFill>
                  <a:srgbClr val="000066"/>
                </a:solidFill>
              </a:rPr>
              <a:t>“风险点”的风险是区域、部位和场所风险，对企业来讲是宏观风险，是</a:t>
            </a:r>
            <a:r>
              <a:rPr lang="zh-CN" altLang="en-US" sz="2800" dirty="0">
                <a:solidFill>
                  <a:srgbClr val="CC0000"/>
                </a:solidFill>
              </a:rPr>
              <a:t>基于事故后果</a:t>
            </a:r>
            <a:r>
              <a:rPr lang="zh-CN" altLang="en-US" sz="2800" b="1" dirty="0">
                <a:solidFill>
                  <a:srgbClr val="000066"/>
                </a:solidFill>
              </a:rPr>
              <a:t>的风险考量。而针对作为风险点中的“危险源”的风险评价则是</a:t>
            </a:r>
            <a:r>
              <a:rPr lang="zh-CN" altLang="en-US" sz="2800" dirty="0">
                <a:solidFill>
                  <a:srgbClr val="CC0000"/>
                </a:solidFill>
              </a:rPr>
              <a:t>基于过程</a:t>
            </a:r>
            <a:r>
              <a:rPr lang="zh-CN" altLang="en-US" sz="2800" b="1" dirty="0">
                <a:solidFill>
                  <a:srgbClr val="000066"/>
                </a:solidFill>
              </a:rPr>
              <a:t>的风险考量。</a:t>
            </a:r>
            <a:endParaRPr lang="zh-CN" altLang="en-US" sz="2800" b="1" dirty="0">
              <a:solidFill>
                <a:srgbClr val="0000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占位符 185346"/>
          <p:cNvSpPr>
            <a:spLocks noGrp="1"/>
          </p:cNvSpPr>
          <p:nvPr>
            <p:ph idx="1"/>
          </p:nvPr>
        </p:nvSpPr>
        <p:spPr>
          <a:xfrm>
            <a:off x="179388" y="692150"/>
            <a:ext cx="8640762" cy="5832475"/>
          </a:xfrm>
          <a:ln/>
        </p:spPr>
        <p:txBody>
          <a:bodyPr anchor="t" anchorCtr="0"/>
          <a:p>
            <a:r>
              <a:rPr lang="zh-CN" altLang="en-US" sz="2400" b="1" dirty="0">
                <a:solidFill>
                  <a:srgbClr val="CC0000"/>
                </a:solidFill>
              </a:rPr>
              <a:t>（</a:t>
            </a:r>
            <a:r>
              <a:rPr lang="en-US" altLang="zh-CN" sz="2400" b="1">
                <a:solidFill>
                  <a:srgbClr val="CC0000"/>
                </a:solidFill>
              </a:rPr>
              <a:t>a</a:t>
            </a:r>
            <a:r>
              <a:rPr lang="zh-CN" altLang="en-US" sz="2400" b="1" dirty="0">
                <a:solidFill>
                  <a:srgbClr val="CC0000"/>
                </a:solidFill>
              </a:rPr>
              <a:t>）风险点定量风险评价</a:t>
            </a:r>
            <a:endParaRPr lang="zh-CN" altLang="en-US" sz="2400" b="1" dirty="0">
              <a:solidFill>
                <a:srgbClr val="CC0000"/>
              </a:solidFill>
            </a:endParaRPr>
          </a:p>
          <a:p>
            <a:pPr>
              <a:lnSpc>
                <a:spcPct val="120000"/>
              </a:lnSpc>
            </a:pPr>
            <a:r>
              <a:rPr lang="zh-CN" altLang="en-US" sz="2400" dirty="0">
                <a:solidFill>
                  <a:srgbClr val="000066"/>
                </a:solidFill>
              </a:rPr>
              <a:t>风险点定量评价是指运用</a:t>
            </a:r>
            <a:r>
              <a:rPr lang="zh-CN" altLang="en-US" sz="2400" dirty="0">
                <a:solidFill>
                  <a:srgbClr val="CC0000"/>
                </a:solidFill>
              </a:rPr>
              <a:t>特定数学模型</a:t>
            </a:r>
            <a:r>
              <a:rPr lang="zh-CN" altLang="en-US" sz="2400" dirty="0">
                <a:solidFill>
                  <a:srgbClr val="000066"/>
                </a:solidFill>
              </a:rPr>
              <a:t>计算，对风险点的风险进行量化评价的风险评价方法。比如煤气柜的风险大小，适用数学模型（危险度评价法、道化学火灾爆炸指数法、</a:t>
            </a:r>
            <a:r>
              <a:rPr lang="en-US" altLang="zh-CN" sz="2400">
                <a:solidFill>
                  <a:srgbClr val="000066"/>
                </a:solidFill>
              </a:rPr>
              <a:t>TNT</a:t>
            </a:r>
            <a:r>
              <a:rPr lang="zh-CN" altLang="en-US" sz="2400" dirty="0">
                <a:solidFill>
                  <a:srgbClr val="000066"/>
                </a:solidFill>
              </a:rPr>
              <a:t>当量法等）来计算出煤气柜发生事故后可能导致的后果。针对风险点的定量风险评价更适用于涉及易燃易爆危化品的装置、设施等，适用定量评价得到的结果往往是客观的；</a:t>
            </a:r>
            <a:endParaRPr lang="zh-CN" altLang="en-US" sz="2400" dirty="0">
              <a:solidFill>
                <a:srgbClr val="000066"/>
              </a:solidFill>
            </a:endParaRPr>
          </a:p>
          <a:p>
            <a:pPr>
              <a:lnSpc>
                <a:spcPct val="120000"/>
              </a:lnSpc>
            </a:pPr>
            <a:r>
              <a:rPr lang="zh-CN" altLang="en-US" sz="2400" dirty="0">
                <a:solidFill>
                  <a:srgbClr val="000066"/>
                </a:solidFill>
              </a:rPr>
              <a:t>有条件的企业可以在开展危险源风险评价的基础上自行或委托外部专业力量开展风险点的定量风险评价。</a:t>
            </a:r>
            <a:endParaRPr lang="zh-CN" altLang="en-US" sz="2400" dirty="0">
              <a:solidFill>
                <a:srgbClr val="000066"/>
              </a:solidFill>
            </a:endParaRPr>
          </a:p>
          <a:p>
            <a:pPr>
              <a:lnSpc>
                <a:spcPct val="120000"/>
              </a:lnSpc>
            </a:pPr>
            <a:r>
              <a:rPr lang="zh-CN" altLang="en-US" sz="2400" dirty="0">
                <a:solidFill>
                  <a:srgbClr val="000066"/>
                </a:solidFill>
              </a:rPr>
              <a:t>当法律法规及政策要求企业必须开展风险点风险评价时，如针对重大危险源的安全评估，企业必须执行。</a:t>
            </a:r>
            <a:endParaRPr lang="zh-CN" altLang="en-US" sz="2400" dirty="0">
              <a:solidFill>
                <a:srgbClr val="000066"/>
              </a:solidFill>
            </a:endParaRPr>
          </a:p>
          <a:p>
            <a:pPr>
              <a:buNone/>
            </a:pPr>
            <a:endParaRPr lang="zh-CN" altLang="en-US" sz="2400" dirty="0">
              <a:solidFill>
                <a:srgbClr val="0000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89" name="图片 187395" descr="QQ截图20160926230602"/>
          <p:cNvPicPr>
            <a:picLocks noChangeAspect="1"/>
          </p:cNvPicPr>
          <p:nvPr/>
        </p:nvPicPr>
        <p:blipFill>
          <a:blip r:embed="rId1"/>
          <a:stretch>
            <a:fillRect/>
          </a:stretch>
        </p:blipFill>
        <p:spPr>
          <a:xfrm>
            <a:off x="250825" y="1052513"/>
            <a:ext cx="8556625" cy="5329237"/>
          </a:xfrm>
          <a:prstGeom prst="rect">
            <a:avLst/>
          </a:prstGeom>
          <a:noFill/>
          <a:ln w="9525">
            <a:noFill/>
          </a:ln>
        </p:spPr>
      </p:pic>
      <p:sp>
        <p:nvSpPr>
          <p:cNvPr id="89090" name="标题 187396"/>
          <p:cNvSpPr>
            <a:spLocks noGrp="1"/>
          </p:cNvSpPr>
          <p:nvPr>
            <p:ph type="title"/>
          </p:nvPr>
        </p:nvSpPr>
        <p:spPr>
          <a:xfrm>
            <a:off x="179388" y="692150"/>
            <a:ext cx="8291512" cy="698500"/>
          </a:xfrm>
          <a:ln/>
        </p:spPr>
        <p:txBody>
          <a:bodyPr anchor="b" anchorCtr="0"/>
          <a:p>
            <a:br>
              <a:rPr lang="zh-CN" altLang="en-US" sz="2400" dirty="0">
                <a:solidFill>
                  <a:srgbClr val="CC0000"/>
                </a:solidFill>
              </a:rPr>
            </a:br>
            <a:br>
              <a:rPr lang="zh-CN" altLang="en-US" sz="2400" dirty="0">
                <a:solidFill>
                  <a:srgbClr val="CC0000"/>
                </a:solidFill>
              </a:rPr>
            </a:br>
            <a:br>
              <a:rPr lang="zh-CN" altLang="en-US" sz="2400" dirty="0">
                <a:solidFill>
                  <a:srgbClr val="CC0000"/>
                </a:solidFill>
              </a:rPr>
            </a:br>
            <a:br>
              <a:rPr lang="zh-CN" altLang="en-US" sz="2400" dirty="0">
                <a:solidFill>
                  <a:srgbClr val="CC0000"/>
                </a:solidFill>
              </a:rPr>
            </a:br>
            <a:br>
              <a:rPr lang="zh-CN" altLang="en-US" sz="2400" dirty="0">
                <a:solidFill>
                  <a:srgbClr val="CC0000"/>
                </a:solidFill>
              </a:rPr>
            </a:br>
            <a:r>
              <a:rPr lang="zh-CN" altLang="en-US" sz="2400" dirty="0">
                <a:solidFill>
                  <a:srgbClr val="CC0000"/>
                </a:solidFill>
              </a:rPr>
              <a:t>例如：采用危险度评价法</a:t>
            </a:r>
            <a:br>
              <a:rPr lang="zh-CN" altLang="en-US" sz="2800" dirty="0"/>
            </a:b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4" descr="深色木质"/>
          <p:cNvSpPr/>
          <p:nvPr/>
        </p:nvSpPr>
        <p:spPr>
          <a:xfrm>
            <a:off x="-36512" y="188913"/>
            <a:ext cx="8893175" cy="6480175"/>
          </a:xfrm>
          <a:prstGeom prst="rect">
            <a:avLst/>
          </a:prstGeom>
          <a:solidFill>
            <a:srgbClr val="0000FF"/>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nSpc>
                <a:spcPct val="145000"/>
              </a:lnSpc>
            </a:pPr>
            <a:r>
              <a:rPr lang="zh-CN" altLang="en-US" sz="2400" dirty="0">
                <a:latin typeface="微软雅黑" panose="020B0503020204020204" pitchFamily="34" charset="-122"/>
                <a:ea typeface="微软雅黑" panose="020B0503020204020204" pitchFamily="34" charset="-122"/>
              </a:rPr>
              <a:t>构建</a:t>
            </a:r>
            <a:r>
              <a:rPr lang="zh-CN" altLang="en-US" sz="2400" dirty="0">
                <a:latin typeface="Arial" panose="020B0604020202020204" pitchFamily="34" charset="0"/>
                <a:ea typeface="微软雅黑" panose="020B0503020204020204" pitchFamily="34" charset="-122"/>
              </a:rPr>
              <a:t>风险分级管控与隐患排查治理体系，目的是要实现事故的双重预防性工作机制，是“基于风险”的过程安全管理理念的具体实践，是实现事故“纵深防御”和“关口前移”的有效手段。前者需要在政府引导下由企业落实主体责任，后者需要在企业落实主体责任的基础上督导、监管和执法。二者是上下承接关系，前者是源头，是预防事故的第一道防线，后者是预防事故的末端治理。</a:t>
            </a:r>
            <a:endParaRPr lang="zh-CN" altLang="en-US" sz="2400"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3">
                                            <p:txEl>
                                              <p:charRg st="0" end="171"/>
                                            </p:txEl>
                                          </p:spTgt>
                                        </p:tgtEl>
                                        <p:attrNameLst>
                                          <p:attrName>style.visibility</p:attrName>
                                        </p:attrNameLst>
                                      </p:cBhvr>
                                      <p:to>
                                        <p:strVal val="visible"/>
                                      </p:to>
                                    </p:set>
                                    <p:anim calcmode="discrete" valueType="clr">
                                      <p:cBhvr override="childStyle">
                                        <p:cTn id="7" dur="80"/>
                                        <p:tgtEl>
                                          <p:spTgt spid="13313">
                                            <p:txEl>
                                              <p:charRg st="0" end="17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3">
                                            <p:txEl>
                                              <p:charRg st="0" end="171"/>
                                            </p:txEl>
                                          </p:spTgt>
                                        </p:tgtEl>
                                        <p:attrNameLst>
                                          <p:attrName>fillcolor</p:attrName>
                                        </p:attrNameLst>
                                      </p:cBhvr>
                                      <p:tavLst>
                                        <p:tav tm="0">
                                          <p:val>
                                            <p:clrVal>
                                              <a:schemeClr val="accent2"/>
                                            </p:clrVal>
                                          </p:val>
                                        </p:tav>
                                        <p:tav tm="50000">
                                          <p:val>
                                            <p:clrVal>
                                              <a:schemeClr val="hlink"/>
                                            </p:clrVal>
                                          </p:val>
                                        </p:tav>
                                      </p:tavLst>
                                    </p:anim>
                                    <p:set>
                                      <p:cBhvr>
                                        <p:cTn id="9" dur="80"/>
                                        <p:tgtEl>
                                          <p:spTgt spid="13313">
                                            <p:txEl>
                                              <p:charRg st="0" end="17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88417"/>
          <p:cNvSpPr>
            <a:spLocks noGrp="1"/>
          </p:cNvSpPr>
          <p:nvPr>
            <p:ph type="title"/>
          </p:nvPr>
        </p:nvSpPr>
        <p:spPr>
          <a:ln/>
        </p:spPr>
        <p:txBody>
          <a:bodyPr anchor="b" anchorCtr="0"/>
          <a:p>
            <a:endParaRPr lang="zh-CN" altLang="en-US" dirty="0"/>
          </a:p>
        </p:txBody>
      </p:sp>
      <p:sp>
        <p:nvSpPr>
          <p:cNvPr id="90114" name="文本占位符 188418"/>
          <p:cNvSpPr>
            <a:spLocks noGrp="1"/>
          </p:cNvSpPr>
          <p:nvPr>
            <p:ph idx="1"/>
          </p:nvPr>
        </p:nvSpPr>
        <p:spPr>
          <a:ln/>
        </p:spPr>
        <p:txBody>
          <a:bodyPr anchor="t" anchorCtr="0"/>
          <a:p>
            <a:pPr>
              <a:lnSpc>
                <a:spcPct val="165000"/>
              </a:lnSpc>
              <a:buNone/>
            </a:pPr>
            <a:r>
              <a:rPr lang="zh-CN" altLang="en-US" sz="2400" b="1" dirty="0">
                <a:solidFill>
                  <a:srgbClr val="000066"/>
                </a:solidFill>
                <a:latin typeface="微软雅黑" panose="020B0503020204020204" pitchFamily="34" charset="-122"/>
              </a:rPr>
              <a:t>根据危险度分值进行风险等级分类：</a:t>
            </a:r>
            <a:endParaRPr lang="zh-CN" altLang="en-US" sz="2400" b="1" dirty="0">
              <a:solidFill>
                <a:srgbClr val="000066"/>
              </a:solidFill>
              <a:latin typeface="微软雅黑" panose="020B0503020204020204" pitchFamily="34" charset="-122"/>
            </a:endParaRPr>
          </a:p>
          <a:p>
            <a:pPr>
              <a:lnSpc>
                <a:spcPct val="165000"/>
              </a:lnSpc>
              <a:buNone/>
            </a:pPr>
            <a:r>
              <a:rPr lang="zh-CN" altLang="en-US" sz="2400" b="1" dirty="0">
                <a:solidFill>
                  <a:srgbClr val="000066"/>
                </a:solidFill>
                <a:latin typeface="微软雅黑" panose="020B0503020204020204" pitchFamily="34" charset="-122"/>
              </a:rPr>
              <a:t>红色等级（非常高危险度，危险度分值≥</a:t>
            </a:r>
            <a:r>
              <a:rPr lang="en-US" altLang="zh-CN" sz="2400" b="1">
                <a:solidFill>
                  <a:srgbClr val="000066"/>
                </a:solidFill>
                <a:latin typeface="微软雅黑" panose="020B0503020204020204" pitchFamily="34" charset="-122"/>
              </a:rPr>
              <a:t>21</a:t>
            </a:r>
            <a:r>
              <a:rPr lang="zh-CN" altLang="en-US" sz="2400" b="1" dirty="0">
                <a:solidFill>
                  <a:srgbClr val="000066"/>
                </a:solidFill>
                <a:latin typeface="微软雅黑" panose="020B0503020204020204" pitchFamily="34" charset="-122"/>
              </a:rPr>
              <a:t>）；</a:t>
            </a:r>
            <a:endParaRPr lang="zh-CN" altLang="en-US" sz="2400" b="1" dirty="0">
              <a:solidFill>
                <a:srgbClr val="000066"/>
              </a:solidFill>
              <a:latin typeface="微软雅黑" panose="020B0503020204020204" pitchFamily="34" charset="-122"/>
            </a:endParaRPr>
          </a:p>
          <a:p>
            <a:pPr>
              <a:lnSpc>
                <a:spcPct val="165000"/>
              </a:lnSpc>
              <a:buNone/>
            </a:pPr>
            <a:r>
              <a:rPr lang="zh-CN" altLang="en-US" sz="2400" b="1" dirty="0">
                <a:solidFill>
                  <a:srgbClr val="000066"/>
                </a:solidFill>
                <a:latin typeface="微软雅黑" panose="020B0503020204020204" pitchFamily="34" charset="-122"/>
              </a:rPr>
              <a:t>橙色等级（高危险度，</a:t>
            </a:r>
            <a:r>
              <a:rPr lang="en-US" altLang="zh-CN" sz="2400" b="1">
                <a:solidFill>
                  <a:srgbClr val="000066"/>
                </a:solidFill>
                <a:latin typeface="微软雅黑" panose="020B0503020204020204" pitchFamily="34" charset="-122"/>
              </a:rPr>
              <a:t>16≤</a:t>
            </a:r>
            <a:r>
              <a:rPr lang="zh-CN" altLang="en-US" sz="2400" b="1" dirty="0">
                <a:solidFill>
                  <a:srgbClr val="000066"/>
                </a:solidFill>
                <a:latin typeface="微软雅黑" panose="020B0503020204020204" pitchFamily="34" charset="-122"/>
              </a:rPr>
              <a:t>危险度分值≤</a:t>
            </a:r>
            <a:r>
              <a:rPr lang="en-US" altLang="zh-CN" sz="2400" b="1">
                <a:solidFill>
                  <a:srgbClr val="000066"/>
                </a:solidFill>
                <a:latin typeface="微软雅黑" panose="020B0503020204020204" pitchFamily="34" charset="-122"/>
              </a:rPr>
              <a:t>20</a:t>
            </a:r>
            <a:r>
              <a:rPr lang="zh-CN" altLang="en-US" sz="2400" b="1" dirty="0">
                <a:solidFill>
                  <a:srgbClr val="000066"/>
                </a:solidFill>
                <a:latin typeface="微软雅黑" panose="020B0503020204020204" pitchFamily="34" charset="-122"/>
              </a:rPr>
              <a:t>）；</a:t>
            </a:r>
            <a:endParaRPr lang="zh-CN" altLang="en-US" sz="2400" b="1" dirty="0">
              <a:solidFill>
                <a:srgbClr val="000066"/>
              </a:solidFill>
              <a:latin typeface="微软雅黑" panose="020B0503020204020204" pitchFamily="34" charset="-122"/>
            </a:endParaRPr>
          </a:p>
          <a:p>
            <a:pPr>
              <a:lnSpc>
                <a:spcPct val="165000"/>
              </a:lnSpc>
              <a:buNone/>
            </a:pPr>
            <a:r>
              <a:rPr lang="zh-CN" altLang="en-US" sz="2400" b="1" dirty="0">
                <a:solidFill>
                  <a:srgbClr val="000066"/>
                </a:solidFill>
                <a:latin typeface="微软雅黑" panose="020B0503020204020204" pitchFamily="34" charset="-122"/>
              </a:rPr>
              <a:t>黄色等级（中危险度，</a:t>
            </a:r>
            <a:r>
              <a:rPr lang="en-US" altLang="zh-CN" sz="2400" b="1">
                <a:solidFill>
                  <a:srgbClr val="000066"/>
                </a:solidFill>
                <a:latin typeface="微软雅黑" panose="020B0503020204020204" pitchFamily="34" charset="-122"/>
              </a:rPr>
              <a:t>11≤</a:t>
            </a:r>
            <a:r>
              <a:rPr lang="zh-CN" altLang="en-US" sz="2400" b="1" dirty="0">
                <a:solidFill>
                  <a:srgbClr val="000066"/>
                </a:solidFill>
                <a:latin typeface="微软雅黑" panose="020B0503020204020204" pitchFamily="34" charset="-122"/>
              </a:rPr>
              <a:t>危险度分值≤</a:t>
            </a:r>
            <a:r>
              <a:rPr lang="en-US" altLang="zh-CN" sz="2400" b="1">
                <a:solidFill>
                  <a:srgbClr val="000066"/>
                </a:solidFill>
                <a:latin typeface="微软雅黑" panose="020B0503020204020204" pitchFamily="34" charset="-122"/>
              </a:rPr>
              <a:t>15</a:t>
            </a:r>
            <a:r>
              <a:rPr lang="zh-CN" altLang="en-US" sz="2400" b="1" dirty="0">
                <a:solidFill>
                  <a:srgbClr val="000066"/>
                </a:solidFill>
                <a:latin typeface="微软雅黑" panose="020B0503020204020204" pitchFamily="34" charset="-122"/>
              </a:rPr>
              <a:t>）；</a:t>
            </a:r>
            <a:endParaRPr lang="zh-CN" altLang="en-US" sz="2400" b="1" dirty="0">
              <a:solidFill>
                <a:srgbClr val="000066"/>
              </a:solidFill>
              <a:latin typeface="微软雅黑" panose="020B0503020204020204" pitchFamily="34" charset="-122"/>
            </a:endParaRPr>
          </a:p>
          <a:p>
            <a:pPr>
              <a:lnSpc>
                <a:spcPct val="165000"/>
              </a:lnSpc>
              <a:buNone/>
            </a:pPr>
            <a:r>
              <a:rPr lang="zh-CN" altLang="en-US" sz="2400" b="1" dirty="0">
                <a:solidFill>
                  <a:srgbClr val="000066"/>
                </a:solidFill>
                <a:latin typeface="微软雅黑" panose="020B0503020204020204" pitchFamily="34" charset="-122"/>
              </a:rPr>
              <a:t>蓝色等级（低危险度，危险度分值≤</a:t>
            </a:r>
            <a:r>
              <a:rPr lang="en-US" altLang="zh-CN" sz="2400" b="1">
                <a:solidFill>
                  <a:srgbClr val="000066"/>
                </a:solidFill>
                <a:latin typeface="微软雅黑" panose="020B0503020204020204" pitchFamily="34" charset="-122"/>
              </a:rPr>
              <a:t>10</a:t>
            </a:r>
            <a:r>
              <a:rPr lang="zh-CN" altLang="en-US" sz="2400" b="1" dirty="0">
                <a:solidFill>
                  <a:srgbClr val="000066"/>
                </a:solidFill>
                <a:latin typeface="微软雅黑" panose="020B0503020204020204" pitchFamily="34" charset="-122"/>
              </a:rPr>
              <a:t>） </a:t>
            </a:r>
            <a:endParaRPr lang="zh-CN" altLang="en-US" sz="2400" b="1" dirty="0">
              <a:solidFill>
                <a:srgbClr val="000066"/>
              </a:solidFill>
              <a:latin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占位符 184322"/>
          <p:cNvSpPr>
            <a:spLocks noGrp="1"/>
          </p:cNvSpPr>
          <p:nvPr>
            <p:ph idx="1"/>
          </p:nvPr>
        </p:nvSpPr>
        <p:spPr>
          <a:xfrm>
            <a:off x="419100" y="1052513"/>
            <a:ext cx="8291513" cy="5426075"/>
          </a:xfrm>
          <a:ln/>
        </p:spPr>
        <p:txBody>
          <a:bodyPr anchor="t" anchorCtr="0"/>
          <a:p>
            <a:r>
              <a:rPr lang="zh-CN" altLang="en-US" sz="2400" b="1" dirty="0">
                <a:solidFill>
                  <a:srgbClr val="CC0000"/>
                </a:solidFill>
              </a:rPr>
              <a:t>（</a:t>
            </a:r>
            <a:r>
              <a:rPr lang="en-US" altLang="zh-CN" sz="2400" b="1">
                <a:solidFill>
                  <a:srgbClr val="CC0000"/>
                </a:solidFill>
              </a:rPr>
              <a:t>b</a:t>
            </a:r>
            <a:r>
              <a:rPr lang="zh-CN" altLang="en-US" sz="2400" b="1" dirty="0">
                <a:solidFill>
                  <a:srgbClr val="CC0000"/>
                </a:solidFill>
              </a:rPr>
              <a:t>）风险点定性风险评价</a:t>
            </a:r>
            <a:endParaRPr lang="zh-CN" altLang="en-US" sz="2400" b="1" dirty="0">
              <a:solidFill>
                <a:srgbClr val="CC0000"/>
              </a:solidFill>
            </a:endParaRPr>
          </a:p>
          <a:p>
            <a:r>
              <a:rPr lang="zh-CN" altLang="en-US" sz="2400" dirty="0">
                <a:solidFill>
                  <a:srgbClr val="000066"/>
                </a:solidFill>
              </a:rPr>
              <a:t>风险点定性风险评价方法是根据经验和直观判断能力对生产系统的工艺、设备、设施、环境、人员和管理等方面的状况进行定性风险分析，风险大小根据事先确定的固定风险分级标准确定。</a:t>
            </a:r>
            <a:endParaRPr lang="zh-CN" altLang="en-US" sz="2400" dirty="0">
              <a:solidFill>
                <a:srgbClr val="000066"/>
              </a:solidFill>
            </a:endParaRPr>
          </a:p>
          <a:p>
            <a:r>
              <a:rPr lang="zh-CN" altLang="en-US" sz="2400" dirty="0">
                <a:solidFill>
                  <a:srgbClr val="000066"/>
                </a:solidFill>
              </a:rPr>
              <a:t>如按照风险点一旦发生事故可能导致的人员伤亡数量或财产损失来确定，可按照事故类型划分标准，将风险点的风险划分为一般风险、较大风险、重大风险和特别重大风险。 </a:t>
            </a:r>
            <a:endParaRPr lang="zh-CN" altLang="en-US" sz="2400" dirty="0">
              <a:solidFill>
                <a:srgbClr val="000066"/>
              </a:solidFill>
            </a:endParaRPr>
          </a:p>
          <a:p>
            <a:pPr>
              <a:buNone/>
            </a:pPr>
            <a:endParaRPr lang="zh-CN" altLang="en-US" sz="2400" dirty="0">
              <a:solidFill>
                <a:srgbClr val="00006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文本占位符 186370"/>
          <p:cNvSpPr>
            <a:spLocks noGrp="1"/>
          </p:cNvSpPr>
          <p:nvPr>
            <p:ph idx="1"/>
          </p:nvPr>
        </p:nvSpPr>
        <p:spPr>
          <a:xfrm>
            <a:off x="250825" y="908050"/>
            <a:ext cx="8642350" cy="5181600"/>
          </a:xfrm>
          <a:ln/>
        </p:spPr>
        <p:txBody>
          <a:bodyPr anchor="t" anchorCtr="0"/>
          <a:p>
            <a:pPr>
              <a:buNone/>
            </a:pPr>
            <a:r>
              <a:rPr lang="zh-CN" altLang="en-US" sz="2800" dirty="0">
                <a:solidFill>
                  <a:srgbClr val="0000FF"/>
                </a:solidFill>
              </a:rPr>
              <a:t>（</a:t>
            </a:r>
            <a:r>
              <a:rPr lang="en-US" altLang="zh-CN" sz="2800">
                <a:solidFill>
                  <a:srgbClr val="0000FF"/>
                </a:solidFill>
              </a:rPr>
              <a:t>3</a:t>
            </a:r>
            <a:r>
              <a:rPr lang="zh-CN" altLang="en-US" sz="2800" dirty="0">
                <a:solidFill>
                  <a:srgbClr val="0000FF"/>
                </a:solidFill>
              </a:rPr>
              <a:t>）风险点风险控制措施（以危化行业为例）</a:t>
            </a:r>
            <a:endParaRPr lang="zh-CN" altLang="en-US" sz="2800" dirty="0">
              <a:solidFill>
                <a:srgbClr val="0000FF"/>
              </a:solidFill>
            </a:endParaRPr>
          </a:p>
          <a:p>
            <a:pPr>
              <a:lnSpc>
                <a:spcPct val="165000"/>
              </a:lnSpc>
              <a:buNone/>
            </a:pPr>
            <a:r>
              <a:rPr lang="zh-CN" altLang="en-US" sz="2400" dirty="0">
                <a:solidFill>
                  <a:srgbClr val="000066"/>
                </a:solidFill>
              </a:rPr>
              <a:t>“采取的管控措施情况”要体现“措施系统、完整、可靠”。管控措施的填写要充分依据</a:t>
            </a:r>
            <a:r>
              <a:rPr lang="en-US" altLang="zh-CN" sz="2400">
                <a:solidFill>
                  <a:srgbClr val="000066"/>
                </a:solidFill>
              </a:rPr>
              <a:t>《</a:t>
            </a:r>
            <a:r>
              <a:rPr lang="zh-CN" altLang="en-US" sz="2400" dirty="0">
                <a:solidFill>
                  <a:srgbClr val="000066"/>
                </a:solidFill>
              </a:rPr>
              <a:t>首批重点监管的危险化工工艺目录</a:t>
            </a:r>
            <a:r>
              <a:rPr lang="en-US" altLang="zh-CN" sz="2400">
                <a:solidFill>
                  <a:srgbClr val="000066"/>
                </a:solidFill>
              </a:rPr>
              <a:t>》</a:t>
            </a:r>
            <a:r>
              <a:rPr lang="zh-CN" altLang="en-US" sz="2400" dirty="0">
                <a:solidFill>
                  <a:srgbClr val="000066"/>
                </a:solidFill>
              </a:rPr>
              <a:t>（安监总管三</a:t>
            </a:r>
            <a:r>
              <a:rPr lang="en-US" altLang="zh-CN" sz="2400">
                <a:solidFill>
                  <a:srgbClr val="000066"/>
                </a:solidFill>
              </a:rPr>
              <a:t>〔2009〕116</a:t>
            </a:r>
            <a:r>
              <a:rPr lang="zh-CN" altLang="en-US" sz="2400" dirty="0">
                <a:solidFill>
                  <a:srgbClr val="000066"/>
                </a:solidFill>
              </a:rPr>
              <a:t>号）、</a:t>
            </a:r>
            <a:r>
              <a:rPr lang="en-US" altLang="zh-CN" sz="2400">
                <a:solidFill>
                  <a:srgbClr val="000066"/>
                </a:solidFill>
              </a:rPr>
              <a:t>《</a:t>
            </a:r>
            <a:r>
              <a:rPr lang="zh-CN" altLang="en-US" sz="2400" dirty="0">
                <a:solidFill>
                  <a:srgbClr val="000066"/>
                </a:solidFill>
              </a:rPr>
              <a:t>第二批重点监管危险化工工艺目录</a:t>
            </a:r>
            <a:r>
              <a:rPr lang="en-US" altLang="zh-CN" sz="2400">
                <a:solidFill>
                  <a:srgbClr val="000066"/>
                </a:solidFill>
              </a:rPr>
              <a:t>》</a:t>
            </a:r>
            <a:r>
              <a:rPr lang="zh-CN" altLang="en-US" sz="2400" dirty="0">
                <a:solidFill>
                  <a:srgbClr val="000066"/>
                </a:solidFill>
              </a:rPr>
              <a:t>（安监总管三</a:t>
            </a:r>
            <a:r>
              <a:rPr lang="en-US" altLang="zh-CN" sz="2400">
                <a:solidFill>
                  <a:srgbClr val="000066"/>
                </a:solidFill>
              </a:rPr>
              <a:t>〔2013〕3</a:t>
            </a:r>
            <a:r>
              <a:rPr lang="zh-CN" altLang="en-US" sz="2400" dirty="0">
                <a:solidFill>
                  <a:srgbClr val="000066"/>
                </a:solidFill>
              </a:rPr>
              <a:t>号）要求的基础上，按照</a:t>
            </a:r>
            <a:r>
              <a:rPr lang="zh-CN" altLang="en-US" sz="2400" dirty="0">
                <a:solidFill>
                  <a:srgbClr val="CC0000"/>
                </a:solidFill>
              </a:rPr>
              <a:t>工程技术措施</a:t>
            </a:r>
            <a:r>
              <a:rPr lang="zh-CN" altLang="en-US" sz="2400" dirty="0">
                <a:solidFill>
                  <a:srgbClr val="000066"/>
                </a:solidFill>
              </a:rPr>
              <a:t>（如自动控制、监测监控、工艺联锁、紧急切断等）、</a:t>
            </a:r>
            <a:r>
              <a:rPr lang="zh-CN" altLang="en-US" sz="2400" dirty="0">
                <a:solidFill>
                  <a:srgbClr val="CC0000"/>
                </a:solidFill>
              </a:rPr>
              <a:t>安全管理措施</a:t>
            </a:r>
            <a:r>
              <a:rPr lang="zh-CN" altLang="en-US" sz="2400" dirty="0">
                <a:solidFill>
                  <a:srgbClr val="000066"/>
                </a:solidFill>
              </a:rPr>
              <a:t>（如制度、规程、许可要求等）、</a:t>
            </a:r>
            <a:r>
              <a:rPr lang="zh-CN" altLang="en-US" sz="2400" dirty="0">
                <a:solidFill>
                  <a:srgbClr val="CC0000"/>
                </a:solidFill>
              </a:rPr>
              <a:t>个体防护措施</a:t>
            </a:r>
            <a:r>
              <a:rPr lang="zh-CN" altLang="en-US" sz="2400" dirty="0">
                <a:solidFill>
                  <a:srgbClr val="000066"/>
                </a:solidFill>
              </a:rPr>
              <a:t>以及</a:t>
            </a:r>
            <a:r>
              <a:rPr lang="zh-CN" altLang="en-US" sz="2400" dirty="0">
                <a:solidFill>
                  <a:srgbClr val="CC0000"/>
                </a:solidFill>
              </a:rPr>
              <a:t>应急处置措施</a:t>
            </a:r>
            <a:r>
              <a:rPr lang="zh-CN" altLang="en-US" sz="2400" dirty="0">
                <a:solidFill>
                  <a:srgbClr val="000066"/>
                </a:solidFill>
              </a:rPr>
              <a:t>的顺序要求逐一填写。</a:t>
            </a:r>
            <a:endParaRPr lang="zh-CN" altLang="en-US" sz="2400" dirty="0">
              <a:solidFill>
                <a:srgbClr val="0000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282625"/>
          <p:cNvSpPr>
            <a:spLocks noGrp="1"/>
          </p:cNvSpPr>
          <p:nvPr>
            <p:ph type="title" idx="4294967295"/>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93186" name="文本占位符 282626"/>
          <p:cNvSpPr>
            <a:spLocks noGrp="1"/>
          </p:cNvSpPr>
          <p:nvPr>
            <p:ph type="body" idx="4294967295"/>
          </p:nvPr>
        </p:nvSpPr>
        <p:spPr>
          <a:xfrm>
            <a:off x="323850" y="1196975"/>
            <a:ext cx="8496300" cy="4849813"/>
          </a:xfrm>
          <a:ln/>
        </p:spPr>
        <p:txBody>
          <a:bodyPr anchor="t" anchorCtr="0"/>
          <a:p>
            <a:pPr>
              <a:buNone/>
            </a:pPr>
            <a:r>
              <a:rPr lang="en-US" altLang="zh-CN" sz="2400" b="1">
                <a:solidFill>
                  <a:srgbClr val="006600"/>
                </a:solidFill>
                <a:latin typeface="微软雅黑" panose="020B0503020204020204" pitchFamily="34" charset="-122"/>
              </a:rPr>
              <a:t>1.1.2  </a:t>
            </a:r>
            <a:r>
              <a:rPr lang="zh-CN" altLang="en-US" sz="2400" b="1" dirty="0">
                <a:solidFill>
                  <a:srgbClr val="006600"/>
                </a:solidFill>
                <a:latin typeface="微软雅黑" panose="020B0503020204020204" pitchFamily="34" charset="-122"/>
              </a:rPr>
              <a:t>危险源</a:t>
            </a:r>
            <a:endParaRPr lang="zh-CN" altLang="en-US" sz="2400" b="1" dirty="0">
              <a:solidFill>
                <a:srgbClr val="006600"/>
              </a:solidFill>
              <a:latin typeface="微软雅黑" panose="020B0503020204020204" pitchFamily="34" charset="-122"/>
            </a:endParaRPr>
          </a:p>
          <a:p>
            <a:pPr>
              <a:lnSpc>
                <a:spcPct val="150000"/>
              </a:lnSpc>
            </a:pPr>
            <a:r>
              <a:rPr lang="zh-CN" altLang="en-US" sz="2400" b="1" dirty="0">
                <a:solidFill>
                  <a:srgbClr val="006600"/>
                </a:solidFill>
              </a:rPr>
              <a:t>危险源  </a:t>
            </a:r>
            <a:r>
              <a:rPr lang="en-US" altLang="zh-CN" sz="2400" b="1">
                <a:solidFill>
                  <a:srgbClr val="006600"/>
                </a:solidFill>
              </a:rPr>
              <a:t>hazard——</a:t>
            </a:r>
            <a:r>
              <a:rPr lang="zh-CN" altLang="en-US" sz="2400" b="1" dirty="0">
                <a:solidFill>
                  <a:srgbClr val="006600"/>
                </a:solidFill>
              </a:rPr>
              <a:t>可能导致人员伤害和（或）健康损害的根源、状态或行为，或它们的组合。</a:t>
            </a:r>
            <a:endParaRPr lang="zh-CN" altLang="en-US" sz="2400" b="1" dirty="0">
              <a:solidFill>
                <a:srgbClr val="006600"/>
              </a:solidFill>
            </a:endParaRPr>
          </a:p>
          <a:p>
            <a:pPr>
              <a:lnSpc>
                <a:spcPct val="150000"/>
              </a:lnSpc>
            </a:pPr>
            <a:r>
              <a:rPr lang="zh-CN" altLang="en-US" b="1" dirty="0">
                <a:solidFill>
                  <a:srgbClr val="006600"/>
                </a:solidFill>
              </a:rPr>
              <a:t>引自：</a:t>
            </a:r>
            <a:r>
              <a:rPr lang="en-US" altLang="zh-CN" b="1">
                <a:solidFill>
                  <a:srgbClr val="CC0000"/>
                </a:solidFill>
              </a:rPr>
              <a:t>GB/T28001-2011 《</a:t>
            </a:r>
            <a:r>
              <a:rPr lang="zh-CN" altLang="en-US" b="1" dirty="0">
                <a:solidFill>
                  <a:srgbClr val="CC0000"/>
                </a:solidFill>
              </a:rPr>
              <a:t>职业健康安全管理体系  要求</a:t>
            </a:r>
            <a:r>
              <a:rPr lang="en-US" altLang="zh-CN" b="1">
                <a:solidFill>
                  <a:srgbClr val="CC0000"/>
                </a:solidFill>
              </a:rPr>
              <a:t>》</a:t>
            </a:r>
            <a:endParaRPr lang="en-US" altLang="zh-CN" b="1">
              <a:solidFill>
                <a:srgbClr val="CC0000"/>
              </a:solidFill>
            </a:endParaRPr>
          </a:p>
          <a:p>
            <a:pPr>
              <a:lnSpc>
                <a:spcPct val="150000"/>
              </a:lnSpc>
            </a:pPr>
            <a:r>
              <a:rPr lang="zh-CN" altLang="en-US" sz="2400" b="1" dirty="0"/>
              <a:t>注：危险源，即危险的源头、源点。如：部位、场所、设施、行为等等。</a:t>
            </a:r>
            <a:endParaRPr lang="zh-CN" altLang="en-US" sz="2400" b="1" dirty="0">
              <a:solidFill>
                <a:srgbClr val="006600"/>
              </a:solidFill>
              <a:latin typeface="微软雅黑" panose="020B0503020204020204" pitchFamily="34" charset="-122"/>
            </a:endParaRPr>
          </a:p>
          <a:p>
            <a:pPr>
              <a:lnSpc>
                <a:spcPct val="150000"/>
              </a:lnSpc>
              <a:buNone/>
            </a:pPr>
            <a:endParaRPr lang="zh-CN" altLang="en-US" sz="2400" b="1" dirty="0">
              <a:solidFill>
                <a:srgbClr val="006600"/>
              </a:solidFill>
              <a:latin typeface="微软雅黑" panose="020B0503020204020204" pitchFamily="34" charset="-122"/>
            </a:endParaRPr>
          </a:p>
          <a:p>
            <a:pPr>
              <a:buNone/>
            </a:pPr>
            <a:endParaRPr lang="zh-CN" altLang="en-US" sz="2400" b="1" dirty="0">
              <a:solidFill>
                <a:srgbClr val="006600"/>
              </a:solidFill>
              <a:latin typeface="微软雅黑" panose="020B0503020204020204" pitchFamily="34" charset="-122"/>
            </a:endParaRPr>
          </a:p>
        </p:txBody>
      </p:sp>
      <p:pic>
        <p:nvPicPr>
          <p:cNvPr id="93187" name="图片 282627" descr="6355434264781250004351451"/>
          <p:cNvPicPr>
            <a:picLocks noChangeAspect="1"/>
          </p:cNvPicPr>
          <p:nvPr/>
        </p:nvPicPr>
        <p:blipFill>
          <a:blip r:embed="rId1"/>
          <a:stretch>
            <a:fillRect/>
          </a:stretch>
        </p:blipFill>
        <p:spPr>
          <a:xfrm>
            <a:off x="4787900" y="4868863"/>
            <a:ext cx="4140200" cy="1439862"/>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图片 460803" descr="QQ截图20160304101249"/>
          <p:cNvPicPr>
            <a:picLocks noChangeAspect="1"/>
          </p:cNvPicPr>
          <p:nvPr/>
        </p:nvPicPr>
        <p:blipFill>
          <a:blip r:embed="rId1"/>
          <a:stretch>
            <a:fillRect/>
          </a:stretch>
        </p:blipFill>
        <p:spPr>
          <a:xfrm>
            <a:off x="292100" y="620713"/>
            <a:ext cx="8672513" cy="543242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310273"/>
          <p:cNvSpPr>
            <a:spLocks noGrp="1"/>
          </p:cNvSpPr>
          <p:nvPr>
            <p:ph type="title"/>
          </p:nvPr>
        </p:nvSpPr>
        <p:spPr>
          <a:xfrm>
            <a:off x="250825" y="549275"/>
            <a:ext cx="8291513" cy="698500"/>
          </a:xfrm>
          <a:ln/>
        </p:spPr>
        <p:txBody>
          <a:bodyPr anchor="b" anchorCtr="0"/>
          <a:p>
            <a:r>
              <a:rPr lang="zh-CN" altLang="en-US" sz="2800" dirty="0">
                <a:solidFill>
                  <a:srgbClr val="006600"/>
                </a:solidFill>
              </a:rPr>
              <a:t>（</a:t>
            </a:r>
            <a:r>
              <a:rPr lang="en-US" altLang="zh-CN" sz="2800">
                <a:solidFill>
                  <a:srgbClr val="006600"/>
                </a:solidFill>
              </a:rPr>
              <a:t>1</a:t>
            </a:r>
            <a:r>
              <a:rPr lang="zh-CN" altLang="en-US" sz="2800" dirty="0">
                <a:solidFill>
                  <a:srgbClr val="006600"/>
                </a:solidFill>
              </a:rPr>
              <a:t>）危险源的构成</a:t>
            </a:r>
            <a:endParaRPr lang="zh-CN" altLang="en-US" sz="2800" dirty="0">
              <a:solidFill>
                <a:srgbClr val="006600"/>
              </a:solidFill>
            </a:endParaRPr>
          </a:p>
        </p:txBody>
      </p:sp>
      <p:sp>
        <p:nvSpPr>
          <p:cNvPr id="95234" name="文本占位符 310274"/>
          <p:cNvSpPr>
            <a:spLocks noGrp="1"/>
          </p:cNvSpPr>
          <p:nvPr>
            <p:ph idx="1"/>
          </p:nvPr>
        </p:nvSpPr>
        <p:spPr>
          <a:xfrm>
            <a:off x="3851275" y="1125538"/>
            <a:ext cx="4930775" cy="5181600"/>
          </a:xfrm>
          <a:ln/>
        </p:spPr>
        <p:txBody>
          <a:bodyPr anchor="t" anchorCtr="0"/>
          <a:p>
            <a:pPr>
              <a:lnSpc>
                <a:spcPct val="145000"/>
              </a:lnSpc>
              <a:buNone/>
            </a:pPr>
            <a:r>
              <a:rPr lang="zh-CN" altLang="en-US" sz="2400" b="1" dirty="0">
                <a:solidFill>
                  <a:srgbClr val="006600"/>
                </a:solidFill>
              </a:rPr>
              <a:t>根源</a:t>
            </a:r>
            <a:r>
              <a:rPr lang="en-US" altLang="zh-CN" sz="2400" b="1">
                <a:solidFill>
                  <a:srgbClr val="006600"/>
                </a:solidFill>
              </a:rPr>
              <a:t>——</a:t>
            </a:r>
            <a:r>
              <a:rPr lang="zh-CN" altLang="en-US" sz="2400" b="1" dirty="0">
                <a:solidFill>
                  <a:srgbClr val="006600"/>
                </a:solidFill>
              </a:rPr>
              <a:t>具有能量或产生、释放能量的物理实体。如起重设备、电气设备、压力容器等等。</a:t>
            </a:r>
            <a:endParaRPr lang="zh-CN" altLang="en-US" sz="2400" b="1" dirty="0">
              <a:solidFill>
                <a:srgbClr val="006600"/>
              </a:solidFill>
            </a:endParaRPr>
          </a:p>
          <a:p>
            <a:pPr>
              <a:lnSpc>
                <a:spcPct val="145000"/>
              </a:lnSpc>
              <a:buNone/>
            </a:pPr>
            <a:r>
              <a:rPr lang="zh-CN" altLang="en-US" sz="2400" b="1" dirty="0">
                <a:solidFill>
                  <a:srgbClr val="0000FF"/>
                </a:solidFill>
              </a:rPr>
              <a:t>行为</a:t>
            </a:r>
            <a:r>
              <a:rPr lang="en-US" altLang="zh-CN" sz="2400" b="1">
                <a:solidFill>
                  <a:srgbClr val="0000FF"/>
                </a:solidFill>
              </a:rPr>
              <a:t>——</a:t>
            </a:r>
            <a:r>
              <a:rPr lang="zh-CN" altLang="en-US" sz="2400" b="1" dirty="0">
                <a:solidFill>
                  <a:srgbClr val="0000FF"/>
                </a:solidFill>
              </a:rPr>
              <a:t>决策人员、管理人员以及</a:t>
            </a:r>
            <a:r>
              <a:rPr lang="zh-CN" altLang="en-US" sz="2400" b="1" dirty="0">
                <a:solidFill>
                  <a:srgbClr val="CC0000"/>
                </a:solidFill>
              </a:rPr>
              <a:t>从业人员</a:t>
            </a:r>
            <a:r>
              <a:rPr lang="zh-CN" altLang="en-US" sz="2400" b="1" dirty="0">
                <a:solidFill>
                  <a:srgbClr val="0000FF"/>
                </a:solidFill>
              </a:rPr>
              <a:t>的决策行为、管理行为以及</a:t>
            </a:r>
            <a:r>
              <a:rPr lang="zh-CN" altLang="en-US" sz="2400" b="1" dirty="0">
                <a:solidFill>
                  <a:srgbClr val="CC0000"/>
                </a:solidFill>
              </a:rPr>
              <a:t>作业行为</a:t>
            </a:r>
            <a:r>
              <a:rPr lang="zh-CN" altLang="en-US" sz="2400" b="1" dirty="0">
                <a:solidFill>
                  <a:srgbClr val="0000FF"/>
                </a:solidFill>
              </a:rPr>
              <a:t>。</a:t>
            </a:r>
            <a:endParaRPr lang="zh-CN" altLang="en-US" sz="2400" b="1" dirty="0">
              <a:solidFill>
                <a:srgbClr val="0000FF"/>
              </a:solidFill>
            </a:endParaRPr>
          </a:p>
          <a:p>
            <a:pPr>
              <a:lnSpc>
                <a:spcPct val="145000"/>
              </a:lnSpc>
              <a:buNone/>
            </a:pPr>
            <a:r>
              <a:rPr lang="zh-CN" altLang="en-US" sz="2400" b="1" dirty="0">
                <a:solidFill>
                  <a:srgbClr val="000066"/>
                </a:solidFill>
              </a:rPr>
              <a:t>状态</a:t>
            </a:r>
            <a:r>
              <a:rPr lang="en-US" altLang="zh-CN" sz="2400" b="1">
                <a:solidFill>
                  <a:srgbClr val="000066"/>
                </a:solidFill>
              </a:rPr>
              <a:t>——</a:t>
            </a:r>
            <a:r>
              <a:rPr lang="zh-CN" altLang="en-US" sz="2400" b="1" dirty="0">
                <a:solidFill>
                  <a:srgbClr val="000066"/>
                </a:solidFill>
              </a:rPr>
              <a:t>包括物的状态和作业环境的状态二部分。</a:t>
            </a:r>
            <a:endParaRPr lang="zh-CN" altLang="en-US" sz="2400" b="1" dirty="0">
              <a:solidFill>
                <a:srgbClr val="000066"/>
              </a:solidFill>
            </a:endParaRPr>
          </a:p>
        </p:txBody>
      </p:sp>
      <p:pic>
        <p:nvPicPr>
          <p:cNvPr id="95235" name="图片 310275" descr="危险源的构成"/>
          <p:cNvPicPr>
            <a:picLocks noChangeAspect="1"/>
          </p:cNvPicPr>
          <p:nvPr/>
        </p:nvPicPr>
        <p:blipFill>
          <a:blip r:embed="rId1"/>
          <a:stretch>
            <a:fillRect/>
          </a:stretch>
        </p:blipFill>
        <p:spPr>
          <a:xfrm>
            <a:off x="323850" y="1700213"/>
            <a:ext cx="3476625" cy="366077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idx="4294967295"/>
          </p:nvPr>
        </p:nvSpPr>
        <p:spPr>
          <a:xfrm>
            <a:off x="250825" y="692150"/>
            <a:ext cx="8435975" cy="504825"/>
          </a:xfrm>
          <a:ln/>
        </p:spPr>
        <p:txBody>
          <a:bodyPr wrap="square" lIns="91440" tIns="45720" rIns="91440" bIns="45720" anchor="ctr" anchorCtr="0"/>
          <a:p>
            <a:pPr eaLnBrk="1" hangingPunct="1"/>
            <a:r>
              <a:rPr lang="zh-CN" altLang="en-US" sz="2800" dirty="0">
                <a:solidFill>
                  <a:srgbClr val="006600"/>
                </a:solidFill>
              </a:rPr>
              <a:t>（</a:t>
            </a:r>
            <a:r>
              <a:rPr lang="en-US" altLang="zh-CN" sz="2800">
                <a:solidFill>
                  <a:srgbClr val="006600"/>
                </a:solidFill>
              </a:rPr>
              <a:t>2</a:t>
            </a:r>
            <a:r>
              <a:rPr lang="zh-CN" altLang="en-US" sz="2800" dirty="0">
                <a:solidFill>
                  <a:srgbClr val="006600"/>
                </a:solidFill>
              </a:rPr>
              <a:t>）危险源的分类</a:t>
            </a:r>
            <a:r>
              <a:rPr lang="en-US" altLang="zh-CN" sz="2800">
                <a:solidFill>
                  <a:srgbClr val="006600"/>
                </a:solidFill>
              </a:rPr>
              <a:t>——</a:t>
            </a:r>
            <a:r>
              <a:rPr lang="zh-CN" altLang="en-US" sz="2800" dirty="0">
                <a:solidFill>
                  <a:srgbClr val="006600"/>
                </a:solidFill>
              </a:rPr>
              <a:t>按照标准分</a:t>
            </a:r>
            <a:r>
              <a:rPr lang="zh-CN" altLang="en-US" sz="2800" dirty="0">
                <a:solidFill>
                  <a:schemeClr val="accent2"/>
                </a:solidFill>
                <a:latin typeface="楷体_GB2312" pitchFamily="49" charset="-122"/>
                <a:ea typeface="楷体_GB2312" pitchFamily="49" charset="-122"/>
              </a:rPr>
              <a:t> </a:t>
            </a:r>
            <a:endParaRPr lang="zh-CN" altLang="en-US" sz="2800" dirty="0">
              <a:solidFill>
                <a:schemeClr val="accent2"/>
              </a:solidFill>
              <a:latin typeface="楷体_GB2312" pitchFamily="49" charset="-122"/>
              <a:ea typeface="楷体_GB2312" pitchFamily="49" charset="-122"/>
            </a:endParaRPr>
          </a:p>
        </p:txBody>
      </p:sp>
      <p:sp>
        <p:nvSpPr>
          <p:cNvPr id="96258" name="Rectangle 3"/>
          <p:cNvSpPr>
            <a:spLocks noGrp="1"/>
          </p:cNvSpPr>
          <p:nvPr>
            <p:ph type="body" idx="4294967295"/>
          </p:nvPr>
        </p:nvSpPr>
        <p:spPr>
          <a:xfrm>
            <a:off x="250825" y="1268413"/>
            <a:ext cx="8642350" cy="4681537"/>
          </a:xfrm>
          <a:ln/>
        </p:spPr>
        <p:txBody>
          <a:bodyPr wrap="square" lIns="91440" tIns="45720" rIns="91440" bIns="45720" anchor="t" anchorCtr="0"/>
          <a:p>
            <a:pPr algn="l" eaLnBrk="1" hangingPunct="1">
              <a:lnSpc>
                <a:spcPct val="150000"/>
              </a:lnSpc>
              <a:buNone/>
            </a:pPr>
            <a:r>
              <a:rPr lang="zh-CN" altLang="en-US" sz="2400" dirty="0">
                <a:solidFill>
                  <a:srgbClr val="0000FF"/>
                </a:solidFill>
                <a:latin typeface="微软雅黑" panose="020B0503020204020204" pitchFamily="34" charset="-122"/>
              </a:rPr>
              <a:t>第一种分类：根据</a:t>
            </a:r>
            <a:r>
              <a:rPr lang="en-US" altLang="zh-CN" sz="2400">
                <a:solidFill>
                  <a:srgbClr val="0000FF"/>
                </a:solidFill>
                <a:latin typeface="微软雅黑" panose="020B0503020204020204" pitchFamily="34" charset="-122"/>
              </a:rPr>
              <a:t>GB</a:t>
            </a:r>
            <a:r>
              <a:rPr lang="zh-CN" altLang="en-US" sz="2400" dirty="0">
                <a:solidFill>
                  <a:srgbClr val="0000FF"/>
                </a:solidFill>
                <a:latin typeface="微软雅黑" panose="020B0503020204020204" pitchFamily="34" charset="-122"/>
              </a:rPr>
              <a:t>／</a:t>
            </a:r>
            <a:r>
              <a:rPr lang="en-US" altLang="zh-CN" sz="2400">
                <a:solidFill>
                  <a:srgbClr val="0000FF"/>
                </a:solidFill>
                <a:latin typeface="微软雅黑" panose="020B0503020204020204" pitchFamily="34" charset="-122"/>
              </a:rPr>
              <a:t>T13861—2009《</a:t>
            </a:r>
            <a:r>
              <a:rPr lang="zh-CN" altLang="en-US" sz="2400" dirty="0">
                <a:solidFill>
                  <a:srgbClr val="0000FF"/>
                </a:solidFill>
                <a:latin typeface="微软雅黑" panose="020B0503020204020204" pitchFamily="34" charset="-122"/>
              </a:rPr>
              <a:t>生产过程危险和有害因素分类与代码</a:t>
            </a:r>
            <a:r>
              <a:rPr lang="en-US" altLang="zh-CN" sz="2400">
                <a:solidFill>
                  <a:srgbClr val="0000FF"/>
                </a:solidFill>
                <a:latin typeface="微软雅黑" panose="020B0503020204020204" pitchFamily="34" charset="-122"/>
              </a:rPr>
              <a:t>》</a:t>
            </a:r>
            <a:r>
              <a:rPr lang="zh-CN" altLang="en-US" sz="2400" dirty="0">
                <a:solidFill>
                  <a:srgbClr val="0000FF"/>
                </a:solidFill>
                <a:latin typeface="微软雅黑" panose="020B0503020204020204" pitchFamily="34" charset="-122"/>
              </a:rPr>
              <a:t>，危险源可分为以下四类： </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①人的因素； </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②物的因素； </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③管理的因素； </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④环境的因素。      </a:t>
            </a:r>
            <a:endParaRPr lang="zh-CN" altLang="en-US" sz="2400" dirty="0">
              <a:solidFill>
                <a:srgbClr val="0000FF"/>
              </a:solidFill>
              <a:latin typeface="微软雅黑" panose="020B0503020204020204" pitchFamily="34" charset="-122"/>
            </a:endParaRPr>
          </a:p>
        </p:txBody>
      </p:sp>
      <p:pic>
        <p:nvPicPr>
          <p:cNvPr id="96259" name="Picture 5"/>
          <p:cNvPicPr>
            <a:picLocks noChangeAspect="1"/>
          </p:cNvPicPr>
          <p:nvPr/>
        </p:nvPicPr>
        <p:blipFill>
          <a:blip r:embed="rId1"/>
          <a:stretch>
            <a:fillRect/>
          </a:stretch>
        </p:blipFill>
        <p:spPr>
          <a:xfrm>
            <a:off x="3563938" y="2708275"/>
            <a:ext cx="5926137" cy="37941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Rectangle 4"/>
          <p:cNvSpPr>
            <a:spLocks noGrp="1"/>
          </p:cNvSpPr>
          <p:nvPr>
            <p:ph type="title" idx="4294967295"/>
          </p:nvPr>
        </p:nvSpPr>
        <p:spPr>
          <a:xfrm>
            <a:off x="323850" y="620713"/>
            <a:ext cx="8496300" cy="5329237"/>
          </a:xfrm>
          <a:ln/>
        </p:spPr>
        <p:txBody>
          <a:bodyPr wrap="square" lIns="91440" tIns="45720" rIns="91440" bIns="45720" anchor="ctr" anchorCtr="0"/>
          <a:p>
            <a:pPr eaLnBrk="1" hangingPunct="1">
              <a:lnSpc>
                <a:spcPct val="140000"/>
              </a:lnSpc>
            </a:pPr>
            <a:br>
              <a:rPr lang="en-US" altLang="zh-CN" sz="1400">
                <a:solidFill>
                  <a:schemeClr val="accent2"/>
                </a:solidFill>
                <a:latin typeface="楷体_GB2312" pitchFamily="49" charset="-122"/>
                <a:ea typeface="楷体_GB2312" pitchFamily="49" charset="-122"/>
              </a:rPr>
            </a:br>
            <a:br>
              <a:rPr lang="en-US" altLang="zh-CN" sz="1400">
                <a:solidFill>
                  <a:schemeClr val="accent2"/>
                </a:solidFill>
                <a:latin typeface="楷体_GB2312" pitchFamily="49" charset="-122"/>
                <a:ea typeface="楷体_GB2312" pitchFamily="49" charset="-122"/>
              </a:rPr>
            </a:br>
            <a:br>
              <a:rPr lang="en-US" altLang="zh-CN" sz="1400">
                <a:solidFill>
                  <a:schemeClr val="accent2"/>
                </a:solidFill>
                <a:latin typeface="楷体_GB2312" pitchFamily="49" charset="-122"/>
                <a:ea typeface="楷体_GB2312" pitchFamily="49" charset="-122"/>
              </a:rPr>
            </a:br>
            <a:r>
              <a:rPr lang="zh-CN" altLang="en-US" sz="2400" b="0" dirty="0">
                <a:solidFill>
                  <a:srgbClr val="0000FF"/>
                </a:solidFill>
                <a:latin typeface="微软雅黑" panose="020B0503020204020204" pitchFamily="34" charset="-122"/>
              </a:rPr>
              <a:t>第二种分类法：</a:t>
            </a: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参照</a:t>
            </a:r>
            <a:r>
              <a:rPr lang="en-US" altLang="zh-CN" sz="2400" b="0">
                <a:solidFill>
                  <a:srgbClr val="0000FF"/>
                </a:solidFill>
                <a:latin typeface="微软雅黑" panose="020B0503020204020204" pitchFamily="34" charset="-122"/>
              </a:rPr>
              <a:t>GB6441—1986《</a:t>
            </a:r>
            <a:r>
              <a:rPr lang="zh-CN" altLang="en-US" sz="2400" b="0" dirty="0">
                <a:solidFill>
                  <a:srgbClr val="0000FF"/>
                </a:solidFill>
                <a:latin typeface="微软雅黑" panose="020B0503020204020204" pitchFamily="34" charset="-122"/>
              </a:rPr>
              <a:t>企业伤亡事故分类</a:t>
            </a:r>
            <a:r>
              <a:rPr lang="en-US" altLang="zh-CN" sz="2400" b="0">
                <a:solidFill>
                  <a:srgbClr val="0000FF"/>
                </a:solidFill>
                <a:latin typeface="微软雅黑" panose="020B0503020204020204" pitchFamily="34" charset="-122"/>
              </a:rPr>
              <a:t>》</a:t>
            </a:r>
            <a:r>
              <a:rPr lang="zh-CN" altLang="en-US" sz="2400" b="0" dirty="0">
                <a:solidFill>
                  <a:srgbClr val="0000FF"/>
                </a:solidFill>
                <a:latin typeface="微软雅黑" panose="020B0503020204020204" pitchFamily="34" charset="-122"/>
              </a:rPr>
              <a:t>进行分类，综合考虑起因物、引起事故的诱导性原因、致害物、伤害方式等，将事故分为</a:t>
            </a:r>
            <a:r>
              <a:rPr lang="en-US" altLang="zh-CN" sz="2400" b="0">
                <a:solidFill>
                  <a:srgbClr val="0000FF"/>
                </a:solidFill>
                <a:latin typeface="微软雅黑" panose="020B0503020204020204" pitchFamily="34" charset="-122"/>
              </a:rPr>
              <a:t>20 </a:t>
            </a:r>
            <a:r>
              <a:rPr lang="zh-CN" altLang="en-US" sz="2400" b="0" dirty="0">
                <a:solidFill>
                  <a:srgbClr val="0000FF"/>
                </a:solidFill>
                <a:latin typeface="微软雅黑" panose="020B0503020204020204" pitchFamily="34" charset="-122"/>
              </a:rPr>
              <a:t>类：</a:t>
            </a: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a:t>
            </a:r>
            <a:r>
              <a:rPr lang="en-US" altLang="zh-CN" sz="2000" b="0">
                <a:solidFill>
                  <a:srgbClr val="0000FF"/>
                </a:solidFill>
                <a:latin typeface="微软雅黑" panose="020B0503020204020204" pitchFamily="34" charset="-122"/>
              </a:rPr>
              <a:t>1</a:t>
            </a:r>
            <a:r>
              <a:rPr lang="zh-CN" altLang="en-US" sz="2000" b="0" dirty="0">
                <a:solidFill>
                  <a:srgbClr val="0000FF"/>
                </a:solidFill>
                <a:latin typeface="微软雅黑" panose="020B0503020204020204" pitchFamily="34" charset="-122"/>
              </a:rPr>
              <a:t>、物体打击；  </a:t>
            </a:r>
            <a:r>
              <a:rPr lang="en-US" altLang="zh-CN" sz="2000" b="0">
                <a:solidFill>
                  <a:srgbClr val="0000FF"/>
                </a:solidFill>
                <a:latin typeface="微软雅黑" panose="020B0503020204020204" pitchFamily="34" charset="-122"/>
              </a:rPr>
              <a:t>2</a:t>
            </a:r>
            <a:r>
              <a:rPr lang="zh-CN" altLang="en-US" sz="2000" b="0" dirty="0">
                <a:solidFill>
                  <a:srgbClr val="0000FF"/>
                </a:solidFill>
                <a:latin typeface="微软雅黑" panose="020B0503020204020204" pitchFamily="34" charset="-122"/>
              </a:rPr>
              <a:t>、车辆伤害；   </a:t>
            </a:r>
            <a:r>
              <a:rPr lang="en-US" altLang="zh-CN" sz="2000" b="0">
                <a:solidFill>
                  <a:srgbClr val="0000FF"/>
                </a:solidFill>
                <a:latin typeface="微软雅黑" panose="020B0503020204020204" pitchFamily="34" charset="-122"/>
              </a:rPr>
              <a:t>3</a:t>
            </a:r>
            <a:r>
              <a:rPr lang="zh-CN" altLang="en-US" sz="2000" b="0" dirty="0">
                <a:solidFill>
                  <a:srgbClr val="0000FF"/>
                </a:solidFill>
                <a:latin typeface="微软雅黑" panose="020B0503020204020204" pitchFamily="34" charset="-122"/>
              </a:rPr>
              <a:t>、机械伤害；   </a:t>
            </a:r>
            <a:r>
              <a:rPr lang="en-US" altLang="zh-CN" sz="2000" b="0">
                <a:solidFill>
                  <a:srgbClr val="0000FF"/>
                </a:solidFill>
                <a:latin typeface="微软雅黑" panose="020B0503020204020204" pitchFamily="34" charset="-122"/>
              </a:rPr>
              <a:t>4</a:t>
            </a:r>
            <a:r>
              <a:rPr lang="zh-CN" altLang="en-US" sz="2000" b="0" dirty="0">
                <a:solidFill>
                  <a:srgbClr val="0000FF"/>
                </a:solidFill>
                <a:latin typeface="微软雅黑" panose="020B0503020204020204" pitchFamily="34" charset="-122"/>
              </a:rPr>
              <a:t>、起重伤</a:t>
            </a:r>
            <a:br>
              <a:rPr lang="zh-CN" altLang="en-US" sz="2000" b="0" dirty="0">
                <a:solidFill>
                  <a:srgbClr val="0000FF"/>
                </a:solidFill>
                <a:latin typeface="微软雅黑" panose="020B0503020204020204" pitchFamily="34" charset="-122"/>
              </a:rPr>
            </a:br>
            <a:r>
              <a:rPr lang="zh-CN" altLang="en-US" sz="2000" b="0" dirty="0">
                <a:solidFill>
                  <a:srgbClr val="0000FF"/>
                </a:solidFill>
                <a:latin typeface="微软雅黑" panose="020B0503020204020204" pitchFamily="34" charset="-122"/>
              </a:rPr>
              <a:t>  </a:t>
            </a:r>
            <a:r>
              <a:rPr lang="en-US" altLang="zh-CN" sz="2000" b="0">
                <a:solidFill>
                  <a:srgbClr val="0000FF"/>
                </a:solidFill>
                <a:latin typeface="微软雅黑" panose="020B0503020204020204" pitchFamily="34" charset="-122"/>
              </a:rPr>
              <a:t>5</a:t>
            </a:r>
            <a:r>
              <a:rPr lang="zh-CN" altLang="en-US" sz="2000" b="0" dirty="0">
                <a:solidFill>
                  <a:srgbClr val="0000FF"/>
                </a:solidFill>
                <a:latin typeface="微软雅黑" panose="020B0503020204020204" pitchFamily="34" charset="-122"/>
              </a:rPr>
              <a:t>、触电；         </a:t>
            </a:r>
            <a:r>
              <a:rPr lang="en-US" altLang="zh-CN" sz="2000" b="0">
                <a:solidFill>
                  <a:srgbClr val="0000FF"/>
                </a:solidFill>
                <a:latin typeface="微软雅黑" panose="020B0503020204020204" pitchFamily="34" charset="-122"/>
              </a:rPr>
              <a:t>6</a:t>
            </a:r>
            <a:r>
              <a:rPr lang="zh-CN" altLang="en-US" sz="2000" b="0" dirty="0">
                <a:solidFill>
                  <a:srgbClr val="0000FF"/>
                </a:solidFill>
                <a:latin typeface="微软雅黑" panose="020B0503020204020204" pitchFamily="34" charset="-122"/>
              </a:rPr>
              <a:t>、淹溺；          </a:t>
            </a:r>
            <a:r>
              <a:rPr lang="en-US" altLang="zh-CN" sz="2000" b="0">
                <a:solidFill>
                  <a:srgbClr val="0000FF"/>
                </a:solidFill>
                <a:latin typeface="微软雅黑" panose="020B0503020204020204" pitchFamily="34" charset="-122"/>
              </a:rPr>
              <a:t>7</a:t>
            </a:r>
            <a:r>
              <a:rPr lang="zh-CN" altLang="en-US" sz="2000" b="0" dirty="0">
                <a:solidFill>
                  <a:srgbClr val="0000FF"/>
                </a:solidFill>
                <a:latin typeface="微软雅黑" panose="020B0503020204020204" pitchFamily="34" charset="-122"/>
              </a:rPr>
              <a:t>、灼烫；          </a:t>
            </a:r>
            <a:r>
              <a:rPr lang="en-US" altLang="zh-CN" sz="2000" b="0">
                <a:solidFill>
                  <a:srgbClr val="0000FF"/>
                </a:solidFill>
                <a:latin typeface="微软雅黑" panose="020B0503020204020204" pitchFamily="34" charset="-122"/>
              </a:rPr>
              <a:t>8</a:t>
            </a:r>
            <a:r>
              <a:rPr lang="zh-CN" altLang="en-US" sz="2000" b="0" dirty="0">
                <a:solidFill>
                  <a:srgbClr val="0000FF"/>
                </a:solidFill>
                <a:latin typeface="微软雅黑" panose="020B0503020204020204" pitchFamily="34" charset="-122"/>
              </a:rPr>
              <a:t>、火灾；</a:t>
            </a:r>
            <a:br>
              <a:rPr lang="zh-CN" altLang="en-US" sz="2000" b="0" dirty="0">
                <a:solidFill>
                  <a:srgbClr val="0000FF"/>
                </a:solidFill>
                <a:latin typeface="微软雅黑" panose="020B0503020204020204" pitchFamily="34" charset="-122"/>
              </a:rPr>
            </a:br>
            <a:r>
              <a:rPr lang="zh-CN" altLang="en-US" sz="2000" b="0" dirty="0">
                <a:solidFill>
                  <a:srgbClr val="0000FF"/>
                </a:solidFill>
                <a:latin typeface="微软雅黑" panose="020B0503020204020204" pitchFamily="34" charset="-122"/>
              </a:rPr>
              <a:t>  </a:t>
            </a:r>
            <a:r>
              <a:rPr lang="en-US" altLang="zh-CN" sz="2000" b="0">
                <a:solidFill>
                  <a:srgbClr val="0000FF"/>
                </a:solidFill>
                <a:latin typeface="微软雅黑" panose="020B0503020204020204" pitchFamily="34" charset="-122"/>
              </a:rPr>
              <a:t>9</a:t>
            </a:r>
            <a:r>
              <a:rPr lang="zh-CN" altLang="en-US" sz="2000" b="0" dirty="0">
                <a:solidFill>
                  <a:srgbClr val="0000FF"/>
                </a:solidFill>
                <a:latin typeface="微软雅黑" panose="020B0503020204020204" pitchFamily="34" charset="-122"/>
              </a:rPr>
              <a:t>、高处坠落；  </a:t>
            </a:r>
            <a:r>
              <a:rPr lang="en-US" altLang="zh-CN" sz="2000" b="0">
                <a:solidFill>
                  <a:srgbClr val="0000FF"/>
                </a:solidFill>
                <a:latin typeface="微软雅黑" panose="020B0503020204020204" pitchFamily="34" charset="-122"/>
              </a:rPr>
              <a:t>10</a:t>
            </a:r>
            <a:r>
              <a:rPr lang="zh-CN" altLang="en-US" sz="2000" b="0" dirty="0">
                <a:solidFill>
                  <a:srgbClr val="0000FF"/>
                </a:solidFill>
                <a:latin typeface="微软雅黑" panose="020B0503020204020204" pitchFamily="34" charset="-122"/>
              </a:rPr>
              <a:t>、坍塌；      </a:t>
            </a:r>
            <a:r>
              <a:rPr lang="en-US" altLang="zh-CN" sz="2000" b="0">
                <a:solidFill>
                  <a:srgbClr val="0000FF"/>
                </a:solidFill>
                <a:latin typeface="微软雅黑" panose="020B0503020204020204" pitchFamily="34" charset="-122"/>
              </a:rPr>
              <a:t>11</a:t>
            </a:r>
            <a:r>
              <a:rPr lang="zh-CN" altLang="en-US" sz="2000" b="0" dirty="0">
                <a:solidFill>
                  <a:srgbClr val="0000FF"/>
                </a:solidFill>
                <a:latin typeface="微软雅黑" panose="020B0503020204020204" pitchFamily="34" charset="-122"/>
              </a:rPr>
              <a:t>、冒顶片帮；  </a:t>
            </a:r>
            <a:r>
              <a:rPr lang="en-US" altLang="zh-CN" sz="2000" b="0">
                <a:solidFill>
                  <a:srgbClr val="0000FF"/>
                </a:solidFill>
                <a:latin typeface="微软雅黑" panose="020B0503020204020204" pitchFamily="34" charset="-122"/>
              </a:rPr>
              <a:t>12</a:t>
            </a:r>
            <a:r>
              <a:rPr lang="zh-CN" altLang="en-US" sz="2000" b="0" dirty="0">
                <a:solidFill>
                  <a:srgbClr val="0000FF"/>
                </a:solidFill>
                <a:latin typeface="微软雅黑" panose="020B0503020204020204" pitchFamily="34" charset="-122"/>
              </a:rPr>
              <a:t>、透水；</a:t>
            </a:r>
            <a:br>
              <a:rPr lang="zh-CN" altLang="en-US" sz="2000" b="0" dirty="0">
                <a:solidFill>
                  <a:srgbClr val="0000FF"/>
                </a:solidFill>
                <a:latin typeface="微软雅黑" panose="020B0503020204020204" pitchFamily="34" charset="-122"/>
              </a:rPr>
            </a:br>
            <a:r>
              <a:rPr lang="zh-CN" altLang="en-US" sz="2000" b="0" dirty="0">
                <a:solidFill>
                  <a:srgbClr val="0000FF"/>
                </a:solidFill>
                <a:latin typeface="微软雅黑" panose="020B0503020204020204" pitchFamily="34" charset="-122"/>
              </a:rPr>
              <a:t>  </a:t>
            </a:r>
            <a:r>
              <a:rPr lang="en-US" altLang="zh-CN" sz="2000" b="0">
                <a:solidFill>
                  <a:srgbClr val="0000FF"/>
                </a:solidFill>
                <a:latin typeface="微软雅黑" panose="020B0503020204020204" pitchFamily="34" charset="-122"/>
              </a:rPr>
              <a:t>13</a:t>
            </a:r>
            <a:r>
              <a:rPr lang="zh-CN" altLang="en-US" sz="2000" b="0" dirty="0">
                <a:solidFill>
                  <a:srgbClr val="0000FF"/>
                </a:solidFill>
                <a:latin typeface="微软雅黑" panose="020B0503020204020204" pitchFamily="34" charset="-122"/>
              </a:rPr>
              <a:t>、放炮；     </a:t>
            </a:r>
            <a:r>
              <a:rPr lang="en-US" altLang="zh-CN" sz="2000" b="0">
                <a:solidFill>
                  <a:srgbClr val="0000FF"/>
                </a:solidFill>
                <a:latin typeface="微软雅黑" panose="020B0503020204020204" pitchFamily="34" charset="-122"/>
              </a:rPr>
              <a:t>14</a:t>
            </a:r>
            <a:r>
              <a:rPr lang="zh-CN" altLang="en-US" sz="2000" b="0" dirty="0">
                <a:solidFill>
                  <a:srgbClr val="0000FF"/>
                </a:solidFill>
                <a:latin typeface="微软雅黑" panose="020B0503020204020204" pitchFamily="34" charset="-122"/>
              </a:rPr>
              <a:t>、火药爆炸；  </a:t>
            </a:r>
            <a:r>
              <a:rPr lang="en-US" altLang="zh-CN" sz="2000" b="0">
                <a:solidFill>
                  <a:srgbClr val="0000FF"/>
                </a:solidFill>
                <a:latin typeface="微软雅黑" panose="020B0503020204020204" pitchFamily="34" charset="-122"/>
              </a:rPr>
              <a:t>15</a:t>
            </a:r>
            <a:r>
              <a:rPr lang="zh-CN" altLang="en-US" sz="2000" b="0" dirty="0">
                <a:solidFill>
                  <a:srgbClr val="0000FF"/>
                </a:solidFill>
                <a:latin typeface="微软雅黑" panose="020B0503020204020204" pitchFamily="34" charset="-122"/>
              </a:rPr>
              <a:t>、瓦斯爆炸；  </a:t>
            </a:r>
            <a:r>
              <a:rPr lang="en-US" altLang="zh-CN" sz="2000" b="0">
                <a:solidFill>
                  <a:srgbClr val="0000FF"/>
                </a:solidFill>
                <a:latin typeface="微软雅黑" panose="020B0503020204020204" pitchFamily="34" charset="-122"/>
              </a:rPr>
              <a:t>16</a:t>
            </a:r>
            <a:r>
              <a:rPr lang="zh-CN" altLang="en-US" sz="2000" b="0" dirty="0">
                <a:solidFill>
                  <a:srgbClr val="0000FF"/>
                </a:solidFill>
                <a:latin typeface="微软雅黑" panose="020B0503020204020204" pitchFamily="34" charset="-122"/>
              </a:rPr>
              <a:t>、锅炉爆炸；</a:t>
            </a:r>
            <a:br>
              <a:rPr lang="zh-CN" altLang="en-US" sz="2000" b="0" dirty="0">
                <a:solidFill>
                  <a:srgbClr val="0000FF"/>
                </a:solidFill>
                <a:latin typeface="微软雅黑" panose="020B0503020204020204" pitchFamily="34" charset="-122"/>
              </a:rPr>
            </a:br>
            <a:r>
              <a:rPr lang="zh-CN" altLang="en-US" sz="2000" b="0" dirty="0">
                <a:solidFill>
                  <a:srgbClr val="0000FF"/>
                </a:solidFill>
                <a:latin typeface="微软雅黑" panose="020B0503020204020204" pitchFamily="34" charset="-122"/>
              </a:rPr>
              <a:t>  </a:t>
            </a:r>
            <a:r>
              <a:rPr lang="en-US" altLang="zh-CN" sz="2000" b="0">
                <a:solidFill>
                  <a:srgbClr val="0000FF"/>
                </a:solidFill>
                <a:latin typeface="微软雅黑" panose="020B0503020204020204" pitchFamily="34" charset="-122"/>
              </a:rPr>
              <a:t>17</a:t>
            </a:r>
            <a:r>
              <a:rPr lang="zh-CN" altLang="en-US" sz="2000" b="0" dirty="0">
                <a:solidFill>
                  <a:srgbClr val="0000FF"/>
                </a:solidFill>
                <a:latin typeface="微软雅黑" panose="020B0503020204020204" pitchFamily="34" charset="-122"/>
              </a:rPr>
              <a:t>、容器爆炸； </a:t>
            </a:r>
            <a:r>
              <a:rPr lang="en-US" altLang="zh-CN" sz="2000" b="0">
                <a:solidFill>
                  <a:srgbClr val="0000FF"/>
                </a:solidFill>
                <a:latin typeface="微软雅黑" panose="020B0503020204020204" pitchFamily="34" charset="-122"/>
              </a:rPr>
              <a:t>18</a:t>
            </a:r>
            <a:r>
              <a:rPr lang="zh-CN" altLang="en-US" sz="2000" b="0" dirty="0">
                <a:solidFill>
                  <a:srgbClr val="0000FF"/>
                </a:solidFill>
                <a:latin typeface="微软雅黑" panose="020B0503020204020204" pitchFamily="34" charset="-122"/>
              </a:rPr>
              <a:t>、其他爆炸；  </a:t>
            </a:r>
            <a:r>
              <a:rPr lang="en-US" altLang="zh-CN" sz="2000" b="0">
                <a:solidFill>
                  <a:srgbClr val="0000FF"/>
                </a:solidFill>
                <a:latin typeface="微软雅黑" panose="020B0503020204020204" pitchFamily="34" charset="-122"/>
              </a:rPr>
              <a:t>19</a:t>
            </a:r>
            <a:r>
              <a:rPr lang="zh-CN" altLang="en-US" sz="2000" b="0" dirty="0">
                <a:solidFill>
                  <a:srgbClr val="0000FF"/>
                </a:solidFill>
                <a:latin typeface="微软雅黑" panose="020B0503020204020204" pitchFamily="34" charset="-122"/>
              </a:rPr>
              <a:t>、中毒和窒息；</a:t>
            </a:r>
            <a:r>
              <a:rPr lang="en-US" altLang="zh-CN" sz="2000" b="0">
                <a:solidFill>
                  <a:srgbClr val="0000FF"/>
                </a:solidFill>
                <a:latin typeface="微软雅黑" panose="020B0503020204020204" pitchFamily="34" charset="-122"/>
              </a:rPr>
              <a:t>20</a:t>
            </a:r>
            <a:r>
              <a:rPr lang="zh-CN" altLang="en-US" sz="2000" b="0" dirty="0">
                <a:solidFill>
                  <a:srgbClr val="0000FF"/>
                </a:solidFill>
                <a:latin typeface="微软雅黑" panose="020B0503020204020204" pitchFamily="34" charset="-122"/>
              </a:rPr>
              <a:t>、其他伤害</a:t>
            </a:r>
            <a:br>
              <a:rPr lang="zh-CN" altLang="en-US" sz="2000" b="0" dirty="0">
                <a:solidFill>
                  <a:srgbClr val="0000FF"/>
                </a:solidFill>
                <a:latin typeface="微软雅黑" panose="020B0503020204020204" pitchFamily="34" charset="-122"/>
              </a:rPr>
            </a:br>
            <a:br>
              <a:rPr lang="zh-CN" altLang="en-US" sz="2400" b="0" dirty="0">
                <a:solidFill>
                  <a:srgbClr val="0000FF"/>
                </a:solidFill>
                <a:latin typeface="微软雅黑" panose="020B0503020204020204" pitchFamily="34" charset="-122"/>
              </a:rPr>
            </a:br>
            <a:br>
              <a:rPr lang="zh-CN" altLang="en-US" sz="1400" dirty="0">
                <a:solidFill>
                  <a:schemeClr val="accent2"/>
                </a:solidFill>
              </a:rPr>
            </a:br>
            <a:endParaRPr lang="zh-CN" altLang="en-US" sz="14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Rectangle 4"/>
          <p:cNvSpPr>
            <a:spLocks noGrp="1"/>
          </p:cNvSpPr>
          <p:nvPr>
            <p:ph type="title" idx="4294967295"/>
          </p:nvPr>
        </p:nvSpPr>
        <p:spPr>
          <a:xfrm>
            <a:off x="323850" y="836613"/>
            <a:ext cx="8496300" cy="5257800"/>
          </a:xfrm>
          <a:ln/>
        </p:spPr>
        <p:txBody>
          <a:bodyPr wrap="square" lIns="91440" tIns="45720" rIns="91440" bIns="45720" anchor="ctr" anchorCtr="0"/>
          <a:p>
            <a:pPr eaLnBrk="1" hangingPunct="1">
              <a:lnSpc>
                <a:spcPct val="130000"/>
              </a:lnSpc>
            </a:pPr>
            <a:r>
              <a:rPr lang="zh-CN" altLang="en-US" sz="2400" b="0" dirty="0">
                <a:solidFill>
                  <a:srgbClr val="0000FF"/>
                </a:solidFill>
                <a:latin typeface="微软雅黑" panose="020B0503020204020204" pitchFamily="34" charset="-122"/>
              </a:rPr>
              <a:t>第三种分类法：</a:t>
            </a: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可按照事故发生致因理论，把危险源划分为“第一类危险源”（客体－能量或危险物质）和“第二类危险源”（非客体－导致能量或危险物质意外释放或泄漏的因素）两类。</a:t>
            </a: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a:t>
            </a: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a:t>
            </a:r>
            <a:r>
              <a:rPr lang="zh-CN" altLang="en-US" sz="2400" b="0" dirty="0">
                <a:solidFill>
                  <a:srgbClr val="CC0000"/>
                </a:solidFill>
                <a:latin typeface="微软雅黑" panose="020B0503020204020204" pitchFamily="34" charset="-122"/>
              </a:rPr>
              <a:t>第一类危险源：</a:t>
            </a:r>
            <a:r>
              <a:rPr lang="zh-CN" altLang="en-US" sz="2400" b="0" dirty="0">
                <a:solidFill>
                  <a:srgbClr val="0000FF"/>
                </a:solidFill>
                <a:latin typeface="微软雅黑" panose="020B0503020204020204" pitchFamily="34" charset="-122"/>
              </a:rPr>
              <a:t>是可能发生意外释放的能量或危险物质，往往是一些物理实体。</a:t>
            </a:r>
            <a:br>
              <a:rPr lang="zh-CN" altLang="en-US" sz="2400" b="0" dirty="0">
                <a:solidFill>
                  <a:srgbClr val="0000FF"/>
                </a:solidFill>
                <a:latin typeface="微软雅黑" panose="020B0503020204020204" pitchFamily="34" charset="-122"/>
              </a:rPr>
            </a:br>
            <a:br>
              <a:rPr lang="zh-CN" altLang="en-US" sz="2400" b="0" dirty="0">
                <a:solidFill>
                  <a:srgbClr val="0000FF"/>
                </a:solidFill>
                <a:latin typeface="微软雅黑" panose="020B0503020204020204" pitchFamily="34" charset="-122"/>
              </a:rPr>
            </a:br>
            <a:r>
              <a:rPr lang="zh-CN" altLang="en-US" sz="2400" b="0" dirty="0">
                <a:solidFill>
                  <a:srgbClr val="0000FF"/>
                </a:solidFill>
                <a:latin typeface="微软雅黑" panose="020B0503020204020204" pitchFamily="34" charset="-122"/>
              </a:rPr>
              <a:t>    </a:t>
            </a:r>
            <a:r>
              <a:rPr lang="zh-CN" altLang="en-US" sz="2400" b="0" dirty="0">
                <a:solidFill>
                  <a:srgbClr val="CC0000"/>
                </a:solidFill>
                <a:latin typeface="微软雅黑" panose="020B0503020204020204" pitchFamily="34" charset="-122"/>
              </a:rPr>
              <a:t>第二类危险源：</a:t>
            </a:r>
            <a:r>
              <a:rPr lang="zh-CN" altLang="en-US" sz="2400" b="0" dirty="0">
                <a:solidFill>
                  <a:srgbClr val="0000FF"/>
                </a:solidFill>
                <a:latin typeface="微软雅黑" panose="020B0503020204020204" pitchFamily="34" charset="-122"/>
              </a:rPr>
              <a:t>是导致能量或危险物质的约束或限制破坏或失效的各种不安全因素，比如人的不安全行为或物的不安全状态等一些异常现象。 </a:t>
            </a:r>
            <a:br>
              <a:rPr lang="zh-CN" altLang="en-US" sz="2400" b="0" dirty="0">
                <a:solidFill>
                  <a:srgbClr val="0000FF"/>
                </a:solidFill>
                <a:latin typeface="微软雅黑" panose="020B0503020204020204" pitchFamily="34" charset="-122"/>
              </a:rPr>
            </a:br>
            <a:endParaRPr lang="zh-CN" altLang="en-US" sz="2400" b="0" dirty="0">
              <a:solidFill>
                <a:srgbClr val="0000FF"/>
              </a:solidFill>
              <a:latin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Rectangle 3"/>
          <p:cNvSpPr>
            <a:spLocks noGrp="1"/>
          </p:cNvSpPr>
          <p:nvPr>
            <p:ph type="body" idx="4294967295"/>
          </p:nvPr>
        </p:nvSpPr>
        <p:spPr>
          <a:xfrm>
            <a:off x="250825" y="549275"/>
            <a:ext cx="8642350" cy="5184775"/>
          </a:xfrm>
          <a:ln/>
        </p:spPr>
        <p:txBody>
          <a:bodyPr wrap="square" lIns="91440" tIns="45720" rIns="91440" bIns="45720" anchor="t" anchorCtr="0"/>
          <a:p>
            <a:pPr algn="l" eaLnBrk="1" hangingPunct="1">
              <a:lnSpc>
                <a:spcPct val="145000"/>
              </a:lnSpc>
              <a:buNone/>
            </a:pPr>
            <a:r>
              <a:rPr lang="zh-CN" altLang="en-US" sz="2400" b="1" dirty="0">
                <a:solidFill>
                  <a:srgbClr val="996633"/>
                </a:solidFill>
                <a:latin typeface="微软雅黑" panose="020B0503020204020204" pitchFamily="34" charset="-122"/>
              </a:rPr>
              <a:t>第一类危险源的类别</a:t>
            </a:r>
            <a:endParaRPr lang="zh-CN" altLang="en-US" sz="2400" b="1" dirty="0">
              <a:solidFill>
                <a:srgbClr val="996633"/>
              </a:solidFill>
              <a:latin typeface="微软雅黑" panose="020B0503020204020204" pitchFamily="34" charset="-122"/>
            </a:endParaRPr>
          </a:p>
          <a:p>
            <a:pPr algn="l" eaLnBrk="1" hangingPunct="1">
              <a:lnSpc>
                <a:spcPct val="120000"/>
              </a:lnSpc>
              <a:buNone/>
            </a:pPr>
            <a:r>
              <a:rPr lang="zh-CN" altLang="en-US" sz="2400" dirty="0">
                <a:solidFill>
                  <a:srgbClr val="0000FF"/>
                </a:solidFill>
                <a:latin typeface="微软雅黑" panose="020B0503020204020204" pitchFamily="34" charset="-122"/>
              </a:rPr>
              <a:t>（</a:t>
            </a:r>
            <a:r>
              <a:rPr lang="en-US" altLang="zh-CN" sz="2400">
                <a:solidFill>
                  <a:srgbClr val="0000FF"/>
                </a:solidFill>
                <a:latin typeface="微软雅黑" panose="020B0503020204020204" pitchFamily="34" charset="-122"/>
              </a:rPr>
              <a:t>1</a:t>
            </a:r>
            <a:r>
              <a:rPr lang="zh-CN" altLang="en-US" sz="2400" dirty="0">
                <a:solidFill>
                  <a:srgbClr val="0000FF"/>
                </a:solidFill>
                <a:latin typeface="微软雅黑" panose="020B0503020204020204" pitchFamily="34" charset="-122"/>
              </a:rPr>
              <a:t>）产生、供给能量的装置和设备。</a:t>
            </a:r>
            <a:br>
              <a:rPr lang="zh-CN" altLang="en-US" sz="2400" dirty="0">
                <a:solidFill>
                  <a:srgbClr val="996633"/>
                </a:solidFill>
                <a:latin typeface="微软雅黑" panose="020B0503020204020204" pitchFamily="34" charset="-122"/>
              </a:rPr>
            </a:br>
            <a:r>
              <a:rPr lang="zh-CN" altLang="en-US" sz="2400" dirty="0">
                <a:solidFill>
                  <a:srgbClr val="996633"/>
                </a:solidFill>
                <a:latin typeface="微软雅黑" panose="020B0503020204020204" pitchFamily="34" charset="-122"/>
              </a:rPr>
              <a:t>       如变电所、锅炉、电炉、转炉等。</a:t>
            </a:r>
            <a:endParaRPr lang="zh-CN" altLang="en-US" sz="2400" dirty="0">
              <a:solidFill>
                <a:srgbClr val="996633"/>
              </a:solidFill>
              <a:latin typeface="微软雅黑" panose="020B0503020204020204" pitchFamily="34" charset="-122"/>
            </a:endParaRPr>
          </a:p>
          <a:p>
            <a:pPr algn="l" eaLnBrk="1" hangingPunct="1">
              <a:lnSpc>
                <a:spcPct val="120000"/>
              </a:lnSpc>
              <a:buNone/>
            </a:pPr>
            <a:r>
              <a:rPr lang="zh-CN" altLang="en-US" sz="2400" dirty="0">
                <a:solidFill>
                  <a:srgbClr val="0000FF"/>
                </a:solidFill>
                <a:latin typeface="微软雅黑" panose="020B0503020204020204" pitchFamily="34" charset="-122"/>
              </a:rPr>
              <a:t>（</a:t>
            </a:r>
            <a:r>
              <a:rPr lang="en-US" altLang="zh-CN" sz="2400">
                <a:solidFill>
                  <a:srgbClr val="0000FF"/>
                </a:solidFill>
                <a:latin typeface="微软雅黑" panose="020B0503020204020204" pitchFamily="34" charset="-122"/>
              </a:rPr>
              <a:t>2</a:t>
            </a:r>
            <a:r>
              <a:rPr lang="zh-CN" altLang="en-US" sz="2400" dirty="0">
                <a:solidFill>
                  <a:srgbClr val="0000FF"/>
                </a:solidFill>
                <a:latin typeface="微软雅黑" panose="020B0503020204020204" pitchFamily="34" charset="-122"/>
              </a:rPr>
              <a:t>）使人体或物体具有较高能量的装置、设备、场所。</a:t>
            </a:r>
            <a:endParaRPr lang="zh-CN" altLang="en-US" sz="2400" dirty="0">
              <a:solidFill>
                <a:srgbClr val="0000FF"/>
              </a:solidFill>
              <a:latin typeface="微软雅黑" panose="020B0503020204020204" pitchFamily="34" charset="-122"/>
            </a:endParaRPr>
          </a:p>
          <a:p>
            <a:pPr algn="l" eaLnBrk="1" hangingPunct="1">
              <a:lnSpc>
                <a:spcPct val="120000"/>
              </a:lnSpc>
              <a:buNone/>
            </a:pPr>
            <a:r>
              <a:rPr lang="zh-CN" altLang="en-US" sz="2400" dirty="0">
                <a:solidFill>
                  <a:srgbClr val="996633"/>
                </a:solidFill>
                <a:latin typeface="微软雅黑" panose="020B0503020204020204" pitchFamily="34" charset="-122"/>
              </a:rPr>
              <a:t>            如起重提升机械，登高作业等。</a:t>
            </a:r>
            <a:endParaRPr lang="zh-CN" altLang="en-US" sz="2400" dirty="0">
              <a:solidFill>
                <a:srgbClr val="996633"/>
              </a:solidFill>
              <a:latin typeface="微软雅黑" panose="020B0503020204020204" pitchFamily="34" charset="-122"/>
            </a:endParaRPr>
          </a:p>
          <a:p>
            <a:pPr algn="l" eaLnBrk="1" hangingPunct="1">
              <a:lnSpc>
                <a:spcPct val="120000"/>
              </a:lnSpc>
              <a:buNone/>
            </a:pPr>
            <a:r>
              <a:rPr lang="zh-CN" altLang="en-US" sz="2400" dirty="0">
                <a:solidFill>
                  <a:srgbClr val="0000FF"/>
                </a:solidFill>
                <a:latin typeface="微软雅黑" panose="020B0503020204020204" pitchFamily="34" charset="-122"/>
              </a:rPr>
              <a:t>（</a:t>
            </a:r>
            <a:r>
              <a:rPr lang="en-US" altLang="zh-CN" sz="2400">
                <a:solidFill>
                  <a:srgbClr val="0000FF"/>
                </a:solidFill>
                <a:latin typeface="微软雅黑" panose="020B0503020204020204" pitchFamily="34" charset="-122"/>
              </a:rPr>
              <a:t>3</a:t>
            </a:r>
            <a:r>
              <a:rPr lang="zh-CN" altLang="en-US" sz="2400" dirty="0">
                <a:solidFill>
                  <a:srgbClr val="0000FF"/>
                </a:solidFill>
                <a:latin typeface="微软雅黑" panose="020B0503020204020204" pitchFamily="34" charset="-122"/>
              </a:rPr>
              <a:t>）能量载体。</a:t>
            </a:r>
            <a:br>
              <a:rPr lang="zh-CN" altLang="en-US" sz="2400" dirty="0">
                <a:solidFill>
                  <a:srgbClr val="0000FF"/>
                </a:solidFill>
                <a:latin typeface="微软雅黑" panose="020B0503020204020204" pitchFamily="34" charset="-122"/>
              </a:rPr>
            </a:br>
            <a:r>
              <a:rPr lang="zh-CN" altLang="en-US" sz="2400" dirty="0">
                <a:solidFill>
                  <a:srgbClr val="996633"/>
                </a:solidFill>
                <a:latin typeface="微软雅黑" panose="020B0503020204020204" pitchFamily="34" charset="-122"/>
              </a:rPr>
              <a:t>        如运动中的车辆、机械的运动部件、吊起的重物、带电的导体等</a:t>
            </a:r>
            <a:endParaRPr lang="zh-CN" altLang="en-US" sz="2400" dirty="0">
              <a:solidFill>
                <a:srgbClr val="996633"/>
              </a:solidFill>
              <a:latin typeface="微软雅黑" panose="020B0503020204020204" pitchFamily="34" charset="-122"/>
            </a:endParaRPr>
          </a:p>
          <a:p>
            <a:pPr algn="l" eaLnBrk="1" hangingPunct="1">
              <a:lnSpc>
                <a:spcPct val="120000"/>
              </a:lnSpc>
              <a:buNone/>
            </a:pPr>
            <a:r>
              <a:rPr lang="zh-CN" altLang="en-US" sz="2400" dirty="0">
                <a:solidFill>
                  <a:srgbClr val="0000FF"/>
                </a:solidFill>
                <a:latin typeface="微软雅黑" panose="020B0503020204020204" pitchFamily="34" charset="-122"/>
              </a:rPr>
              <a:t>（</a:t>
            </a:r>
            <a:r>
              <a:rPr lang="en-US" altLang="zh-CN" sz="2400">
                <a:solidFill>
                  <a:srgbClr val="0000FF"/>
                </a:solidFill>
                <a:latin typeface="微软雅黑" panose="020B0503020204020204" pitchFamily="34" charset="-122"/>
              </a:rPr>
              <a:t>4</a:t>
            </a:r>
            <a:r>
              <a:rPr lang="zh-CN" altLang="en-US" sz="2400" dirty="0">
                <a:solidFill>
                  <a:srgbClr val="0000FF"/>
                </a:solidFill>
                <a:latin typeface="微软雅黑" panose="020B0503020204020204" pitchFamily="34" charset="-122"/>
              </a:rPr>
              <a:t>）一旦失控可能产生巨大能量的装置、设备、场所。</a:t>
            </a:r>
            <a:br>
              <a:rPr lang="zh-CN" altLang="en-US" sz="2400" dirty="0">
                <a:solidFill>
                  <a:srgbClr val="996633"/>
                </a:solidFill>
                <a:latin typeface="微软雅黑" panose="020B0503020204020204" pitchFamily="34" charset="-122"/>
              </a:rPr>
            </a:br>
            <a:r>
              <a:rPr lang="zh-CN" altLang="en-US" sz="2400" dirty="0">
                <a:solidFill>
                  <a:srgbClr val="996633"/>
                </a:solidFill>
                <a:latin typeface="微软雅黑" panose="020B0503020204020204" pitchFamily="34" charset="-122"/>
              </a:rPr>
              <a:t>      如液氧储罐、</a:t>
            </a:r>
            <a:r>
              <a:rPr lang="en-US" altLang="zh-CN" sz="2400">
                <a:solidFill>
                  <a:srgbClr val="996633"/>
                </a:solidFill>
                <a:latin typeface="微软雅黑" panose="020B0503020204020204" pitchFamily="34" charset="-122"/>
              </a:rPr>
              <a:t>LNG</a:t>
            </a:r>
            <a:r>
              <a:rPr lang="zh-CN" altLang="en-US" sz="2400" dirty="0">
                <a:solidFill>
                  <a:srgbClr val="996633"/>
                </a:solidFill>
                <a:latin typeface="微软雅黑" panose="020B0503020204020204" pitchFamily="34" charset="-122"/>
              </a:rPr>
              <a:t>储罐等。</a:t>
            </a:r>
            <a:br>
              <a:rPr lang="zh-CN" altLang="en-US" sz="2400" dirty="0">
                <a:solidFill>
                  <a:srgbClr val="996633"/>
                </a:solidFill>
                <a:latin typeface="微软雅黑" panose="020B0503020204020204" pitchFamily="34" charset="-122"/>
              </a:rPr>
            </a:br>
            <a:endParaRPr lang="zh-CN" altLang="en-US" sz="2400" dirty="0">
              <a:solidFill>
                <a:srgbClr val="996633"/>
              </a:solidFill>
              <a:latin typeface="微软雅黑" panose="020B0503020204020204" pitchFamily="34" charset="-122"/>
            </a:endParaRPr>
          </a:p>
          <a:p>
            <a:pPr algn="l" eaLnBrk="1" hangingPunct="1">
              <a:lnSpc>
                <a:spcPct val="90000"/>
              </a:lnSpc>
            </a:pPr>
            <a:endParaRPr lang="en-US" altLang="zh-CN">
              <a:solidFill>
                <a:srgbClr val="996633"/>
              </a:solidFill>
              <a:latin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77825"/>
          <p:cNvSpPr>
            <a:spLocks noGrp="1"/>
          </p:cNvSpPr>
          <p:nvPr>
            <p:ph type="title"/>
          </p:nvPr>
        </p:nvSpPr>
        <p:spPr>
          <a:xfrm>
            <a:off x="457200" y="76200"/>
            <a:ext cx="8229600" cy="1143000"/>
          </a:xfrm>
          <a:ln/>
        </p:spPr>
        <p:txBody>
          <a:bodyPr anchor="b" anchorCtr="0"/>
          <a:p>
            <a:endParaRPr lang="zh-CN" altLang="en-US" dirty="0"/>
          </a:p>
        </p:txBody>
      </p:sp>
      <p:sp>
        <p:nvSpPr>
          <p:cNvPr id="15362" name="文本占位符 77826"/>
          <p:cNvSpPr>
            <a:spLocks noGrp="1"/>
          </p:cNvSpPr>
          <p:nvPr>
            <p:ph idx="1"/>
          </p:nvPr>
        </p:nvSpPr>
        <p:spPr>
          <a:xfrm>
            <a:off x="468313" y="1412875"/>
            <a:ext cx="7993062" cy="4756150"/>
          </a:xfrm>
          <a:ln/>
        </p:spPr>
        <p:txBody>
          <a:bodyPr anchor="t" anchorCtr="0"/>
          <a:p>
            <a:pPr>
              <a:lnSpc>
                <a:spcPct val="150000"/>
              </a:lnSpc>
            </a:pPr>
            <a:r>
              <a:rPr lang="en-US" altLang="zh-CN" sz="2800" b="1">
                <a:solidFill>
                  <a:srgbClr val="0000CC"/>
                </a:solidFill>
                <a:latin typeface="微软雅黑" panose="020B0503020204020204" pitchFamily="34" charset="-122"/>
              </a:rPr>
              <a:t>1 </a:t>
            </a:r>
            <a:r>
              <a:rPr lang="zh-CN" altLang="en-US" sz="2800" b="1">
                <a:solidFill>
                  <a:srgbClr val="0000CC"/>
                </a:solidFill>
                <a:latin typeface="微软雅黑" panose="020B0503020204020204" pitchFamily="34" charset="-122"/>
              </a:rPr>
              <a:t>安全（</a:t>
            </a:r>
            <a:r>
              <a:rPr lang="en-US" altLang="zh-CN" sz="2800" b="1">
                <a:solidFill>
                  <a:srgbClr val="0000CC"/>
                </a:solidFill>
                <a:latin typeface="微软雅黑" panose="020B0503020204020204" pitchFamily="34" charset="-122"/>
              </a:rPr>
              <a:t>Safety</a:t>
            </a:r>
            <a:r>
              <a:rPr lang="zh-CN" altLang="en-US" sz="2800" b="1">
                <a:solidFill>
                  <a:srgbClr val="0000CC"/>
                </a:solidFill>
                <a:latin typeface="微软雅黑" panose="020B0503020204020204" pitchFamily="34" charset="-122"/>
              </a:rPr>
              <a:t>）</a:t>
            </a:r>
            <a:endParaRPr lang="zh-CN" altLang="en-US" sz="2800" b="1">
              <a:solidFill>
                <a:srgbClr val="0000CC"/>
              </a:solidFill>
              <a:latin typeface="微软雅黑" panose="020B0503020204020204" pitchFamily="34" charset="-122"/>
            </a:endParaRPr>
          </a:p>
          <a:p>
            <a:pPr>
              <a:lnSpc>
                <a:spcPct val="150000"/>
              </a:lnSpc>
            </a:pPr>
            <a:r>
              <a:rPr lang="zh-CN" altLang="en-US" sz="2800" b="1">
                <a:solidFill>
                  <a:srgbClr val="0000CC"/>
                </a:solidFill>
                <a:latin typeface="微软雅黑" panose="020B0503020204020204" pitchFamily="34" charset="-122"/>
              </a:rPr>
              <a:t>安全是指熟悉可能伤害你的危险有害因素，掌握避免受到伤害的预防措施并严格执行。</a:t>
            </a:r>
            <a:endParaRPr lang="zh-CN" altLang="en-US" sz="2800" b="1">
              <a:solidFill>
                <a:srgbClr val="0000CC"/>
              </a:solidFill>
              <a:latin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4"/>
          <p:cNvSpPr>
            <a:spLocks noGrp="1"/>
          </p:cNvSpPr>
          <p:nvPr>
            <p:ph type="title" idx="4294967295"/>
          </p:nvPr>
        </p:nvSpPr>
        <p:spPr>
          <a:xfrm>
            <a:off x="250825" y="1052513"/>
            <a:ext cx="8642350" cy="5257800"/>
          </a:xfrm>
          <a:ln/>
        </p:spPr>
        <p:txBody>
          <a:bodyPr wrap="square" lIns="91440" tIns="45720" rIns="91440" bIns="45720" anchor="ctr" anchorCtr="0"/>
          <a:p>
            <a:pPr eaLnBrk="1" hangingPunct="1">
              <a:lnSpc>
                <a:spcPct val="140000"/>
              </a:lnSpc>
            </a:pPr>
            <a:r>
              <a:rPr lang="zh-CN" altLang="en-US" sz="2400" b="0" dirty="0">
                <a:solidFill>
                  <a:srgbClr val="0000FF"/>
                </a:solidFill>
                <a:latin typeface="微软雅黑" panose="020B0503020204020204" pitchFamily="34" charset="-122"/>
              </a:rPr>
              <a:t>（</a:t>
            </a:r>
            <a:r>
              <a:rPr lang="en-US" altLang="zh-CN" sz="2400" b="0">
                <a:solidFill>
                  <a:srgbClr val="0000FF"/>
                </a:solidFill>
                <a:latin typeface="微软雅黑" panose="020B0503020204020204" pitchFamily="34" charset="-122"/>
              </a:rPr>
              <a:t>5</a:t>
            </a:r>
            <a:r>
              <a:rPr lang="zh-CN" altLang="en-US" sz="2400" b="0" dirty="0">
                <a:solidFill>
                  <a:srgbClr val="0000FF"/>
                </a:solidFill>
                <a:latin typeface="微软雅黑" panose="020B0503020204020204" pitchFamily="34" charset="-122"/>
              </a:rPr>
              <a:t>）一旦失控可能产生能量蓄积的装置、设备、场所</a:t>
            </a:r>
            <a:r>
              <a:rPr lang="zh-CN" altLang="en-US" sz="2400" b="0" dirty="0">
                <a:solidFill>
                  <a:srgbClr val="996633"/>
                </a:solidFill>
                <a:latin typeface="微软雅黑" panose="020B0503020204020204" pitchFamily="34" charset="-122"/>
              </a:rPr>
              <a:t>。</a:t>
            </a:r>
            <a:br>
              <a:rPr lang="zh-CN" altLang="en-US" sz="2400" b="0" dirty="0">
                <a:solidFill>
                  <a:srgbClr val="996633"/>
                </a:solidFill>
                <a:latin typeface="微软雅黑" panose="020B0503020204020204" pitchFamily="34" charset="-122"/>
              </a:rPr>
            </a:br>
            <a:r>
              <a:rPr lang="zh-CN" altLang="en-US" sz="2400" b="0" dirty="0">
                <a:solidFill>
                  <a:srgbClr val="996633"/>
                </a:solidFill>
                <a:latin typeface="微软雅黑" panose="020B0503020204020204" pitchFamily="34" charset="-122"/>
              </a:rPr>
              <a:t>        如压力容器设备、易产生静电积聚的场所等。</a:t>
            </a:r>
            <a:br>
              <a:rPr lang="zh-CN" altLang="en-US" sz="2400" b="0" dirty="0">
                <a:solidFill>
                  <a:srgbClr val="996633"/>
                </a:solidFill>
                <a:latin typeface="微软雅黑" panose="020B0503020204020204" pitchFamily="34" charset="-122"/>
              </a:rPr>
            </a:br>
            <a:r>
              <a:rPr lang="zh-CN" altLang="en-US" sz="2400" b="0" dirty="0">
                <a:solidFill>
                  <a:srgbClr val="996633"/>
                </a:solidFill>
                <a:latin typeface="微软雅黑" panose="020B0503020204020204" pitchFamily="34" charset="-122"/>
              </a:rPr>
              <a:t> </a:t>
            </a:r>
            <a:r>
              <a:rPr lang="zh-CN" altLang="en-US" sz="2400" b="0" dirty="0">
                <a:solidFill>
                  <a:srgbClr val="0000FF"/>
                </a:solidFill>
                <a:latin typeface="微软雅黑" panose="020B0503020204020204" pitchFamily="34" charset="-122"/>
              </a:rPr>
              <a:t>（</a:t>
            </a:r>
            <a:r>
              <a:rPr lang="en-US" altLang="zh-CN" sz="2400" b="0">
                <a:solidFill>
                  <a:srgbClr val="0000FF"/>
                </a:solidFill>
                <a:latin typeface="微软雅黑" panose="020B0503020204020204" pitchFamily="34" charset="-122"/>
              </a:rPr>
              <a:t>6</a:t>
            </a:r>
            <a:r>
              <a:rPr lang="zh-CN" altLang="en-US" sz="2400" b="0" dirty="0">
                <a:solidFill>
                  <a:srgbClr val="0000FF"/>
                </a:solidFill>
                <a:latin typeface="微软雅黑" panose="020B0503020204020204" pitchFamily="34" charset="-122"/>
              </a:rPr>
              <a:t>）危险物质。</a:t>
            </a:r>
            <a:br>
              <a:rPr lang="zh-CN" altLang="en-US" sz="2400" b="0" dirty="0">
                <a:solidFill>
                  <a:srgbClr val="996633"/>
                </a:solidFill>
                <a:latin typeface="微软雅黑" panose="020B0503020204020204" pitchFamily="34" charset="-122"/>
              </a:rPr>
            </a:br>
            <a:r>
              <a:rPr lang="zh-CN" altLang="en-US" sz="2400" b="0" dirty="0">
                <a:solidFill>
                  <a:srgbClr val="996633"/>
                </a:solidFill>
                <a:latin typeface="微软雅黑" panose="020B0503020204020204" pitchFamily="34" charset="-122"/>
              </a:rPr>
              <a:t>        如可燃气体、液体、忌水性物质（高温物料）、混合性危险物质。</a:t>
            </a:r>
            <a:br>
              <a:rPr lang="zh-CN" altLang="en-US" sz="2400" b="0" dirty="0">
                <a:solidFill>
                  <a:srgbClr val="996633"/>
                </a:solidFill>
                <a:latin typeface="微软雅黑" panose="020B0503020204020204" pitchFamily="34" charset="-122"/>
              </a:rPr>
            </a:br>
            <a:r>
              <a:rPr lang="zh-CN" altLang="en-US" sz="2400" b="0" dirty="0">
                <a:solidFill>
                  <a:srgbClr val="996633"/>
                </a:solidFill>
                <a:latin typeface="微软雅黑" panose="020B0503020204020204" pitchFamily="34" charset="-122"/>
              </a:rPr>
              <a:t> </a:t>
            </a:r>
            <a:r>
              <a:rPr lang="zh-CN" altLang="en-US" sz="2400" b="0" dirty="0">
                <a:solidFill>
                  <a:srgbClr val="0000FF"/>
                </a:solidFill>
                <a:latin typeface="微软雅黑" panose="020B0503020204020204" pitchFamily="34" charset="-122"/>
              </a:rPr>
              <a:t>（</a:t>
            </a:r>
            <a:r>
              <a:rPr lang="en-US" altLang="zh-CN" sz="2400" b="0">
                <a:solidFill>
                  <a:srgbClr val="0000FF"/>
                </a:solidFill>
                <a:latin typeface="微软雅黑" panose="020B0503020204020204" pitchFamily="34" charset="-122"/>
              </a:rPr>
              <a:t>7</a:t>
            </a:r>
            <a:r>
              <a:rPr lang="zh-CN" altLang="en-US" sz="2400" b="0" dirty="0">
                <a:solidFill>
                  <a:srgbClr val="0000FF"/>
                </a:solidFill>
                <a:latin typeface="微软雅黑" panose="020B0503020204020204" pitchFamily="34" charset="-122"/>
              </a:rPr>
              <a:t>）生产、加工、储存危险物质的场所、装置或设备。</a:t>
            </a:r>
            <a:br>
              <a:rPr lang="zh-CN" altLang="en-US" sz="2400" b="0" dirty="0">
                <a:solidFill>
                  <a:srgbClr val="0000FF"/>
                </a:solidFill>
                <a:latin typeface="微软雅黑" panose="020B0503020204020204" pitchFamily="34" charset="-122"/>
              </a:rPr>
            </a:br>
            <a:r>
              <a:rPr lang="zh-CN" altLang="en-US" sz="2400" b="0" dirty="0">
                <a:solidFill>
                  <a:srgbClr val="996633"/>
                </a:solidFill>
                <a:latin typeface="微软雅黑" panose="020B0503020204020204" pitchFamily="34" charset="-122"/>
              </a:rPr>
              <a:t>        如燃料罐区、制氧车间等。</a:t>
            </a:r>
            <a:br>
              <a:rPr lang="zh-CN" altLang="en-US" sz="2400" b="0" dirty="0">
                <a:solidFill>
                  <a:srgbClr val="996633"/>
                </a:solidFill>
                <a:latin typeface="微软雅黑" panose="020B0503020204020204" pitchFamily="34" charset="-122"/>
              </a:rPr>
            </a:br>
            <a:r>
              <a:rPr lang="zh-CN" altLang="en-US" sz="2400" b="0" dirty="0">
                <a:solidFill>
                  <a:srgbClr val="0000FF"/>
                </a:solidFill>
                <a:latin typeface="微软雅黑" panose="020B0503020204020204" pitchFamily="34" charset="-122"/>
              </a:rPr>
              <a:t>（</a:t>
            </a:r>
            <a:r>
              <a:rPr lang="en-US" altLang="zh-CN" sz="2400" b="0">
                <a:solidFill>
                  <a:srgbClr val="0000FF"/>
                </a:solidFill>
                <a:latin typeface="微软雅黑" panose="020B0503020204020204" pitchFamily="34" charset="-122"/>
              </a:rPr>
              <a:t>8</a:t>
            </a:r>
            <a:r>
              <a:rPr lang="zh-CN" altLang="en-US" sz="2400" b="0" dirty="0">
                <a:solidFill>
                  <a:srgbClr val="0000FF"/>
                </a:solidFill>
                <a:latin typeface="微软雅黑" panose="020B0503020204020204" pitchFamily="34" charset="-122"/>
              </a:rPr>
              <a:t>）人体一旦与之接触将导致人体能量释放的物体。</a:t>
            </a:r>
            <a:br>
              <a:rPr lang="zh-CN" altLang="en-US" sz="2400" b="0" dirty="0">
                <a:solidFill>
                  <a:srgbClr val="996633"/>
                </a:solidFill>
                <a:latin typeface="微软雅黑" panose="020B0503020204020204" pitchFamily="34" charset="-122"/>
              </a:rPr>
            </a:br>
            <a:r>
              <a:rPr lang="zh-CN" altLang="en-US" sz="2400" b="0" dirty="0">
                <a:solidFill>
                  <a:srgbClr val="996633"/>
                </a:solidFill>
                <a:latin typeface="微软雅黑" panose="020B0503020204020204" pitchFamily="34" charset="-122"/>
              </a:rPr>
              <a:t>        如锐利的毛刺、棱角等，人体行动中与之碰擦人体的    动能意外释放，将使人体受到伤害。 </a:t>
            </a:r>
            <a:br>
              <a:rPr lang="zh-CN" altLang="en-US" sz="2400" b="0" dirty="0">
                <a:solidFill>
                  <a:srgbClr val="996633"/>
                </a:solidFill>
                <a:latin typeface="微软雅黑" panose="020B0503020204020204" pitchFamily="34" charset="-122"/>
              </a:rPr>
            </a:br>
            <a:endParaRPr lang="zh-CN" altLang="en-US" sz="2400" b="0" dirty="0">
              <a:solidFill>
                <a:srgbClr val="996633"/>
              </a:solidFill>
              <a:latin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Rectangle 4"/>
          <p:cNvSpPr>
            <a:spLocks noGrp="1"/>
          </p:cNvSpPr>
          <p:nvPr>
            <p:ph type="title" idx="4294967295"/>
          </p:nvPr>
        </p:nvSpPr>
        <p:spPr>
          <a:xfrm>
            <a:off x="323850" y="692150"/>
            <a:ext cx="8569325" cy="5257800"/>
          </a:xfrm>
          <a:ln/>
        </p:spPr>
        <p:txBody>
          <a:bodyPr wrap="square" lIns="91440" tIns="45720" rIns="91440" bIns="45720" anchor="ctr" anchorCtr="0"/>
          <a:p>
            <a:pPr eaLnBrk="1" hangingPunct="1">
              <a:lnSpc>
                <a:spcPct val="150000"/>
              </a:lnSpc>
            </a:pPr>
            <a:r>
              <a:rPr lang="zh-CN" altLang="en-US" sz="2400" dirty="0">
                <a:solidFill>
                  <a:srgbClr val="996633"/>
                </a:solidFill>
                <a:latin typeface="微软雅黑" panose="020B0503020204020204" pitchFamily="34" charset="-122"/>
              </a:rPr>
              <a:t>第二类危险源的类别</a:t>
            </a:r>
            <a:br>
              <a:rPr lang="zh-CN" altLang="en-US" sz="2400" dirty="0">
                <a:solidFill>
                  <a:srgbClr val="996633"/>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1</a:t>
            </a:r>
            <a:r>
              <a:rPr lang="zh-CN" altLang="en-US" sz="2400" dirty="0">
                <a:solidFill>
                  <a:srgbClr val="0000FF"/>
                </a:solidFill>
                <a:latin typeface="微软雅黑" panose="020B0503020204020204" pitchFamily="34" charset="-122"/>
              </a:rPr>
              <a:t>）人的不安全行为</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2</a:t>
            </a:r>
            <a:r>
              <a:rPr lang="zh-CN" altLang="en-US" sz="2400" dirty="0">
                <a:solidFill>
                  <a:srgbClr val="0000FF"/>
                </a:solidFill>
                <a:latin typeface="微软雅黑" panose="020B0503020204020204" pitchFamily="34" charset="-122"/>
              </a:rPr>
              <a:t>）物的不安全状态</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3</a:t>
            </a:r>
            <a:r>
              <a:rPr lang="zh-CN" altLang="en-US" sz="2400" dirty="0">
                <a:solidFill>
                  <a:srgbClr val="0000FF"/>
                </a:solidFill>
                <a:latin typeface="微软雅黑" panose="020B0503020204020204" pitchFamily="34" charset="-122"/>
              </a:rPr>
              <a:t>）管理的缺陷</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4</a:t>
            </a:r>
            <a:r>
              <a:rPr lang="zh-CN" altLang="en-US" sz="2400" dirty="0">
                <a:solidFill>
                  <a:srgbClr val="0000FF"/>
                </a:solidFill>
                <a:latin typeface="微软雅黑" panose="020B0503020204020204" pitchFamily="34" charset="-122"/>
              </a:rPr>
              <a:t>）环境的不安全因素</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zh-CN" altLang="en-US" sz="2000" dirty="0">
                <a:solidFill>
                  <a:srgbClr val="006600"/>
                </a:solidFill>
                <a:latin typeface="微软雅黑" panose="020B0503020204020204" pitchFamily="34" charset="-122"/>
              </a:rPr>
              <a:t>根据</a:t>
            </a:r>
            <a:r>
              <a:rPr lang="en-US" altLang="zh-CN" sz="2000">
                <a:solidFill>
                  <a:srgbClr val="006600"/>
                </a:solidFill>
                <a:latin typeface="微软雅黑" panose="020B0503020204020204" pitchFamily="34" charset="-122"/>
              </a:rPr>
              <a:t>GB</a:t>
            </a:r>
            <a:r>
              <a:rPr lang="zh-CN" altLang="en-US" sz="2000" dirty="0">
                <a:solidFill>
                  <a:srgbClr val="006600"/>
                </a:solidFill>
                <a:latin typeface="微软雅黑" panose="020B0503020204020204" pitchFamily="34" charset="-122"/>
              </a:rPr>
              <a:t>／</a:t>
            </a:r>
            <a:r>
              <a:rPr lang="en-US" altLang="zh-CN" sz="2000">
                <a:solidFill>
                  <a:srgbClr val="006600"/>
                </a:solidFill>
                <a:latin typeface="微软雅黑" panose="020B0503020204020204" pitchFamily="34" charset="-122"/>
              </a:rPr>
              <a:t>T13861—2009《</a:t>
            </a:r>
            <a:r>
              <a:rPr lang="zh-CN" altLang="en-US" sz="2000" dirty="0">
                <a:solidFill>
                  <a:srgbClr val="006600"/>
                </a:solidFill>
                <a:latin typeface="微软雅黑" panose="020B0503020204020204" pitchFamily="34" charset="-122"/>
              </a:rPr>
              <a:t>生产过程危险和有害因素分类与代码</a:t>
            </a:r>
            <a:r>
              <a:rPr lang="en-US" altLang="zh-CN" sz="2000">
                <a:solidFill>
                  <a:srgbClr val="006600"/>
                </a:solidFill>
                <a:latin typeface="微软雅黑" panose="020B0503020204020204" pitchFamily="34" charset="-122"/>
              </a:rPr>
              <a:t>》</a:t>
            </a:r>
            <a:r>
              <a:rPr lang="zh-CN" altLang="en-US" sz="2000" dirty="0">
                <a:solidFill>
                  <a:srgbClr val="006600"/>
                </a:solidFill>
                <a:latin typeface="微软雅黑" panose="020B0503020204020204" pitchFamily="34" charset="-122"/>
              </a:rPr>
              <a:t>，危险有害因素可分为人的因素、物的因素、作业环境因素和管理因素四类。其中，涉及</a:t>
            </a:r>
            <a:r>
              <a:rPr lang="zh-CN" altLang="en-US" sz="2000" dirty="0">
                <a:solidFill>
                  <a:srgbClr val="0000FF"/>
                </a:solidFill>
                <a:latin typeface="微软雅黑" panose="020B0503020204020204" pitchFamily="34" charset="-122"/>
              </a:rPr>
              <a:t>人的因素具体表现共计</a:t>
            </a:r>
            <a:r>
              <a:rPr lang="en-US" altLang="zh-CN" sz="2000">
                <a:solidFill>
                  <a:srgbClr val="0000FF"/>
                </a:solidFill>
                <a:latin typeface="微软雅黑" panose="020B0503020204020204" pitchFamily="34" charset="-122"/>
              </a:rPr>
              <a:t>23</a:t>
            </a:r>
            <a:r>
              <a:rPr lang="zh-CN" altLang="en-US" sz="2000" dirty="0">
                <a:solidFill>
                  <a:srgbClr val="0000FF"/>
                </a:solidFill>
                <a:latin typeface="微软雅黑" panose="020B0503020204020204" pitchFamily="34" charset="-122"/>
              </a:rPr>
              <a:t>项</a:t>
            </a:r>
            <a:r>
              <a:rPr lang="zh-CN" altLang="en-US" sz="2000" dirty="0">
                <a:solidFill>
                  <a:srgbClr val="006600"/>
                </a:solidFill>
                <a:latin typeface="微软雅黑" panose="020B0503020204020204" pitchFamily="34" charset="-122"/>
              </a:rPr>
              <a:t>；</a:t>
            </a:r>
            <a:r>
              <a:rPr lang="zh-CN" altLang="en-US" sz="2000" dirty="0">
                <a:solidFill>
                  <a:srgbClr val="CC0000"/>
                </a:solidFill>
                <a:latin typeface="微软雅黑" panose="020B0503020204020204" pitchFamily="34" charset="-122"/>
              </a:rPr>
              <a:t>涉及物的因素具体表现共计</a:t>
            </a:r>
            <a:r>
              <a:rPr lang="en-US" altLang="zh-CN" sz="2000">
                <a:solidFill>
                  <a:srgbClr val="CC0000"/>
                </a:solidFill>
                <a:latin typeface="微软雅黑" panose="020B0503020204020204" pitchFamily="34" charset="-122"/>
              </a:rPr>
              <a:t>87</a:t>
            </a:r>
            <a:r>
              <a:rPr lang="zh-CN" altLang="en-US" sz="2000" dirty="0">
                <a:solidFill>
                  <a:srgbClr val="CC0000"/>
                </a:solidFill>
                <a:latin typeface="微软雅黑" panose="020B0503020204020204" pitchFamily="34" charset="-122"/>
              </a:rPr>
              <a:t>项</a:t>
            </a:r>
            <a:r>
              <a:rPr lang="zh-CN" altLang="en-US" sz="2000" dirty="0">
                <a:solidFill>
                  <a:srgbClr val="006600"/>
                </a:solidFill>
                <a:latin typeface="微软雅黑" panose="020B0503020204020204" pitchFamily="34" charset="-122"/>
              </a:rPr>
              <a:t>；</a:t>
            </a:r>
            <a:r>
              <a:rPr lang="zh-CN" altLang="en-US" sz="2000" dirty="0">
                <a:solidFill>
                  <a:srgbClr val="9900CC"/>
                </a:solidFill>
                <a:latin typeface="微软雅黑" panose="020B0503020204020204" pitchFamily="34" charset="-122"/>
              </a:rPr>
              <a:t>涉及作业环境的因素具体表现共计</a:t>
            </a:r>
            <a:r>
              <a:rPr lang="en-US" altLang="zh-CN" sz="2000">
                <a:solidFill>
                  <a:srgbClr val="9900CC"/>
                </a:solidFill>
                <a:latin typeface="微软雅黑" panose="020B0503020204020204" pitchFamily="34" charset="-122"/>
              </a:rPr>
              <a:t>45</a:t>
            </a:r>
            <a:r>
              <a:rPr lang="zh-CN" altLang="en-US" sz="2000" dirty="0">
                <a:solidFill>
                  <a:srgbClr val="9900CC"/>
                </a:solidFill>
                <a:latin typeface="微软雅黑" panose="020B0503020204020204" pitchFamily="34" charset="-122"/>
              </a:rPr>
              <a:t>项</a:t>
            </a:r>
            <a:r>
              <a:rPr lang="zh-CN" altLang="en-US" sz="2000" dirty="0">
                <a:solidFill>
                  <a:srgbClr val="006600"/>
                </a:solidFill>
                <a:latin typeface="微软雅黑" panose="020B0503020204020204" pitchFamily="34" charset="-122"/>
              </a:rPr>
              <a:t>；</a:t>
            </a:r>
            <a:r>
              <a:rPr lang="zh-CN" altLang="en-US" sz="2000" dirty="0">
                <a:solidFill>
                  <a:srgbClr val="0000FF"/>
                </a:solidFill>
                <a:latin typeface="微软雅黑" panose="020B0503020204020204" pitchFamily="34" charset="-122"/>
              </a:rPr>
              <a:t>涉及管理因素具体表现共计</a:t>
            </a:r>
            <a:r>
              <a:rPr lang="en-US" altLang="zh-CN" sz="2000">
                <a:solidFill>
                  <a:srgbClr val="0000FF"/>
                </a:solidFill>
                <a:latin typeface="微软雅黑" panose="020B0503020204020204" pitchFamily="34" charset="-122"/>
              </a:rPr>
              <a:t>10</a:t>
            </a:r>
            <a:r>
              <a:rPr lang="zh-CN" altLang="en-US" sz="2000" dirty="0">
                <a:solidFill>
                  <a:srgbClr val="0000FF"/>
                </a:solidFill>
                <a:latin typeface="微软雅黑" panose="020B0503020204020204" pitchFamily="34" charset="-122"/>
              </a:rPr>
              <a:t>项。</a:t>
            </a:r>
            <a:br>
              <a:rPr lang="zh-CN" altLang="en-US" sz="2000" dirty="0">
                <a:solidFill>
                  <a:srgbClr val="0000FF"/>
                </a:solidFill>
                <a:latin typeface="微软雅黑" panose="020B0503020204020204" pitchFamily="34" charset="-122"/>
              </a:rPr>
            </a:br>
            <a:endParaRPr lang="zh-CN" altLang="en-US" sz="2000" dirty="0">
              <a:solidFill>
                <a:srgbClr val="0000FF"/>
              </a:solidFill>
              <a:latin typeface="微软雅黑" panose="020B0503020204020204" pitchFamily="34" charset="-122"/>
            </a:endParaRPr>
          </a:p>
        </p:txBody>
      </p:sp>
      <p:pic>
        <p:nvPicPr>
          <p:cNvPr id="105474" name="图片 322562" descr="a4ihlg5690169994217"/>
          <p:cNvPicPr>
            <a:picLocks noChangeAspect="1"/>
          </p:cNvPicPr>
          <p:nvPr/>
        </p:nvPicPr>
        <p:blipFill>
          <a:blip r:embed="rId1"/>
          <a:stretch>
            <a:fillRect/>
          </a:stretch>
        </p:blipFill>
        <p:spPr>
          <a:xfrm>
            <a:off x="6659563" y="1125538"/>
            <a:ext cx="2181225" cy="206375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330753"/>
          <p:cNvSpPr>
            <a:spLocks noGrp="1"/>
          </p:cNvSpPr>
          <p:nvPr>
            <p:ph type="title"/>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106498" name="文本占位符 330754"/>
          <p:cNvSpPr>
            <a:spLocks noGrp="1"/>
          </p:cNvSpPr>
          <p:nvPr>
            <p:ph idx="1"/>
          </p:nvPr>
        </p:nvSpPr>
        <p:spPr>
          <a:xfrm>
            <a:off x="179388" y="981075"/>
            <a:ext cx="8785225" cy="5399088"/>
          </a:xfrm>
          <a:ln/>
        </p:spPr>
        <p:txBody>
          <a:bodyPr anchor="t" anchorCtr="0"/>
          <a:p>
            <a:pPr>
              <a:lnSpc>
                <a:spcPct val="130000"/>
              </a:lnSpc>
              <a:buNone/>
            </a:pPr>
            <a:r>
              <a:rPr lang="en-US" altLang="zh-CN" sz="2400" b="1">
                <a:solidFill>
                  <a:srgbClr val="006600"/>
                </a:solidFill>
                <a:latin typeface="微软雅黑" panose="020B0503020204020204" pitchFamily="34" charset="-122"/>
              </a:rPr>
              <a:t>1.1.3  </a:t>
            </a:r>
            <a:r>
              <a:rPr lang="zh-CN" altLang="en-US" sz="2400" b="1" dirty="0">
                <a:solidFill>
                  <a:srgbClr val="006600"/>
                </a:solidFill>
                <a:latin typeface="微软雅黑" panose="020B0503020204020204" pitchFamily="34" charset="-122"/>
              </a:rPr>
              <a:t>风险 </a:t>
            </a:r>
            <a:r>
              <a:rPr lang="en-US" altLang="zh-CN" sz="2400" b="1">
                <a:solidFill>
                  <a:srgbClr val="006600"/>
                </a:solidFill>
                <a:latin typeface="微软雅黑" panose="020B0503020204020204" pitchFamily="34" charset="-122"/>
              </a:rPr>
              <a:t>Risk</a:t>
            </a:r>
            <a:endParaRPr lang="en-US" altLang="zh-CN" sz="2400" b="1">
              <a:solidFill>
                <a:srgbClr val="006600"/>
              </a:solidFill>
              <a:latin typeface="微软雅黑" panose="020B0503020204020204" pitchFamily="34" charset="-122"/>
            </a:endParaRPr>
          </a:p>
          <a:p>
            <a:pPr eaLnBrk="1" hangingPunct="1">
              <a:lnSpc>
                <a:spcPct val="130000"/>
              </a:lnSpc>
              <a:buNone/>
            </a:pPr>
            <a:r>
              <a:rPr lang="zh-CN" altLang="en-US" b="1" dirty="0">
                <a:solidFill>
                  <a:srgbClr val="CC0000"/>
                </a:solidFill>
                <a:latin typeface="微软雅黑" panose="020B0503020204020204" pitchFamily="34" charset="-122"/>
              </a:rPr>
              <a:t>表述</a:t>
            </a:r>
            <a:r>
              <a:rPr lang="en-US" altLang="zh-CN" b="1">
                <a:solidFill>
                  <a:srgbClr val="CC0000"/>
                </a:solidFill>
                <a:latin typeface="微软雅黑" panose="020B0503020204020204" pitchFamily="34" charset="-122"/>
              </a:rPr>
              <a:t>1</a:t>
            </a:r>
            <a:r>
              <a:rPr lang="zh-CN" altLang="en-US" b="1" dirty="0">
                <a:solidFill>
                  <a:srgbClr val="CC0000"/>
                </a:solidFill>
                <a:latin typeface="微软雅黑" panose="020B0503020204020204" pitchFamily="34" charset="-122"/>
              </a:rPr>
              <a:t>：</a:t>
            </a:r>
            <a:r>
              <a:rPr lang="zh-CN" altLang="en-US" b="1" dirty="0">
                <a:solidFill>
                  <a:srgbClr val="0000FF"/>
                </a:solidFill>
                <a:latin typeface="微软雅黑" panose="020B0503020204020204" pitchFamily="34" charset="-122"/>
              </a:rPr>
              <a:t>某一特定危险情况发生的可能性与后果的组合。</a:t>
            </a:r>
            <a:endParaRPr lang="zh-CN" altLang="en-US" b="1" dirty="0">
              <a:solidFill>
                <a:srgbClr val="0000FF"/>
              </a:solidFill>
              <a:latin typeface="微软雅黑" panose="020B0503020204020204" pitchFamily="34" charset="-122"/>
            </a:endParaRPr>
          </a:p>
          <a:p>
            <a:pPr eaLnBrk="1" hangingPunct="1">
              <a:lnSpc>
                <a:spcPct val="130000"/>
              </a:lnSpc>
              <a:buNone/>
            </a:pPr>
            <a:r>
              <a:rPr lang="zh-CN" altLang="en-US" sz="1600" b="1" dirty="0">
                <a:solidFill>
                  <a:srgbClr val="0000FF"/>
                </a:solidFill>
                <a:latin typeface="微软雅黑" panose="020B0503020204020204" pitchFamily="34" charset="-122"/>
              </a:rPr>
              <a:t>              </a:t>
            </a:r>
            <a:r>
              <a:rPr lang="en-US" altLang="zh-CN" sz="1600" b="1">
                <a:solidFill>
                  <a:srgbClr val="0000FF"/>
                </a:solidFill>
                <a:latin typeface="微软雅黑" panose="020B0503020204020204" pitchFamily="34" charset="-122"/>
              </a:rPr>
              <a:t>(</a:t>
            </a:r>
            <a:r>
              <a:rPr lang="zh-CN" altLang="en-US" sz="1600" b="1" dirty="0">
                <a:solidFill>
                  <a:srgbClr val="0000FF"/>
                </a:solidFill>
                <a:latin typeface="微软雅黑" panose="020B0503020204020204" pitchFamily="34" charset="-122"/>
              </a:rPr>
              <a:t>早期的</a:t>
            </a:r>
            <a:r>
              <a:rPr lang="en-US" altLang="zh-CN" sz="1600" b="1">
                <a:solidFill>
                  <a:srgbClr val="0000FF"/>
                </a:solidFill>
                <a:latin typeface="微软雅黑" panose="020B0503020204020204" pitchFamily="34" charset="-122"/>
              </a:rPr>
              <a:t>OHSAS18001</a:t>
            </a:r>
            <a:r>
              <a:rPr lang="zh-CN" altLang="en-US" sz="1600" b="1" dirty="0">
                <a:solidFill>
                  <a:srgbClr val="0000FF"/>
                </a:solidFill>
                <a:latin typeface="微软雅黑" panose="020B0503020204020204" pitchFamily="34" charset="-122"/>
              </a:rPr>
              <a:t>给出的定义</a:t>
            </a:r>
            <a:r>
              <a:rPr lang="en-US" altLang="zh-CN" sz="1600" b="1">
                <a:solidFill>
                  <a:srgbClr val="0000FF"/>
                </a:solidFill>
                <a:latin typeface="微软雅黑" panose="020B0503020204020204" pitchFamily="34" charset="-122"/>
              </a:rPr>
              <a:t>)</a:t>
            </a:r>
            <a:endParaRPr lang="zh-CN" altLang="en-US" sz="1600" b="1" dirty="0">
              <a:solidFill>
                <a:srgbClr val="0000FF"/>
              </a:solidFill>
              <a:latin typeface="微软雅黑" panose="020B0503020204020204" pitchFamily="34" charset="-122"/>
            </a:endParaRPr>
          </a:p>
          <a:p>
            <a:pPr eaLnBrk="1" hangingPunct="1">
              <a:lnSpc>
                <a:spcPct val="130000"/>
              </a:lnSpc>
              <a:buNone/>
            </a:pPr>
            <a:r>
              <a:rPr lang="zh-CN" altLang="en-US" b="1" dirty="0">
                <a:solidFill>
                  <a:srgbClr val="CC0000"/>
                </a:solidFill>
                <a:latin typeface="微软雅黑" panose="020B0503020204020204" pitchFamily="34" charset="-122"/>
              </a:rPr>
              <a:t>表述</a:t>
            </a:r>
            <a:r>
              <a:rPr lang="en-US" altLang="zh-CN" b="1">
                <a:solidFill>
                  <a:srgbClr val="CC0000"/>
                </a:solidFill>
                <a:latin typeface="微软雅黑" panose="020B0503020204020204" pitchFamily="34" charset="-122"/>
              </a:rPr>
              <a:t>2</a:t>
            </a:r>
            <a:r>
              <a:rPr lang="zh-CN" altLang="en-US" b="1" dirty="0">
                <a:solidFill>
                  <a:srgbClr val="CC0000"/>
                </a:solidFill>
                <a:latin typeface="微软雅黑" panose="020B0503020204020204" pitchFamily="34" charset="-122"/>
              </a:rPr>
              <a:t>：</a:t>
            </a:r>
            <a:r>
              <a:rPr lang="zh-CN" altLang="" b="1" dirty="0">
                <a:solidFill>
                  <a:srgbClr val="0000FF"/>
                </a:solidFill>
                <a:latin typeface="微软雅黑" panose="020B0503020204020204" pitchFamily="34" charset="-122"/>
              </a:rPr>
              <a:t>发生危险事件或危害暴露的可能性，与随之引发的人身伤害或健康损害的严重性的组合。</a:t>
            </a:r>
            <a:r>
              <a:rPr lang="zh-CN" altLang="" sz="1600" b="1" dirty="0">
                <a:solidFill>
                  <a:srgbClr val="0000FF"/>
                </a:solidFill>
                <a:latin typeface="微软雅黑" panose="020B0503020204020204" pitchFamily="34" charset="-122"/>
              </a:rPr>
              <a:t>（</a:t>
            </a:r>
            <a:r>
              <a:rPr lang="en-US" altLang="zh-CN" sz="1600" b="1">
                <a:solidFill>
                  <a:srgbClr val="0000FF"/>
                </a:solidFill>
                <a:latin typeface="微软雅黑" panose="020B0503020204020204" pitchFamily="34" charset="-122"/>
              </a:rPr>
              <a:t>GB/T28001-2011 《</a:t>
            </a:r>
            <a:r>
              <a:rPr lang="zh-CN" altLang="en-US" sz="1600" b="1" dirty="0">
                <a:solidFill>
                  <a:srgbClr val="0000FF"/>
                </a:solidFill>
                <a:latin typeface="微软雅黑" panose="020B0503020204020204" pitchFamily="34" charset="-122"/>
              </a:rPr>
              <a:t>职业健康安全管理体系  要求</a:t>
            </a:r>
            <a:r>
              <a:rPr lang="en-US" altLang="zh-CN" sz="1600" b="1">
                <a:solidFill>
                  <a:srgbClr val="0000FF"/>
                </a:solidFill>
                <a:latin typeface="微软雅黑" panose="020B0503020204020204" pitchFamily="34" charset="-122"/>
              </a:rPr>
              <a:t>》</a:t>
            </a:r>
            <a:r>
              <a:rPr lang="zh-CN" altLang="en-US" sz="1600" b="1" dirty="0">
                <a:solidFill>
                  <a:srgbClr val="0000FF"/>
                </a:solidFill>
                <a:latin typeface="微软雅黑" panose="020B0503020204020204" pitchFamily="34" charset="-122"/>
              </a:rPr>
              <a:t>）</a:t>
            </a:r>
            <a:endParaRPr lang="zh-CN" altLang="en-US" sz="1600" b="1" dirty="0">
              <a:solidFill>
                <a:srgbClr val="0000FF"/>
              </a:solidFill>
              <a:latin typeface="微软雅黑" panose="020B0503020204020204" pitchFamily="34" charset="-122"/>
            </a:endParaRPr>
          </a:p>
          <a:p>
            <a:pPr eaLnBrk="1" hangingPunct="1">
              <a:lnSpc>
                <a:spcPct val="130000"/>
              </a:lnSpc>
              <a:buNone/>
            </a:pPr>
            <a:endParaRPr lang="zh-CN" altLang="en-US" sz="1600" b="1" dirty="0">
              <a:solidFill>
                <a:srgbClr val="0000FF"/>
              </a:solidFill>
              <a:latin typeface="微软雅黑" panose="020B0503020204020204" pitchFamily="34" charset="-122"/>
            </a:endParaRPr>
          </a:p>
          <a:p>
            <a:pPr eaLnBrk="1" hangingPunct="1">
              <a:lnSpc>
                <a:spcPct val="90000"/>
              </a:lnSpc>
              <a:buNone/>
            </a:pPr>
            <a:r>
              <a:rPr lang="zh-CN" altLang="en-US" sz="1400" b="1" dirty="0">
                <a:solidFill>
                  <a:schemeClr val="accent2"/>
                </a:solidFill>
                <a:latin typeface="楷体_GB2312" pitchFamily="49" charset="-122"/>
                <a:ea typeface="楷体_GB2312" pitchFamily="49" charset="-122"/>
              </a:rPr>
              <a:t> </a:t>
            </a:r>
            <a:r>
              <a:rPr lang="zh-CN" altLang="en-US" sz="1400" b="1" dirty="0">
                <a:solidFill>
                  <a:schemeClr val="accent2"/>
                </a:solidFill>
                <a:latin typeface="微软雅黑" panose="020B0503020204020204" pitchFamily="34" charset="-122"/>
              </a:rPr>
              <a:t>● </a:t>
            </a:r>
            <a:r>
              <a:rPr lang="zh-CN" altLang="en-US" sz="1800" b="1" dirty="0">
                <a:solidFill>
                  <a:srgbClr val="CC0000"/>
                </a:solidFill>
                <a:latin typeface="微软雅黑" panose="020B0503020204020204" pitchFamily="34" charset="-122"/>
              </a:rPr>
              <a:t>风险</a:t>
            </a:r>
            <a:r>
              <a:rPr lang="en-US" altLang="zh-CN" sz="1800" b="1">
                <a:solidFill>
                  <a:srgbClr val="CC0000"/>
                </a:solidFill>
                <a:latin typeface="微软雅黑" panose="020B0503020204020204" pitchFamily="34" charset="-122"/>
              </a:rPr>
              <a:t>(R)</a:t>
            </a:r>
            <a:r>
              <a:rPr lang="zh-CN" altLang="en-US" sz="1800" b="1" dirty="0">
                <a:solidFill>
                  <a:srgbClr val="CC0000"/>
                </a:solidFill>
                <a:latin typeface="微软雅黑" panose="020B0503020204020204" pitchFamily="34" charset="-122"/>
              </a:rPr>
              <a:t>＝可能性</a:t>
            </a:r>
            <a:r>
              <a:rPr lang="en-US" altLang="zh-CN" sz="1800" b="1">
                <a:solidFill>
                  <a:srgbClr val="CC0000"/>
                </a:solidFill>
                <a:latin typeface="微软雅黑" panose="020B0503020204020204" pitchFamily="34" charset="-122"/>
              </a:rPr>
              <a:t>(L) </a:t>
            </a:r>
            <a:r>
              <a:rPr lang="en-US" altLang="en-US" sz="1800" b="1">
                <a:solidFill>
                  <a:srgbClr val="CC0000"/>
                </a:solidFill>
                <a:latin typeface="微软雅黑" panose="020B0503020204020204" pitchFamily="34" charset="-122"/>
              </a:rPr>
              <a:t>×</a:t>
            </a:r>
            <a:r>
              <a:rPr lang="en-US" altLang="zh-CN" sz="1800" b="1">
                <a:solidFill>
                  <a:srgbClr val="CC0000"/>
                </a:solidFill>
                <a:latin typeface="微软雅黑" panose="020B0503020204020204" pitchFamily="34" charset="-122"/>
              </a:rPr>
              <a:t> </a:t>
            </a:r>
            <a:r>
              <a:rPr lang="zh-CN" altLang="en-US" sz="1800" b="1" dirty="0">
                <a:solidFill>
                  <a:srgbClr val="CC0000"/>
                </a:solidFill>
                <a:latin typeface="微软雅黑" panose="020B0503020204020204" pitchFamily="34" charset="-122"/>
              </a:rPr>
              <a:t>后果</a:t>
            </a:r>
            <a:r>
              <a:rPr lang="en-US" altLang="zh-CN" sz="1800" b="1">
                <a:solidFill>
                  <a:srgbClr val="CC0000"/>
                </a:solidFill>
                <a:latin typeface="微软雅黑" panose="020B0503020204020204" pitchFamily="34" charset="-122"/>
              </a:rPr>
              <a:t>(C)</a:t>
            </a:r>
            <a:endParaRPr lang="en-US" altLang="zh-CN" sz="1800" b="1">
              <a:solidFill>
                <a:srgbClr val="CC0000"/>
              </a:solidFill>
              <a:latin typeface="微软雅黑" panose="020B0503020204020204" pitchFamily="34" charset="-122"/>
            </a:endParaRPr>
          </a:p>
          <a:p>
            <a:pPr eaLnBrk="1" hangingPunct="1">
              <a:lnSpc>
                <a:spcPct val="90000"/>
              </a:lnSpc>
              <a:buNone/>
            </a:pPr>
            <a:r>
              <a:rPr lang="en-US" altLang="zh-CN" sz="1400" b="1">
                <a:solidFill>
                  <a:schemeClr val="accent2"/>
                </a:solidFill>
                <a:latin typeface="微软雅黑" panose="020B0503020204020204" pitchFamily="34" charset="-122"/>
              </a:rPr>
              <a:t> ● </a:t>
            </a:r>
            <a:r>
              <a:rPr lang="zh-CN" altLang="en-US" sz="1800" b="1" dirty="0">
                <a:solidFill>
                  <a:schemeClr val="accent2"/>
                </a:solidFill>
                <a:latin typeface="微软雅黑" panose="020B0503020204020204" pitchFamily="34" charset="-122"/>
              </a:rPr>
              <a:t>可能性：是指导致事故发生的概率</a:t>
            </a:r>
            <a:r>
              <a:rPr lang="en-US" altLang="zh-CN" sz="1800" b="1">
                <a:solidFill>
                  <a:schemeClr val="accent2"/>
                </a:solidFill>
                <a:latin typeface="微软雅黑" panose="020B0503020204020204" pitchFamily="34" charset="-122"/>
              </a:rPr>
              <a:t>;</a:t>
            </a:r>
            <a:endParaRPr lang="en-US" altLang="zh-CN" sz="1800" b="1">
              <a:solidFill>
                <a:schemeClr val="accent2"/>
              </a:solidFill>
              <a:latin typeface="微软雅黑" panose="020B0503020204020204" pitchFamily="34" charset="-122"/>
            </a:endParaRPr>
          </a:p>
          <a:p>
            <a:pPr eaLnBrk="1" hangingPunct="1">
              <a:lnSpc>
                <a:spcPct val="90000"/>
              </a:lnSpc>
              <a:buNone/>
            </a:pPr>
            <a:r>
              <a:rPr lang="en-US" altLang="zh-CN" sz="1800" b="1">
                <a:solidFill>
                  <a:schemeClr val="accent2"/>
                </a:solidFill>
                <a:latin typeface="微软雅黑" panose="020B0503020204020204" pitchFamily="34" charset="-122"/>
              </a:rPr>
              <a:t> ● </a:t>
            </a:r>
            <a:r>
              <a:rPr lang="zh-CN" altLang="en-US" sz="1800" b="1" dirty="0">
                <a:solidFill>
                  <a:schemeClr val="accent2"/>
                </a:solidFill>
                <a:latin typeface="微软雅黑" panose="020B0503020204020204" pitchFamily="34" charset="-122"/>
              </a:rPr>
              <a:t>严重性：是指事故发生后能够给企业带来多大的人员伤亡或财产损失。</a:t>
            </a:r>
            <a:endParaRPr lang="zh-CN" altLang="en-US" sz="1800" b="1" dirty="0">
              <a:solidFill>
                <a:schemeClr val="accent2"/>
              </a:solidFill>
              <a:latin typeface="微软雅黑" panose="020B0503020204020204" pitchFamily="34" charset="-122"/>
            </a:endParaRPr>
          </a:p>
          <a:p>
            <a:pPr eaLnBrk="1" hangingPunct="1">
              <a:lnSpc>
                <a:spcPct val="90000"/>
              </a:lnSpc>
              <a:buNone/>
            </a:pPr>
            <a:r>
              <a:rPr lang="zh-CN" altLang="en-US" sz="1800" b="1" dirty="0">
                <a:solidFill>
                  <a:schemeClr val="accent2"/>
                </a:solidFill>
                <a:latin typeface="微软雅黑" panose="020B0503020204020204" pitchFamily="34" charset="-122"/>
              </a:rPr>
              <a:t> ● 其中任何一个不存在，则认为这种风险不存在。</a:t>
            </a:r>
            <a:endParaRPr lang="zh-CN" altLang="en-US" sz="1800" b="1" dirty="0">
              <a:solidFill>
                <a:schemeClr val="accent2"/>
              </a:solidFill>
              <a:latin typeface="微软雅黑" panose="020B0503020204020204" pitchFamily="34" charset="-122"/>
            </a:endParaRPr>
          </a:p>
          <a:p>
            <a:pPr>
              <a:lnSpc>
                <a:spcPct val="150000"/>
              </a:lnSpc>
              <a:buNone/>
            </a:pPr>
            <a:endParaRPr lang="zh-CN" altLang="en-US" sz="1800" b="1" dirty="0">
              <a:solidFill>
                <a:srgbClr val="006600"/>
              </a:solidFill>
              <a:latin typeface="微软雅黑" panose="020B0503020204020204" pitchFamily="34" charset="-122"/>
            </a:endParaRPr>
          </a:p>
          <a:p>
            <a:pPr>
              <a:lnSpc>
                <a:spcPct val="90000"/>
              </a:lnSpc>
              <a:buNone/>
            </a:pPr>
            <a:endParaRPr lang="zh-CN" altLang="en-US" sz="1600" b="1" dirty="0">
              <a:solidFill>
                <a:srgbClr val="006600"/>
              </a:solidFill>
              <a:latin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2"/>
          <p:cNvSpPr>
            <a:spLocks noGrp="1"/>
          </p:cNvSpPr>
          <p:nvPr>
            <p:ph type="title" idx="4294967295"/>
          </p:nvPr>
        </p:nvSpPr>
        <p:spPr>
          <a:xfrm>
            <a:off x="250825" y="620713"/>
            <a:ext cx="8435975" cy="431800"/>
          </a:xfrm>
          <a:ln/>
        </p:spPr>
        <p:txBody>
          <a:bodyPr wrap="square" lIns="91440" tIns="45720" rIns="91440" bIns="45720" anchor="ctr" anchorCtr="0"/>
          <a:p>
            <a:pPr eaLnBrk="1" hangingPunct="1"/>
            <a:r>
              <a:rPr lang="zh-CN" altLang="en-US" sz="2400" dirty="0">
                <a:solidFill>
                  <a:srgbClr val="0000FF"/>
                </a:solidFill>
                <a:latin typeface="微软雅黑" panose="020B0503020204020204" pitchFamily="34" charset="-122"/>
              </a:rPr>
              <a:t>说明</a:t>
            </a:r>
            <a:r>
              <a:rPr lang="en-US" altLang="zh-CN" sz="2400">
                <a:solidFill>
                  <a:srgbClr val="0000FF"/>
                </a:solidFill>
                <a:latin typeface="微软雅黑" panose="020B0503020204020204" pitchFamily="34" charset="-122"/>
              </a:rPr>
              <a:t>1</a:t>
            </a:r>
            <a:r>
              <a:rPr lang="zh-CN" altLang="en-US" sz="2400" dirty="0">
                <a:solidFill>
                  <a:srgbClr val="0000FF"/>
                </a:solidFill>
                <a:latin typeface="微软雅黑" panose="020B0503020204020204" pitchFamily="34" charset="-122"/>
              </a:rPr>
              <a:t>：</a:t>
            </a:r>
            <a:endParaRPr lang="zh-CN" altLang="en-US" sz="2400" dirty="0">
              <a:solidFill>
                <a:srgbClr val="0000FF"/>
              </a:solidFill>
              <a:latin typeface="微软雅黑" panose="020B0503020204020204" pitchFamily="34" charset="-122"/>
            </a:endParaRPr>
          </a:p>
        </p:txBody>
      </p:sp>
      <p:sp>
        <p:nvSpPr>
          <p:cNvPr id="107522" name="Rectangle 3"/>
          <p:cNvSpPr>
            <a:spLocks noGrp="1"/>
          </p:cNvSpPr>
          <p:nvPr>
            <p:ph type="body" idx="4294967295"/>
          </p:nvPr>
        </p:nvSpPr>
        <p:spPr>
          <a:xfrm>
            <a:off x="250825" y="1196975"/>
            <a:ext cx="8642350" cy="4752975"/>
          </a:xfrm>
          <a:ln/>
        </p:spPr>
        <p:txBody>
          <a:bodyPr wrap="square" lIns="91440" tIns="45720" rIns="91440" bIns="45720" anchor="t" anchorCtr="0"/>
          <a:p>
            <a:pPr eaLnBrk="1" hangingPunct="1">
              <a:lnSpc>
                <a:spcPct val="150000"/>
              </a:lnSpc>
              <a:buNone/>
            </a:pPr>
            <a:r>
              <a:rPr lang="zh-CN" altLang="en-US" sz="2400" b="1" dirty="0">
                <a:solidFill>
                  <a:srgbClr val="000066"/>
                </a:solidFill>
                <a:latin typeface="微软雅黑" panose="020B0503020204020204" pitchFamily="34" charset="-122"/>
              </a:rPr>
              <a:t>（</a:t>
            </a:r>
            <a:r>
              <a:rPr lang="en-US" altLang="zh-CN" sz="2400" b="1">
                <a:solidFill>
                  <a:srgbClr val="000066"/>
                </a:solidFill>
                <a:latin typeface="微软雅黑" panose="020B0503020204020204" pitchFamily="34" charset="-122"/>
              </a:rPr>
              <a:t>1</a:t>
            </a:r>
            <a:r>
              <a:rPr lang="zh-CN" altLang="en-US" sz="2400" b="1" dirty="0">
                <a:solidFill>
                  <a:srgbClr val="000066"/>
                </a:solidFill>
                <a:latin typeface="微软雅黑" panose="020B0503020204020204" pitchFamily="34" charset="-122"/>
              </a:rPr>
              <a:t>）风险是危险源的属性，危险源是风险的载体；</a:t>
            </a:r>
            <a:endParaRPr lang="zh-CN" altLang="en-US" sz="2400" b="1" dirty="0">
              <a:solidFill>
                <a:srgbClr val="000066"/>
              </a:solidFill>
              <a:latin typeface="微软雅黑" panose="020B0503020204020204" pitchFamily="34" charset="-122"/>
            </a:endParaRPr>
          </a:p>
          <a:p>
            <a:pPr eaLnBrk="1" hangingPunct="1">
              <a:lnSpc>
                <a:spcPct val="150000"/>
              </a:lnSpc>
              <a:buNone/>
            </a:pPr>
            <a:r>
              <a:rPr lang="zh-CN" altLang="en-US" sz="2400" b="1" dirty="0">
                <a:solidFill>
                  <a:srgbClr val="000066"/>
                </a:solidFill>
                <a:latin typeface="微软雅黑" panose="020B0503020204020204" pitchFamily="34" charset="-122"/>
              </a:rPr>
              <a:t>（</a:t>
            </a:r>
            <a:r>
              <a:rPr lang="en-US" altLang="zh-CN" sz="2400" b="1">
                <a:solidFill>
                  <a:srgbClr val="000066"/>
                </a:solidFill>
                <a:latin typeface="微软雅黑" panose="020B0503020204020204" pitchFamily="34" charset="-122"/>
              </a:rPr>
              <a:t>2</a:t>
            </a:r>
            <a:r>
              <a:rPr lang="zh-CN" altLang="en-US" sz="2400" b="1" dirty="0">
                <a:solidFill>
                  <a:srgbClr val="000066"/>
                </a:solidFill>
                <a:latin typeface="微软雅黑" panose="020B0503020204020204" pitchFamily="34" charset="-122"/>
              </a:rPr>
              <a:t>）风险管理是企业安全管理的核心。企业一切的安全事务（建章立制、安全培训、安全检查等）最终目的都是为了控制风险；</a:t>
            </a:r>
            <a:endParaRPr lang="zh-CN" altLang="en-US" sz="2400" b="1" dirty="0">
              <a:solidFill>
                <a:srgbClr val="000066"/>
              </a:solidFill>
              <a:latin typeface="微软雅黑" panose="020B0503020204020204" pitchFamily="34" charset="-122"/>
            </a:endParaRPr>
          </a:p>
          <a:p>
            <a:pPr eaLnBrk="1" hangingPunct="1">
              <a:lnSpc>
                <a:spcPct val="150000"/>
              </a:lnSpc>
              <a:buNone/>
            </a:pPr>
            <a:r>
              <a:rPr lang="zh-CN" altLang="en-US" sz="2400" b="1" dirty="0">
                <a:solidFill>
                  <a:srgbClr val="000066"/>
                </a:solidFill>
                <a:latin typeface="微软雅黑" panose="020B0503020204020204" pitchFamily="34" charset="-122"/>
              </a:rPr>
              <a:t>（</a:t>
            </a:r>
            <a:r>
              <a:rPr lang="en-US" altLang="zh-CN" sz="2400" b="1">
                <a:solidFill>
                  <a:srgbClr val="000066"/>
                </a:solidFill>
                <a:latin typeface="微软雅黑" panose="020B0503020204020204" pitchFamily="34" charset="-122"/>
              </a:rPr>
              <a:t>3</a:t>
            </a:r>
            <a:r>
              <a:rPr lang="zh-CN" altLang="en-US" sz="2400" b="1" dirty="0">
                <a:solidFill>
                  <a:srgbClr val="000066"/>
                </a:solidFill>
                <a:latin typeface="微软雅黑" panose="020B0503020204020204" pitchFamily="34" charset="-122"/>
              </a:rPr>
              <a:t>）风险管理</a:t>
            </a:r>
            <a:r>
              <a:rPr lang="en-US" altLang="zh-CN" sz="2400" b="1">
                <a:solidFill>
                  <a:srgbClr val="000066"/>
                </a:solidFill>
                <a:latin typeface="微软雅黑" panose="020B0503020204020204" pitchFamily="34" charset="-122"/>
              </a:rPr>
              <a:t>——</a:t>
            </a:r>
            <a:r>
              <a:rPr lang="zh-CN" altLang="en-US" sz="2400" b="1" dirty="0">
                <a:solidFill>
                  <a:srgbClr val="000066"/>
                </a:solidFill>
                <a:latin typeface="微软雅黑" panose="020B0503020204020204" pitchFamily="34" charset="-122"/>
              </a:rPr>
              <a:t>是指开展危险源辨识、风险评价以及采取风险控制措施策划与实施的全过程。</a:t>
            </a:r>
            <a:endParaRPr lang="zh-CN" altLang="en-US" sz="2400" b="1" dirty="0">
              <a:solidFill>
                <a:srgbClr val="000066"/>
              </a:solidFill>
              <a:latin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2"/>
          <p:cNvSpPr>
            <a:spLocks noGrp="1"/>
          </p:cNvSpPr>
          <p:nvPr>
            <p:ph type="title" idx="4294967295"/>
          </p:nvPr>
        </p:nvSpPr>
        <p:spPr>
          <a:xfrm>
            <a:off x="250825" y="620713"/>
            <a:ext cx="8435975" cy="431800"/>
          </a:xfrm>
          <a:ln/>
        </p:spPr>
        <p:txBody>
          <a:bodyPr wrap="square" lIns="91440" tIns="45720" rIns="91440" bIns="45720" anchor="ctr" anchorCtr="0"/>
          <a:p>
            <a:pPr eaLnBrk="1" hangingPunct="1"/>
            <a:r>
              <a:rPr lang="zh-CN" altLang="en-US" sz="2400" dirty="0">
                <a:solidFill>
                  <a:srgbClr val="0000FF"/>
                </a:solidFill>
                <a:latin typeface="微软雅黑" panose="020B0503020204020204" pitchFamily="34" charset="-122"/>
              </a:rPr>
              <a:t>说明</a:t>
            </a:r>
            <a:r>
              <a:rPr lang="en-US" altLang="zh-CN" sz="2400">
                <a:solidFill>
                  <a:srgbClr val="0000FF"/>
                </a:solidFill>
                <a:latin typeface="微软雅黑" panose="020B0503020204020204" pitchFamily="34" charset="-122"/>
              </a:rPr>
              <a:t>2</a:t>
            </a:r>
            <a:r>
              <a:rPr lang="zh-CN" altLang="en-US" sz="2400" dirty="0">
                <a:solidFill>
                  <a:srgbClr val="0000FF"/>
                </a:solidFill>
                <a:latin typeface="微软雅黑" panose="020B0503020204020204" pitchFamily="34" charset="-122"/>
              </a:rPr>
              <a:t>：</a:t>
            </a:r>
            <a:endParaRPr lang="zh-CN" altLang="en-US" sz="2400" dirty="0">
              <a:solidFill>
                <a:srgbClr val="0000FF"/>
              </a:solidFill>
              <a:latin typeface="微软雅黑" panose="020B0503020204020204" pitchFamily="34" charset="-122"/>
            </a:endParaRPr>
          </a:p>
        </p:txBody>
      </p:sp>
      <p:sp>
        <p:nvSpPr>
          <p:cNvPr id="108546" name="Rectangle 3"/>
          <p:cNvSpPr>
            <a:spLocks noGrp="1"/>
          </p:cNvSpPr>
          <p:nvPr>
            <p:ph type="body" idx="4294967295"/>
          </p:nvPr>
        </p:nvSpPr>
        <p:spPr>
          <a:xfrm>
            <a:off x="250825" y="1196975"/>
            <a:ext cx="8642350" cy="4752975"/>
          </a:xfrm>
          <a:ln/>
        </p:spPr>
        <p:txBody>
          <a:bodyPr wrap="square" lIns="91440" tIns="45720" rIns="91440" bIns="45720" anchor="t" anchorCtr="0"/>
          <a:p>
            <a:pPr eaLnBrk="1" hangingPunct="1">
              <a:lnSpc>
                <a:spcPct val="120000"/>
              </a:lnSpc>
              <a:buNone/>
            </a:pPr>
            <a:r>
              <a:rPr lang="zh-CN" altLang="en-US" b="1" dirty="0">
                <a:solidFill>
                  <a:srgbClr val="000066"/>
                </a:solidFill>
                <a:latin typeface="微软雅黑" panose="020B0503020204020204" pitchFamily="34" charset="-122"/>
              </a:rPr>
              <a:t>（</a:t>
            </a:r>
            <a:r>
              <a:rPr lang="en-US" altLang="zh-CN" b="1">
                <a:solidFill>
                  <a:srgbClr val="000066"/>
                </a:solidFill>
                <a:latin typeface="微软雅黑" panose="020B0503020204020204" pitchFamily="34" charset="-122"/>
              </a:rPr>
              <a:t>1</a:t>
            </a:r>
            <a:r>
              <a:rPr lang="zh-CN" altLang="en-US" b="1" dirty="0">
                <a:solidFill>
                  <a:srgbClr val="000066"/>
                </a:solidFill>
                <a:latin typeface="微软雅黑" panose="020B0503020204020204" pitchFamily="34" charset="-122"/>
              </a:rPr>
              <a:t>）控制风险</a:t>
            </a:r>
            <a:r>
              <a:rPr lang="zh-CN" altLang="en-US" b="1" dirty="0">
                <a:solidFill>
                  <a:srgbClr val="CC0000"/>
                </a:solidFill>
                <a:latin typeface="微软雅黑" panose="020B0503020204020204" pitchFamily="34" charset="-122"/>
              </a:rPr>
              <a:t>首要任务</a:t>
            </a:r>
            <a:r>
              <a:rPr lang="zh-CN" altLang="en-US" b="1" dirty="0">
                <a:solidFill>
                  <a:schemeClr val="accent2"/>
                </a:solidFill>
                <a:latin typeface="微软雅黑" panose="020B0503020204020204" pitchFamily="34" charset="-122"/>
              </a:rPr>
              <a:t>是控制和减少事故发生的可能性，</a:t>
            </a:r>
            <a:r>
              <a:rPr lang="zh-CN" altLang="en-US" b="1" dirty="0">
                <a:solidFill>
                  <a:srgbClr val="CC0000"/>
                </a:solidFill>
                <a:latin typeface="微软雅黑" panose="020B0503020204020204" pitchFamily="34" charset="-122"/>
              </a:rPr>
              <a:t>其次</a:t>
            </a:r>
            <a:r>
              <a:rPr lang="zh-CN" altLang="en-US" b="1" dirty="0">
                <a:solidFill>
                  <a:schemeClr val="accent2"/>
                </a:solidFill>
                <a:latin typeface="微软雅黑" panose="020B0503020204020204" pitchFamily="34" charset="-122"/>
              </a:rPr>
              <a:t>是减弱事故后果。</a:t>
            </a:r>
            <a:endParaRPr lang="zh-CN" altLang="en-US" b="1" dirty="0">
              <a:solidFill>
                <a:schemeClr val="accent2"/>
              </a:solidFill>
              <a:latin typeface="微软雅黑" panose="020B0503020204020204" pitchFamily="34" charset="-122"/>
            </a:endParaRPr>
          </a:p>
          <a:p>
            <a:pPr eaLnBrk="1" hangingPunct="1">
              <a:lnSpc>
                <a:spcPct val="120000"/>
              </a:lnSpc>
              <a:buNone/>
            </a:pPr>
            <a:r>
              <a:rPr lang="zh-CN" altLang="en-US" b="1" dirty="0">
                <a:solidFill>
                  <a:srgbClr val="CC0000"/>
                </a:solidFill>
                <a:latin typeface="微软雅黑" panose="020B0503020204020204" pitchFamily="34" charset="-122"/>
              </a:rPr>
              <a:t>（</a:t>
            </a:r>
            <a:r>
              <a:rPr lang="en-US" altLang="zh-CN" b="1">
                <a:solidFill>
                  <a:srgbClr val="CC0000"/>
                </a:solidFill>
                <a:latin typeface="微软雅黑" panose="020B0503020204020204" pitchFamily="34" charset="-122"/>
              </a:rPr>
              <a:t>2</a:t>
            </a:r>
            <a:r>
              <a:rPr lang="zh-CN" altLang="en-US" b="1" dirty="0">
                <a:solidFill>
                  <a:srgbClr val="CC0000"/>
                </a:solidFill>
                <a:latin typeface="微软雅黑" panose="020B0503020204020204" pitchFamily="34" charset="-122"/>
              </a:rPr>
              <a:t>）影响可能性大小的首要因素是管理状态，在未采取减弱事故后果的措施前，后果的大小往往是可以客观推定的。</a:t>
            </a:r>
            <a:endParaRPr lang="zh-CN" altLang="en-US" b="1" dirty="0">
              <a:solidFill>
                <a:srgbClr val="CC0000"/>
              </a:solidFill>
              <a:latin typeface="微软雅黑" panose="020B0503020204020204" pitchFamily="34" charset="-122"/>
            </a:endParaRPr>
          </a:p>
          <a:p>
            <a:pPr eaLnBrk="1" hangingPunct="1">
              <a:lnSpc>
                <a:spcPct val="120000"/>
              </a:lnSpc>
              <a:buNone/>
            </a:pPr>
            <a:r>
              <a:rPr lang="zh-CN" altLang="en-US" b="1" dirty="0">
                <a:solidFill>
                  <a:schemeClr val="accent2"/>
                </a:solidFill>
                <a:latin typeface="微软雅黑" panose="020B0503020204020204" pitchFamily="34" charset="-122"/>
              </a:rPr>
              <a:t>（</a:t>
            </a:r>
            <a:r>
              <a:rPr lang="en-US" altLang="zh-CN" b="1">
                <a:solidFill>
                  <a:schemeClr val="accent2"/>
                </a:solidFill>
                <a:latin typeface="微软雅黑" panose="020B0503020204020204" pitchFamily="34" charset="-122"/>
              </a:rPr>
              <a:t>3</a:t>
            </a:r>
            <a:r>
              <a:rPr lang="zh-CN" altLang="en-US" b="1" dirty="0">
                <a:solidFill>
                  <a:schemeClr val="accent2"/>
                </a:solidFill>
                <a:latin typeface="微软雅黑" panose="020B0503020204020204" pitchFamily="34" charset="-122"/>
              </a:rPr>
              <a:t>）事故发生的可能性小，而后果严重，则风险很大；</a:t>
            </a:r>
            <a:endParaRPr lang="zh-CN" altLang="en-US" b="1" dirty="0">
              <a:solidFill>
                <a:schemeClr val="accent2"/>
              </a:solidFill>
              <a:latin typeface="微软雅黑" panose="020B0503020204020204" pitchFamily="34" charset="-122"/>
            </a:endParaRPr>
          </a:p>
          <a:p>
            <a:pPr eaLnBrk="1" hangingPunct="1">
              <a:lnSpc>
                <a:spcPct val="120000"/>
              </a:lnSpc>
              <a:buNone/>
            </a:pPr>
            <a:r>
              <a:rPr lang="zh-CN" altLang="en-US" b="1" dirty="0">
                <a:solidFill>
                  <a:schemeClr val="accent2"/>
                </a:solidFill>
                <a:latin typeface="微软雅黑" panose="020B0503020204020204" pitchFamily="34" charset="-122"/>
              </a:rPr>
              <a:t>     事故发生的频次高，而后果相对较轻，则风险很大；</a:t>
            </a:r>
            <a:endParaRPr lang="zh-CN" altLang="en-US" b="1" dirty="0">
              <a:solidFill>
                <a:schemeClr val="accent2"/>
              </a:solidFill>
              <a:latin typeface="微软雅黑" panose="020B0503020204020204" pitchFamily="34" charset="-122"/>
            </a:endParaRPr>
          </a:p>
          <a:p>
            <a:pPr eaLnBrk="1" hangingPunct="1">
              <a:lnSpc>
                <a:spcPct val="120000"/>
              </a:lnSpc>
              <a:buNone/>
            </a:pPr>
            <a:r>
              <a:rPr lang="zh-CN" altLang="en-US" b="1" dirty="0">
                <a:solidFill>
                  <a:schemeClr val="accent2"/>
                </a:solidFill>
                <a:latin typeface="微软雅黑" panose="020B0503020204020204" pitchFamily="34" charset="-122"/>
              </a:rPr>
              <a:t>     事故发生的可能性趋向无穷小，即使客观后果严重，则风险很小；</a:t>
            </a:r>
            <a:endParaRPr lang="zh-CN" altLang="en-US" b="1" dirty="0">
              <a:solidFill>
                <a:schemeClr val="accent2"/>
              </a:solidFill>
              <a:latin typeface="微软雅黑" panose="020B0503020204020204" pitchFamily="34" charset="-122"/>
            </a:endParaRPr>
          </a:p>
          <a:p>
            <a:pPr eaLnBrk="1" hangingPunct="1">
              <a:lnSpc>
                <a:spcPct val="120000"/>
              </a:lnSpc>
              <a:buNone/>
            </a:pPr>
            <a:r>
              <a:rPr lang="zh-CN" altLang="en-US" b="1" dirty="0">
                <a:solidFill>
                  <a:schemeClr val="accent2"/>
                </a:solidFill>
                <a:latin typeface="微软雅黑" panose="020B0503020204020204" pitchFamily="34" charset="-122"/>
              </a:rPr>
              <a:t>     但不论后果多么轻微，在风险控制上均应期望可能性趋向无穷小。</a:t>
            </a:r>
            <a:endParaRPr lang="zh-CN" altLang="en-US" b="1" dirty="0">
              <a:solidFill>
                <a:schemeClr val="accent2"/>
              </a:solidFill>
              <a:latin typeface="微软雅黑" panose="020B0503020204020204" pitchFamily="34" charset="-122"/>
            </a:endParaRPr>
          </a:p>
          <a:p>
            <a:pPr eaLnBrk="1" hangingPunct="1">
              <a:lnSpc>
                <a:spcPct val="120000"/>
              </a:lnSpc>
              <a:buNone/>
            </a:pPr>
            <a:r>
              <a:rPr lang="zh-CN" altLang="en-US" b="1" dirty="0">
                <a:solidFill>
                  <a:schemeClr val="accent2"/>
                </a:solidFill>
                <a:latin typeface="微软雅黑" panose="020B0503020204020204" pitchFamily="34" charset="-122"/>
              </a:rPr>
              <a:t> </a:t>
            </a:r>
            <a:endParaRPr lang="zh-CN" altLang="en-US" b="1" dirty="0">
              <a:solidFill>
                <a:schemeClr val="accent2"/>
              </a:solidFill>
              <a:latin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333825"/>
          <p:cNvSpPr>
            <a:spLocks noGrp="1"/>
          </p:cNvSpPr>
          <p:nvPr>
            <p:ph type="title"/>
          </p:nvPr>
        </p:nvSpPr>
        <p:spPr>
          <a:xfrm>
            <a:off x="323850" y="620713"/>
            <a:ext cx="8291513" cy="576262"/>
          </a:xfrm>
          <a:ln/>
        </p:spPr>
        <p:txBody>
          <a:bodyPr anchor="b" anchorCtr="0"/>
          <a:p>
            <a:r>
              <a:rPr lang="zh-CN" altLang="en-US" sz="2400" dirty="0">
                <a:solidFill>
                  <a:srgbClr val="0000FF"/>
                </a:solidFill>
                <a:latin typeface="微软雅黑" panose="020B0503020204020204" pitchFamily="34" charset="-122"/>
              </a:rPr>
              <a:t>说明</a:t>
            </a:r>
            <a:r>
              <a:rPr lang="en-US" altLang="zh-CN" sz="2400">
                <a:solidFill>
                  <a:srgbClr val="0000FF"/>
                </a:solidFill>
                <a:latin typeface="微软雅黑" panose="020B0503020204020204" pitchFamily="34" charset="-122"/>
              </a:rPr>
              <a:t>3</a:t>
            </a:r>
            <a:r>
              <a:rPr lang="zh-CN" altLang="en-US" sz="2400" dirty="0">
                <a:solidFill>
                  <a:srgbClr val="0000FF"/>
                </a:solidFill>
                <a:latin typeface="微软雅黑" panose="020B0503020204020204" pitchFamily="34" charset="-122"/>
              </a:rPr>
              <a:t>：</a:t>
            </a:r>
            <a:endParaRPr lang="zh-CN" altLang="en-US" sz="2400" dirty="0">
              <a:solidFill>
                <a:srgbClr val="0000FF"/>
              </a:solidFill>
              <a:latin typeface="微软雅黑" panose="020B0503020204020204" pitchFamily="34" charset="-122"/>
            </a:endParaRPr>
          </a:p>
        </p:txBody>
      </p:sp>
      <p:sp>
        <p:nvSpPr>
          <p:cNvPr id="109570" name="文本占位符 333826"/>
          <p:cNvSpPr>
            <a:spLocks noGrp="1"/>
          </p:cNvSpPr>
          <p:nvPr>
            <p:ph idx="1"/>
          </p:nvPr>
        </p:nvSpPr>
        <p:spPr>
          <a:xfrm>
            <a:off x="250825" y="1341438"/>
            <a:ext cx="8569325" cy="4849812"/>
          </a:xfrm>
          <a:ln/>
        </p:spPr>
        <p:txBody>
          <a:bodyPr anchor="t" anchorCtr="0"/>
          <a:p>
            <a:pPr>
              <a:lnSpc>
                <a:spcPct val="150000"/>
              </a:lnSpc>
              <a:buNone/>
            </a:pPr>
            <a:r>
              <a:rPr lang="zh-CN" altLang="en-US" sz="2400" b="1" dirty="0">
                <a:solidFill>
                  <a:srgbClr val="996633"/>
                </a:solidFill>
                <a:latin typeface="微软雅黑" panose="020B0503020204020204" pitchFamily="34" charset="-122"/>
              </a:rPr>
              <a:t>（</a:t>
            </a:r>
            <a:r>
              <a:rPr lang="en-US" altLang="zh-CN" sz="2400" b="1">
                <a:solidFill>
                  <a:srgbClr val="996633"/>
                </a:solidFill>
                <a:latin typeface="微软雅黑" panose="020B0503020204020204" pitchFamily="34" charset="-122"/>
              </a:rPr>
              <a:t>1</a:t>
            </a:r>
            <a:r>
              <a:rPr lang="zh-CN" altLang="en-US" sz="2400" b="1" dirty="0">
                <a:solidFill>
                  <a:srgbClr val="996633"/>
                </a:solidFill>
                <a:latin typeface="微软雅黑" panose="020B0503020204020204" pitchFamily="34" charset="-122"/>
              </a:rPr>
              <a:t>）风险</a:t>
            </a:r>
            <a:r>
              <a:rPr lang="en-US" altLang="zh-CN" sz="2400" b="1">
                <a:solidFill>
                  <a:srgbClr val="996633"/>
                </a:solidFill>
                <a:latin typeface="微软雅黑" panose="020B0503020204020204" pitchFamily="34" charset="-122"/>
              </a:rPr>
              <a:t>-Risk</a:t>
            </a:r>
            <a:r>
              <a:rPr lang="zh-CN" altLang="en-US" sz="2400" b="1" dirty="0">
                <a:solidFill>
                  <a:srgbClr val="996633"/>
                </a:solidFill>
                <a:latin typeface="微软雅黑" panose="020B0503020204020204" pitchFamily="34" charset="-122"/>
              </a:rPr>
              <a:t>，是外来词。最早源于航海领域，即刮风有危险（逢七不开）；后来延伸至保险领域，再后来拓展到整个金融领域，如“投资有风险，入市需谨慎。”即投资有赚也有赔</a:t>
            </a:r>
            <a:r>
              <a:rPr lang="en-US" altLang="zh-CN" sz="2400" b="1">
                <a:solidFill>
                  <a:srgbClr val="996633"/>
                </a:solidFill>
                <a:latin typeface="微软雅黑" panose="020B0503020204020204" pitchFamily="34" charset="-122"/>
              </a:rPr>
              <a:t>——</a:t>
            </a:r>
            <a:r>
              <a:rPr lang="zh-CN" altLang="en-US" sz="2400" b="1" dirty="0">
                <a:solidFill>
                  <a:srgbClr val="996633"/>
                </a:solidFill>
                <a:latin typeface="微软雅黑" panose="020B0503020204020204" pitchFamily="34" charset="-122"/>
              </a:rPr>
              <a:t>在金融领域，“风险”一词，意指有好的结果也有坏的结果。</a:t>
            </a:r>
            <a:endParaRPr lang="zh-CN" altLang="en-US" sz="2400" b="1" dirty="0">
              <a:solidFill>
                <a:srgbClr val="996633"/>
              </a:solidFill>
              <a:latin typeface="微软雅黑" panose="020B0503020204020204" pitchFamily="34" charset="-122"/>
            </a:endParaRPr>
          </a:p>
          <a:p>
            <a:pPr>
              <a:lnSpc>
                <a:spcPct val="150000"/>
              </a:lnSpc>
              <a:buNone/>
            </a:pPr>
            <a:r>
              <a:rPr lang="zh-CN" altLang="en-US" sz="2400" b="1" dirty="0">
                <a:solidFill>
                  <a:srgbClr val="996633"/>
                </a:solidFill>
                <a:latin typeface="微软雅黑" panose="020B0503020204020204" pitchFamily="34" charset="-122"/>
              </a:rPr>
              <a:t>（</a:t>
            </a:r>
            <a:r>
              <a:rPr lang="en-US" altLang="zh-CN" sz="2400" b="1">
                <a:solidFill>
                  <a:srgbClr val="996633"/>
                </a:solidFill>
                <a:latin typeface="微软雅黑" panose="020B0503020204020204" pitchFamily="34" charset="-122"/>
              </a:rPr>
              <a:t>2</a:t>
            </a:r>
            <a:r>
              <a:rPr lang="zh-CN" altLang="en-US" sz="2400" b="1" dirty="0">
                <a:solidFill>
                  <a:srgbClr val="996633"/>
                </a:solidFill>
                <a:latin typeface="微软雅黑" panose="020B0503020204020204" pitchFamily="34" charset="-122"/>
              </a:rPr>
              <a:t>）在安全生产领域里面，专指发生事故的可能性与后果的结合。等同于我们传统安全管理领域里面的</a:t>
            </a:r>
            <a:r>
              <a:rPr lang="zh-CN" altLang="en-US" sz="2400" b="1" dirty="0">
                <a:solidFill>
                  <a:srgbClr val="CC0000"/>
                </a:solidFill>
                <a:latin typeface="微软雅黑" panose="020B0503020204020204" pitchFamily="34" charset="-122"/>
              </a:rPr>
              <a:t>“危险”</a:t>
            </a:r>
            <a:endParaRPr lang="zh-CN" altLang="en-US" sz="2400" b="1" dirty="0">
              <a:solidFill>
                <a:srgbClr val="CC0000"/>
              </a:solidFill>
              <a:latin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2"/>
          <p:cNvSpPr>
            <a:spLocks noGrp="1"/>
          </p:cNvSpPr>
          <p:nvPr>
            <p:ph type="title" idx="4294967295"/>
          </p:nvPr>
        </p:nvSpPr>
        <p:spPr>
          <a:xfrm>
            <a:off x="250825" y="692150"/>
            <a:ext cx="8435975" cy="433388"/>
          </a:xfrm>
          <a:ln/>
        </p:spPr>
        <p:txBody>
          <a:bodyPr wrap="square" lIns="91440" tIns="45720" rIns="91440" bIns="45720" anchor="ctr" anchorCtr="0"/>
          <a:p>
            <a:pPr eaLnBrk="1" hangingPunct="1"/>
            <a:r>
              <a:rPr lang="zh-CN" altLang="en-US" sz="2400" dirty="0">
                <a:solidFill>
                  <a:srgbClr val="0000FF"/>
                </a:solidFill>
                <a:latin typeface="微软雅黑" panose="020B0503020204020204" pitchFamily="34" charset="-122"/>
              </a:rPr>
              <a:t>风险的分类</a:t>
            </a:r>
            <a:endParaRPr lang="zh-CN" altLang="en-US" sz="2400" dirty="0">
              <a:solidFill>
                <a:srgbClr val="0000FF"/>
              </a:solidFill>
              <a:latin typeface="微软雅黑" panose="020B0503020204020204" pitchFamily="34" charset="-122"/>
            </a:endParaRPr>
          </a:p>
        </p:txBody>
      </p:sp>
      <p:sp>
        <p:nvSpPr>
          <p:cNvPr id="110594" name="Rectangle 3"/>
          <p:cNvSpPr>
            <a:spLocks noGrp="1"/>
          </p:cNvSpPr>
          <p:nvPr>
            <p:ph type="body" idx="4294967295"/>
          </p:nvPr>
        </p:nvSpPr>
        <p:spPr>
          <a:xfrm>
            <a:off x="323850" y="1341438"/>
            <a:ext cx="8496300" cy="4929187"/>
          </a:xfrm>
          <a:ln/>
        </p:spPr>
        <p:txBody>
          <a:bodyPr wrap="square" lIns="91440" tIns="45720" rIns="91440" bIns="45720" anchor="t" anchorCtr="0"/>
          <a:p>
            <a:pPr eaLnBrk="1" hangingPunct="1">
              <a:lnSpc>
                <a:spcPct val="135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1</a:t>
            </a:r>
            <a:r>
              <a:rPr lang="zh-CN" altLang="en-US" sz="2400" b="1" dirty="0">
                <a:solidFill>
                  <a:schemeClr val="accent2"/>
                </a:solidFill>
                <a:latin typeface="微软雅黑" panose="020B0503020204020204" pitchFamily="34" charset="-122"/>
              </a:rPr>
              <a:t>）</a:t>
            </a:r>
            <a:r>
              <a:rPr lang="zh-CN" altLang="en-US" sz="2400" b="1" dirty="0">
                <a:solidFill>
                  <a:schemeClr val="hlink"/>
                </a:solidFill>
                <a:latin typeface="微软雅黑" panose="020B0503020204020204" pitchFamily="34" charset="-122"/>
              </a:rPr>
              <a:t>固有风险</a:t>
            </a:r>
            <a:r>
              <a:rPr lang="en-US" altLang="zh-CN" b="1">
                <a:solidFill>
                  <a:schemeClr val="accent2"/>
                </a:solidFill>
                <a:latin typeface="微软雅黑" panose="020B0503020204020204" pitchFamily="34" charset="-122"/>
              </a:rPr>
              <a:t>—</a:t>
            </a:r>
            <a:r>
              <a:rPr lang="zh-CN" altLang="en-US" b="1" dirty="0">
                <a:solidFill>
                  <a:schemeClr val="accent2"/>
                </a:solidFill>
                <a:latin typeface="微软雅黑" panose="020B0503020204020204" pitchFamily="34" charset="-122"/>
              </a:rPr>
              <a:t>设备、设施、场所等本身固有（赋存、带有）的能量（电能、势能、机械能、热能等等）；危险物质（氢气、煤气、油品、液氨等）燃烧、爆炸等产生能量或有害物质。</a:t>
            </a:r>
            <a:endParaRPr lang="zh-CN" altLang="en-US" b="1" dirty="0">
              <a:solidFill>
                <a:schemeClr val="accent2"/>
              </a:solidFill>
              <a:latin typeface="微软雅黑" panose="020B0503020204020204" pitchFamily="34" charset="-122"/>
            </a:endParaRPr>
          </a:p>
          <a:p>
            <a:pPr eaLnBrk="1" hangingPunct="1">
              <a:lnSpc>
                <a:spcPct val="135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2</a:t>
            </a:r>
            <a:r>
              <a:rPr lang="zh-CN" altLang="en-US" sz="2400" b="1" dirty="0">
                <a:solidFill>
                  <a:schemeClr val="accent2"/>
                </a:solidFill>
                <a:latin typeface="微软雅黑" panose="020B0503020204020204" pitchFamily="34" charset="-122"/>
              </a:rPr>
              <a:t>）</a:t>
            </a:r>
            <a:r>
              <a:rPr lang="zh-CN" altLang="en-US" sz="2400" b="1" dirty="0">
                <a:solidFill>
                  <a:schemeClr val="hlink"/>
                </a:solidFill>
                <a:latin typeface="微软雅黑" panose="020B0503020204020204" pitchFamily="34" charset="-122"/>
              </a:rPr>
              <a:t>现实风险</a:t>
            </a:r>
            <a:r>
              <a:rPr lang="en-US" altLang="zh-CN" b="1">
                <a:solidFill>
                  <a:schemeClr val="accent2"/>
                </a:solidFill>
                <a:latin typeface="微软雅黑" panose="020B0503020204020204" pitchFamily="34" charset="-122"/>
              </a:rPr>
              <a:t>—</a:t>
            </a:r>
            <a:r>
              <a:rPr lang="zh-CN" altLang="en-US" b="1" dirty="0">
                <a:solidFill>
                  <a:schemeClr val="accent2"/>
                </a:solidFill>
                <a:latin typeface="微软雅黑" panose="020B0503020204020204" pitchFamily="34" charset="-122"/>
              </a:rPr>
              <a:t>人员的不安全行为、物的不安全状态、环境的不安全 因素及安全管理缺陷。</a:t>
            </a:r>
            <a:endParaRPr lang="zh-CN" altLang="en-US" b="1" dirty="0">
              <a:solidFill>
                <a:schemeClr val="accent2"/>
              </a:solidFill>
              <a:latin typeface="微软雅黑" panose="020B0503020204020204" pitchFamily="34" charset="-122"/>
            </a:endParaRPr>
          </a:p>
          <a:p>
            <a:pPr eaLnBrk="1" hangingPunct="1">
              <a:lnSpc>
                <a:spcPct val="135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3</a:t>
            </a:r>
            <a:r>
              <a:rPr lang="zh-CN" altLang="en-US" sz="2400" b="1" dirty="0">
                <a:solidFill>
                  <a:schemeClr val="accent2"/>
                </a:solidFill>
                <a:latin typeface="微软雅黑" panose="020B0503020204020204" pitchFamily="34" charset="-122"/>
              </a:rPr>
              <a:t>）</a:t>
            </a:r>
            <a:r>
              <a:rPr lang="zh-CN" altLang="en-US" sz="2400" b="1" dirty="0">
                <a:solidFill>
                  <a:schemeClr val="hlink"/>
                </a:solidFill>
                <a:latin typeface="微软雅黑" panose="020B0503020204020204" pitchFamily="34" charset="-122"/>
              </a:rPr>
              <a:t>潜在风险</a:t>
            </a:r>
            <a:r>
              <a:rPr lang="en-US" altLang="zh-CN" b="1">
                <a:solidFill>
                  <a:schemeClr val="accent2"/>
                </a:solidFill>
                <a:latin typeface="微软雅黑" panose="020B0503020204020204" pitchFamily="34" charset="-122"/>
              </a:rPr>
              <a:t>—</a:t>
            </a:r>
            <a:r>
              <a:rPr lang="zh-CN" altLang="en-US" b="1" dirty="0">
                <a:solidFill>
                  <a:schemeClr val="accent2"/>
                </a:solidFill>
                <a:latin typeface="微软雅黑" panose="020B0503020204020204" pitchFamily="34" charset="-122"/>
              </a:rPr>
              <a:t>管理体系不完善、不健全可能导致现实风险发生的各类因素；违背法规及标准规程，如各类人员的安全资格培训、特种作业人员培训、特种设备检测检验、职业健康安全与消防投入及验收等。</a:t>
            </a:r>
            <a:endParaRPr lang="zh-CN" altLang="en-US" b="1" dirty="0">
              <a:solidFill>
                <a:schemeClr val="accent2"/>
              </a:solidFill>
              <a:latin typeface="微软雅黑" panose="020B0503020204020204" pitchFamily="34" charset="-122"/>
            </a:endParaRPr>
          </a:p>
          <a:p>
            <a:pPr eaLnBrk="1" hangingPunct="1">
              <a:lnSpc>
                <a:spcPct val="135000"/>
              </a:lnSpc>
              <a:buNone/>
            </a:pPr>
            <a:endParaRPr lang="zh-CN" altLang="en-US" b="1" dirty="0">
              <a:solidFill>
                <a:schemeClr val="accent2"/>
              </a:solidFill>
              <a:latin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标题 491521"/>
          <p:cNvSpPr>
            <a:spLocks noGrp="1"/>
          </p:cNvSpPr>
          <p:nvPr>
            <p:ph type="title"/>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111618" name="文本占位符 491522"/>
          <p:cNvSpPr>
            <a:spLocks noGrp="1"/>
          </p:cNvSpPr>
          <p:nvPr>
            <p:ph idx="1"/>
          </p:nvPr>
        </p:nvSpPr>
        <p:spPr>
          <a:xfrm>
            <a:off x="179388" y="1125538"/>
            <a:ext cx="8569325" cy="5903912"/>
          </a:xfrm>
          <a:ln/>
        </p:spPr>
        <p:txBody>
          <a:bodyPr anchor="t" anchorCtr="0"/>
          <a:p>
            <a:pPr>
              <a:lnSpc>
                <a:spcPct val="130000"/>
              </a:lnSpc>
              <a:buNone/>
            </a:pPr>
            <a:r>
              <a:rPr lang="en-US" altLang="zh-CN" sz="2400" b="1">
                <a:solidFill>
                  <a:srgbClr val="006600"/>
                </a:solidFill>
                <a:latin typeface="微软雅黑" panose="020B0503020204020204" pitchFamily="34" charset="-122"/>
              </a:rPr>
              <a:t>1.1.4  </a:t>
            </a:r>
            <a:r>
              <a:rPr lang="zh-CN" altLang="en-US" sz="2400" b="1" dirty="0">
                <a:solidFill>
                  <a:srgbClr val="006600"/>
                </a:solidFill>
                <a:latin typeface="微软雅黑" panose="020B0503020204020204" pitchFamily="34" charset="-122"/>
              </a:rPr>
              <a:t>可接受风险 </a:t>
            </a:r>
            <a:r>
              <a:rPr lang="en-US" altLang="zh-CN" sz="2400" b="1">
                <a:solidFill>
                  <a:srgbClr val="006600"/>
                </a:solidFill>
                <a:latin typeface="微软雅黑" panose="020B0503020204020204" pitchFamily="34" charset="-122"/>
              </a:rPr>
              <a:t>Acceptable Risk</a:t>
            </a:r>
            <a:endParaRPr lang="en-US" altLang="zh-CN" sz="2400" b="1">
              <a:solidFill>
                <a:srgbClr val="006600"/>
              </a:solidFill>
              <a:latin typeface="微软雅黑" panose="020B0503020204020204" pitchFamily="34" charset="-122"/>
            </a:endParaRPr>
          </a:p>
          <a:p>
            <a:pPr eaLnBrk="1" hangingPunct="1">
              <a:lnSpc>
                <a:spcPct val="130000"/>
              </a:lnSpc>
              <a:buNone/>
            </a:pPr>
            <a:r>
              <a:rPr lang="zh-CN" altLang="en-US" b="1" dirty="0">
                <a:solidFill>
                  <a:srgbClr val="CC0000"/>
                </a:solidFill>
                <a:latin typeface="微软雅黑" panose="020B0503020204020204" pitchFamily="34" charset="-122"/>
              </a:rPr>
              <a:t>           </a:t>
            </a:r>
            <a:r>
              <a:rPr lang="zh-CN" altLang="en-US" b="1" dirty="0">
                <a:solidFill>
                  <a:srgbClr val="0000FF"/>
                </a:solidFill>
                <a:latin typeface="微软雅黑" panose="020B0503020204020204" pitchFamily="34" charset="-122"/>
              </a:rPr>
              <a:t>根据组织法律义务和职业健康安全方针已被组织降至可容许程度的风险。</a:t>
            </a:r>
            <a:endParaRPr lang="zh-CN" altLang="en-US" b="1" dirty="0">
              <a:solidFill>
                <a:srgbClr val="0000FF"/>
              </a:solidFill>
              <a:latin typeface="微软雅黑" panose="020B0503020204020204" pitchFamily="34" charset="-122"/>
            </a:endParaRPr>
          </a:p>
          <a:p>
            <a:pPr eaLnBrk="1" hangingPunct="1">
              <a:lnSpc>
                <a:spcPct val="130000"/>
              </a:lnSpc>
              <a:buNone/>
            </a:pPr>
            <a:r>
              <a:rPr lang="zh-CN" altLang="en-US" sz="1600" b="1" dirty="0">
                <a:solidFill>
                  <a:srgbClr val="0000FF"/>
                </a:solidFill>
                <a:latin typeface="微软雅黑" panose="020B0503020204020204" pitchFamily="34" charset="-122"/>
              </a:rPr>
              <a:t>            </a:t>
            </a:r>
            <a:r>
              <a:rPr lang="zh-CN" altLang="" b="1" dirty="0">
                <a:solidFill>
                  <a:srgbClr val="0000FF"/>
                </a:solidFill>
                <a:latin typeface="微软雅黑" panose="020B0503020204020204" pitchFamily="34" charset="-122"/>
              </a:rPr>
              <a:t>（引自</a:t>
            </a:r>
            <a:r>
              <a:rPr lang="en-US" altLang="zh-CN" b="1">
                <a:solidFill>
                  <a:srgbClr val="0000FF"/>
                </a:solidFill>
                <a:latin typeface="微软雅黑" panose="020B0503020204020204" pitchFamily="34" charset="-122"/>
              </a:rPr>
              <a:t>GB/T28001-2011 《</a:t>
            </a:r>
            <a:r>
              <a:rPr lang="zh-CN" altLang="en-US" b="1" dirty="0">
                <a:solidFill>
                  <a:srgbClr val="0000FF"/>
                </a:solidFill>
                <a:latin typeface="微软雅黑" panose="020B0503020204020204" pitchFamily="34" charset="-122"/>
              </a:rPr>
              <a:t>职业健康安全管理体系  要求</a:t>
            </a:r>
            <a:r>
              <a:rPr lang="en-US" altLang="zh-CN" b="1">
                <a:solidFill>
                  <a:srgbClr val="0000FF"/>
                </a:solidFill>
                <a:latin typeface="微软雅黑" panose="020B0503020204020204" pitchFamily="34" charset="-122"/>
              </a:rPr>
              <a:t>》</a:t>
            </a:r>
            <a:r>
              <a:rPr lang="zh-CN" altLang="en-US" b="1" dirty="0">
                <a:solidFill>
                  <a:srgbClr val="0000FF"/>
                </a:solidFill>
                <a:latin typeface="微软雅黑" panose="020B0503020204020204" pitchFamily="34" charset="-122"/>
              </a:rPr>
              <a:t>）</a:t>
            </a:r>
            <a:endParaRPr lang="zh-CN" altLang="en-US" b="1" dirty="0">
              <a:solidFill>
                <a:srgbClr val="0000FF"/>
              </a:solidFill>
              <a:latin typeface="微软雅黑" panose="020B0503020204020204" pitchFamily="34" charset="-122"/>
            </a:endParaRPr>
          </a:p>
          <a:p>
            <a:pPr eaLnBrk="1" hangingPunct="1">
              <a:lnSpc>
                <a:spcPct val="130000"/>
              </a:lnSpc>
              <a:buNone/>
            </a:pPr>
            <a:r>
              <a:rPr lang="zh-CN" altLang="en-US" b="1" dirty="0">
                <a:solidFill>
                  <a:srgbClr val="CC0000"/>
                </a:solidFill>
                <a:latin typeface="微软雅黑" panose="020B0503020204020204" pitchFamily="34" charset="-122"/>
              </a:rPr>
              <a:t>注</a:t>
            </a:r>
            <a:r>
              <a:rPr lang="zh-CN" altLang="en-US" b="1" dirty="0">
                <a:solidFill>
                  <a:srgbClr val="CC0000"/>
                </a:solidFill>
                <a:latin typeface="微软雅黑" panose="020B0503020204020204" pitchFamily="34" charset="-122"/>
                <a:sym typeface="Wingdings" panose="05000000000000000000" pitchFamily="2" charset="2"/>
              </a:rPr>
              <a:t>：</a:t>
            </a:r>
            <a:r>
              <a:rPr lang="zh-CN" altLang="en-US" b="1" dirty="0">
                <a:solidFill>
                  <a:srgbClr val="0000FF"/>
                </a:solidFill>
                <a:latin typeface="微软雅黑" panose="020B0503020204020204" pitchFamily="34" charset="-122"/>
                <a:sym typeface="Wingdings" panose="05000000000000000000" pitchFamily="2" charset="2"/>
              </a:rPr>
              <a:t>（</a:t>
            </a:r>
            <a:r>
              <a:rPr lang="en-US" altLang="zh-CN" b="1">
                <a:solidFill>
                  <a:srgbClr val="0000FF"/>
                </a:solidFill>
                <a:latin typeface="微软雅黑" panose="020B0503020204020204" pitchFamily="34" charset="-122"/>
                <a:sym typeface="Wingdings" panose="05000000000000000000" pitchFamily="2" charset="2"/>
              </a:rPr>
              <a:t>1</a:t>
            </a:r>
            <a:r>
              <a:rPr lang="zh-CN" altLang="en-US" b="1" dirty="0">
                <a:solidFill>
                  <a:srgbClr val="0000FF"/>
                </a:solidFill>
                <a:latin typeface="微软雅黑" panose="020B0503020204020204" pitchFamily="34" charset="-122"/>
                <a:sym typeface="Wingdings" panose="05000000000000000000" pitchFamily="2" charset="2"/>
              </a:rPr>
              <a:t>）</a:t>
            </a:r>
            <a:r>
              <a:rPr lang="zh-CN" altLang="en-US" b="1" dirty="0">
                <a:solidFill>
                  <a:srgbClr val="0000FF"/>
                </a:solidFill>
                <a:latin typeface="微软雅黑" panose="020B0503020204020204" pitchFamily="34" charset="-122"/>
              </a:rPr>
              <a:t>安全具有相对性。</a:t>
            </a:r>
            <a:endParaRPr lang="zh-CN" altLang="en-US" b="1" dirty="0">
              <a:solidFill>
                <a:srgbClr val="0000FF"/>
              </a:solidFill>
              <a:latin typeface="微软雅黑" panose="020B0503020204020204" pitchFamily="34" charset="-122"/>
            </a:endParaRPr>
          </a:p>
          <a:p>
            <a:pPr eaLnBrk="1" hangingPunct="1">
              <a:lnSpc>
                <a:spcPct val="130000"/>
              </a:lnSpc>
              <a:buNone/>
            </a:pPr>
            <a:r>
              <a:rPr lang="zh-CN" altLang="en-US" b="1"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2</a:t>
            </a:r>
            <a:r>
              <a:rPr lang="zh-CN" altLang="en-US" b="1" dirty="0">
                <a:solidFill>
                  <a:srgbClr val="0000FF"/>
                </a:solidFill>
                <a:latin typeface="微软雅黑" panose="020B0503020204020204" pitchFamily="34" charset="-122"/>
              </a:rPr>
              <a:t>）风险控制水平只能实现更低，“零风险”的目标是不可能实现的。</a:t>
            </a:r>
            <a:endParaRPr lang="zh-CN" altLang="en-US" b="1" dirty="0">
              <a:solidFill>
                <a:srgbClr val="0000FF"/>
              </a:solidFill>
              <a:latin typeface="微软雅黑" panose="020B0503020204020204" pitchFamily="34" charset="-122"/>
            </a:endParaRPr>
          </a:p>
          <a:p>
            <a:pPr eaLnBrk="1" hangingPunct="1">
              <a:lnSpc>
                <a:spcPct val="130000"/>
              </a:lnSpc>
              <a:buNone/>
            </a:pPr>
            <a:r>
              <a:rPr lang="zh-CN" altLang="en-US" b="1"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3</a:t>
            </a:r>
            <a:r>
              <a:rPr lang="zh-CN" altLang="en-US" b="1" dirty="0">
                <a:solidFill>
                  <a:srgbClr val="0000FF"/>
                </a:solidFill>
                <a:latin typeface="微软雅黑" panose="020B0503020204020204" pitchFamily="34" charset="-122"/>
              </a:rPr>
              <a:t>）可接受风险与不可接受风险也是相对的。</a:t>
            </a:r>
            <a:endParaRPr lang="zh-CN" altLang="en-US" b="1" dirty="0">
              <a:solidFill>
                <a:srgbClr val="0000FF"/>
              </a:solidFill>
              <a:latin typeface="微软雅黑" panose="020B0503020204020204" pitchFamily="34" charset="-122"/>
            </a:endParaRPr>
          </a:p>
          <a:p>
            <a:pPr eaLnBrk="1" hangingPunct="1">
              <a:lnSpc>
                <a:spcPct val="130000"/>
              </a:lnSpc>
              <a:buNone/>
            </a:pPr>
            <a:endParaRPr lang="zh-CN" altLang="en-US" b="1" dirty="0">
              <a:solidFill>
                <a:srgbClr val="0000FF"/>
              </a:solidFill>
              <a:latin typeface="微软雅黑" panose="020B0503020204020204" pitchFamily="34" charset="-122"/>
            </a:endParaRPr>
          </a:p>
          <a:p>
            <a:pPr eaLnBrk="1" hangingPunct="1">
              <a:lnSpc>
                <a:spcPct val="130000"/>
              </a:lnSpc>
              <a:buNone/>
            </a:pPr>
            <a:endParaRPr lang="zh-CN" altLang="en-US" sz="1400" b="1" dirty="0">
              <a:solidFill>
                <a:srgbClr val="0000FF"/>
              </a:solidFill>
              <a:latin typeface="微软雅黑" panose="020B0503020204020204" pitchFamily="34" charset="-122"/>
            </a:endParaRPr>
          </a:p>
          <a:p>
            <a:pPr eaLnBrk="1" hangingPunct="1">
              <a:lnSpc>
                <a:spcPct val="90000"/>
              </a:lnSpc>
              <a:buNone/>
            </a:pPr>
            <a:r>
              <a:rPr lang="zh-CN" altLang="en-US" sz="1400" b="1" dirty="0">
                <a:solidFill>
                  <a:schemeClr val="accent2"/>
                </a:solidFill>
                <a:latin typeface="楷体_GB2312" pitchFamily="49" charset="-122"/>
                <a:ea typeface="楷体_GB2312" pitchFamily="49" charset="-122"/>
              </a:rPr>
              <a:t> </a:t>
            </a:r>
            <a:r>
              <a:rPr lang="zh-CN" altLang="en-US" sz="1400" b="1" dirty="0">
                <a:solidFill>
                  <a:schemeClr val="accent2"/>
                </a:solidFill>
                <a:latin typeface="微软雅黑" panose="020B0503020204020204" pitchFamily="34" charset="-122"/>
              </a:rPr>
              <a:t> </a:t>
            </a:r>
            <a:endParaRPr lang="zh-CN" altLang="en-US" sz="1800" b="1" dirty="0">
              <a:solidFill>
                <a:srgbClr val="006600"/>
              </a:solidFill>
              <a:latin typeface="微软雅黑" panose="020B0503020204020204" pitchFamily="34" charset="-122"/>
            </a:endParaRPr>
          </a:p>
          <a:p>
            <a:pPr>
              <a:lnSpc>
                <a:spcPct val="90000"/>
              </a:lnSpc>
              <a:buNone/>
            </a:pPr>
            <a:endParaRPr lang="zh-CN" altLang="en-US" sz="1600" b="1" dirty="0">
              <a:solidFill>
                <a:srgbClr val="006600"/>
              </a:solidFill>
              <a:latin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标题 337921"/>
          <p:cNvSpPr>
            <a:spLocks noGrp="1"/>
          </p:cNvSpPr>
          <p:nvPr>
            <p:ph type="title"/>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112642" name="文本占位符 337922"/>
          <p:cNvSpPr>
            <a:spLocks noGrp="1"/>
          </p:cNvSpPr>
          <p:nvPr>
            <p:ph idx="1"/>
          </p:nvPr>
        </p:nvSpPr>
        <p:spPr>
          <a:xfrm>
            <a:off x="323850" y="1196975"/>
            <a:ext cx="8496300" cy="4849813"/>
          </a:xfrm>
          <a:ln/>
        </p:spPr>
        <p:txBody>
          <a:bodyPr anchor="t" anchorCtr="0"/>
          <a:p>
            <a:pPr>
              <a:buNone/>
            </a:pPr>
            <a:r>
              <a:rPr lang="en-US" altLang="zh-CN" sz="2400" b="1">
                <a:solidFill>
                  <a:srgbClr val="006600"/>
                </a:solidFill>
                <a:latin typeface="微软雅黑" panose="020B0503020204020204" pitchFamily="34" charset="-122"/>
              </a:rPr>
              <a:t>1.1.5  </a:t>
            </a:r>
            <a:r>
              <a:rPr lang="zh-CN" altLang="en-US" sz="2400" b="1" dirty="0">
                <a:solidFill>
                  <a:srgbClr val="006600"/>
                </a:solidFill>
                <a:latin typeface="微软雅黑" panose="020B0503020204020204" pitchFamily="34" charset="-122"/>
              </a:rPr>
              <a:t>事故隐患 </a:t>
            </a:r>
            <a:r>
              <a:rPr lang="en-US" altLang="zh-CN" sz="2400" b="1">
                <a:solidFill>
                  <a:srgbClr val="006600"/>
                </a:solidFill>
                <a:latin typeface="微软雅黑" panose="020B0503020204020204" pitchFamily="34" charset="-122"/>
              </a:rPr>
              <a:t>Accident potential</a:t>
            </a:r>
            <a:endParaRPr lang="en-US" altLang="zh-CN" sz="2400" b="1">
              <a:solidFill>
                <a:srgbClr val="006600"/>
              </a:solidFill>
              <a:latin typeface="微软雅黑" panose="020B0503020204020204" pitchFamily="34" charset="-122"/>
            </a:endParaRPr>
          </a:p>
          <a:p>
            <a:pPr algn="l" eaLnBrk="1" hangingPunct="1">
              <a:lnSpc>
                <a:spcPct val="130000"/>
              </a:lnSpc>
              <a:buNone/>
            </a:pPr>
            <a:r>
              <a:rPr lang="zh-CN" altLang="en-US" b="1" dirty="0"/>
              <a:t>隐患，含义是隐蔽、隐藏的祸患。即为失控的危险源，是指伴随着现实风险，发生事故的概率较大的危险源。隐患一般包括人（人的不安全行为）、物（物的不安全状态）、环（作业环境的不安全因素）、管（安全管理缺陷）等</a:t>
            </a:r>
            <a:r>
              <a:rPr lang="en-US" altLang="zh-CN" b="1"/>
              <a:t>4</a:t>
            </a:r>
            <a:r>
              <a:rPr lang="zh-CN" altLang="en-US" b="1" dirty="0"/>
              <a:t>个方面。</a:t>
            </a:r>
            <a:endParaRPr lang="zh-CN" altLang="en-US" b="1" dirty="0"/>
          </a:p>
          <a:p>
            <a:pPr algn="l" eaLnBrk="1" hangingPunct="1">
              <a:lnSpc>
                <a:spcPct val="130000"/>
              </a:lnSpc>
              <a:buNone/>
            </a:pPr>
            <a:r>
              <a:rPr lang="en-US" altLang="zh-CN" sz="2400" b="1">
                <a:solidFill>
                  <a:srgbClr val="006600"/>
                </a:solidFill>
                <a:latin typeface="微软雅黑" panose="020B0503020204020204" pitchFamily="34" charset="-122"/>
              </a:rPr>
              <a:t>1.1.6  </a:t>
            </a:r>
            <a:r>
              <a:rPr lang="zh-CN" altLang="en-US" sz="2400" b="1" dirty="0">
                <a:solidFill>
                  <a:srgbClr val="006600"/>
                </a:solidFill>
                <a:latin typeface="微软雅黑" panose="020B0503020204020204" pitchFamily="34" charset="-122"/>
              </a:rPr>
              <a:t>事故隐患排查治理 </a:t>
            </a:r>
            <a:r>
              <a:rPr lang="en-US" altLang="zh-CN" sz="2400" b="1">
                <a:solidFill>
                  <a:srgbClr val="006600"/>
                </a:solidFill>
                <a:latin typeface="微软雅黑" panose="020B0503020204020204" pitchFamily="34" charset="-122"/>
              </a:rPr>
              <a:t> </a:t>
            </a:r>
            <a:endParaRPr lang="zh-CN" altLang="en-US" b="1" dirty="0"/>
          </a:p>
          <a:p>
            <a:pPr eaLnBrk="1" hangingPunct="1">
              <a:lnSpc>
                <a:spcPct val="130000"/>
              </a:lnSpc>
              <a:buNone/>
            </a:pPr>
            <a:r>
              <a:rPr lang="zh-CN" altLang="en-US" b="1" dirty="0"/>
              <a:t>通过制定事故隐患分类规定、确定事故隐患排查方法和事故隐患风险评价标准，并对不同风险等级的事故隐患采取不同的治理措施，即为隐患排查治理。隐患排查治理措施一般包括：法制措施、管理措施、技术措施、应急措施等四个层次。</a:t>
            </a:r>
            <a:endParaRPr lang="zh-CN" altLang="en-US" sz="2400" b="1" dirty="0">
              <a:solidFill>
                <a:srgbClr val="006600"/>
              </a:solidFill>
              <a:latin typeface="微软雅黑" panose="020B0503020204020204" pitchFamily="34" charset="-122"/>
            </a:endParaRPr>
          </a:p>
          <a:p>
            <a:pPr>
              <a:buNone/>
            </a:pPr>
            <a:endParaRPr lang="zh-CN" altLang="en-US" sz="2400" b="1" dirty="0">
              <a:solidFill>
                <a:srgbClr val="006600"/>
              </a:solidFill>
              <a:latin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338945"/>
          <p:cNvSpPr>
            <a:spLocks noGrp="1"/>
          </p:cNvSpPr>
          <p:nvPr>
            <p:ph type="title"/>
          </p:nvPr>
        </p:nvSpPr>
        <p:spPr>
          <a:xfrm>
            <a:off x="250825" y="549275"/>
            <a:ext cx="8291513" cy="576263"/>
          </a:xfrm>
          <a:ln/>
        </p:spPr>
        <p:txBody>
          <a:bodyPr anchor="b" anchorCtr="0"/>
          <a:p>
            <a:r>
              <a:rPr lang="zh-CN" altLang="en-US" sz="2800" dirty="0">
                <a:solidFill>
                  <a:srgbClr val="0000FF"/>
                </a:solidFill>
                <a:latin typeface="微软雅黑" panose="020B0503020204020204" pitchFamily="34" charset="-122"/>
              </a:rPr>
              <a:t>（</a:t>
            </a:r>
            <a:r>
              <a:rPr lang="en-US" altLang="zh-CN" sz="2800">
                <a:solidFill>
                  <a:srgbClr val="0000FF"/>
                </a:solidFill>
                <a:latin typeface="微软雅黑" panose="020B0503020204020204" pitchFamily="34" charset="-122"/>
              </a:rPr>
              <a:t>1</a:t>
            </a:r>
            <a:r>
              <a:rPr lang="zh-CN" altLang="en-US" sz="2800" dirty="0">
                <a:solidFill>
                  <a:srgbClr val="0000FF"/>
                </a:solidFill>
                <a:latin typeface="微软雅黑" panose="020B0503020204020204" pitchFamily="34" charset="-122"/>
              </a:rPr>
              <a:t>）隐患分类</a:t>
            </a:r>
            <a:endParaRPr lang="zh-CN" altLang="en-US" sz="2800" dirty="0">
              <a:solidFill>
                <a:srgbClr val="0000FF"/>
              </a:solidFill>
              <a:latin typeface="微软雅黑" panose="020B0503020204020204" pitchFamily="34" charset="-122"/>
            </a:endParaRPr>
          </a:p>
        </p:txBody>
      </p:sp>
      <p:sp>
        <p:nvSpPr>
          <p:cNvPr id="113666" name="文本占位符 338946"/>
          <p:cNvSpPr>
            <a:spLocks noGrp="1"/>
          </p:cNvSpPr>
          <p:nvPr>
            <p:ph idx="1"/>
          </p:nvPr>
        </p:nvSpPr>
        <p:spPr>
          <a:xfrm>
            <a:off x="250825" y="1268413"/>
            <a:ext cx="8569325" cy="5181600"/>
          </a:xfrm>
          <a:ln/>
        </p:spPr>
        <p:txBody>
          <a:bodyPr anchor="t" anchorCtr="0"/>
          <a:p>
            <a:r>
              <a:rPr lang="zh-CN" altLang="en-US" sz="2400" dirty="0"/>
              <a:t>按照隐患的危险程度，参照</a:t>
            </a:r>
            <a:r>
              <a:rPr lang="en-US" altLang="zh-CN" sz="2400"/>
              <a:t>《</a:t>
            </a:r>
            <a:r>
              <a:rPr lang="zh-CN" altLang="en-US" sz="2400" dirty="0"/>
              <a:t>安全生产事故隐患排查治理暂行规定</a:t>
            </a:r>
            <a:r>
              <a:rPr lang="en-US" altLang="zh-CN" sz="2400"/>
              <a:t>》</a:t>
            </a:r>
            <a:r>
              <a:rPr lang="zh-CN" altLang="en-US" sz="2400" dirty="0"/>
              <a:t>（安监总局令 第</a:t>
            </a:r>
            <a:r>
              <a:rPr lang="en-US" altLang="zh-CN" sz="2400"/>
              <a:t>16</a:t>
            </a:r>
            <a:r>
              <a:rPr lang="zh-CN" altLang="en-US" sz="2400" dirty="0"/>
              <a:t>号），可分为</a:t>
            </a:r>
            <a:r>
              <a:rPr lang="zh-CN" altLang="en-US" sz="2400" dirty="0">
                <a:solidFill>
                  <a:srgbClr val="CC0000"/>
                </a:solidFill>
              </a:rPr>
              <a:t>一般隐患、较大隐患和重大隐患三个等级</a:t>
            </a:r>
            <a:r>
              <a:rPr lang="zh-CN" altLang="en-US" sz="2400" dirty="0"/>
              <a:t>。其中：</a:t>
            </a:r>
            <a:endParaRPr lang="zh-CN" altLang="en-US" sz="2400" dirty="0"/>
          </a:p>
          <a:p>
            <a:r>
              <a:rPr lang="zh-CN" altLang="en-US" sz="2400" dirty="0">
                <a:solidFill>
                  <a:srgbClr val="9900CC"/>
                </a:solidFill>
              </a:rPr>
              <a:t>一般事故隐患</a:t>
            </a:r>
            <a:r>
              <a:rPr lang="zh-CN" altLang="en-US" sz="2400" dirty="0"/>
              <a:t>，是指易导致伤害事故发生且整改难度较小，在发现后能够立即整改排除的隐患。</a:t>
            </a:r>
            <a:endParaRPr lang="zh-CN" altLang="en-US" sz="2400" dirty="0"/>
          </a:p>
          <a:p>
            <a:r>
              <a:rPr lang="zh-CN" altLang="en-US" sz="2400" dirty="0">
                <a:solidFill>
                  <a:srgbClr val="9900CC"/>
                </a:solidFill>
              </a:rPr>
              <a:t>较大事故隐患</a:t>
            </a:r>
            <a:r>
              <a:rPr lang="zh-CN" altLang="en-US" sz="2400" dirty="0"/>
              <a:t>，是指易导致一般事故发生且有一定整改难度，在短期内能够立即整改排除的隐患。</a:t>
            </a:r>
            <a:endParaRPr lang="zh-CN" altLang="en-US" sz="2400" dirty="0"/>
          </a:p>
          <a:p>
            <a:r>
              <a:rPr lang="zh-CN" altLang="en-US" sz="2400" dirty="0">
                <a:solidFill>
                  <a:srgbClr val="9900CC"/>
                </a:solidFill>
              </a:rPr>
              <a:t>重大事故隐患</a:t>
            </a:r>
            <a:r>
              <a:rPr lang="zh-CN" altLang="en-US" sz="2400" dirty="0"/>
              <a:t>，是指易导致较大以上事故发生且整改难度很大，应当全部或者局部停产停业，并经过一定时间整改治理方能排除的隐患，或者因外部因素影响致使生产经营单位自身难以排除的隐患。</a:t>
            </a:r>
            <a:endParaRPr lang="zh-CN"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78849"/>
          <p:cNvSpPr>
            <a:spLocks noGrp="1"/>
          </p:cNvSpPr>
          <p:nvPr>
            <p:ph idx="1"/>
          </p:nvPr>
        </p:nvSpPr>
        <p:spPr>
          <a:xfrm>
            <a:off x="179388" y="622300"/>
            <a:ext cx="8713787" cy="5832475"/>
          </a:xfrm>
          <a:ln/>
        </p:spPr>
        <p:txBody>
          <a:bodyPr anchor="t" anchorCtr="0"/>
          <a:p>
            <a:pPr>
              <a:lnSpc>
                <a:spcPts val="2800"/>
              </a:lnSpc>
            </a:pPr>
            <a:r>
              <a:rPr lang="en-US" altLang="zh-CN" b="1">
                <a:solidFill>
                  <a:srgbClr val="0000CC"/>
                </a:solidFill>
              </a:rPr>
              <a:t>2 </a:t>
            </a:r>
            <a:r>
              <a:rPr lang="zh-CN" altLang="en-US" b="1">
                <a:solidFill>
                  <a:srgbClr val="0000CC"/>
                </a:solidFill>
              </a:rPr>
              <a:t>安全文化（</a:t>
            </a:r>
            <a:r>
              <a:rPr lang="en-US" altLang="zh-CN" b="1">
                <a:solidFill>
                  <a:srgbClr val="0000CC"/>
                </a:solidFill>
              </a:rPr>
              <a:t>Safety Culture</a:t>
            </a:r>
            <a:r>
              <a:rPr lang="zh-CN" altLang="en-US" b="1">
                <a:solidFill>
                  <a:srgbClr val="0000CC"/>
                </a:solidFill>
              </a:rPr>
              <a:t>）</a:t>
            </a:r>
            <a:endParaRPr lang="zh-CN" altLang="en-US" b="1">
              <a:solidFill>
                <a:srgbClr val="0000CC"/>
              </a:solidFill>
            </a:endParaRPr>
          </a:p>
          <a:p>
            <a:pPr>
              <a:lnSpc>
                <a:spcPts val="2800"/>
              </a:lnSpc>
            </a:pPr>
            <a:r>
              <a:rPr lang="zh-CN" altLang="en-US" b="1">
                <a:solidFill>
                  <a:srgbClr val="0000CC"/>
                </a:solidFill>
              </a:rPr>
              <a:t>安全文化是个人和集体的价值观、态度、能力和行为方式的综合产物，它决定于安全健康管理上的承诺、工作作风和精通程度。</a:t>
            </a:r>
            <a:endParaRPr lang="zh-CN" altLang="en-US" b="1">
              <a:solidFill>
                <a:srgbClr val="0000CC"/>
              </a:solidFill>
            </a:endParaRPr>
          </a:p>
          <a:p>
            <a:pPr>
              <a:lnSpc>
                <a:spcPts val="2800"/>
              </a:lnSpc>
            </a:pPr>
            <a:r>
              <a:rPr lang="en-US" altLang="zh-CN" b="1">
                <a:solidFill>
                  <a:srgbClr val="0000CC"/>
                </a:solidFill>
              </a:rPr>
              <a:t>3 </a:t>
            </a:r>
            <a:r>
              <a:rPr lang="zh-CN" altLang="en-US" b="1">
                <a:solidFill>
                  <a:srgbClr val="0000CC"/>
                </a:solidFill>
              </a:rPr>
              <a:t>安全素质四个能力（</a:t>
            </a:r>
            <a:r>
              <a:rPr lang="en-US" altLang="zh-CN" b="1">
                <a:solidFill>
                  <a:srgbClr val="0000CC"/>
                </a:solidFill>
              </a:rPr>
              <a:t>Four Ability of Safety Quality</a:t>
            </a:r>
            <a:r>
              <a:rPr lang="zh-CN" altLang="en-US" b="1">
                <a:solidFill>
                  <a:srgbClr val="0000CC"/>
                </a:solidFill>
              </a:rPr>
              <a:t>）</a:t>
            </a:r>
            <a:endParaRPr lang="zh-CN" altLang="en-US" b="1">
              <a:solidFill>
                <a:srgbClr val="0000CC"/>
              </a:solidFill>
            </a:endParaRPr>
          </a:p>
          <a:p>
            <a:pPr>
              <a:lnSpc>
                <a:spcPts val="2800"/>
              </a:lnSpc>
            </a:pPr>
            <a:r>
              <a:rPr lang="zh-CN" altLang="en-US" b="1">
                <a:solidFill>
                  <a:srgbClr val="0000CC"/>
                </a:solidFill>
              </a:rPr>
              <a:t>熟悉现场危险有害因素的能力、掌握潜在事故预防措施的能力、掌握现场紧急情况下的应急处置能力、掌握事故状态下的必要逃生能力。</a:t>
            </a:r>
            <a:endParaRPr lang="zh-CN" altLang="en-US" b="1">
              <a:solidFill>
                <a:srgbClr val="0000CC"/>
              </a:solidFill>
            </a:endParaRPr>
          </a:p>
          <a:p>
            <a:pPr>
              <a:lnSpc>
                <a:spcPts val="2800"/>
              </a:lnSpc>
            </a:pPr>
            <a:r>
              <a:rPr lang="en-US" altLang="zh-CN" b="1">
                <a:solidFill>
                  <a:srgbClr val="0000CC"/>
                </a:solidFill>
              </a:rPr>
              <a:t>8 </a:t>
            </a:r>
            <a:r>
              <a:rPr lang="zh-CN" altLang="en-US" b="1">
                <a:solidFill>
                  <a:srgbClr val="0000CC"/>
                </a:solidFill>
              </a:rPr>
              <a:t>安全理念（</a:t>
            </a:r>
            <a:r>
              <a:rPr lang="en-US" altLang="zh-CN" b="1">
                <a:solidFill>
                  <a:srgbClr val="0000CC"/>
                </a:solidFill>
              </a:rPr>
              <a:t>Safety Idea</a:t>
            </a:r>
            <a:r>
              <a:rPr lang="zh-CN" altLang="en-US" b="1">
                <a:solidFill>
                  <a:srgbClr val="0000CC"/>
                </a:solidFill>
              </a:rPr>
              <a:t>）</a:t>
            </a:r>
            <a:endParaRPr lang="zh-CN" altLang="en-US" b="1">
              <a:solidFill>
                <a:srgbClr val="0000CC"/>
              </a:solidFill>
            </a:endParaRPr>
          </a:p>
          <a:p>
            <a:pPr>
              <a:lnSpc>
                <a:spcPts val="2800"/>
              </a:lnSpc>
            </a:pPr>
            <a:r>
              <a:rPr lang="zh-CN" altLang="en-US" b="1">
                <a:solidFill>
                  <a:srgbClr val="0000CC"/>
                </a:solidFill>
              </a:rPr>
              <a:t>是指人们在长期的安全生产实践活动中，根据直接或间接经验体会所形成的、相对稳定而持久的、对安全生产工作起着重要影响的观点、看法和信念。</a:t>
            </a:r>
            <a:endParaRPr lang="zh-CN" altLang="en-US" b="1">
              <a:solidFill>
                <a:srgbClr val="0000C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标题 343041"/>
          <p:cNvSpPr>
            <a:spLocks noGrp="1"/>
          </p:cNvSpPr>
          <p:nvPr>
            <p:ph type="title"/>
          </p:nvPr>
        </p:nvSpPr>
        <p:spPr>
          <a:xfrm>
            <a:off x="179388" y="549275"/>
            <a:ext cx="8112125" cy="503238"/>
          </a:xfrm>
          <a:ln/>
        </p:spPr>
        <p:txBody>
          <a:bodyPr anchor="b" anchorCtr="0"/>
          <a:p>
            <a:r>
              <a:rPr lang="en-US" altLang="zh-CN" sz="2800">
                <a:solidFill>
                  <a:srgbClr val="006600"/>
                </a:solidFill>
                <a:latin typeface="微软雅黑" panose="020B0503020204020204" pitchFamily="34" charset="-122"/>
              </a:rPr>
              <a:t>1.1 </a:t>
            </a:r>
            <a:r>
              <a:rPr lang="zh-CN" altLang="en-US" sz="2800" dirty="0">
                <a:solidFill>
                  <a:srgbClr val="006600"/>
                </a:solidFill>
                <a:latin typeface="微软雅黑" panose="020B0503020204020204" pitchFamily="34" charset="-122"/>
              </a:rPr>
              <a:t>定义与术语</a:t>
            </a:r>
            <a:endParaRPr lang="zh-CN" altLang="en-US" sz="2800" dirty="0">
              <a:solidFill>
                <a:srgbClr val="006600"/>
              </a:solidFill>
              <a:latin typeface="微软雅黑" panose="020B0503020204020204" pitchFamily="34" charset="-122"/>
            </a:endParaRPr>
          </a:p>
        </p:txBody>
      </p:sp>
      <p:sp>
        <p:nvSpPr>
          <p:cNvPr id="116738" name="文本占位符 343042"/>
          <p:cNvSpPr>
            <a:spLocks noGrp="1"/>
          </p:cNvSpPr>
          <p:nvPr>
            <p:ph idx="1"/>
          </p:nvPr>
        </p:nvSpPr>
        <p:spPr>
          <a:xfrm>
            <a:off x="323850" y="1125538"/>
            <a:ext cx="8496300" cy="5472112"/>
          </a:xfrm>
          <a:ln/>
        </p:spPr>
        <p:txBody>
          <a:bodyPr anchor="t" anchorCtr="0"/>
          <a:p>
            <a:pPr>
              <a:buNone/>
            </a:pPr>
            <a:r>
              <a:rPr lang="en-US" altLang="zh-CN" sz="2400" b="1">
                <a:solidFill>
                  <a:srgbClr val="006600"/>
                </a:solidFill>
                <a:latin typeface="微软雅黑" panose="020B0503020204020204" pitchFamily="34" charset="-122"/>
              </a:rPr>
              <a:t>1.1.7  </a:t>
            </a:r>
            <a:r>
              <a:rPr lang="zh-CN" altLang="en-US" sz="2400" b="1" dirty="0">
                <a:solidFill>
                  <a:srgbClr val="006600"/>
                </a:solidFill>
                <a:latin typeface="微软雅黑" panose="020B0503020204020204" pitchFamily="34" charset="-122"/>
              </a:rPr>
              <a:t>重大危险源   </a:t>
            </a:r>
            <a:r>
              <a:rPr lang="en-US" altLang="zh-CN" sz="2400" b="1">
                <a:solidFill>
                  <a:srgbClr val="0000FF"/>
                </a:solidFill>
              </a:rPr>
              <a:t>Major hazards</a:t>
            </a:r>
            <a:endParaRPr lang="en-US" altLang="zh-CN" sz="2400" b="1">
              <a:solidFill>
                <a:srgbClr val="0000FF"/>
              </a:solidFill>
              <a:latin typeface="微软雅黑" panose="020B0503020204020204" pitchFamily="34" charset="-122"/>
            </a:endParaRPr>
          </a:p>
          <a:p>
            <a:pPr algn="l" eaLnBrk="1" hangingPunct="1">
              <a:lnSpc>
                <a:spcPct val="150000"/>
              </a:lnSpc>
              <a:buNone/>
            </a:pPr>
            <a:r>
              <a:rPr lang="zh-CN" altLang="en-US" sz="1600" b="1" dirty="0"/>
              <a:t>     </a:t>
            </a:r>
            <a:r>
              <a:rPr lang="zh-CN" altLang="en-US" b="1" dirty="0"/>
              <a:t>重大危险源是指长期地或临时地生产、搬运、使用或储存危险物品，且危险物品的数量等于或超过临界量的单元。单元是指一个（套）生产装置、设施或场所，或同属一个生产经营单位且边缘距离小于</a:t>
            </a:r>
            <a:r>
              <a:rPr lang="en-US" altLang="zh-CN" b="1"/>
              <a:t>500m</a:t>
            </a:r>
            <a:r>
              <a:rPr lang="zh-CN" altLang="en-US" b="1" dirty="0"/>
              <a:t>的几个（套）生产装置、设施或场所。</a:t>
            </a:r>
            <a:endParaRPr lang="zh-CN" altLang="en-US" b="1" dirty="0"/>
          </a:p>
          <a:p>
            <a:pPr algn="l" eaLnBrk="1" hangingPunct="1">
              <a:lnSpc>
                <a:spcPct val="150000"/>
              </a:lnSpc>
              <a:buNone/>
            </a:pPr>
            <a:r>
              <a:rPr lang="zh-CN" altLang="en-US" b="1" dirty="0"/>
              <a:t>说明：</a:t>
            </a:r>
            <a:r>
              <a:rPr lang="en-US" altLang="zh-CN" b="1"/>
              <a:t>1993</a:t>
            </a:r>
            <a:r>
              <a:rPr lang="zh-CN" altLang="en-US" b="1" dirty="0"/>
              <a:t>年</a:t>
            </a:r>
            <a:r>
              <a:rPr lang="en-US" altLang="zh-CN" b="1"/>
              <a:t>6</a:t>
            </a:r>
            <a:r>
              <a:rPr lang="zh-CN" altLang="en-US" b="1" dirty="0"/>
              <a:t>月第</a:t>
            </a:r>
            <a:r>
              <a:rPr lang="en-US" altLang="zh-CN" b="1"/>
              <a:t>80</a:t>
            </a:r>
            <a:r>
              <a:rPr lang="zh-CN" altLang="en-US" b="1" dirty="0"/>
              <a:t>届国际劳工大会通过的</a:t>
            </a:r>
            <a:r>
              <a:rPr lang="en-US" altLang="zh-CN" b="1"/>
              <a:t>《</a:t>
            </a:r>
            <a:r>
              <a:rPr lang="zh-CN" altLang="en-US" b="1" dirty="0"/>
              <a:t>预防重大工业事故公约</a:t>
            </a:r>
            <a:r>
              <a:rPr lang="en-US" altLang="zh-CN" b="1"/>
              <a:t>》</a:t>
            </a:r>
            <a:r>
              <a:rPr lang="zh-CN" altLang="en-US" b="1" dirty="0"/>
              <a:t>将“重大事故”定义为：在重大危害设施内的一项活动过程中出现意外的突发性的事故，如严重泄漏、火灾或爆炸，其中涉及到一种或多种危险物质，并导致对工人、公众或环境造成即刻的或延期的严重危险。 </a:t>
            </a:r>
            <a:endParaRPr lang="zh-CN" altLang="en-US" b="1" dirty="0"/>
          </a:p>
          <a:p>
            <a:pPr algn="l" eaLnBrk="1" hangingPunct="1">
              <a:lnSpc>
                <a:spcPct val="150000"/>
              </a:lnSpc>
              <a:buNone/>
            </a:pPr>
            <a:r>
              <a:rPr lang="zh-CN" altLang="en-US" b="1" dirty="0"/>
              <a:t>    国际社会普遍采用：重大危害设施 </a:t>
            </a:r>
            <a:r>
              <a:rPr lang="en-US" altLang="zh-CN" b="1">
                <a:solidFill>
                  <a:srgbClr val="0000FF"/>
                </a:solidFill>
              </a:rPr>
              <a:t>Major hazard installations</a:t>
            </a:r>
            <a:endParaRPr lang="zh-CN" altLang="en-US" b="1" dirty="0">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309249"/>
          <p:cNvSpPr>
            <a:spLocks noGrp="1"/>
          </p:cNvSpPr>
          <p:nvPr>
            <p:ph type="title"/>
          </p:nvPr>
        </p:nvSpPr>
        <p:spPr>
          <a:xfrm>
            <a:off x="179388" y="620713"/>
            <a:ext cx="8291512" cy="698500"/>
          </a:xfrm>
          <a:ln/>
        </p:spPr>
        <p:txBody>
          <a:bodyPr anchor="b" anchorCtr="0"/>
          <a:p>
            <a:r>
              <a:rPr lang="en-US" altLang="zh-CN" sz="2800">
                <a:solidFill>
                  <a:srgbClr val="006600"/>
                </a:solidFill>
              </a:rPr>
              <a:t>1.2 </a:t>
            </a:r>
            <a:r>
              <a:rPr lang="zh-CN" altLang="en-US" sz="2800" dirty="0">
                <a:solidFill>
                  <a:srgbClr val="006600"/>
                </a:solidFill>
              </a:rPr>
              <a:t>危险源、事故隐患与重大危险源包含关系</a:t>
            </a:r>
            <a:endParaRPr lang="zh-CN" altLang="en-US" sz="2800" dirty="0">
              <a:solidFill>
                <a:srgbClr val="006600"/>
              </a:solidFill>
            </a:endParaRPr>
          </a:p>
        </p:txBody>
      </p:sp>
      <p:sp>
        <p:nvSpPr>
          <p:cNvPr id="117762" name="文本框 309252"/>
          <p:cNvSpPr txBox="1"/>
          <p:nvPr/>
        </p:nvSpPr>
        <p:spPr>
          <a:xfrm>
            <a:off x="4140200" y="1916113"/>
            <a:ext cx="4464050" cy="3743325"/>
          </a:xfrm>
          <a:prstGeom prst="rect">
            <a:avLst/>
          </a:prstGeom>
          <a:noFill/>
          <a:ln w="9525">
            <a:noFill/>
          </a:ln>
          <a:effectLst>
            <a:prstShdw prst="shdw17" dist="17961" dir="2699999">
              <a:srgbClr val="355F8C"/>
            </a:prstShdw>
          </a:effectLst>
        </p:spPr>
        <p:txBody>
          <a:bodyPr>
            <a:spAutoFit/>
          </a:bodyPr>
          <a:p>
            <a:pPr>
              <a:lnSpc>
                <a:spcPct val="150000"/>
              </a:lnSpc>
              <a:spcBef>
                <a:spcPct val="50000"/>
              </a:spcBef>
            </a:pPr>
            <a:r>
              <a:rPr lang="en-US" altLang="zh-CN" sz="2400">
                <a:solidFill>
                  <a:srgbClr val="0000FF"/>
                </a:solidFill>
                <a:latin typeface="微软雅黑" panose="020B0503020204020204" pitchFamily="34" charset="-122"/>
                <a:ea typeface="微软雅黑" panose="020B0503020204020204" pitchFamily="34" charset="-122"/>
              </a:rPr>
              <a:t>1</a:t>
            </a:r>
            <a:r>
              <a:rPr lang="zh-CN" altLang="en-US" sz="2400" dirty="0">
                <a:solidFill>
                  <a:srgbClr val="0000FF"/>
                </a:solidFill>
                <a:latin typeface="微软雅黑" panose="020B0503020204020204" pitchFamily="34" charset="-122"/>
                <a:ea typeface="微软雅黑" panose="020B0503020204020204" pitchFamily="34" charset="-122"/>
              </a:rPr>
              <a:t>、危险源包括事故隐患与重大危险源；</a:t>
            </a:r>
            <a:endParaRPr lang="zh-CN" altLang="en-US" sz="2400" dirty="0">
              <a:solidFill>
                <a:srgbClr val="0000FF"/>
              </a:solidFill>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sz="2400">
                <a:solidFill>
                  <a:srgbClr val="0000FF"/>
                </a:solidFill>
                <a:latin typeface="微软雅黑" panose="020B0503020204020204" pitchFamily="34" charset="-122"/>
                <a:ea typeface="微软雅黑" panose="020B0503020204020204" pitchFamily="34" charset="-122"/>
              </a:rPr>
              <a:t>2</a:t>
            </a:r>
            <a:r>
              <a:rPr lang="zh-CN" altLang="en-US" sz="2400" dirty="0">
                <a:solidFill>
                  <a:srgbClr val="0000FF"/>
                </a:solidFill>
                <a:latin typeface="微软雅黑" panose="020B0503020204020204" pitchFamily="34" charset="-122"/>
                <a:ea typeface="微软雅黑" panose="020B0503020204020204" pitchFamily="34" charset="-122"/>
              </a:rPr>
              <a:t>、事故隐患是危险源，危险源不一定是事故隐患；</a:t>
            </a:r>
            <a:endParaRPr lang="zh-CN" altLang="en-US" sz="2400" dirty="0">
              <a:solidFill>
                <a:srgbClr val="0000FF"/>
              </a:solidFill>
              <a:latin typeface="微软雅黑" panose="020B0503020204020204" pitchFamily="34" charset="-122"/>
              <a:ea typeface="微软雅黑" panose="020B0503020204020204" pitchFamily="34" charset="-122"/>
            </a:endParaRPr>
          </a:p>
          <a:p>
            <a:pPr>
              <a:lnSpc>
                <a:spcPct val="150000"/>
              </a:lnSpc>
              <a:spcBef>
                <a:spcPct val="50000"/>
              </a:spcBef>
            </a:pPr>
            <a:r>
              <a:rPr lang="en-US" altLang="zh-CN" sz="2400">
                <a:solidFill>
                  <a:srgbClr val="0000FF"/>
                </a:solidFill>
                <a:latin typeface="微软雅黑" panose="020B0503020204020204" pitchFamily="34" charset="-122"/>
                <a:ea typeface="微软雅黑" panose="020B0503020204020204" pitchFamily="34" charset="-122"/>
              </a:rPr>
              <a:t>3</a:t>
            </a:r>
            <a:r>
              <a:rPr lang="zh-CN" altLang="en-US" sz="2400" dirty="0">
                <a:solidFill>
                  <a:srgbClr val="0000FF"/>
                </a:solidFill>
                <a:latin typeface="微软雅黑" panose="020B0503020204020204" pitchFamily="34" charset="-122"/>
                <a:ea typeface="微软雅黑" panose="020B0503020204020204" pitchFamily="34" charset="-122"/>
              </a:rPr>
              <a:t>、重大危险源不一定伴随着事故隐患。</a:t>
            </a:r>
            <a:endParaRPr lang="zh-CN" altLang="en-US" sz="2400" dirty="0">
              <a:solidFill>
                <a:srgbClr val="0000FF"/>
              </a:solidFill>
              <a:latin typeface="微软雅黑" panose="020B0503020204020204" pitchFamily="34" charset="-122"/>
              <a:ea typeface="微软雅黑" panose="020B0503020204020204" pitchFamily="34" charset="-122"/>
            </a:endParaRPr>
          </a:p>
        </p:txBody>
      </p:sp>
      <p:pic>
        <p:nvPicPr>
          <p:cNvPr id="117763" name="图片 309253"/>
          <p:cNvPicPr>
            <a:picLocks noChangeAspect="1"/>
          </p:cNvPicPr>
          <p:nvPr/>
        </p:nvPicPr>
        <p:blipFill>
          <a:blip r:embed="rId1"/>
          <a:stretch>
            <a:fillRect/>
          </a:stretch>
        </p:blipFill>
        <p:spPr>
          <a:xfrm>
            <a:off x="179388" y="1700213"/>
            <a:ext cx="3829050" cy="391477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标题 314369"/>
          <p:cNvSpPr>
            <a:spLocks noGrp="1"/>
          </p:cNvSpPr>
          <p:nvPr>
            <p:ph type="title"/>
          </p:nvPr>
        </p:nvSpPr>
        <p:spPr>
          <a:xfrm>
            <a:off x="250825" y="836613"/>
            <a:ext cx="8291513" cy="698500"/>
          </a:xfrm>
          <a:ln/>
        </p:spPr>
        <p:txBody>
          <a:bodyPr anchor="b" anchorCtr="0"/>
          <a:p>
            <a:r>
              <a:rPr lang="en-US" altLang="zh-CN" sz="2800">
                <a:solidFill>
                  <a:srgbClr val="006600"/>
                </a:solidFill>
              </a:rPr>
              <a:t>1.3 </a:t>
            </a:r>
            <a:r>
              <a:rPr lang="zh-CN" altLang="en-US" sz="2800" dirty="0">
                <a:solidFill>
                  <a:srgbClr val="006600"/>
                </a:solidFill>
              </a:rPr>
              <a:t>危险源、隐患与事故之间的逻辑关系</a:t>
            </a:r>
            <a:br>
              <a:rPr lang="zh-CN" altLang="en-US" sz="2800" dirty="0">
                <a:solidFill>
                  <a:srgbClr val="006600"/>
                </a:solidFill>
              </a:rPr>
            </a:br>
            <a:endParaRPr lang="zh-CN" altLang="en-US" sz="2800" dirty="0">
              <a:solidFill>
                <a:srgbClr val="006600"/>
              </a:solidFill>
            </a:endParaRPr>
          </a:p>
        </p:txBody>
      </p:sp>
      <p:sp>
        <p:nvSpPr>
          <p:cNvPr id="118786" name="文本占位符 314370"/>
          <p:cNvSpPr>
            <a:spLocks noGrp="1"/>
          </p:cNvSpPr>
          <p:nvPr>
            <p:ph idx="1"/>
          </p:nvPr>
        </p:nvSpPr>
        <p:spPr>
          <a:xfrm>
            <a:off x="250825" y="1557338"/>
            <a:ext cx="3457575" cy="4533900"/>
          </a:xfrm>
          <a:ln/>
        </p:spPr>
        <p:txBody>
          <a:bodyPr anchor="t" anchorCtr="0"/>
          <a:p>
            <a:pPr>
              <a:lnSpc>
                <a:spcPct val="150000"/>
              </a:lnSpc>
              <a:buNone/>
            </a:pPr>
            <a:r>
              <a:rPr lang="zh-CN" altLang="en-US" sz="2400" dirty="0">
                <a:solidFill>
                  <a:srgbClr val="0000FF"/>
                </a:solidFill>
                <a:latin typeface="微软雅黑" panose="020B0503020204020204" pitchFamily="34" charset="-122"/>
              </a:rPr>
              <a:t>危险源失控会演变成事故隐患，事故隐患得不到治理就会发生量变到质变的过程，质变到一定程度，就会发生事故（财产损失或人员伤亡）。</a:t>
            </a:r>
            <a:endParaRPr lang="zh-CN" altLang="en-US" sz="2400" dirty="0">
              <a:solidFill>
                <a:srgbClr val="0000FF"/>
              </a:solidFill>
              <a:latin typeface="微软雅黑" panose="020B0503020204020204" pitchFamily="34" charset="-122"/>
            </a:endParaRPr>
          </a:p>
        </p:txBody>
      </p:sp>
      <p:pic>
        <p:nvPicPr>
          <p:cNvPr id="118787" name="图片 314372"/>
          <p:cNvPicPr>
            <a:picLocks noChangeAspect="1"/>
          </p:cNvPicPr>
          <p:nvPr/>
        </p:nvPicPr>
        <p:blipFill>
          <a:blip r:embed="rId1"/>
          <a:stretch>
            <a:fillRect/>
          </a:stretch>
        </p:blipFill>
        <p:spPr>
          <a:xfrm>
            <a:off x="4067175" y="1557338"/>
            <a:ext cx="4889500" cy="4176712"/>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0833" name="Group 5"/>
          <p:cNvGrpSpPr/>
          <p:nvPr/>
        </p:nvGrpSpPr>
        <p:grpSpPr>
          <a:xfrm>
            <a:off x="339725" y="1085850"/>
            <a:ext cx="8553450" cy="4333875"/>
            <a:chOff x="0" y="0"/>
            <a:chExt cx="8861" cy="4501"/>
          </a:xfrm>
        </p:grpSpPr>
        <p:sp>
          <p:nvSpPr>
            <p:cNvPr id="120834" name="AutoShape 6"/>
            <p:cNvSpPr>
              <a:spLocks noChangeAspect="1"/>
            </p:cNvSpPr>
            <p:nvPr/>
          </p:nvSpPr>
          <p:spPr>
            <a:xfrm>
              <a:off x="0" y="0"/>
              <a:ext cx="8861" cy="4501"/>
            </a:xfrm>
            <a:prstGeom prst="rect">
              <a:avLst/>
            </a:prstGeom>
            <a:noFill/>
            <a:ln w="9525">
              <a:noFill/>
            </a:ln>
          </p:spPr>
          <p:txBody>
            <a:bodyPr/>
            <a:p>
              <a:endParaRPr lang="zh-CN" altLang="en-US" b="0" dirty="0">
                <a:latin typeface="Arial" panose="020B0604020202020204" pitchFamily="34" charset="0"/>
              </a:endParaRPr>
            </a:p>
          </p:txBody>
        </p:sp>
        <p:sp>
          <p:nvSpPr>
            <p:cNvPr id="120835" name="Oval 7"/>
            <p:cNvSpPr/>
            <p:nvPr/>
          </p:nvSpPr>
          <p:spPr>
            <a:xfrm>
              <a:off x="12" y="1045"/>
              <a:ext cx="2632" cy="2613"/>
            </a:xfrm>
            <a:prstGeom prst="ellipse">
              <a:avLst/>
            </a:prstGeom>
            <a:solidFill>
              <a:srgbClr val="FFFFFF"/>
            </a:solidFill>
            <a:ln w="9525" cap="flat" cmpd="sng">
              <a:solidFill>
                <a:srgbClr val="000000"/>
              </a:solidFill>
              <a:prstDash val="solid"/>
              <a:headEnd type="none" w="med" len="med"/>
              <a:tailEnd type="none" w="med" len="med"/>
            </a:ln>
          </p:spPr>
          <p:txBody>
            <a:bodyPr wrap="none" lIns="74981" tIns="37490" rIns="74981" bIns="37490" anchor="ctr" anchorCtr="0"/>
            <a:p>
              <a:pPr algn="ctr"/>
              <a:r>
                <a:rPr lang="zh-CN" altLang="en-US" sz="3200" dirty="0">
                  <a:solidFill>
                    <a:srgbClr val="D60093"/>
                  </a:solidFill>
                  <a:latin typeface="微软雅黑" panose="020B0503020204020204" pitchFamily="34" charset="-122"/>
                  <a:ea typeface="微软雅黑" panose="020B0503020204020204" pitchFamily="34" charset="-122"/>
                </a:rPr>
                <a:t>危险源</a:t>
              </a:r>
              <a:endParaRPr lang="zh-CN" altLang="en-US" sz="3200" b="0" dirty="0">
                <a:solidFill>
                  <a:srgbClr val="D60093"/>
                </a:solidFill>
                <a:latin typeface="微软雅黑" panose="020B0503020204020204" pitchFamily="34" charset="-122"/>
                <a:ea typeface="微软雅黑" panose="020B0503020204020204" pitchFamily="34" charset="-122"/>
              </a:endParaRPr>
            </a:p>
          </p:txBody>
        </p:sp>
        <p:sp>
          <p:nvSpPr>
            <p:cNvPr id="120836" name="Oval 8"/>
            <p:cNvSpPr/>
            <p:nvPr/>
          </p:nvSpPr>
          <p:spPr>
            <a:xfrm>
              <a:off x="6340" y="1253"/>
              <a:ext cx="1451" cy="2509"/>
            </a:xfrm>
            <a:prstGeom prst="ellipse">
              <a:avLst/>
            </a:prstGeom>
            <a:solidFill>
              <a:srgbClr val="FFFFFF"/>
            </a:solidFill>
            <a:ln w="9525" cap="flat" cmpd="sng">
              <a:solidFill>
                <a:srgbClr val="000000"/>
              </a:solidFill>
              <a:prstDash val="solid"/>
              <a:headEnd type="none" w="med" len="med"/>
              <a:tailEnd type="none" w="med" len="med"/>
            </a:ln>
          </p:spPr>
          <p:txBody>
            <a:bodyPr wrap="none" lIns="74981" tIns="37490" rIns="74981" bIns="37490" anchor="ctr" anchorCtr="0"/>
            <a:p>
              <a:pPr algn="ctr"/>
              <a:r>
                <a:rPr lang="zh-CN" altLang="en-US" sz="3200" dirty="0">
                  <a:solidFill>
                    <a:schemeClr val="bg2"/>
                  </a:solidFill>
                  <a:latin typeface="微软雅黑" panose="020B0503020204020204" pitchFamily="34" charset="-122"/>
                  <a:ea typeface="微软雅黑" panose="020B0503020204020204" pitchFamily="34" charset="-122"/>
                </a:rPr>
                <a:t>事故</a:t>
              </a:r>
              <a:endParaRPr lang="zh-CN" altLang="en-US" sz="3200" dirty="0">
                <a:solidFill>
                  <a:schemeClr val="bg2"/>
                </a:solidFill>
                <a:latin typeface="微软雅黑" panose="020B0503020204020204" pitchFamily="34" charset="-122"/>
                <a:ea typeface="微软雅黑" panose="020B0503020204020204" pitchFamily="34" charset="-122"/>
              </a:endParaRPr>
            </a:p>
          </p:txBody>
        </p:sp>
        <p:sp>
          <p:nvSpPr>
            <p:cNvPr id="120837" name="Line 9"/>
            <p:cNvSpPr/>
            <p:nvPr/>
          </p:nvSpPr>
          <p:spPr>
            <a:xfrm>
              <a:off x="2713" y="2404"/>
              <a:ext cx="3444" cy="0"/>
            </a:xfrm>
            <a:prstGeom prst="line">
              <a:avLst/>
            </a:prstGeom>
            <a:ln w="9525" cap="flat" cmpd="sng">
              <a:solidFill>
                <a:srgbClr val="000000"/>
              </a:solidFill>
              <a:prstDash val="solid"/>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grpSp>
          <p:nvGrpSpPr>
            <p:cNvPr id="120838" name="Group 10"/>
            <p:cNvGrpSpPr/>
            <p:nvPr/>
          </p:nvGrpSpPr>
          <p:grpSpPr>
            <a:xfrm>
              <a:off x="2609" y="1359"/>
              <a:ext cx="1669" cy="2194"/>
              <a:chOff x="0" y="0"/>
              <a:chExt cx="768" cy="1008"/>
            </a:xfrm>
          </p:grpSpPr>
          <p:sp>
            <p:nvSpPr>
              <p:cNvPr id="120839" name="Line 11"/>
              <p:cNvSpPr/>
              <p:nvPr/>
            </p:nvSpPr>
            <p:spPr>
              <a:xfrm flipV="1">
                <a:off x="48" y="0"/>
                <a:ext cx="432" cy="288"/>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40" name="Line 12"/>
              <p:cNvSpPr/>
              <p:nvPr/>
            </p:nvSpPr>
            <p:spPr>
              <a:xfrm flipV="1">
                <a:off x="48" y="144"/>
                <a:ext cx="576" cy="192"/>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41" name="Line 13"/>
              <p:cNvSpPr/>
              <p:nvPr/>
            </p:nvSpPr>
            <p:spPr>
              <a:xfrm flipV="1">
                <a:off x="48" y="288"/>
                <a:ext cx="720" cy="144"/>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42" name="Line 14"/>
              <p:cNvSpPr/>
              <p:nvPr/>
            </p:nvSpPr>
            <p:spPr>
              <a:xfrm>
                <a:off x="48" y="576"/>
                <a:ext cx="720" cy="144"/>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43" name="Line 15"/>
              <p:cNvSpPr/>
              <p:nvPr/>
            </p:nvSpPr>
            <p:spPr>
              <a:xfrm>
                <a:off x="48" y="624"/>
                <a:ext cx="672" cy="240"/>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44" name="Line 16"/>
              <p:cNvSpPr/>
              <p:nvPr/>
            </p:nvSpPr>
            <p:spPr>
              <a:xfrm>
                <a:off x="0" y="672"/>
                <a:ext cx="624" cy="336"/>
              </a:xfrm>
              <a:prstGeom prst="line">
                <a:avLst/>
              </a:prstGeom>
              <a:ln w="25400" cap="flat" cmpd="sng">
                <a:solidFill>
                  <a:srgbClr val="000000"/>
                </a:solidFill>
                <a:prstDash val="lgDash"/>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grpSp>
        <p:grpSp>
          <p:nvGrpSpPr>
            <p:cNvPr id="120845" name="Group 17"/>
            <p:cNvGrpSpPr/>
            <p:nvPr/>
          </p:nvGrpSpPr>
          <p:grpSpPr>
            <a:xfrm>
              <a:off x="3756" y="0"/>
              <a:ext cx="2995" cy="941"/>
              <a:chOff x="0" y="0"/>
              <a:chExt cx="1378" cy="432"/>
            </a:xfrm>
          </p:grpSpPr>
          <p:sp>
            <p:nvSpPr>
              <p:cNvPr id="120846" name="AutoShape 18"/>
              <p:cNvSpPr/>
              <p:nvPr/>
            </p:nvSpPr>
            <p:spPr>
              <a:xfrm rot="-7200000">
                <a:off x="264" y="72"/>
                <a:ext cx="96" cy="624"/>
              </a:xfrm>
              <a:prstGeom prst="upArrow">
                <a:avLst>
                  <a:gd name="adj1" fmla="val 50000"/>
                  <a:gd name="adj2" fmla="val 162500"/>
                </a:avLst>
              </a:prstGeom>
              <a:solidFill>
                <a:srgbClr val="99CC00"/>
              </a:solidFill>
              <a:ln w="9525" cap="flat" cmpd="sng">
                <a:solidFill>
                  <a:srgbClr val="000000"/>
                </a:solidFill>
                <a:prstDash val="solid"/>
                <a:miter/>
                <a:headEnd type="none" w="med" len="med"/>
                <a:tailEnd type="none" w="med" len="med"/>
              </a:ln>
            </p:spPr>
            <p:txBody>
              <a:bodyPr anchor="ctr" anchorCtr="0"/>
              <a:p>
                <a:endParaRPr lang="zh-CN" altLang="en-US" b="0" dirty="0">
                  <a:latin typeface="Arial" panose="020B0604020202020204" pitchFamily="34" charset="0"/>
                </a:endParaRPr>
              </a:p>
            </p:txBody>
          </p:sp>
          <p:sp>
            <p:nvSpPr>
              <p:cNvPr id="120847" name="Rectangle 19"/>
              <p:cNvSpPr/>
              <p:nvPr/>
            </p:nvSpPr>
            <p:spPr>
              <a:xfrm>
                <a:off x="672" y="0"/>
                <a:ext cx="706" cy="336"/>
              </a:xfrm>
              <a:prstGeom prst="rect">
                <a:avLst/>
              </a:prstGeom>
              <a:noFill/>
              <a:ln w="9525">
                <a:noFill/>
              </a:ln>
            </p:spPr>
            <p:txBody>
              <a:bodyPr lIns="74981" tIns="37490" rIns="74981" bIns="37490" anchor="ctr" anchorCtr="0"/>
              <a:p>
                <a:pPr algn="ctr"/>
                <a:r>
                  <a:rPr lang="zh-CN" altLang="en-US" sz="2400" dirty="0">
                    <a:solidFill>
                      <a:srgbClr val="006600"/>
                    </a:solidFill>
                    <a:latin typeface="微软雅黑" panose="020B0503020204020204" pitchFamily="34" charset="-122"/>
                    <a:ea typeface="微软雅黑" panose="020B0503020204020204" pitchFamily="34" charset="-122"/>
                  </a:rPr>
                  <a:t>安全措施</a:t>
                </a:r>
                <a:endParaRPr lang="zh-CN" altLang="en-US" sz="2400" b="0" dirty="0">
                  <a:solidFill>
                    <a:srgbClr val="006600"/>
                  </a:solidFill>
                  <a:latin typeface="微软雅黑" panose="020B0503020204020204" pitchFamily="34" charset="-122"/>
                  <a:ea typeface="微软雅黑" panose="020B0503020204020204" pitchFamily="34" charset="-122"/>
                </a:endParaRPr>
              </a:p>
            </p:txBody>
          </p:sp>
        </p:grpSp>
        <p:grpSp>
          <p:nvGrpSpPr>
            <p:cNvPr id="120848" name="Group 20"/>
            <p:cNvGrpSpPr/>
            <p:nvPr/>
          </p:nvGrpSpPr>
          <p:grpSpPr>
            <a:xfrm>
              <a:off x="4225" y="3001"/>
              <a:ext cx="2688" cy="1500"/>
              <a:chOff x="0" y="0"/>
              <a:chExt cx="989" cy="547"/>
            </a:xfrm>
          </p:grpSpPr>
          <p:sp>
            <p:nvSpPr>
              <p:cNvPr id="120849" name="AutoShape 21"/>
              <p:cNvSpPr/>
              <p:nvPr/>
            </p:nvSpPr>
            <p:spPr>
              <a:xfrm rot="-3000000">
                <a:off x="288" y="-288"/>
                <a:ext cx="96" cy="672"/>
              </a:xfrm>
              <a:prstGeom prst="upArrow">
                <a:avLst>
                  <a:gd name="adj1" fmla="val 50000"/>
                  <a:gd name="adj2" fmla="val 175000"/>
                </a:avLst>
              </a:prstGeom>
              <a:solidFill>
                <a:srgbClr val="FF6600"/>
              </a:solidFill>
              <a:ln w="9525" cap="flat" cmpd="sng">
                <a:solidFill>
                  <a:srgbClr val="000000"/>
                </a:solidFill>
                <a:prstDash val="solid"/>
                <a:miter/>
                <a:headEnd type="none" w="med" len="med"/>
                <a:tailEnd type="none" w="med" len="med"/>
              </a:ln>
            </p:spPr>
            <p:txBody>
              <a:bodyPr anchor="ctr" anchorCtr="0"/>
              <a:p>
                <a:endParaRPr lang="zh-CN" altLang="en-US" b="0" dirty="0">
                  <a:latin typeface="Arial" panose="020B0604020202020204" pitchFamily="34" charset="0"/>
                </a:endParaRPr>
              </a:p>
            </p:txBody>
          </p:sp>
          <p:sp>
            <p:nvSpPr>
              <p:cNvPr id="120850" name="Rectangle 22"/>
              <p:cNvSpPr/>
              <p:nvPr/>
            </p:nvSpPr>
            <p:spPr>
              <a:xfrm>
                <a:off x="605" y="355"/>
                <a:ext cx="384" cy="192"/>
              </a:xfrm>
              <a:prstGeom prst="rect">
                <a:avLst/>
              </a:prstGeom>
              <a:noFill/>
              <a:ln w="9525">
                <a:noFill/>
              </a:ln>
            </p:spPr>
            <p:txBody>
              <a:bodyPr lIns="74981" tIns="37490" rIns="74981" bIns="37490" anchor="ctr" anchorCtr="0"/>
              <a:p>
                <a:pPr algn="ctr"/>
                <a:r>
                  <a:rPr lang="zh-CN" altLang="en-US" sz="2400" dirty="0">
                    <a:solidFill>
                      <a:srgbClr val="FF0000"/>
                    </a:solidFill>
                    <a:latin typeface="微软雅黑" panose="020B0503020204020204" pitchFamily="34" charset="-122"/>
                    <a:ea typeface="微软雅黑" panose="020B0503020204020204" pitchFamily="34" charset="-122"/>
                  </a:rPr>
                  <a:t>隐患</a:t>
                </a:r>
                <a:endParaRPr lang="zh-CN" altLang="en-US" sz="2400" b="0" dirty="0">
                  <a:latin typeface="微软雅黑" panose="020B0503020204020204" pitchFamily="34" charset="-122"/>
                  <a:ea typeface="微软雅黑" panose="020B0503020204020204" pitchFamily="34" charset="-122"/>
                </a:endParaRPr>
              </a:p>
            </p:txBody>
          </p:sp>
        </p:grpSp>
        <p:grpSp>
          <p:nvGrpSpPr>
            <p:cNvPr id="120851" name="Group 23"/>
            <p:cNvGrpSpPr/>
            <p:nvPr/>
          </p:nvGrpSpPr>
          <p:grpSpPr>
            <a:xfrm>
              <a:off x="3026" y="1045"/>
              <a:ext cx="1357" cy="3135"/>
              <a:chOff x="0" y="0"/>
              <a:chExt cx="624" cy="1440"/>
            </a:xfrm>
          </p:grpSpPr>
          <p:grpSp>
            <p:nvGrpSpPr>
              <p:cNvPr id="120852" name="Group 24"/>
              <p:cNvGrpSpPr/>
              <p:nvPr/>
            </p:nvGrpSpPr>
            <p:grpSpPr>
              <a:xfrm>
                <a:off x="0" y="864"/>
                <a:ext cx="624" cy="576"/>
                <a:chOff x="0" y="0"/>
                <a:chExt cx="624" cy="576"/>
              </a:xfrm>
            </p:grpSpPr>
            <p:sp>
              <p:nvSpPr>
                <p:cNvPr id="120853" name="Freeform 25"/>
                <p:cNvSpPr/>
                <p:nvPr/>
              </p:nvSpPr>
              <p:spPr>
                <a:xfrm>
                  <a:off x="96" y="0"/>
                  <a:ext cx="528" cy="528"/>
                </a:xfrm>
                <a:custGeom>
                  <a:avLst/>
                  <a:gdLst/>
                  <a:ahLst/>
                  <a:cxnLst>
                    <a:cxn ang="0">
                      <a:pos x="528" y="0"/>
                    </a:cxn>
                    <a:cxn ang="0">
                      <a:pos x="480" y="192"/>
                    </a:cxn>
                    <a:cxn ang="0">
                      <a:pos x="288" y="384"/>
                    </a:cxn>
                    <a:cxn ang="0">
                      <a:pos x="0" y="528"/>
                    </a:cxn>
                  </a:cxnLst>
                  <a:pathLst>
                    <a:path w="528" h="528">
                      <a:moveTo>
                        <a:pt x="528" y="0"/>
                      </a:moveTo>
                      <a:cubicBezTo>
                        <a:pt x="524" y="64"/>
                        <a:pt x="520" y="128"/>
                        <a:pt x="480" y="192"/>
                      </a:cubicBezTo>
                      <a:cubicBezTo>
                        <a:pt x="440" y="256"/>
                        <a:pt x="368" y="328"/>
                        <a:pt x="288" y="384"/>
                      </a:cubicBezTo>
                      <a:cubicBezTo>
                        <a:pt x="208" y="440"/>
                        <a:pt x="104" y="484"/>
                        <a:pt x="0" y="528"/>
                      </a:cubicBezTo>
                    </a:path>
                  </a:pathLst>
                </a:custGeom>
                <a:noFill/>
                <a:ln w="25400" cap="flat" cmpd="sng">
                  <a:solidFill>
                    <a:srgbClr val="000000"/>
                  </a:solidFill>
                  <a:prstDash val="solid"/>
                  <a:bevel/>
                  <a:headEnd type="none" w="med" len="med"/>
                  <a:tailEnd type="none" w="med" len="med"/>
                </a:ln>
              </p:spPr>
              <p:txBody>
                <a:bodyPr/>
                <a:p>
                  <a:endParaRPr lang="zh-CN" altLang="en-US"/>
                </a:p>
              </p:txBody>
            </p:sp>
            <p:sp>
              <p:nvSpPr>
                <p:cNvPr id="120854" name="Line 26"/>
                <p:cNvSpPr/>
                <p:nvPr/>
              </p:nvSpPr>
              <p:spPr>
                <a:xfrm flipH="1">
                  <a:off x="0" y="528"/>
                  <a:ext cx="96" cy="48"/>
                </a:xfrm>
                <a:prstGeom prst="line">
                  <a:avLst/>
                </a:prstGeom>
                <a:ln w="25400" cap="flat" cmpd="sng">
                  <a:solidFill>
                    <a:srgbClr val="000000"/>
                  </a:solidFill>
                  <a:prstDash val="solid"/>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grpSp>
          <p:grpSp>
            <p:nvGrpSpPr>
              <p:cNvPr id="120855" name="Group 27"/>
              <p:cNvGrpSpPr/>
              <p:nvPr/>
            </p:nvGrpSpPr>
            <p:grpSpPr>
              <a:xfrm>
                <a:off x="144" y="0"/>
                <a:ext cx="480" cy="528"/>
                <a:chOff x="0" y="0"/>
                <a:chExt cx="480" cy="528"/>
              </a:xfrm>
            </p:grpSpPr>
            <p:sp>
              <p:nvSpPr>
                <p:cNvPr id="120856" name="Freeform 28"/>
                <p:cNvSpPr/>
                <p:nvPr/>
              </p:nvSpPr>
              <p:spPr>
                <a:xfrm>
                  <a:off x="48" y="48"/>
                  <a:ext cx="432" cy="480"/>
                </a:xfrm>
                <a:custGeom>
                  <a:avLst/>
                  <a:gdLst/>
                  <a:ahLst/>
                  <a:cxnLst>
                    <a:cxn ang="0">
                      <a:pos x="432" y="480"/>
                    </a:cxn>
                    <a:cxn ang="0">
                      <a:pos x="384" y="336"/>
                    </a:cxn>
                    <a:cxn ang="0">
                      <a:pos x="192" y="144"/>
                    </a:cxn>
                    <a:cxn ang="0">
                      <a:pos x="0" y="0"/>
                    </a:cxn>
                  </a:cxnLst>
                  <a:pathLst>
                    <a:path w="432" h="480">
                      <a:moveTo>
                        <a:pt x="432" y="480"/>
                      </a:moveTo>
                      <a:cubicBezTo>
                        <a:pt x="428" y="436"/>
                        <a:pt x="424" y="392"/>
                        <a:pt x="384" y="336"/>
                      </a:cubicBezTo>
                      <a:cubicBezTo>
                        <a:pt x="344" y="280"/>
                        <a:pt x="256" y="200"/>
                        <a:pt x="192" y="144"/>
                      </a:cubicBezTo>
                      <a:cubicBezTo>
                        <a:pt x="128" y="88"/>
                        <a:pt x="64" y="44"/>
                        <a:pt x="0" y="0"/>
                      </a:cubicBezTo>
                    </a:path>
                  </a:pathLst>
                </a:custGeom>
                <a:noFill/>
                <a:ln w="25400" cap="flat" cmpd="sng">
                  <a:solidFill>
                    <a:srgbClr val="000000"/>
                  </a:solidFill>
                  <a:prstDash val="solid"/>
                  <a:bevel/>
                  <a:headEnd type="none" w="med" len="med"/>
                  <a:tailEnd type="none" w="med" len="med"/>
                </a:ln>
              </p:spPr>
              <p:txBody>
                <a:bodyPr/>
                <a:p>
                  <a:endParaRPr lang="zh-CN" altLang="en-US"/>
                </a:p>
              </p:txBody>
            </p:sp>
            <p:sp>
              <p:nvSpPr>
                <p:cNvPr id="120857" name="Line 29"/>
                <p:cNvSpPr/>
                <p:nvPr/>
              </p:nvSpPr>
              <p:spPr>
                <a:xfrm flipH="1" flipV="1">
                  <a:off x="0" y="0"/>
                  <a:ext cx="48" cy="48"/>
                </a:xfrm>
                <a:prstGeom prst="line">
                  <a:avLst/>
                </a:prstGeom>
                <a:ln w="25400" cap="flat" cmpd="sng">
                  <a:solidFill>
                    <a:srgbClr val="000000"/>
                  </a:solidFill>
                  <a:prstDash val="solid"/>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grpSp>
        </p:grpSp>
        <p:sp>
          <p:nvSpPr>
            <p:cNvPr id="120858" name="Line 30"/>
            <p:cNvSpPr/>
            <p:nvPr/>
          </p:nvSpPr>
          <p:spPr>
            <a:xfrm>
              <a:off x="4278" y="2718"/>
              <a:ext cx="104" cy="313"/>
            </a:xfrm>
            <a:prstGeom prst="line">
              <a:avLst/>
            </a:prstGeom>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grpSp>
          <p:nvGrpSpPr>
            <p:cNvPr id="120859" name="Group 31"/>
            <p:cNvGrpSpPr/>
            <p:nvPr/>
          </p:nvGrpSpPr>
          <p:grpSpPr>
            <a:xfrm>
              <a:off x="4278" y="2195"/>
              <a:ext cx="209" cy="523"/>
              <a:chOff x="0" y="0"/>
              <a:chExt cx="96" cy="240"/>
            </a:xfrm>
          </p:grpSpPr>
          <p:sp>
            <p:nvSpPr>
              <p:cNvPr id="120860" name="Line 32"/>
              <p:cNvSpPr/>
              <p:nvPr/>
            </p:nvSpPr>
            <p:spPr>
              <a:xfrm>
                <a:off x="0" y="96"/>
                <a:ext cx="96" cy="48"/>
              </a:xfrm>
              <a:prstGeom prst="line">
                <a:avLst/>
              </a:prstGeom>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61" name="Line 33"/>
              <p:cNvSpPr/>
              <p:nvPr/>
            </p:nvSpPr>
            <p:spPr>
              <a:xfrm flipV="1">
                <a:off x="0" y="144"/>
                <a:ext cx="96" cy="96"/>
              </a:xfrm>
              <a:prstGeom prst="line">
                <a:avLst/>
              </a:prstGeom>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62" name="Line 34"/>
              <p:cNvSpPr/>
              <p:nvPr/>
            </p:nvSpPr>
            <p:spPr>
              <a:xfrm flipV="1">
                <a:off x="0" y="0"/>
                <a:ext cx="48" cy="96"/>
              </a:xfrm>
              <a:prstGeom prst="line">
                <a:avLst/>
              </a:prstGeom>
              <a:ln w="952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grpSp>
        <p:grpSp>
          <p:nvGrpSpPr>
            <p:cNvPr id="120863" name="Group 35"/>
            <p:cNvGrpSpPr/>
            <p:nvPr/>
          </p:nvGrpSpPr>
          <p:grpSpPr>
            <a:xfrm>
              <a:off x="759" y="167"/>
              <a:ext cx="2064" cy="1567"/>
              <a:chOff x="0" y="0"/>
              <a:chExt cx="949" cy="720"/>
            </a:xfrm>
          </p:grpSpPr>
          <p:sp>
            <p:nvSpPr>
              <p:cNvPr id="120864" name="Line 36"/>
              <p:cNvSpPr/>
              <p:nvPr/>
            </p:nvSpPr>
            <p:spPr>
              <a:xfrm>
                <a:off x="613" y="240"/>
                <a:ext cx="336" cy="480"/>
              </a:xfrm>
              <a:prstGeom prst="line">
                <a:avLst/>
              </a:prstGeom>
              <a:ln w="38100" cap="flat" cmpd="sng">
                <a:solidFill>
                  <a:srgbClr val="FF9900"/>
                </a:solidFill>
                <a:prstDash val="solid"/>
                <a:headEnd type="non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20865" name="Rectangle 37"/>
              <p:cNvSpPr/>
              <p:nvPr/>
            </p:nvSpPr>
            <p:spPr>
              <a:xfrm>
                <a:off x="0" y="0"/>
                <a:ext cx="949" cy="240"/>
              </a:xfrm>
              <a:prstGeom prst="rect">
                <a:avLst/>
              </a:prstGeom>
              <a:noFill/>
              <a:ln w="9525">
                <a:noFill/>
              </a:ln>
            </p:spPr>
            <p:txBody>
              <a:bodyPr lIns="74981" tIns="37490" rIns="74981" bIns="37490" anchor="ctr" anchorCtr="0"/>
              <a:p>
                <a:pPr algn="ctr"/>
                <a:r>
                  <a:rPr lang="zh-CN" altLang="en-US" sz="2400" dirty="0">
                    <a:solidFill>
                      <a:srgbClr val="CC0000"/>
                    </a:solidFill>
                    <a:latin typeface="楷体_GB2312" pitchFamily="49" charset="-122"/>
                    <a:ea typeface="微软雅黑" panose="020B0503020204020204" pitchFamily="34" charset="-122"/>
                  </a:rPr>
                  <a:t>失控状态</a:t>
                </a:r>
                <a:endParaRPr lang="zh-CN" altLang="en-US" sz="2400" dirty="0">
                  <a:solidFill>
                    <a:srgbClr val="CC0000"/>
                  </a:solidFill>
                  <a:latin typeface="Arial" panose="020B0604020202020204" pitchFamily="34" charset="0"/>
                  <a:ea typeface="微软雅黑" panose="020B0503020204020204" pitchFamily="34" charset="-122"/>
                </a:endParaRPr>
              </a:p>
            </p:txBody>
          </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标题 446465"/>
          <p:cNvSpPr>
            <a:spLocks noGrp="1"/>
          </p:cNvSpPr>
          <p:nvPr>
            <p:ph type="title"/>
          </p:nvPr>
        </p:nvSpPr>
        <p:spPr>
          <a:xfrm>
            <a:off x="179388" y="549275"/>
            <a:ext cx="8640762" cy="698500"/>
          </a:xfrm>
          <a:ln/>
        </p:spPr>
        <p:txBody>
          <a:bodyPr anchor="b" anchorCtr="0"/>
          <a:p>
            <a:r>
              <a:rPr lang="en-US" altLang="zh-CN" sz="2400">
                <a:solidFill>
                  <a:srgbClr val="0000FF"/>
                </a:solidFill>
                <a:latin typeface="微软雅黑" panose="020B0503020204020204" pitchFamily="34" charset="-122"/>
              </a:rPr>
              <a:t>1.4 </a:t>
            </a:r>
            <a:r>
              <a:rPr lang="zh-CN" altLang="en-US" sz="2400" dirty="0">
                <a:solidFill>
                  <a:srgbClr val="0000FF"/>
                </a:solidFill>
                <a:latin typeface="微软雅黑" panose="020B0503020204020204" pitchFamily="34" charset="-122"/>
              </a:rPr>
              <a:t>重大风险 、重大危险源、重大事故隐患关系</a:t>
            </a:r>
            <a:endParaRPr lang="zh-CN" altLang="en-US" sz="2400" dirty="0">
              <a:solidFill>
                <a:srgbClr val="0000FF"/>
              </a:solidFill>
              <a:latin typeface="微软雅黑" panose="020B0503020204020204" pitchFamily="34" charset="-122"/>
            </a:endParaRPr>
          </a:p>
        </p:txBody>
      </p:sp>
      <p:sp>
        <p:nvSpPr>
          <p:cNvPr id="121858" name="文本占位符 446466"/>
          <p:cNvSpPr>
            <a:spLocks noGrp="1"/>
          </p:cNvSpPr>
          <p:nvPr>
            <p:ph idx="1"/>
          </p:nvPr>
        </p:nvSpPr>
        <p:spPr>
          <a:xfrm>
            <a:off x="179388" y="1557338"/>
            <a:ext cx="6985000" cy="4824412"/>
          </a:xfrm>
          <a:ln/>
        </p:spPr>
        <p:txBody>
          <a:bodyPr anchor="t" anchorCtr="0"/>
          <a:p>
            <a:pPr>
              <a:lnSpc>
                <a:spcPct val="150000"/>
              </a:lnSpc>
              <a:buNone/>
            </a:pPr>
            <a:r>
              <a:rPr lang="zh-CN" altLang="en-US" b="1" dirty="0">
                <a:solidFill>
                  <a:srgbClr val="0000FF"/>
                </a:solidFill>
                <a:latin typeface="微软雅黑" panose="020B0503020204020204" pitchFamily="34" charset="-122"/>
              </a:rPr>
              <a:t>重大风险</a:t>
            </a:r>
            <a:r>
              <a:rPr lang="zh-CN" altLang="en-US" dirty="0">
                <a:solidFill>
                  <a:srgbClr val="0000FF"/>
                </a:solidFill>
                <a:latin typeface="微软雅黑" panose="020B0503020204020204" pitchFamily="34" charset="-122"/>
              </a:rPr>
              <a:t> </a:t>
            </a:r>
            <a:r>
              <a:rPr lang="zh-CN" altLang="en-US" dirty="0">
                <a:solidFill>
                  <a:srgbClr val="006600"/>
                </a:solidFill>
                <a:latin typeface="微软雅黑" panose="020B0503020204020204" pitchFamily="34" charset="-122"/>
              </a:rPr>
              <a:t>（</a:t>
            </a:r>
            <a:r>
              <a:rPr lang="en-US" altLang="zh-CN">
                <a:solidFill>
                  <a:srgbClr val="006600"/>
                </a:solidFill>
                <a:latin typeface="微软雅黑" panose="020B0503020204020204" pitchFamily="34" charset="-122"/>
              </a:rPr>
              <a:t>Major  risk</a:t>
            </a:r>
            <a:r>
              <a:rPr lang="zh-CN" altLang="en-US" dirty="0">
                <a:solidFill>
                  <a:srgbClr val="006600"/>
                </a:solidFill>
                <a:latin typeface="微软雅黑" panose="020B0503020204020204" pitchFamily="34" charset="-122"/>
              </a:rPr>
              <a:t>）</a:t>
            </a:r>
            <a:r>
              <a:rPr lang="zh-CN" altLang="en-US" b="1" dirty="0">
                <a:solidFill>
                  <a:srgbClr val="006600"/>
                </a:solidFill>
              </a:rPr>
              <a:t>是指发生事故可能性与事故后果二者结合后风险值被认定为重大的风险类型。</a:t>
            </a:r>
            <a:endParaRPr lang="zh-CN" altLang="en-US" b="1" dirty="0">
              <a:solidFill>
                <a:srgbClr val="006600"/>
              </a:solidFill>
            </a:endParaRPr>
          </a:p>
          <a:p>
            <a:pPr>
              <a:lnSpc>
                <a:spcPct val="150000"/>
              </a:lnSpc>
              <a:buNone/>
            </a:pPr>
            <a:r>
              <a:rPr lang="zh-CN" altLang="en-US" b="1" dirty="0">
                <a:solidFill>
                  <a:srgbClr val="006600"/>
                </a:solidFill>
              </a:rPr>
              <a:t>（</a:t>
            </a:r>
            <a:r>
              <a:rPr lang="en-US" altLang="zh-CN" b="1">
                <a:solidFill>
                  <a:srgbClr val="006600"/>
                </a:solidFill>
              </a:rPr>
              <a:t>1</a:t>
            </a:r>
            <a:r>
              <a:rPr lang="zh-CN" altLang="en-US" b="1" dirty="0">
                <a:solidFill>
                  <a:srgbClr val="006600"/>
                </a:solidFill>
              </a:rPr>
              <a:t>）重大危险源不一定伴随重大风险，即风险可控性。</a:t>
            </a:r>
            <a:br>
              <a:rPr lang="zh-CN" altLang="en-US" b="1" dirty="0">
                <a:solidFill>
                  <a:srgbClr val="006600"/>
                </a:solidFill>
              </a:rPr>
            </a:br>
            <a:r>
              <a:rPr lang="zh-CN" altLang="en-US" b="1" dirty="0">
                <a:solidFill>
                  <a:srgbClr val="006600"/>
                </a:solidFill>
              </a:rPr>
              <a:t>     </a:t>
            </a:r>
            <a:r>
              <a:rPr lang="zh-CN" altLang="en-US" b="1" dirty="0">
                <a:solidFill>
                  <a:srgbClr val="CC0000"/>
                </a:solidFill>
              </a:rPr>
              <a:t>但实际工作中“安全冗余”和直观判定，往往将之定性为重大风险。目的为提高安全关注度。</a:t>
            </a:r>
            <a:endParaRPr lang="zh-CN" altLang="en-US" b="1" dirty="0">
              <a:solidFill>
                <a:srgbClr val="CC0000"/>
              </a:solidFill>
            </a:endParaRPr>
          </a:p>
          <a:p>
            <a:pPr>
              <a:lnSpc>
                <a:spcPct val="150000"/>
              </a:lnSpc>
              <a:buNone/>
            </a:pPr>
            <a:r>
              <a:rPr lang="zh-CN" altLang="en-US" b="1" dirty="0">
                <a:solidFill>
                  <a:srgbClr val="006600"/>
                </a:solidFill>
              </a:rPr>
              <a:t>（</a:t>
            </a:r>
            <a:r>
              <a:rPr lang="en-US" altLang="zh-CN" b="1">
                <a:solidFill>
                  <a:srgbClr val="006600"/>
                </a:solidFill>
              </a:rPr>
              <a:t>2</a:t>
            </a:r>
            <a:r>
              <a:rPr lang="zh-CN" altLang="en-US" b="1" dirty="0">
                <a:solidFill>
                  <a:srgbClr val="006600"/>
                </a:solidFill>
              </a:rPr>
              <a:t>）事故隐患一定伴随现实风险，往往事故一触即发。</a:t>
            </a:r>
            <a:endParaRPr lang="zh-CN" altLang="en-US" b="1" dirty="0">
              <a:solidFill>
                <a:srgbClr val="006600"/>
              </a:solidFill>
            </a:endParaRPr>
          </a:p>
          <a:p>
            <a:pPr>
              <a:lnSpc>
                <a:spcPct val="150000"/>
              </a:lnSpc>
              <a:buNone/>
            </a:pPr>
            <a:r>
              <a:rPr lang="zh-CN" altLang="en-US" b="1" dirty="0">
                <a:solidFill>
                  <a:srgbClr val="006600"/>
                </a:solidFill>
              </a:rPr>
              <a:t>（</a:t>
            </a:r>
            <a:r>
              <a:rPr lang="en-US" altLang="zh-CN" b="1">
                <a:solidFill>
                  <a:srgbClr val="006600"/>
                </a:solidFill>
              </a:rPr>
              <a:t>3</a:t>
            </a:r>
            <a:r>
              <a:rPr lang="zh-CN" altLang="en-US" b="1" dirty="0">
                <a:solidFill>
                  <a:srgbClr val="006600"/>
                </a:solidFill>
              </a:rPr>
              <a:t>）重大事故隐患一定伴随重大风险，距离事故一步之遥。</a:t>
            </a:r>
            <a:endParaRPr lang="zh-CN" altLang="en-US" b="1" dirty="0">
              <a:solidFill>
                <a:srgbClr val="006600"/>
              </a:solidFill>
            </a:endParaRPr>
          </a:p>
        </p:txBody>
      </p:sp>
      <p:pic>
        <p:nvPicPr>
          <p:cNvPr id="121859" name="图片 446467" descr="u=2482367336,1319245483&amp;fm=21&amp;gp=0"/>
          <p:cNvPicPr>
            <a:picLocks noChangeAspect="1"/>
          </p:cNvPicPr>
          <p:nvPr/>
        </p:nvPicPr>
        <p:blipFill>
          <a:blip r:embed="rId1"/>
          <a:stretch>
            <a:fillRect/>
          </a:stretch>
        </p:blipFill>
        <p:spPr>
          <a:xfrm>
            <a:off x="7048500" y="2349500"/>
            <a:ext cx="2095500" cy="281622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492545"/>
          <p:cNvSpPr>
            <a:spLocks noGrp="1"/>
          </p:cNvSpPr>
          <p:nvPr>
            <p:ph type="title"/>
          </p:nvPr>
        </p:nvSpPr>
        <p:spPr>
          <a:xfrm>
            <a:off x="250825" y="692150"/>
            <a:ext cx="8291513" cy="433388"/>
          </a:xfrm>
          <a:ln/>
        </p:spPr>
        <p:txBody>
          <a:bodyPr anchor="b" anchorCtr="0"/>
          <a:p>
            <a:r>
              <a:rPr lang="zh-CN" altLang="en-US" sz="2400" dirty="0">
                <a:solidFill>
                  <a:srgbClr val="0000FF"/>
                </a:solidFill>
              </a:rPr>
              <a:t>示例：三者之间的关系</a:t>
            </a:r>
            <a:endParaRPr lang="zh-CN" altLang="en-US" sz="2400" dirty="0">
              <a:solidFill>
                <a:srgbClr val="0000FF"/>
              </a:solidFill>
            </a:endParaRPr>
          </a:p>
        </p:txBody>
      </p:sp>
      <p:sp>
        <p:nvSpPr>
          <p:cNvPr id="122882" name="文本占位符 492546"/>
          <p:cNvSpPr>
            <a:spLocks noGrp="1"/>
          </p:cNvSpPr>
          <p:nvPr>
            <p:ph idx="1"/>
          </p:nvPr>
        </p:nvSpPr>
        <p:spPr>
          <a:xfrm>
            <a:off x="250825" y="1341438"/>
            <a:ext cx="4249738" cy="5181600"/>
          </a:xfrm>
          <a:ln/>
        </p:spPr>
        <p:txBody>
          <a:bodyPr anchor="t" anchorCtr="0"/>
          <a:p>
            <a:pPr>
              <a:buNone/>
            </a:pPr>
            <a:r>
              <a:rPr lang="zh-CN" altLang="en-US" b="1" dirty="0"/>
              <a:t>（</a:t>
            </a:r>
            <a:r>
              <a:rPr lang="en-US" altLang="zh-CN" b="1"/>
              <a:t>1</a:t>
            </a:r>
            <a:r>
              <a:rPr lang="zh-CN" altLang="en-US" b="1" dirty="0"/>
              <a:t>）根据</a:t>
            </a:r>
            <a:r>
              <a:rPr lang="en-US" altLang="zh-CN" b="1"/>
              <a:t>《</a:t>
            </a:r>
            <a:r>
              <a:rPr lang="zh-CN" altLang="en-US" b="1" dirty="0"/>
              <a:t>危险化学品重大危险源辨识 </a:t>
            </a:r>
            <a:r>
              <a:rPr lang="en-US" altLang="zh-CN" b="1"/>
              <a:t>》(GB</a:t>
            </a:r>
            <a:r>
              <a:rPr lang="en-US" altLang="zh-CN" b="1" i="1"/>
              <a:t>18218-2009</a:t>
            </a:r>
            <a:r>
              <a:rPr lang="en-US" altLang="zh-CN" b="1"/>
              <a:t>)</a:t>
            </a:r>
            <a:r>
              <a:rPr lang="zh-CN" altLang="en-US" b="1" dirty="0"/>
              <a:t>汽油的储存量达到：</a:t>
            </a:r>
            <a:r>
              <a:rPr lang="en-US" altLang="zh-CN" b="1"/>
              <a:t>200T</a:t>
            </a:r>
            <a:r>
              <a:rPr lang="zh-CN" altLang="en-US" b="1" dirty="0"/>
              <a:t>及以上即为重大危险源。</a:t>
            </a:r>
            <a:endParaRPr lang="zh-CN" altLang="en-US" b="1" dirty="0"/>
          </a:p>
          <a:p>
            <a:pPr>
              <a:buNone/>
            </a:pPr>
            <a:r>
              <a:rPr lang="zh-CN" altLang="en-US" b="1" dirty="0"/>
              <a:t>（</a:t>
            </a:r>
            <a:r>
              <a:rPr lang="en-US" altLang="zh-CN" b="1"/>
              <a:t>2</a:t>
            </a:r>
            <a:r>
              <a:rPr lang="zh-CN" altLang="en-US" b="1" dirty="0"/>
              <a:t>）从风险定义考量，不一定意味着具有重大风险。一旦爆炸后果极其严重，但由于本质安全到位，事故可能性趋向很小很小，</a:t>
            </a:r>
            <a:r>
              <a:rPr lang="en-US" altLang="zh-CN" b="1"/>
              <a:t>L&amp;C</a:t>
            </a:r>
            <a:r>
              <a:rPr lang="zh-CN" altLang="en-US" b="1" dirty="0"/>
              <a:t>的结合值则很小。</a:t>
            </a:r>
            <a:endParaRPr lang="zh-CN" altLang="en-US" b="1" dirty="0"/>
          </a:p>
          <a:p>
            <a:pPr>
              <a:buNone/>
            </a:pPr>
            <a:r>
              <a:rPr lang="zh-CN" altLang="en-US" b="1" dirty="0"/>
              <a:t>（</a:t>
            </a:r>
            <a:r>
              <a:rPr lang="en-US" altLang="zh-CN" b="1"/>
              <a:t>3</a:t>
            </a:r>
            <a:r>
              <a:rPr lang="zh-CN" altLang="en-US" b="1" dirty="0"/>
              <a:t>）发现一处防雷接地脱焊，则视为隐患，但不宜定性为重大隐患；若没有设计避雷系统则是重大隐患。</a:t>
            </a:r>
            <a:endParaRPr lang="zh-CN" altLang="en-US" b="1" dirty="0"/>
          </a:p>
        </p:txBody>
      </p:sp>
      <p:pic>
        <p:nvPicPr>
          <p:cNvPr id="122883" name="图片 492548" descr="U11540P31DT20151019114545"/>
          <p:cNvPicPr>
            <a:picLocks noChangeAspect="1"/>
          </p:cNvPicPr>
          <p:nvPr/>
        </p:nvPicPr>
        <p:blipFill>
          <a:blip r:embed="rId1"/>
          <a:stretch>
            <a:fillRect/>
          </a:stretch>
        </p:blipFill>
        <p:spPr>
          <a:xfrm>
            <a:off x="4787900" y="1628775"/>
            <a:ext cx="4086225" cy="377190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305153"/>
          <p:cNvSpPr>
            <a:spLocks noGrp="1"/>
          </p:cNvSpPr>
          <p:nvPr>
            <p:ph type="title"/>
          </p:nvPr>
        </p:nvSpPr>
        <p:spPr>
          <a:xfrm>
            <a:off x="250825" y="620713"/>
            <a:ext cx="4610100" cy="698500"/>
          </a:xfrm>
          <a:ln/>
        </p:spPr>
        <p:txBody>
          <a:bodyPr anchor="b" anchorCtr="0"/>
          <a:p>
            <a:r>
              <a:rPr lang="en-US" altLang="zh-CN" sz="2400">
                <a:solidFill>
                  <a:srgbClr val="0000FF"/>
                </a:solidFill>
                <a:latin typeface="微软雅黑" panose="020B0503020204020204" pitchFamily="34" charset="-122"/>
              </a:rPr>
              <a:t>1.5 </a:t>
            </a:r>
            <a:r>
              <a:rPr lang="zh-CN" altLang="en-US" sz="2400" dirty="0">
                <a:solidFill>
                  <a:srgbClr val="0000FF"/>
                </a:solidFill>
                <a:latin typeface="微软雅黑" panose="020B0503020204020204" pitchFamily="34" charset="-122"/>
              </a:rPr>
              <a:t>危险源、隐患关系示例</a:t>
            </a:r>
            <a:endParaRPr lang="zh-CN" altLang="en-US" sz="2400" dirty="0">
              <a:solidFill>
                <a:srgbClr val="0000FF"/>
              </a:solidFill>
              <a:latin typeface="微软雅黑" panose="020B0503020204020204" pitchFamily="34" charset="-122"/>
            </a:endParaRPr>
          </a:p>
        </p:txBody>
      </p:sp>
      <p:pic>
        <p:nvPicPr>
          <p:cNvPr id="123906" name="文本占位符 305154"/>
          <p:cNvPicPr>
            <a:picLocks noGrp="1" noChangeAspect="1"/>
          </p:cNvPicPr>
          <p:nvPr>
            <p:ph idx="1"/>
          </p:nvPr>
        </p:nvPicPr>
        <p:blipFill>
          <a:blip r:embed="rId1"/>
          <a:stretch>
            <a:fillRect/>
          </a:stretch>
        </p:blipFill>
        <p:spPr>
          <a:xfrm>
            <a:off x="4284663" y="549275"/>
            <a:ext cx="4625975" cy="2889250"/>
          </a:xfrm>
          <a:ln/>
        </p:spPr>
      </p:pic>
      <p:pic>
        <p:nvPicPr>
          <p:cNvPr id="123907" name="图片 305155"/>
          <p:cNvPicPr>
            <a:picLocks noChangeAspect="1"/>
          </p:cNvPicPr>
          <p:nvPr/>
        </p:nvPicPr>
        <p:blipFill>
          <a:blip r:embed="rId2"/>
          <a:stretch>
            <a:fillRect/>
          </a:stretch>
        </p:blipFill>
        <p:spPr>
          <a:xfrm>
            <a:off x="179388" y="3500438"/>
            <a:ext cx="4608512" cy="3000375"/>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标题 496641"/>
          <p:cNvSpPr>
            <a:spLocks noGrp="1"/>
          </p:cNvSpPr>
          <p:nvPr>
            <p:ph type="title"/>
          </p:nvPr>
        </p:nvSpPr>
        <p:spPr>
          <a:xfrm>
            <a:off x="0" y="620713"/>
            <a:ext cx="8640763" cy="431800"/>
          </a:xfrm>
          <a:ln/>
        </p:spPr>
        <p:txBody>
          <a:bodyPr anchor="b" anchorCtr="0"/>
          <a:p>
            <a:r>
              <a:rPr lang="en-US" altLang="zh-CN" sz="2800">
                <a:solidFill>
                  <a:srgbClr val="0000FF"/>
                </a:solidFill>
                <a:latin typeface="微软雅黑" panose="020B0503020204020204" pitchFamily="34" charset="-122"/>
              </a:rPr>
              <a:t>1.6 </a:t>
            </a:r>
            <a:r>
              <a:rPr lang="zh-CN" altLang="en-US" sz="2800" dirty="0">
                <a:solidFill>
                  <a:srgbClr val="0000FF"/>
                </a:solidFill>
                <a:latin typeface="微软雅黑" panose="020B0503020204020204" pitchFamily="34" charset="-122"/>
              </a:rPr>
              <a:t>两个体系的区别</a:t>
            </a:r>
            <a:endParaRPr lang="zh-CN" altLang="en-US" sz="2800" dirty="0">
              <a:solidFill>
                <a:srgbClr val="0000FF"/>
              </a:solidFill>
              <a:latin typeface="微软雅黑" panose="020B0503020204020204" pitchFamily="34" charset="-122"/>
            </a:endParaRPr>
          </a:p>
        </p:txBody>
      </p:sp>
      <p:pic>
        <p:nvPicPr>
          <p:cNvPr id="130050" name="图片 496645" descr="两个体系的逻辑关系示意图"/>
          <p:cNvPicPr>
            <a:picLocks noChangeAspect="1"/>
          </p:cNvPicPr>
          <p:nvPr/>
        </p:nvPicPr>
        <p:blipFill>
          <a:blip r:embed="rId1"/>
          <a:stretch>
            <a:fillRect/>
          </a:stretch>
        </p:blipFill>
        <p:spPr>
          <a:xfrm>
            <a:off x="468313" y="1125538"/>
            <a:ext cx="8289925" cy="5245100"/>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Rectangle 3" descr="深色木质"/>
          <p:cNvSpPr/>
          <p:nvPr/>
        </p:nvSpPr>
        <p:spPr>
          <a:xfrm>
            <a:off x="1143000" y="1268413"/>
            <a:ext cx="7358063"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en-US" altLang="zh-CN" sz="3600">
                <a:solidFill>
                  <a:schemeClr val="tx2"/>
                </a:solidFill>
                <a:latin typeface="微软雅黑" panose="020B0503020204020204" pitchFamily="34" charset="-122"/>
                <a:ea typeface="微软雅黑" panose="020B0503020204020204" pitchFamily="34" charset="-122"/>
              </a:rPr>
              <a:t>2  </a:t>
            </a:r>
            <a:r>
              <a:rPr lang="zh-CN" altLang="en-US" sz="3600" dirty="0">
                <a:solidFill>
                  <a:schemeClr val="tx2"/>
                </a:solidFill>
                <a:latin typeface="微软雅黑" panose="020B0503020204020204" pitchFamily="34" charset="-122"/>
                <a:ea typeface="微软雅黑" panose="020B0503020204020204" pitchFamily="34" charset="-122"/>
              </a:rPr>
              <a:t>风险管理</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131074"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标题 397313"/>
          <p:cNvSpPr>
            <a:spLocks noGrp="1"/>
          </p:cNvSpPr>
          <p:nvPr>
            <p:ph type="title"/>
          </p:nvPr>
        </p:nvSpPr>
        <p:spPr>
          <a:xfrm>
            <a:off x="250825" y="620713"/>
            <a:ext cx="7570788" cy="433387"/>
          </a:xfrm>
          <a:ln/>
        </p:spPr>
        <p:txBody>
          <a:bodyPr anchor="b" anchorCtr="0"/>
          <a:p>
            <a:r>
              <a:rPr lang="zh-CN" altLang="en-US" sz="2800" dirty="0">
                <a:solidFill>
                  <a:schemeClr val="accent2"/>
                </a:solidFill>
              </a:rPr>
              <a:t>风险管理步骤</a:t>
            </a:r>
            <a:endParaRPr lang="zh-CN" altLang="en-US" sz="2800" dirty="0">
              <a:solidFill>
                <a:schemeClr val="accent2"/>
              </a:solidFill>
            </a:endParaRPr>
          </a:p>
        </p:txBody>
      </p:sp>
      <p:grpSp>
        <p:nvGrpSpPr>
          <p:cNvPr id="132098" name="组合 397314"/>
          <p:cNvGrpSpPr/>
          <p:nvPr/>
        </p:nvGrpSpPr>
        <p:grpSpPr>
          <a:xfrm>
            <a:off x="3924300" y="4581525"/>
            <a:ext cx="4429125" cy="790575"/>
            <a:chOff x="0" y="0"/>
            <a:chExt cx="2790" cy="858"/>
          </a:xfrm>
        </p:grpSpPr>
        <p:sp>
          <p:nvSpPr>
            <p:cNvPr id="132099" name="矩形 397315"/>
            <p:cNvSpPr/>
            <p:nvPr/>
          </p:nvSpPr>
          <p:spPr>
            <a:xfrm rot="10800000">
              <a:off x="0" y="137"/>
              <a:ext cx="2790" cy="721"/>
            </a:xfrm>
            <a:prstGeom prst="rect">
              <a:avLst/>
            </a:prstGeom>
            <a:gradFill rotWithShape="1">
              <a:gsLst>
                <a:gs pos="0">
                  <a:srgbClr val="DDDDDD"/>
                </a:gs>
                <a:gs pos="100000">
                  <a:schemeClr val="bg1"/>
                </a:gs>
              </a:gsLst>
              <a:lin ang="5400000" scaled="1"/>
              <a:tileRect/>
            </a:gradFill>
            <a:ln w="3175" cap="flat" cmpd="sng">
              <a:solidFill>
                <a:srgbClr val="C0C0C0"/>
              </a:solidFill>
              <a:prstDash val="solid"/>
              <a:miter/>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32100" name="任意多边形 397316"/>
            <p:cNvSpPr/>
            <p:nvPr/>
          </p:nvSpPr>
          <p:spPr>
            <a:xfrm rot="10800000">
              <a:off x="0" y="0"/>
              <a:ext cx="2790" cy="132"/>
            </a:xfrm>
            <a:custGeom>
              <a:avLst/>
              <a:gdLst/>
              <a:ahLst/>
              <a:cxnLst>
                <a:cxn ang="0">
                  <a:pos x="21064" y="10800"/>
                </a:cxn>
                <a:cxn ang="90">
                  <a:pos x="10800" y="21600"/>
                </a:cxn>
                <a:cxn ang="180">
                  <a:pos x="536" y="10800"/>
                </a:cxn>
                <a:cxn ang="270">
                  <a:pos x="10800" y="0"/>
                </a:cxn>
              </a:cxnLst>
              <a:pathLst>
                <a:path w="21600" h="21600">
                  <a:moveTo>
                    <a:pt x="0" y="0"/>
                  </a:moveTo>
                  <a:lnTo>
                    <a:pt x="1072" y="21600"/>
                  </a:lnTo>
                  <a:lnTo>
                    <a:pt x="20528" y="21600"/>
                  </a:lnTo>
                  <a:lnTo>
                    <a:pt x="21600" y="0"/>
                  </a:lnTo>
                  <a:close/>
                </a:path>
              </a:pathLst>
            </a:custGeom>
            <a:gradFill rotWithShape="1">
              <a:gsLst>
                <a:gs pos="0">
                  <a:srgbClr val="B2B2B2">
                    <a:alpha val="50000"/>
                  </a:srgbClr>
                </a:gs>
                <a:gs pos="100000">
                  <a:schemeClr val="bg1">
                    <a:alpha val="0"/>
                  </a:schemeClr>
                </a:gs>
              </a:gsLst>
              <a:lin ang="5400000" scaled="1"/>
              <a:tileRect/>
            </a:gradFill>
            <a:ln w="9525">
              <a:noFill/>
            </a:ln>
          </p:spPr>
          <p:txBody>
            <a:bodyPr/>
            <a:p>
              <a:endParaRPr lang="zh-CN" altLang="en-US"/>
            </a:p>
          </p:txBody>
        </p:sp>
        <p:sp>
          <p:nvSpPr>
            <p:cNvPr id="132101" name="矩形 397317"/>
            <p:cNvSpPr/>
            <p:nvPr/>
          </p:nvSpPr>
          <p:spPr>
            <a:xfrm>
              <a:off x="1" y="158"/>
              <a:ext cx="2767" cy="590"/>
            </a:xfrm>
            <a:prstGeom prst="rect">
              <a:avLst/>
            </a:prstGeom>
            <a:noFill/>
            <a:ln w="9525">
              <a:noFill/>
            </a:ln>
          </p:spPr>
          <p:txBody>
            <a:bodyPr anchor="ctr" anchorCtr="0"/>
            <a:p>
              <a:pPr algn="ctr"/>
              <a:r>
                <a:rPr lang="zh-CN" altLang="en-US" sz="2800" dirty="0">
                  <a:latin typeface="Arial" panose="020B0604020202020204" pitchFamily="34" charset="0"/>
                  <a:ea typeface="微软雅黑" panose="020B0503020204020204" pitchFamily="34" charset="-122"/>
                </a:rPr>
                <a:t>风险控制</a:t>
              </a:r>
              <a:endParaRPr lang="zh-CN" altLang="en-US" sz="2800" dirty="0">
                <a:latin typeface="Arial" panose="020B0604020202020204" pitchFamily="34" charset="0"/>
                <a:ea typeface="微软雅黑" panose="020B0503020204020204" pitchFamily="34" charset="-122"/>
              </a:endParaRPr>
            </a:p>
          </p:txBody>
        </p:sp>
      </p:grpSp>
      <p:grpSp>
        <p:nvGrpSpPr>
          <p:cNvPr id="132102" name="组合 397318"/>
          <p:cNvGrpSpPr/>
          <p:nvPr/>
        </p:nvGrpSpPr>
        <p:grpSpPr>
          <a:xfrm>
            <a:off x="3959225" y="1341438"/>
            <a:ext cx="4429125" cy="935037"/>
            <a:chOff x="0" y="0"/>
            <a:chExt cx="2790" cy="912"/>
          </a:xfrm>
        </p:grpSpPr>
        <p:sp>
          <p:nvSpPr>
            <p:cNvPr id="132103" name="上箭头标注 397319"/>
            <p:cNvSpPr/>
            <p:nvPr/>
          </p:nvSpPr>
          <p:spPr>
            <a:xfrm rot="10800000">
              <a:off x="0" y="142"/>
              <a:ext cx="2790" cy="770"/>
            </a:xfrm>
            <a:prstGeom prst="upArrowCallout">
              <a:avLst>
                <a:gd name="adj1" fmla="val 82866"/>
                <a:gd name="adj2" fmla="val 41433"/>
                <a:gd name="adj3" fmla="val 17981"/>
                <a:gd name="adj4" fmla="val 81949"/>
              </a:avLst>
            </a:prstGeom>
            <a:gradFill rotWithShape="1">
              <a:gsLst>
                <a:gs pos="0">
                  <a:srgbClr val="DDDDDD"/>
                </a:gs>
                <a:gs pos="100000">
                  <a:schemeClr val="bg1"/>
                </a:gs>
              </a:gsLst>
              <a:lin ang="5400000" scaled="1"/>
              <a:tileRect/>
            </a:gradFill>
            <a:ln w="3175" cap="flat" cmpd="sng">
              <a:solidFill>
                <a:srgbClr val="C0C0C0"/>
              </a:solidFill>
              <a:prstDash val="solid"/>
              <a:miter/>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32104" name="任意多边形 397320"/>
            <p:cNvSpPr/>
            <p:nvPr/>
          </p:nvSpPr>
          <p:spPr>
            <a:xfrm rot="10800000">
              <a:off x="0" y="0"/>
              <a:ext cx="2790" cy="132"/>
            </a:xfrm>
            <a:custGeom>
              <a:avLst/>
              <a:gdLst/>
              <a:ahLst/>
              <a:cxnLst>
                <a:cxn ang="0">
                  <a:pos x="21064" y="10800"/>
                </a:cxn>
                <a:cxn ang="90">
                  <a:pos x="10800" y="21600"/>
                </a:cxn>
                <a:cxn ang="180">
                  <a:pos x="536" y="10800"/>
                </a:cxn>
                <a:cxn ang="270">
                  <a:pos x="10800" y="0"/>
                </a:cxn>
              </a:cxnLst>
              <a:pathLst>
                <a:path w="21600" h="21600">
                  <a:moveTo>
                    <a:pt x="0" y="0"/>
                  </a:moveTo>
                  <a:lnTo>
                    <a:pt x="1072" y="21600"/>
                  </a:lnTo>
                  <a:lnTo>
                    <a:pt x="20528" y="21600"/>
                  </a:lnTo>
                  <a:lnTo>
                    <a:pt x="21600" y="0"/>
                  </a:lnTo>
                  <a:close/>
                </a:path>
              </a:pathLst>
            </a:custGeom>
            <a:gradFill rotWithShape="1">
              <a:gsLst>
                <a:gs pos="0">
                  <a:srgbClr val="B2B2B2">
                    <a:alpha val="50000"/>
                  </a:srgbClr>
                </a:gs>
                <a:gs pos="100000">
                  <a:schemeClr val="bg1">
                    <a:alpha val="0"/>
                  </a:schemeClr>
                </a:gs>
              </a:gsLst>
              <a:lin ang="5400000" scaled="1"/>
              <a:tileRect/>
            </a:gradFill>
            <a:ln w="9525">
              <a:noFill/>
            </a:ln>
          </p:spPr>
          <p:txBody>
            <a:bodyPr/>
            <a:p>
              <a:endParaRPr lang="zh-CN" altLang="en-US"/>
            </a:p>
          </p:txBody>
        </p:sp>
      </p:grpSp>
      <p:sp>
        <p:nvSpPr>
          <p:cNvPr id="132105" name="矩形 397321"/>
          <p:cNvSpPr/>
          <p:nvPr/>
        </p:nvSpPr>
        <p:spPr>
          <a:xfrm>
            <a:off x="3959225" y="1489075"/>
            <a:ext cx="4392613" cy="646113"/>
          </a:xfrm>
          <a:prstGeom prst="rect">
            <a:avLst/>
          </a:prstGeom>
          <a:noFill/>
          <a:ln w="9525">
            <a:noFill/>
          </a:ln>
        </p:spPr>
        <p:txBody>
          <a:bodyPr anchor="ctr" anchorCtr="0"/>
          <a:p>
            <a:pPr algn="ctr"/>
            <a:r>
              <a:rPr lang="zh-CN" altLang="en-US" sz="2800" dirty="0">
                <a:latin typeface="Arial" panose="020B0604020202020204" pitchFamily="34" charset="0"/>
                <a:ea typeface="微软雅黑" panose="020B0503020204020204" pitchFamily="34" charset="-122"/>
              </a:rPr>
              <a:t>风险识别</a:t>
            </a:r>
            <a:endParaRPr lang="zh-CN" altLang="en-US" sz="2800" dirty="0">
              <a:latin typeface="Arial" panose="020B0604020202020204" pitchFamily="34" charset="0"/>
              <a:ea typeface="微软雅黑" panose="020B0503020204020204" pitchFamily="34" charset="-122"/>
            </a:endParaRPr>
          </a:p>
        </p:txBody>
      </p:sp>
      <p:grpSp>
        <p:nvGrpSpPr>
          <p:cNvPr id="132106" name="组合 397322"/>
          <p:cNvGrpSpPr/>
          <p:nvPr/>
        </p:nvGrpSpPr>
        <p:grpSpPr>
          <a:xfrm>
            <a:off x="792163" y="2536825"/>
            <a:ext cx="2305050" cy="1808163"/>
            <a:chOff x="0" y="0"/>
            <a:chExt cx="1452" cy="1139"/>
          </a:xfrm>
        </p:grpSpPr>
        <p:sp>
          <p:nvSpPr>
            <p:cNvPr id="132107" name="矩形 397323"/>
            <p:cNvSpPr/>
            <p:nvPr/>
          </p:nvSpPr>
          <p:spPr>
            <a:xfrm rot="10800000">
              <a:off x="0" y="157"/>
              <a:ext cx="1452" cy="982"/>
            </a:xfrm>
            <a:prstGeom prst="rect">
              <a:avLst/>
            </a:prstGeom>
            <a:gradFill rotWithShape="1">
              <a:gsLst>
                <a:gs pos="0">
                  <a:schemeClr val="accent2"/>
                </a:gs>
                <a:gs pos="100000">
                  <a:schemeClr val="accent1"/>
                </a:gs>
              </a:gsLst>
              <a:lin ang="2700000" scaled="1"/>
              <a:tileRect/>
            </a:gradFill>
            <a:ln w="9525">
              <a:noFill/>
            </a:ln>
          </p:spPr>
          <p:txBody>
            <a:bodyPr/>
            <a:p>
              <a:endParaRPr lang="zh-CN" altLang="en-US" dirty="0">
                <a:latin typeface="Arial" panose="020B0604020202020204" pitchFamily="34" charset="0"/>
                <a:ea typeface="微软雅黑" panose="020B0503020204020204" pitchFamily="34" charset="-122"/>
              </a:endParaRPr>
            </a:p>
          </p:txBody>
        </p:sp>
        <p:sp>
          <p:nvSpPr>
            <p:cNvPr id="132108" name="任意多边形 397324"/>
            <p:cNvSpPr/>
            <p:nvPr/>
          </p:nvSpPr>
          <p:spPr>
            <a:xfrm rot="10800000">
              <a:off x="0" y="0"/>
              <a:ext cx="1452" cy="151"/>
            </a:xfrm>
            <a:custGeom>
              <a:avLst/>
              <a:gdLst/>
              <a:ahLst/>
              <a:cxnLst>
                <a:cxn ang="0">
                  <a:pos x="18855" y="10800"/>
                </a:cxn>
                <a:cxn ang="90">
                  <a:pos x="10800" y="21600"/>
                </a:cxn>
                <a:cxn ang="180">
                  <a:pos x="2744" y="10800"/>
                </a:cxn>
                <a:cxn ang="270">
                  <a:pos x="10800" y="0"/>
                </a:cxn>
              </a:cxnLst>
              <a:pathLst>
                <a:path w="21600" h="21600">
                  <a:moveTo>
                    <a:pt x="0" y="0"/>
                  </a:moveTo>
                  <a:lnTo>
                    <a:pt x="5489" y="21600"/>
                  </a:lnTo>
                  <a:lnTo>
                    <a:pt x="16111" y="21600"/>
                  </a:lnTo>
                  <a:lnTo>
                    <a:pt x="2160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sp>
        <p:nvSpPr>
          <p:cNvPr id="132109" name="矩形 397325"/>
          <p:cNvSpPr/>
          <p:nvPr/>
        </p:nvSpPr>
        <p:spPr>
          <a:xfrm>
            <a:off x="1331913" y="3213100"/>
            <a:ext cx="1177925" cy="590550"/>
          </a:xfrm>
          <a:prstGeom prst="rect">
            <a:avLst/>
          </a:prstGeom>
        </p:spPr>
        <p:txBody>
          <a:bodyPr wrap="none" fromWordArt="1">
            <a:prstTxWarp prst="textPlain">
              <a:avLst>
                <a:gd name="adj" fmla="val 50000"/>
              </a:avLst>
            </a:prstTxWarp>
            <a:normAutofit/>
          </a:bodyPr>
          <a:p>
            <a:pPr algn="ctr"/>
            <a:r>
              <a:rPr lang="zh-CN" altLang="en-US" sz="2400">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风险管理</a:t>
            </a:r>
            <a:endParaRPr lang="zh-CN" altLang="en-US" sz="2400">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cxnSp>
        <p:nvCxnSpPr>
          <p:cNvPr id="132110" name="肘形连接符 397326"/>
          <p:cNvCxnSpPr>
            <a:stCxn id="132108" idx="1"/>
            <a:endCxn id="132105" idx="1"/>
          </p:cNvCxnSpPr>
          <p:nvPr/>
        </p:nvCxnSpPr>
        <p:spPr>
          <a:xfrm rot="-5400000">
            <a:off x="2589213" y="1168400"/>
            <a:ext cx="725487" cy="2014538"/>
          </a:xfrm>
          <a:prstGeom prst="bentConnector2">
            <a:avLst/>
          </a:prstGeom>
          <a:ln w="12700" cap="flat" cmpd="sng">
            <a:solidFill>
              <a:srgbClr val="FF6600"/>
            </a:solidFill>
            <a:prstDash val="solid"/>
            <a:miter/>
            <a:headEnd type="none" w="med" len="med"/>
            <a:tailEnd type="triangle" w="med" len="med"/>
          </a:ln>
        </p:spPr>
      </p:cxnSp>
      <p:cxnSp>
        <p:nvCxnSpPr>
          <p:cNvPr id="132111" name="肘形连接符 397327"/>
          <p:cNvCxnSpPr>
            <a:stCxn id="132107" idx="0"/>
            <a:endCxn id="132101" idx="1"/>
          </p:cNvCxnSpPr>
          <p:nvPr/>
        </p:nvCxnSpPr>
        <p:spPr>
          <a:xfrm rot="-5400000" flipH="1">
            <a:off x="2608263" y="3681413"/>
            <a:ext cx="654050" cy="1981200"/>
          </a:xfrm>
          <a:prstGeom prst="bentConnector2">
            <a:avLst/>
          </a:prstGeom>
          <a:ln w="12700" cap="flat" cmpd="sng">
            <a:solidFill>
              <a:srgbClr val="FF6600"/>
            </a:solidFill>
            <a:prstDash val="solid"/>
            <a:miter/>
            <a:headEnd type="none" w="med" len="med"/>
            <a:tailEnd type="triangle" w="med" len="med"/>
          </a:ln>
        </p:spPr>
      </p:cxnSp>
      <p:grpSp>
        <p:nvGrpSpPr>
          <p:cNvPr id="132112" name="组合 397328"/>
          <p:cNvGrpSpPr/>
          <p:nvPr/>
        </p:nvGrpSpPr>
        <p:grpSpPr>
          <a:xfrm>
            <a:off x="3924300" y="2420938"/>
            <a:ext cx="4429125" cy="935037"/>
            <a:chOff x="0" y="0"/>
            <a:chExt cx="2790" cy="912"/>
          </a:xfrm>
        </p:grpSpPr>
        <p:sp>
          <p:nvSpPr>
            <p:cNvPr id="132113" name="上箭头标注 397329"/>
            <p:cNvSpPr/>
            <p:nvPr/>
          </p:nvSpPr>
          <p:spPr>
            <a:xfrm rot="10800000">
              <a:off x="0" y="142"/>
              <a:ext cx="2790" cy="770"/>
            </a:xfrm>
            <a:prstGeom prst="upArrowCallout">
              <a:avLst>
                <a:gd name="adj1" fmla="val 82866"/>
                <a:gd name="adj2" fmla="val 41433"/>
                <a:gd name="adj3" fmla="val 17981"/>
                <a:gd name="adj4" fmla="val 81949"/>
              </a:avLst>
            </a:prstGeom>
            <a:gradFill rotWithShape="1">
              <a:gsLst>
                <a:gs pos="0">
                  <a:srgbClr val="DDDDDD"/>
                </a:gs>
                <a:gs pos="100000">
                  <a:schemeClr val="bg1"/>
                </a:gs>
              </a:gsLst>
              <a:lin ang="5400000" scaled="1"/>
              <a:tileRect/>
            </a:gradFill>
            <a:ln w="3175" cap="flat" cmpd="sng">
              <a:solidFill>
                <a:srgbClr val="C0C0C0"/>
              </a:solidFill>
              <a:prstDash val="solid"/>
              <a:miter/>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32114" name="任意多边形 397330"/>
            <p:cNvSpPr/>
            <p:nvPr/>
          </p:nvSpPr>
          <p:spPr>
            <a:xfrm rot="10800000">
              <a:off x="0" y="0"/>
              <a:ext cx="2790" cy="132"/>
            </a:xfrm>
            <a:custGeom>
              <a:avLst/>
              <a:gdLst/>
              <a:ahLst/>
              <a:cxnLst>
                <a:cxn ang="0">
                  <a:pos x="21064" y="10800"/>
                </a:cxn>
                <a:cxn ang="90">
                  <a:pos x="10800" y="21600"/>
                </a:cxn>
                <a:cxn ang="180">
                  <a:pos x="536" y="10800"/>
                </a:cxn>
                <a:cxn ang="270">
                  <a:pos x="10800" y="0"/>
                </a:cxn>
              </a:cxnLst>
              <a:pathLst>
                <a:path w="21600" h="21600">
                  <a:moveTo>
                    <a:pt x="0" y="0"/>
                  </a:moveTo>
                  <a:lnTo>
                    <a:pt x="1072" y="21600"/>
                  </a:lnTo>
                  <a:lnTo>
                    <a:pt x="20528" y="21600"/>
                  </a:lnTo>
                  <a:lnTo>
                    <a:pt x="21600" y="0"/>
                  </a:lnTo>
                  <a:close/>
                </a:path>
              </a:pathLst>
            </a:custGeom>
            <a:gradFill rotWithShape="1">
              <a:gsLst>
                <a:gs pos="0">
                  <a:srgbClr val="B2B2B2">
                    <a:alpha val="50000"/>
                  </a:srgbClr>
                </a:gs>
                <a:gs pos="100000">
                  <a:schemeClr val="bg1">
                    <a:alpha val="0"/>
                  </a:schemeClr>
                </a:gs>
              </a:gsLst>
              <a:lin ang="5400000" scaled="1"/>
              <a:tileRect/>
            </a:gradFill>
            <a:ln w="9525">
              <a:noFill/>
            </a:ln>
          </p:spPr>
          <p:txBody>
            <a:bodyPr/>
            <a:p>
              <a:endParaRPr lang="zh-CN" altLang="en-US"/>
            </a:p>
          </p:txBody>
        </p:sp>
      </p:grpSp>
      <p:sp>
        <p:nvSpPr>
          <p:cNvPr id="132115" name="矩形 397331"/>
          <p:cNvSpPr/>
          <p:nvPr/>
        </p:nvSpPr>
        <p:spPr>
          <a:xfrm>
            <a:off x="3959225" y="2546350"/>
            <a:ext cx="4392613" cy="646113"/>
          </a:xfrm>
          <a:prstGeom prst="rect">
            <a:avLst/>
          </a:prstGeom>
          <a:noFill/>
          <a:ln w="9525">
            <a:noFill/>
          </a:ln>
        </p:spPr>
        <p:txBody>
          <a:bodyPr anchor="ctr" anchorCtr="0"/>
          <a:p>
            <a:pPr algn="ctr"/>
            <a:r>
              <a:rPr lang="zh-CN" altLang="en-US" sz="2800" dirty="0">
                <a:latin typeface="Arial" panose="020B0604020202020204" pitchFamily="34" charset="0"/>
                <a:ea typeface="微软雅黑" panose="020B0503020204020204" pitchFamily="34" charset="-122"/>
              </a:rPr>
              <a:t>风险分析</a:t>
            </a:r>
            <a:endParaRPr lang="zh-CN" altLang="en-US" sz="2800" dirty="0">
              <a:latin typeface="Arial" panose="020B0604020202020204" pitchFamily="34" charset="0"/>
              <a:ea typeface="微软雅黑" panose="020B0503020204020204" pitchFamily="34" charset="-122"/>
            </a:endParaRPr>
          </a:p>
        </p:txBody>
      </p:sp>
      <p:grpSp>
        <p:nvGrpSpPr>
          <p:cNvPr id="132116" name="组合 397332"/>
          <p:cNvGrpSpPr/>
          <p:nvPr/>
        </p:nvGrpSpPr>
        <p:grpSpPr>
          <a:xfrm>
            <a:off x="3959225" y="3454400"/>
            <a:ext cx="4429125" cy="935038"/>
            <a:chOff x="0" y="0"/>
            <a:chExt cx="2790" cy="912"/>
          </a:xfrm>
        </p:grpSpPr>
        <p:sp>
          <p:nvSpPr>
            <p:cNvPr id="132117" name="上箭头标注 397333"/>
            <p:cNvSpPr/>
            <p:nvPr/>
          </p:nvSpPr>
          <p:spPr>
            <a:xfrm rot="10800000">
              <a:off x="0" y="142"/>
              <a:ext cx="2790" cy="770"/>
            </a:xfrm>
            <a:prstGeom prst="upArrowCallout">
              <a:avLst>
                <a:gd name="adj1" fmla="val 82866"/>
                <a:gd name="adj2" fmla="val 41433"/>
                <a:gd name="adj3" fmla="val 17981"/>
                <a:gd name="adj4" fmla="val 81949"/>
              </a:avLst>
            </a:prstGeom>
            <a:gradFill rotWithShape="1">
              <a:gsLst>
                <a:gs pos="0">
                  <a:srgbClr val="DDDDDD"/>
                </a:gs>
                <a:gs pos="100000">
                  <a:schemeClr val="bg1"/>
                </a:gs>
              </a:gsLst>
              <a:lin ang="5400000" scaled="1"/>
              <a:tileRect/>
            </a:gradFill>
            <a:ln w="3175" cap="flat" cmpd="sng">
              <a:solidFill>
                <a:srgbClr val="C0C0C0"/>
              </a:solidFill>
              <a:prstDash val="solid"/>
              <a:miter/>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32118" name="任意多边形 397334"/>
            <p:cNvSpPr/>
            <p:nvPr/>
          </p:nvSpPr>
          <p:spPr>
            <a:xfrm rot="10800000">
              <a:off x="0" y="0"/>
              <a:ext cx="2790" cy="132"/>
            </a:xfrm>
            <a:custGeom>
              <a:avLst/>
              <a:gdLst/>
              <a:ahLst/>
              <a:cxnLst>
                <a:cxn ang="0">
                  <a:pos x="21064" y="10800"/>
                </a:cxn>
                <a:cxn ang="90">
                  <a:pos x="10800" y="21600"/>
                </a:cxn>
                <a:cxn ang="180">
                  <a:pos x="536" y="10800"/>
                </a:cxn>
                <a:cxn ang="270">
                  <a:pos x="10800" y="0"/>
                </a:cxn>
              </a:cxnLst>
              <a:pathLst>
                <a:path w="21600" h="21600">
                  <a:moveTo>
                    <a:pt x="0" y="0"/>
                  </a:moveTo>
                  <a:lnTo>
                    <a:pt x="1072" y="21600"/>
                  </a:lnTo>
                  <a:lnTo>
                    <a:pt x="20528" y="21600"/>
                  </a:lnTo>
                  <a:lnTo>
                    <a:pt x="21600" y="0"/>
                  </a:lnTo>
                  <a:close/>
                </a:path>
              </a:pathLst>
            </a:custGeom>
            <a:gradFill rotWithShape="1">
              <a:gsLst>
                <a:gs pos="0">
                  <a:srgbClr val="B2B2B2">
                    <a:alpha val="50000"/>
                  </a:srgbClr>
                </a:gs>
                <a:gs pos="100000">
                  <a:schemeClr val="bg1">
                    <a:alpha val="0"/>
                  </a:schemeClr>
                </a:gs>
              </a:gsLst>
              <a:lin ang="5400000" scaled="1"/>
              <a:tileRect/>
            </a:gradFill>
            <a:ln w="9525">
              <a:noFill/>
            </a:ln>
          </p:spPr>
          <p:txBody>
            <a:bodyPr/>
            <a:p>
              <a:endParaRPr lang="zh-CN" altLang="en-US"/>
            </a:p>
          </p:txBody>
        </p:sp>
      </p:grpSp>
      <p:sp>
        <p:nvSpPr>
          <p:cNvPr id="132119" name="矩形 397335"/>
          <p:cNvSpPr/>
          <p:nvPr/>
        </p:nvSpPr>
        <p:spPr>
          <a:xfrm>
            <a:off x="3959225" y="3602038"/>
            <a:ext cx="4392613" cy="646112"/>
          </a:xfrm>
          <a:prstGeom prst="rect">
            <a:avLst/>
          </a:prstGeom>
          <a:noFill/>
          <a:ln w="9525">
            <a:noFill/>
          </a:ln>
        </p:spPr>
        <p:txBody>
          <a:bodyPr anchor="ctr" anchorCtr="0"/>
          <a:p>
            <a:pPr algn="ctr"/>
            <a:r>
              <a:rPr lang="zh-CN" altLang="en-US" sz="2800" dirty="0">
                <a:latin typeface="Arial" panose="020B0604020202020204" pitchFamily="34" charset="0"/>
                <a:ea typeface="微软雅黑" panose="020B0503020204020204" pitchFamily="34" charset="-122"/>
              </a:rPr>
              <a:t>风险评价</a:t>
            </a:r>
            <a:endParaRPr lang="zh-CN" altLang="en-US" sz="2800" dirty="0">
              <a:latin typeface="Arial" panose="020B0604020202020204" pitchFamily="34" charset="0"/>
              <a:ea typeface="微软雅黑" panose="020B0503020204020204" pitchFamily="34" charset="-122"/>
            </a:endParaRPr>
          </a:p>
        </p:txBody>
      </p:sp>
      <p:sp>
        <p:nvSpPr>
          <p:cNvPr id="132120" name="文本框 397336"/>
          <p:cNvSpPr txBox="1"/>
          <p:nvPr/>
        </p:nvSpPr>
        <p:spPr>
          <a:xfrm>
            <a:off x="63500" y="6286500"/>
            <a:ext cx="8413750" cy="457200"/>
          </a:xfrm>
          <a:prstGeom prst="rect">
            <a:avLst/>
          </a:prstGeom>
          <a:noFill/>
          <a:ln w="9525">
            <a:noFill/>
          </a:ln>
        </p:spPr>
        <p:txBody>
          <a:bodyPr wrap="none">
            <a:spAutoFit/>
          </a:bodyPr>
          <a:p>
            <a:pPr>
              <a:spcBef>
                <a:spcPct val="50000"/>
              </a:spcBef>
            </a:pPr>
            <a:r>
              <a:rPr lang="zh-CN" altLang="en-US" sz="2400" b="0" dirty="0">
                <a:latin typeface="宋体" panose="02010600030101010101" pitchFamily="2" charset="-122"/>
              </a:rPr>
              <a:t>更多企业</a:t>
            </a:r>
            <a:r>
              <a:rPr lang="en-US" altLang="zh-CN" sz="2400" b="0">
                <a:latin typeface="宋体" panose="02010600030101010101" pitchFamily="2" charset="-122"/>
              </a:rPr>
              <a:t>PPT</a:t>
            </a:r>
            <a:r>
              <a:rPr lang="zh-CN" altLang="en-US" sz="2400" b="0" dirty="0">
                <a:latin typeface="宋体" panose="02010600030101010101" pitchFamily="2" charset="-122"/>
              </a:rPr>
              <a:t>模板免费下载，尽在</a:t>
            </a:r>
            <a:r>
              <a:rPr lang="en-US" altLang="zh-CN" sz="2400" b="0">
                <a:latin typeface="宋体" panose="02010600030101010101" pitchFamily="2" charset="-122"/>
              </a:rPr>
              <a:t>www.glzy8.com</a:t>
            </a:r>
            <a:r>
              <a:rPr lang="zh-CN" altLang="en-US" sz="2400" b="0" dirty="0">
                <a:latin typeface="宋体" panose="02010600030101010101" pitchFamily="2" charset="-122"/>
              </a:rPr>
              <a:t>管理资源吧！</a:t>
            </a:r>
            <a:endParaRPr lang="zh-CN" altLang="en-US" sz="2400" b="0" dirty="0">
              <a:latin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占位符 79873"/>
          <p:cNvSpPr>
            <a:spLocks noGrp="1"/>
          </p:cNvSpPr>
          <p:nvPr>
            <p:ph idx="1"/>
          </p:nvPr>
        </p:nvSpPr>
        <p:spPr>
          <a:xfrm>
            <a:off x="36513" y="620713"/>
            <a:ext cx="8928100" cy="5472112"/>
          </a:xfrm>
          <a:ln/>
        </p:spPr>
        <p:txBody>
          <a:bodyPr anchor="t" anchorCtr="0"/>
          <a:p>
            <a:pPr>
              <a:lnSpc>
                <a:spcPts val="2800"/>
              </a:lnSpc>
            </a:pPr>
            <a:r>
              <a:rPr lang="en-US" altLang="zh-CN" b="1">
                <a:solidFill>
                  <a:srgbClr val="0000CC"/>
                </a:solidFill>
                <a:latin typeface="微软雅黑" panose="020B0503020204020204" pitchFamily="34" charset="-122"/>
                <a:sym typeface="Arial" panose="020B0604020202020204" pitchFamily="34" charset="0"/>
              </a:rPr>
              <a:t>11 </a:t>
            </a:r>
            <a:r>
              <a:rPr lang="zh-CN" altLang="en-US" b="1">
                <a:solidFill>
                  <a:srgbClr val="0000CC"/>
                </a:solidFill>
                <a:latin typeface="微软雅黑" panose="020B0503020204020204" pitchFamily="34" charset="-122"/>
              </a:rPr>
              <a:t>安全红线意识（</a:t>
            </a:r>
            <a:r>
              <a:rPr lang="en-US" altLang="zh-CN" b="1">
                <a:solidFill>
                  <a:srgbClr val="0000CC"/>
                </a:solidFill>
                <a:latin typeface="微软雅黑" panose="020B0503020204020204" pitchFamily="34" charset="-122"/>
              </a:rPr>
              <a:t>Safety Red Line Consciousness</a:t>
            </a:r>
            <a:r>
              <a:rPr lang="zh-CN" altLang="en-US" b="1">
                <a:solidFill>
                  <a:srgbClr val="0000CC"/>
                </a:solidFill>
                <a:latin typeface="微软雅黑" panose="020B0503020204020204" pitchFamily="34" charset="-122"/>
              </a:rPr>
              <a:t>）</a:t>
            </a:r>
            <a:endParaRPr lang="zh-CN" altLang="en-US" b="1">
              <a:solidFill>
                <a:srgbClr val="0000CC"/>
              </a:solidFill>
              <a:latin typeface="微软雅黑" panose="020B0503020204020204" pitchFamily="34" charset="-122"/>
            </a:endParaRPr>
          </a:p>
          <a:p>
            <a:pPr>
              <a:lnSpc>
                <a:spcPts val="2800"/>
              </a:lnSpc>
            </a:pPr>
            <a:r>
              <a:rPr lang="zh-CN" altLang="en-US" b="1">
                <a:solidFill>
                  <a:srgbClr val="0000CC"/>
                </a:solidFill>
                <a:latin typeface="微软雅黑" panose="020B0503020204020204" pitchFamily="34" charset="-122"/>
              </a:rPr>
              <a:t>是指基于安全法律法规、事故预防原理、安全成功经验以及事故教训等划定的安全监管、管理及作业等的安全禁止线。</a:t>
            </a:r>
            <a:endParaRPr lang="zh-CN" altLang="en-US" b="1">
              <a:solidFill>
                <a:srgbClr val="0000CC"/>
              </a:solidFill>
              <a:latin typeface="微软雅黑" panose="020B0503020204020204" pitchFamily="34" charset="-122"/>
            </a:endParaRPr>
          </a:p>
          <a:p>
            <a:pPr>
              <a:lnSpc>
                <a:spcPts val="2800"/>
              </a:lnSpc>
            </a:pPr>
            <a:r>
              <a:rPr lang="en-US" altLang="zh-CN" b="1">
                <a:solidFill>
                  <a:srgbClr val="0000CC"/>
                </a:solidFill>
                <a:latin typeface="微软雅黑" panose="020B0503020204020204" pitchFamily="34" charset="-122"/>
              </a:rPr>
              <a:t>12 </a:t>
            </a:r>
            <a:r>
              <a:rPr lang="zh-CN" altLang="en-US" b="1">
                <a:solidFill>
                  <a:srgbClr val="0000CC"/>
                </a:solidFill>
                <a:latin typeface="微软雅黑" panose="020B0503020204020204" pitchFamily="34" charset="-122"/>
              </a:rPr>
              <a:t>安全底线思维（</a:t>
            </a:r>
            <a:r>
              <a:rPr lang="en-US" altLang="zh-CN" b="1">
                <a:solidFill>
                  <a:srgbClr val="0000CC"/>
                </a:solidFill>
                <a:latin typeface="微软雅黑" panose="020B0503020204020204" pitchFamily="34" charset="-122"/>
              </a:rPr>
              <a:t>Safe Bottom Line Thinking</a:t>
            </a:r>
            <a:r>
              <a:rPr lang="zh-CN" altLang="en-US" b="1">
                <a:solidFill>
                  <a:srgbClr val="0000CC"/>
                </a:solidFill>
                <a:latin typeface="微软雅黑" panose="020B0503020204020204" pitchFamily="34" charset="-122"/>
              </a:rPr>
              <a:t>）</a:t>
            </a:r>
            <a:endParaRPr lang="zh-CN" altLang="en-US" b="1">
              <a:solidFill>
                <a:srgbClr val="0000CC"/>
              </a:solidFill>
              <a:latin typeface="微软雅黑" panose="020B0503020204020204" pitchFamily="34" charset="-122"/>
            </a:endParaRPr>
          </a:p>
          <a:p>
            <a:pPr>
              <a:lnSpc>
                <a:spcPts val="2800"/>
              </a:lnSpc>
            </a:pPr>
            <a:r>
              <a:rPr lang="zh-CN" altLang="en-US" b="1">
                <a:solidFill>
                  <a:srgbClr val="0000CC"/>
                </a:solidFill>
                <a:latin typeface="微软雅黑" panose="020B0503020204020204" pitchFamily="34" charset="-122"/>
              </a:rPr>
              <a:t>是指为了防止事故发生而应将履行相关安全法律法规和安全标准规程、借鉴成功安全经验和管理模式以及汲取事故教训等作为指导从事生产经营活动的最根本思考方法。</a:t>
            </a:r>
            <a:endParaRPr lang="zh-CN" altLang="en-US" b="1">
              <a:solidFill>
                <a:srgbClr val="0000CC"/>
              </a:solidFill>
              <a:latin typeface="微软雅黑" panose="020B0503020204020204" pitchFamily="34" charset="-122"/>
            </a:endParaRPr>
          </a:p>
          <a:p>
            <a:pPr>
              <a:lnSpc>
                <a:spcPts val="2800"/>
              </a:lnSpc>
            </a:pPr>
            <a:r>
              <a:rPr lang="en-US" altLang="zh-CN" b="1">
                <a:solidFill>
                  <a:srgbClr val="0000CC"/>
                </a:solidFill>
                <a:latin typeface="微软雅黑" panose="020B0503020204020204" pitchFamily="34" charset="-122"/>
              </a:rPr>
              <a:t>25 </a:t>
            </a:r>
            <a:r>
              <a:rPr lang="zh-CN" altLang="en-US" b="1">
                <a:solidFill>
                  <a:srgbClr val="0000CC"/>
                </a:solidFill>
                <a:latin typeface="微软雅黑" panose="020B0503020204020204" pitchFamily="34" charset="-122"/>
              </a:rPr>
              <a:t>安全总监（</a:t>
            </a:r>
            <a:r>
              <a:rPr lang="en-US" altLang="zh-CN" b="1">
                <a:solidFill>
                  <a:srgbClr val="0000CC"/>
                </a:solidFill>
                <a:latin typeface="微软雅黑" panose="020B0503020204020204" pitchFamily="34" charset="-122"/>
              </a:rPr>
              <a:t>SCI,Safety Chief Inspector </a:t>
            </a:r>
            <a:r>
              <a:rPr lang="zh-CN" altLang="en-US" b="1">
                <a:solidFill>
                  <a:srgbClr val="0000CC"/>
                </a:solidFill>
                <a:latin typeface="微软雅黑" panose="020B0503020204020204" pitchFamily="34" charset="-122"/>
              </a:rPr>
              <a:t>）</a:t>
            </a:r>
            <a:endParaRPr lang="zh-CN" altLang="en-US" b="1">
              <a:solidFill>
                <a:srgbClr val="0000CC"/>
              </a:solidFill>
              <a:latin typeface="微软雅黑" panose="020B0503020204020204" pitchFamily="34" charset="-122"/>
            </a:endParaRPr>
          </a:p>
          <a:p>
            <a:pPr>
              <a:lnSpc>
                <a:spcPts val="2800"/>
              </a:lnSpc>
            </a:pPr>
            <a:r>
              <a:rPr lang="zh-CN" altLang="en-US" b="1">
                <a:solidFill>
                  <a:srgbClr val="0000CC"/>
                </a:solidFill>
                <a:latin typeface="微软雅黑" panose="020B0503020204020204" pitchFamily="34" charset="-122"/>
              </a:rPr>
              <a:t>是代表整个企业且直接对安全第一责任人负责的、精通安全生产事务、具备丰富安全管理实践经验的、在企业内部代表安全生产第一责任人（即</a:t>
            </a:r>
            <a:r>
              <a:rPr lang="en-US" altLang="zh-CN" b="1">
                <a:solidFill>
                  <a:srgbClr val="0000CC"/>
                </a:solidFill>
                <a:latin typeface="微软雅黑" panose="020B0503020204020204" pitchFamily="34" charset="-122"/>
              </a:rPr>
              <a:t>《</a:t>
            </a:r>
            <a:r>
              <a:rPr lang="zh-CN" altLang="en-US" b="1">
                <a:solidFill>
                  <a:srgbClr val="0000CC"/>
                </a:solidFill>
                <a:latin typeface="微软雅黑" panose="020B0503020204020204" pitchFamily="34" charset="-122"/>
              </a:rPr>
              <a:t>安全生产法</a:t>
            </a:r>
            <a:r>
              <a:rPr lang="en-US" altLang="zh-CN" b="1">
                <a:solidFill>
                  <a:srgbClr val="0000CC"/>
                </a:solidFill>
                <a:latin typeface="微软雅黑" panose="020B0503020204020204" pitchFamily="34" charset="-122"/>
              </a:rPr>
              <a:t>》</a:t>
            </a:r>
            <a:r>
              <a:rPr lang="zh-CN" altLang="en-US" b="1">
                <a:solidFill>
                  <a:srgbClr val="0000CC"/>
                </a:solidFill>
                <a:latin typeface="微软雅黑" panose="020B0503020204020204" pitchFamily="34" charset="-122"/>
              </a:rPr>
              <a:t>所指的主要负责人）实施最高安全监督级别职务的人员。</a:t>
            </a:r>
            <a:endParaRPr lang="zh-CN" altLang="en-US" b="1">
              <a:solidFill>
                <a:srgbClr val="0000CC"/>
              </a:solidFill>
              <a:latin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标题 549889"/>
          <p:cNvSpPr>
            <a:spLocks noGrp="1"/>
          </p:cNvSpPr>
          <p:nvPr>
            <p:ph type="title"/>
          </p:nvPr>
        </p:nvSpPr>
        <p:spPr>
          <a:ln/>
        </p:spPr>
        <p:txBody>
          <a:bodyPr anchor="b" anchorCtr="0"/>
          <a:p>
            <a:endParaRPr lang="zh-CN" altLang="en-US" dirty="0"/>
          </a:p>
        </p:txBody>
      </p:sp>
      <p:pic>
        <p:nvPicPr>
          <p:cNvPr id="133122" name="文本占位符 549890"/>
          <p:cNvPicPr>
            <a:picLocks noGrp="1" noChangeAspect="1"/>
          </p:cNvPicPr>
          <p:nvPr>
            <p:ph idx="1"/>
          </p:nvPr>
        </p:nvPicPr>
        <p:blipFill>
          <a:blip r:embed="rId1"/>
          <a:stretch>
            <a:fillRect/>
          </a:stretch>
        </p:blipFill>
        <p:spPr>
          <a:xfrm>
            <a:off x="395288" y="0"/>
            <a:ext cx="8291512" cy="6858000"/>
          </a:xfr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Rectangle 2"/>
          <p:cNvSpPr>
            <a:spLocks noGrp="1"/>
          </p:cNvSpPr>
          <p:nvPr>
            <p:ph type="title" idx="4294967295"/>
          </p:nvPr>
        </p:nvSpPr>
        <p:spPr>
          <a:xfrm>
            <a:off x="250825" y="692150"/>
            <a:ext cx="8435975" cy="504825"/>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2.1 </a:t>
            </a:r>
            <a:r>
              <a:rPr lang="zh-CN" altLang="en-US" sz="2800" dirty="0">
                <a:solidFill>
                  <a:srgbClr val="0000FF"/>
                </a:solidFill>
                <a:latin typeface="微软雅黑" panose="020B0503020204020204" pitchFamily="34" charset="-122"/>
              </a:rPr>
              <a:t>危险源的辨识</a:t>
            </a:r>
            <a:endParaRPr lang="zh-CN" altLang="en-US" sz="2800" dirty="0">
              <a:solidFill>
                <a:srgbClr val="0000FF"/>
              </a:solidFill>
              <a:latin typeface="微软雅黑" panose="020B0503020204020204" pitchFamily="34" charset="-122"/>
            </a:endParaRPr>
          </a:p>
        </p:txBody>
      </p:sp>
      <p:sp>
        <p:nvSpPr>
          <p:cNvPr id="134146" name="Rectangle 3"/>
          <p:cNvSpPr>
            <a:spLocks noGrp="1"/>
          </p:cNvSpPr>
          <p:nvPr>
            <p:ph type="body" idx="4294967295"/>
          </p:nvPr>
        </p:nvSpPr>
        <p:spPr>
          <a:xfrm>
            <a:off x="323850" y="1341438"/>
            <a:ext cx="8496300" cy="4608512"/>
          </a:xfrm>
          <a:ln/>
        </p:spPr>
        <p:txBody>
          <a:bodyPr wrap="square" lIns="91440" tIns="45720" rIns="91440" bIns="45720" anchor="t" anchorCtr="0"/>
          <a:p>
            <a:pPr eaLnBrk="1" hangingPunct="1">
              <a:buNone/>
            </a:pPr>
            <a:r>
              <a:rPr lang="zh-CN" altLang="en-US" sz="2400" dirty="0">
                <a:latin typeface="微软雅黑" panose="020B0503020204020204" pitchFamily="34" charset="-122"/>
              </a:rPr>
              <a:t>      </a:t>
            </a:r>
            <a:r>
              <a:rPr lang="zh-CN" altLang="en-US" sz="2400" b="1" dirty="0">
                <a:solidFill>
                  <a:srgbClr val="990099"/>
                </a:solidFill>
                <a:latin typeface="微软雅黑" panose="020B0503020204020204" pitchFamily="34" charset="-122"/>
              </a:rPr>
              <a:t>定义：识别危险源的存在并确定其特性的过程。</a:t>
            </a:r>
            <a:endParaRPr lang="zh-CN" altLang="en-US" sz="2400" b="1" dirty="0">
              <a:solidFill>
                <a:srgbClr val="990099"/>
              </a:solidFill>
              <a:latin typeface="微软雅黑" panose="020B0503020204020204" pitchFamily="34" charset="-122"/>
            </a:endParaRPr>
          </a:p>
          <a:p>
            <a:pPr eaLnBrk="1" hangingPunct="1">
              <a:buNone/>
            </a:pPr>
            <a:r>
              <a:rPr lang="zh-CN" altLang="en-US" b="1" dirty="0">
                <a:solidFill>
                  <a:srgbClr val="006600"/>
                </a:solidFill>
                <a:latin typeface="微软雅黑" panose="020B0503020204020204" pitchFamily="34" charset="-122"/>
              </a:rPr>
              <a:t>引自：</a:t>
            </a:r>
            <a:r>
              <a:rPr lang="en-US" altLang="zh-CN" b="1">
                <a:latin typeface="微软雅黑" panose="020B0503020204020204" pitchFamily="34" charset="-122"/>
              </a:rPr>
              <a:t>GBT28001-2011 《</a:t>
            </a:r>
            <a:r>
              <a:rPr lang="zh-CN" altLang="en-US" b="1" dirty="0">
                <a:latin typeface="微软雅黑" panose="020B0503020204020204" pitchFamily="34" charset="-122"/>
              </a:rPr>
              <a:t>职业健康安全管理体系  要求</a:t>
            </a:r>
            <a:r>
              <a:rPr lang="en-US" altLang="zh-CN" b="1">
                <a:latin typeface="微软雅黑" panose="020B0503020204020204" pitchFamily="34" charset="-122"/>
              </a:rPr>
              <a:t>》</a:t>
            </a:r>
            <a:endParaRPr lang="en-US" altLang="zh-CN" b="1">
              <a:latin typeface="微软雅黑" panose="020B0503020204020204" pitchFamily="34" charset="-122"/>
            </a:endParaRPr>
          </a:p>
          <a:p>
            <a:pPr eaLnBrk="1" hangingPunct="1">
              <a:buNone/>
            </a:pPr>
            <a:r>
              <a:rPr lang="zh-CN" altLang="en-US" sz="2400" b="1" dirty="0">
                <a:solidFill>
                  <a:srgbClr val="CC0000"/>
                </a:solidFill>
                <a:latin typeface="微软雅黑" panose="020B0503020204020204" pitchFamily="34" charset="-122"/>
              </a:rPr>
              <a:t>说明：简单讲就是找到它，并对有关性质做出判定。</a:t>
            </a:r>
            <a:endParaRPr lang="zh-CN" altLang="en-US" sz="2400" b="1" dirty="0">
              <a:solidFill>
                <a:srgbClr val="CC0000"/>
              </a:solidFill>
              <a:latin typeface="微软雅黑" panose="020B0503020204020204" pitchFamily="34" charset="-122"/>
            </a:endParaRPr>
          </a:p>
          <a:p>
            <a:pPr eaLnBrk="1" hangingPunct="1">
              <a:buNone/>
            </a:pPr>
            <a:r>
              <a:rPr lang="zh-CN" altLang="en-US" sz="2400" b="1" dirty="0">
                <a:solidFill>
                  <a:srgbClr val="0000FF"/>
                </a:solidFill>
                <a:latin typeface="微软雅黑" panose="020B0503020204020204" pitchFamily="34" charset="-122"/>
              </a:rPr>
              <a:t>（</a:t>
            </a:r>
            <a:r>
              <a:rPr lang="en-US" altLang="zh-CN" sz="2400" b="1">
                <a:solidFill>
                  <a:srgbClr val="0000FF"/>
                </a:solidFill>
                <a:latin typeface="微软雅黑" panose="020B0503020204020204" pitchFamily="34" charset="-122"/>
              </a:rPr>
              <a:t>1</a:t>
            </a:r>
            <a:r>
              <a:rPr lang="zh-CN" altLang="en-US" sz="2400" b="1" dirty="0">
                <a:solidFill>
                  <a:srgbClr val="0000FF"/>
                </a:solidFill>
                <a:latin typeface="微软雅黑" panose="020B0503020204020204" pitchFamily="34" charset="-122"/>
              </a:rPr>
              <a:t>）</a:t>
            </a:r>
            <a:r>
              <a:rPr lang="zh-CN" altLang="en-US" sz="2400" b="1" dirty="0">
                <a:solidFill>
                  <a:srgbClr val="006600"/>
                </a:solidFill>
                <a:latin typeface="微软雅黑" panose="020B0503020204020204" pitchFamily="34" charset="-122"/>
              </a:rPr>
              <a:t>识别危险源的存在</a:t>
            </a:r>
            <a:r>
              <a:rPr lang="zh-CN" altLang="en-US" sz="2400" b="1" dirty="0">
                <a:solidFill>
                  <a:srgbClr val="0000FF"/>
                </a:solidFill>
                <a:latin typeface="微软雅黑" panose="020B0503020204020204" pitchFamily="34" charset="-122"/>
              </a:rPr>
              <a:t>：有没有？在哪里？是什么？</a:t>
            </a:r>
            <a:endParaRPr lang="zh-CN" altLang="en-US" sz="2400" b="1" dirty="0">
              <a:solidFill>
                <a:srgbClr val="0000FF"/>
              </a:solidFill>
              <a:latin typeface="微软雅黑" panose="020B0503020204020204" pitchFamily="34" charset="-122"/>
            </a:endParaRPr>
          </a:p>
          <a:p>
            <a:pPr eaLnBrk="1" hangingPunct="1">
              <a:buNone/>
            </a:pPr>
            <a:r>
              <a:rPr lang="zh-CN" altLang="en-US" sz="2400" b="1" dirty="0">
                <a:solidFill>
                  <a:srgbClr val="0000FF"/>
                </a:solidFill>
                <a:latin typeface="微软雅黑" panose="020B0503020204020204" pitchFamily="34" charset="-122"/>
              </a:rPr>
              <a:t>（</a:t>
            </a:r>
            <a:r>
              <a:rPr lang="en-US" altLang="zh-CN" sz="2400" b="1">
                <a:solidFill>
                  <a:srgbClr val="0000FF"/>
                </a:solidFill>
                <a:latin typeface="微软雅黑" panose="020B0503020204020204" pitchFamily="34" charset="-122"/>
              </a:rPr>
              <a:t>2</a:t>
            </a:r>
            <a:r>
              <a:rPr lang="zh-CN" altLang="en-US" sz="2400" b="1" dirty="0">
                <a:solidFill>
                  <a:srgbClr val="0000FF"/>
                </a:solidFill>
                <a:latin typeface="微软雅黑" panose="020B0503020204020204" pitchFamily="34" charset="-122"/>
              </a:rPr>
              <a:t>）</a:t>
            </a:r>
            <a:r>
              <a:rPr lang="zh-CN" altLang="en-US" sz="2400" b="1" dirty="0">
                <a:solidFill>
                  <a:srgbClr val="006600"/>
                </a:solidFill>
                <a:latin typeface="微软雅黑" panose="020B0503020204020204" pitchFamily="34" charset="-122"/>
              </a:rPr>
              <a:t>确定其特性</a:t>
            </a:r>
            <a:r>
              <a:rPr lang="zh-CN" altLang="en-US" sz="2400" b="1" dirty="0">
                <a:solidFill>
                  <a:srgbClr val="0000FF"/>
                </a:solidFill>
                <a:latin typeface="微软雅黑" panose="020B0503020204020204" pitchFamily="34" charset="-122"/>
              </a:rPr>
              <a:t>：状态是好是坏？诱发那种事故？谁会受到伤害？等等。</a:t>
            </a:r>
            <a:endParaRPr lang="zh-CN" altLang="en-US" sz="2400" b="1" dirty="0">
              <a:solidFill>
                <a:srgbClr val="0000FF"/>
              </a:solidFill>
              <a:latin typeface="微软雅黑" panose="020B0503020204020204" pitchFamily="34" charset="-122"/>
            </a:endParaRPr>
          </a:p>
          <a:p>
            <a:pPr eaLnBrk="1" hangingPunct="1">
              <a:buNone/>
            </a:pPr>
            <a:r>
              <a:rPr lang="zh-CN" altLang="en-US" sz="2400" b="1" dirty="0">
                <a:solidFill>
                  <a:srgbClr val="0000FF"/>
                </a:solidFill>
                <a:latin typeface="微软雅黑" panose="020B0503020204020204" pitchFamily="34" charset="-122"/>
              </a:rPr>
              <a:t>（</a:t>
            </a:r>
            <a:r>
              <a:rPr lang="en-US" altLang="zh-CN" sz="2400" b="1">
                <a:solidFill>
                  <a:srgbClr val="0000FF"/>
                </a:solidFill>
                <a:latin typeface="微软雅黑" panose="020B0503020204020204" pitchFamily="34" charset="-122"/>
              </a:rPr>
              <a:t>3</a:t>
            </a:r>
            <a:r>
              <a:rPr lang="zh-CN" altLang="en-US" sz="2400" b="1" dirty="0">
                <a:solidFill>
                  <a:srgbClr val="0000FF"/>
                </a:solidFill>
                <a:latin typeface="微软雅黑" panose="020B0503020204020204" pitchFamily="34" charset="-122"/>
              </a:rPr>
              <a:t>）</a:t>
            </a:r>
            <a:r>
              <a:rPr lang="zh-CN" altLang="en-US" sz="2400" b="1" dirty="0">
                <a:solidFill>
                  <a:srgbClr val="006600"/>
                </a:solidFill>
                <a:latin typeface="微软雅黑" panose="020B0503020204020204" pitchFamily="34" charset="-122"/>
              </a:rPr>
              <a:t>过程</a:t>
            </a:r>
            <a:r>
              <a:rPr lang="zh-CN" altLang="en-US" sz="2400" b="1" dirty="0">
                <a:solidFill>
                  <a:srgbClr val="0000FF"/>
                </a:solidFill>
                <a:latin typeface="微软雅黑" panose="020B0503020204020204" pitchFamily="34" charset="-122"/>
              </a:rPr>
              <a:t>：过程意味这需要先后顺序，即有定义、有标准、有识别的方法；有组织、有人员、有时间、有处置等等。</a:t>
            </a:r>
            <a:endParaRPr lang="zh-CN" altLang="en-US" sz="2400" b="1" dirty="0">
              <a:solidFill>
                <a:srgbClr val="0000FF"/>
              </a:solidFill>
              <a:latin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Rectangle 2"/>
          <p:cNvSpPr>
            <a:spLocks noGrp="1"/>
          </p:cNvSpPr>
          <p:nvPr>
            <p:ph type="title" idx="4294967295"/>
          </p:nvPr>
        </p:nvSpPr>
        <p:spPr>
          <a:xfrm>
            <a:off x="250825" y="692150"/>
            <a:ext cx="8435975" cy="504825"/>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2.2 </a:t>
            </a:r>
            <a:r>
              <a:rPr lang="zh-CN" altLang="en-US" sz="2800" dirty="0">
                <a:solidFill>
                  <a:srgbClr val="0000FF"/>
                </a:solidFill>
                <a:latin typeface="微软雅黑" panose="020B0503020204020204" pitchFamily="34" charset="-122"/>
              </a:rPr>
              <a:t>危险源辨识的方法</a:t>
            </a:r>
            <a:endParaRPr lang="zh-CN" altLang="en-US" sz="2800" dirty="0">
              <a:solidFill>
                <a:srgbClr val="0000FF"/>
              </a:solidFill>
              <a:latin typeface="微软雅黑" panose="020B0503020204020204" pitchFamily="34" charset="-122"/>
            </a:endParaRPr>
          </a:p>
        </p:txBody>
      </p:sp>
      <p:sp>
        <p:nvSpPr>
          <p:cNvPr id="135170" name="Rectangle 3"/>
          <p:cNvSpPr>
            <a:spLocks noGrp="1"/>
          </p:cNvSpPr>
          <p:nvPr>
            <p:ph type="body" idx="4294967295"/>
          </p:nvPr>
        </p:nvSpPr>
        <p:spPr>
          <a:xfrm>
            <a:off x="323850" y="1341438"/>
            <a:ext cx="8496300" cy="4608512"/>
          </a:xfrm>
          <a:ln/>
        </p:spPr>
        <p:txBody>
          <a:bodyPr wrap="square" lIns="91440" tIns="45720" rIns="91440" bIns="45720" anchor="t" anchorCtr="0"/>
          <a:p>
            <a:pPr>
              <a:lnSpc>
                <a:spcPct val="90000"/>
              </a:lnSpc>
            </a:pPr>
            <a:r>
              <a:rPr lang="zh-CN" altLang="en-US" b="1" dirty="0"/>
              <a:t>常用的辨识方法包括但不限于以下几种；</a:t>
            </a:r>
            <a:endParaRPr lang="zh-CN" altLang="en-US" b="1" dirty="0"/>
          </a:p>
          <a:p>
            <a:pPr>
              <a:lnSpc>
                <a:spcPct val="90000"/>
              </a:lnSpc>
            </a:pPr>
            <a:r>
              <a:rPr lang="en-US" altLang="zh-CN" b="1"/>
              <a:t>a)</a:t>
            </a:r>
            <a:r>
              <a:rPr lang="zh-CN" altLang="en-US" b="1" dirty="0"/>
              <a:t>询问、交淡；</a:t>
            </a:r>
            <a:endParaRPr lang="zh-CN" altLang="en-US" b="1" dirty="0"/>
          </a:p>
          <a:p>
            <a:pPr>
              <a:lnSpc>
                <a:spcPct val="90000"/>
              </a:lnSpc>
            </a:pPr>
            <a:r>
              <a:rPr lang="en-US" altLang="zh-CN" b="1"/>
              <a:t>b)</a:t>
            </a:r>
            <a:r>
              <a:rPr lang="zh-CN" altLang="en-US" b="1" dirty="0"/>
              <a:t>查阅有关址录，</a:t>
            </a:r>
            <a:endParaRPr lang="zh-CN" altLang="en-US" b="1" dirty="0"/>
          </a:p>
          <a:p>
            <a:pPr>
              <a:lnSpc>
                <a:spcPct val="90000"/>
              </a:lnSpc>
            </a:pPr>
            <a:r>
              <a:rPr lang="en-US" altLang="zh-CN" b="1"/>
              <a:t>c)</a:t>
            </a:r>
            <a:r>
              <a:rPr lang="zh-CN" altLang="en-US" b="1" dirty="0"/>
              <a:t>现场观察；</a:t>
            </a:r>
            <a:endParaRPr lang="zh-CN" altLang="en-US" b="1" dirty="0"/>
          </a:p>
          <a:p>
            <a:pPr>
              <a:lnSpc>
                <a:spcPct val="90000"/>
              </a:lnSpc>
            </a:pPr>
            <a:r>
              <a:rPr lang="en-US" altLang="zh-CN" b="1"/>
              <a:t>d)</a:t>
            </a:r>
            <a:r>
              <a:rPr lang="zh-CN" altLang="en-US" b="1" dirty="0"/>
              <a:t>获取外部信息；</a:t>
            </a:r>
            <a:endParaRPr lang="zh-CN" altLang="en-US" b="1" dirty="0"/>
          </a:p>
          <a:p>
            <a:pPr>
              <a:lnSpc>
                <a:spcPct val="90000"/>
              </a:lnSpc>
            </a:pPr>
            <a:r>
              <a:rPr lang="en-US" altLang="zh-CN" b="1">
                <a:solidFill>
                  <a:srgbClr val="CC0000"/>
                </a:solidFill>
              </a:rPr>
              <a:t>e)</a:t>
            </a:r>
            <a:r>
              <a:rPr lang="zh-CN" altLang="en-US" b="1" dirty="0">
                <a:solidFill>
                  <a:srgbClr val="CC0000"/>
                </a:solidFill>
              </a:rPr>
              <a:t>工作危害分析（</a:t>
            </a:r>
            <a:r>
              <a:rPr lang="en-US" altLang="zh-CN" b="1">
                <a:solidFill>
                  <a:srgbClr val="CC0000"/>
                </a:solidFill>
              </a:rPr>
              <a:t>JHA</a:t>
            </a:r>
            <a:r>
              <a:rPr lang="zh-CN" altLang="en-US" b="1" dirty="0">
                <a:solidFill>
                  <a:srgbClr val="CC0000"/>
                </a:solidFill>
              </a:rPr>
              <a:t>）；</a:t>
            </a:r>
            <a:endParaRPr lang="zh-CN" altLang="en-US" b="1" dirty="0">
              <a:solidFill>
                <a:srgbClr val="CC0000"/>
              </a:solidFill>
            </a:endParaRPr>
          </a:p>
          <a:p>
            <a:pPr>
              <a:lnSpc>
                <a:spcPct val="90000"/>
              </a:lnSpc>
            </a:pPr>
            <a:r>
              <a:rPr lang="en-US" altLang="zh-CN" b="1"/>
              <a:t>f)</a:t>
            </a:r>
            <a:r>
              <a:rPr lang="zh-CN" altLang="en-US" b="1" dirty="0"/>
              <a:t>安全检查表（</a:t>
            </a:r>
            <a:r>
              <a:rPr lang="en-US" altLang="zh-CN" b="1"/>
              <a:t>SCL</a:t>
            </a:r>
            <a:r>
              <a:rPr lang="zh-CN" altLang="en-US" b="1" dirty="0"/>
              <a:t>）；</a:t>
            </a:r>
            <a:endParaRPr lang="zh-CN" altLang="en-US" b="1" dirty="0"/>
          </a:p>
          <a:p>
            <a:pPr>
              <a:lnSpc>
                <a:spcPct val="90000"/>
              </a:lnSpc>
            </a:pPr>
            <a:r>
              <a:rPr lang="en-US" altLang="zh-CN" b="1">
                <a:solidFill>
                  <a:srgbClr val="CC0000"/>
                </a:solidFill>
              </a:rPr>
              <a:t>g)</a:t>
            </a:r>
            <a:r>
              <a:rPr lang="zh-CN" altLang="en-US" b="1" dirty="0">
                <a:solidFill>
                  <a:srgbClr val="CC0000"/>
                </a:solidFill>
              </a:rPr>
              <a:t>危险与可操作性研究</a:t>
            </a:r>
            <a:r>
              <a:rPr lang="en-US" altLang="zh-CN" b="1">
                <a:solidFill>
                  <a:srgbClr val="CC0000"/>
                </a:solidFill>
              </a:rPr>
              <a:t>(HAZOP)</a:t>
            </a:r>
            <a:r>
              <a:rPr lang="zh-CN" altLang="en-US" b="1" dirty="0">
                <a:solidFill>
                  <a:srgbClr val="CC0000"/>
                </a:solidFill>
              </a:rPr>
              <a:t>；</a:t>
            </a:r>
            <a:endParaRPr lang="zh-CN" altLang="en-US" b="1" dirty="0">
              <a:solidFill>
                <a:srgbClr val="CC0000"/>
              </a:solidFill>
            </a:endParaRPr>
          </a:p>
          <a:p>
            <a:pPr>
              <a:lnSpc>
                <a:spcPct val="90000"/>
              </a:lnSpc>
            </a:pPr>
            <a:r>
              <a:rPr lang="en-US" altLang="zh-CN" b="1"/>
              <a:t>h)</a:t>
            </a:r>
            <a:r>
              <a:rPr lang="zh-CN" altLang="en-US" b="1" dirty="0"/>
              <a:t>事件树分析</a:t>
            </a:r>
            <a:r>
              <a:rPr lang="en-US" altLang="zh-CN" b="1"/>
              <a:t>(ETA)</a:t>
            </a:r>
            <a:r>
              <a:rPr lang="zh-CN" altLang="en-US" b="1" dirty="0"/>
              <a:t>；</a:t>
            </a:r>
            <a:endParaRPr lang="zh-CN" altLang="en-US" b="1" dirty="0"/>
          </a:p>
          <a:p>
            <a:pPr>
              <a:lnSpc>
                <a:spcPct val="90000"/>
              </a:lnSpc>
            </a:pPr>
            <a:r>
              <a:rPr lang="en-US" altLang="zh-CN" b="1"/>
              <a:t>i)</a:t>
            </a:r>
            <a:r>
              <a:rPr lang="zh-CN" altLang="en-US" b="1" dirty="0"/>
              <a:t>故障（事故）树分析</a:t>
            </a:r>
            <a:r>
              <a:rPr lang="en-US" altLang="zh-CN" b="1"/>
              <a:t>(FTA)</a:t>
            </a:r>
            <a:r>
              <a:rPr lang="zh-CN" altLang="en-US" b="1" dirty="0"/>
              <a:t>。</a:t>
            </a:r>
            <a:endParaRPr lang="zh-CN" altLang="en-US" b="1" dirty="0"/>
          </a:p>
        </p:txBody>
      </p:sp>
      <p:pic>
        <p:nvPicPr>
          <p:cNvPr id="135171" name="图片 363523" descr="1010102c433"/>
          <p:cNvPicPr>
            <a:picLocks noChangeAspect="1"/>
          </p:cNvPicPr>
          <p:nvPr/>
        </p:nvPicPr>
        <p:blipFill>
          <a:blip r:embed="rId1"/>
          <a:stretch>
            <a:fillRect/>
          </a:stretch>
        </p:blipFill>
        <p:spPr>
          <a:xfrm>
            <a:off x="4787900" y="1989138"/>
            <a:ext cx="4029075" cy="274320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Rectangle 2"/>
          <p:cNvSpPr>
            <a:spLocks noGrp="1"/>
          </p:cNvSpPr>
          <p:nvPr>
            <p:ph type="title" idx="4294967295"/>
          </p:nvPr>
        </p:nvSpPr>
        <p:spPr>
          <a:xfrm>
            <a:off x="250825" y="692150"/>
            <a:ext cx="8435975" cy="433388"/>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2.2.1 </a:t>
            </a:r>
            <a:r>
              <a:rPr lang="zh-CN" altLang="en-US" sz="2800" dirty="0">
                <a:solidFill>
                  <a:srgbClr val="0000FF"/>
                </a:solidFill>
                <a:latin typeface="微软雅黑" panose="020B0503020204020204" pitchFamily="34" charset="-122"/>
              </a:rPr>
              <a:t>工作危害分析 </a:t>
            </a:r>
            <a:r>
              <a:rPr lang="en-US" altLang="zh-CN" sz="2800">
                <a:solidFill>
                  <a:srgbClr val="0000FF"/>
                </a:solidFill>
                <a:latin typeface="微软雅黑" panose="020B0503020204020204" pitchFamily="34" charset="-122"/>
              </a:rPr>
              <a:t>(JHA)</a:t>
            </a:r>
            <a:endParaRPr lang="en-US" altLang="zh-CN" sz="2800">
              <a:solidFill>
                <a:srgbClr val="0000FF"/>
              </a:solidFill>
              <a:latin typeface="微软雅黑" panose="020B0503020204020204" pitchFamily="34" charset="-122"/>
            </a:endParaRPr>
          </a:p>
        </p:txBody>
      </p:sp>
      <p:sp>
        <p:nvSpPr>
          <p:cNvPr id="136194" name="Rectangle 3"/>
          <p:cNvSpPr>
            <a:spLocks noGrp="1"/>
          </p:cNvSpPr>
          <p:nvPr>
            <p:ph type="body" idx="4294967295"/>
          </p:nvPr>
        </p:nvSpPr>
        <p:spPr>
          <a:xfrm>
            <a:off x="250825" y="1196975"/>
            <a:ext cx="8569325" cy="4610100"/>
          </a:xfrm>
          <a:ln/>
        </p:spPr>
        <p:txBody>
          <a:bodyPr wrap="square" lIns="91440" tIns="45720" rIns="91440" bIns="45720" anchor="t" anchorCtr="0"/>
          <a:p>
            <a:pPr marL="990600" lvl="1" indent="-533400" eaLnBrk="1" hangingPunct="1">
              <a:lnSpc>
                <a:spcPct val="80000"/>
              </a:lnSpc>
              <a:buNone/>
            </a:pPr>
            <a:r>
              <a:rPr lang="en-US" altLang="zh-CN" sz="2400" b="1">
                <a:solidFill>
                  <a:schemeClr val="accent2"/>
                </a:solidFill>
                <a:latin typeface="微软雅黑" panose="020B0503020204020204" pitchFamily="34" charset="-122"/>
              </a:rPr>
              <a:t>(1)</a:t>
            </a:r>
            <a:r>
              <a:rPr lang="zh-CN" altLang="en-US" sz="2400" b="1" dirty="0">
                <a:solidFill>
                  <a:schemeClr val="accent2"/>
                </a:solidFill>
                <a:latin typeface="微软雅黑" panose="020B0503020204020204" pitchFamily="34" charset="-122"/>
              </a:rPr>
              <a:t>工作危害分析的起源</a:t>
            </a:r>
            <a:endParaRPr lang="zh-CN" altLang="en-US" sz="2400" b="1" dirty="0">
              <a:solidFill>
                <a:schemeClr val="accent2"/>
              </a:solidFill>
              <a:latin typeface="微软雅黑" panose="020B0503020204020204" pitchFamily="34" charset="-122"/>
            </a:endParaRPr>
          </a:p>
          <a:p>
            <a:pPr marL="609600" indent="-609600" eaLnBrk="1" hangingPunct="1">
              <a:lnSpc>
                <a:spcPct val="115000"/>
              </a:lnSpc>
              <a:buNone/>
            </a:pPr>
            <a:r>
              <a:rPr lang="zh-CN" altLang="en-US" b="1" dirty="0">
                <a:solidFill>
                  <a:schemeClr val="hlink"/>
                </a:solidFill>
                <a:latin typeface="微软雅黑" panose="020B0503020204020204" pitchFamily="34" charset="-122"/>
              </a:rPr>
              <a:t>工作分析</a:t>
            </a:r>
            <a:r>
              <a:rPr lang="zh-CN" altLang="en-US" b="1" dirty="0">
                <a:solidFill>
                  <a:schemeClr val="accent2"/>
                </a:solidFill>
                <a:latin typeface="微软雅黑" panose="020B0503020204020204" pitchFamily="34" charset="-122"/>
              </a:rPr>
              <a:t>（</a:t>
            </a:r>
            <a:r>
              <a:rPr lang="en-US" altLang="zh-CN" b="1">
                <a:solidFill>
                  <a:schemeClr val="accent2"/>
                </a:solidFill>
                <a:latin typeface="微软雅黑" panose="020B0503020204020204" pitchFamily="34" charset="-122"/>
              </a:rPr>
              <a:t>Job Analysis</a:t>
            </a:r>
            <a:r>
              <a:rPr lang="zh-CN" altLang="en-US" b="1" dirty="0">
                <a:solidFill>
                  <a:schemeClr val="accent2"/>
                </a:solidFill>
                <a:latin typeface="微软雅黑" panose="020B0503020204020204" pitchFamily="34" charset="-122"/>
              </a:rPr>
              <a:t>）的观念很早就已出现在工业及工程界。第一次世界大战时，工作分析已在美国企业萌芽，到</a:t>
            </a:r>
            <a:r>
              <a:rPr lang="en-US" altLang="zh-CN" b="1">
                <a:solidFill>
                  <a:schemeClr val="accent2"/>
                </a:solidFill>
                <a:latin typeface="微软雅黑" panose="020B0503020204020204" pitchFamily="34" charset="-122"/>
              </a:rPr>
              <a:t>40</a:t>
            </a:r>
            <a:r>
              <a:rPr lang="zh-CN" altLang="en-US" b="1" dirty="0">
                <a:solidFill>
                  <a:schemeClr val="accent2"/>
                </a:solidFill>
                <a:latin typeface="微软雅黑" panose="020B0503020204020204" pitchFamily="34" charset="-122"/>
              </a:rPr>
              <a:t>年代，大部分企业均已实施了工作分析。实施工作分析是企业的一项基础工作，需要扎实有效地开展，做好工作分析会使得管理措施更有针对性。</a:t>
            </a:r>
            <a:endParaRPr lang="zh-CN" altLang="en-US" b="1" dirty="0">
              <a:solidFill>
                <a:schemeClr val="accent2"/>
              </a:solidFill>
              <a:latin typeface="微软雅黑" panose="020B0503020204020204" pitchFamily="34" charset="-122"/>
            </a:endParaRPr>
          </a:p>
          <a:p>
            <a:pPr marL="609600" indent="-609600" eaLnBrk="1" hangingPunct="1">
              <a:lnSpc>
                <a:spcPct val="115000"/>
              </a:lnSpc>
              <a:buNone/>
            </a:pPr>
            <a:r>
              <a:rPr lang="zh-CN" altLang="en-US" b="1" dirty="0">
                <a:solidFill>
                  <a:schemeClr val="hlink"/>
                </a:solidFill>
                <a:latin typeface="微软雅黑" panose="020B0503020204020204" pitchFamily="34" charset="-122"/>
              </a:rPr>
              <a:t>工作危害分析</a:t>
            </a:r>
            <a:r>
              <a:rPr lang="zh-CN" altLang="en-US" b="1" dirty="0">
                <a:solidFill>
                  <a:schemeClr val="accent2"/>
                </a:solidFill>
                <a:latin typeface="微软雅黑" panose="020B0503020204020204" pitchFamily="34" charset="-122"/>
              </a:rPr>
              <a:t>（</a:t>
            </a:r>
            <a:r>
              <a:rPr lang="en-US" altLang="zh-CN" b="1">
                <a:solidFill>
                  <a:schemeClr val="accent2"/>
                </a:solidFill>
                <a:latin typeface="微软雅黑" panose="020B0503020204020204" pitchFamily="34" charset="-122"/>
              </a:rPr>
              <a:t>Job Hazard Analysis</a:t>
            </a:r>
            <a:r>
              <a:rPr lang="zh-CN" altLang="en-US" b="1" dirty="0">
                <a:solidFill>
                  <a:schemeClr val="accent2"/>
                </a:solidFill>
                <a:latin typeface="微软雅黑" panose="020B0503020204020204" pitchFamily="34" charset="-122"/>
              </a:rPr>
              <a:t>，</a:t>
            </a:r>
            <a:r>
              <a:rPr lang="en-US" altLang="zh-CN" b="1">
                <a:solidFill>
                  <a:schemeClr val="accent2"/>
                </a:solidFill>
                <a:latin typeface="微软雅黑" panose="020B0503020204020204" pitchFamily="34" charset="-122"/>
              </a:rPr>
              <a:t>JHA</a:t>
            </a:r>
            <a:r>
              <a:rPr lang="zh-CN" altLang="en-US" b="1" dirty="0">
                <a:solidFill>
                  <a:schemeClr val="accent2"/>
                </a:solidFill>
                <a:latin typeface="微软雅黑" panose="020B0503020204020204" pitchFamily="34" charset="-122"/>
              </a:rPr>
              <a:t>）又称作业安全分析（</a:t>
            </a:r>
            <a:r>
              <a:rPr lang="en-US" altLang="zh-CN" b="1">
                <a:solidFill>
                  <a:schemeClr val="accent2"/>
                </a:solidFill>
                <a:latin typeface="微软雅黑" panose="020B0503020204020204" pitchFamily="34" charset="-122"/>
              </a:rPr>
              <a:t>Job Hazard Analysis</a:t>
            </a:r>
            <a:r>
              <a:rPr lang="zh-CN" altLang="en-US" b="1" dirty="0">
                <a:solidFill>
                  <a:schemeClr val="accent2"/>
                </a:solidFill>
                <a:latin typeface="微软雅黑" panose="020B0503020204020204" pitchFamily="34" charset="-122"/>
              </a:rPr>
              <a:t>，</a:t>
            </a:r>
            <a:r>
              <a:rPr lang="en-US" altLang="zh-CN" b="1">
                <a:solidFill>
                  <a:schemeClr val="accent2"/>
                </a:solidFill>
                <a:latin typeface="微软雅黑" panose="020B0503020204020204" pitchFamily="34" charset="-122"/>
              </a:rPr>
              <a:t>JSA</a:t>
            </a:r>
            <a:r>
              <a:rPr lang="zh-CN" altLang="en-US" b="1" dirty="0">
                <a:solidFill>
                  <a:schemeClr val="accent2"/>
                </a:solidFill>
                <a:latin typeface="微软雅黑" panose="020B0503020204020204" pitchFamily="34" charset="-122"/>
              </a:rPr>
              <a:t>）、作业危害分解（</a:t>
            </a:r>
            <a:r>
              <a:rPr lang="en-US" altLang="zh-CN" b="1">
                <a:solidFill>
                  <a:schemeClr val="accent2"/>
                </a:solidFill>
                <a:latin typeface="微软雅黑" panose="020B0503020204020204" pitchFamily="34" charset="-122"/>
              </a:rPr>
              <a:t>Job Hazard </a:t>
            </a:r>
            <a:r>
              <a:rPr lang="en-US" altLang="zh-CN" b="1" dirty="0" err="1">
                <a:solidFill>
                  <a:schemeClr val="accent2"/>
                </a:solidFill>
                <a:latin typeface="微软雅黑" panose="020B0503020204020204" pitchFamily="34" charset="-122"/>
              </a:rPr>
              <a:t>BreaKdown</a:t>
            </a:r>
            <a:r>
              <a:rPr lang="zh-CN" altLang="en-US" b="1" dirty="0">
                <a:solidFill>
                  <a:schemeClr val="accent2"/>
                </a:solidFill>
                <a:latin typeface="微软雅黑" panose="020B0503020204020204" pitchFamily="34" charset="-122"/>
              </a:rPr>
              <a:t>），是一种定性风险分析方法。</a:t>
            </a:r>
            <a:endParaRPr lang="zh-CN" altLang="en-US" b="1" dirty="0">
              <a:solidFill>
                <a:schemeClr val="accent2"/>
              </a:solidFill>
              <a:latin typeface="微软雅黑" panose="020B0503020204020204" pitchFamily="34" charset="-122"/>
            </a:endParaRPr>
          </a:p>
          <a:p>
            <a:pPr marL="609600" indent="-609600" eaLnBrk="1" hangingPunct="1">
              <a:lnSpc>
                <a:spcPct val="115000"/>
              </a:lnSpc>
              <a:buNone/>
            </a:pPr>
            <a:r>
              <a:rPr lang="en-US" altLang="zh-CN" b="1">
                <a:solidFill>
                  <a:schemeClr val="hlink"/>
                </a:solidFill>
                <a:latin typeface="微软雅黑" panose="020B0503020204020204" pitchFamily="34" charset="-122"/>
              </a:rPr>
              <a:t>JHA</a:t>
            </a:r>
            <a:r>
              <a:rPr lang="zh-CN" altLang="en-US" b="1" dirty="0">
                <a:solidFill>
                  <a:schemeClr val="hlink"/>
                </a:solidFill>
                <a:latin typeface="微软雅黑" panose="020B0503020204020204" pitchFamily="34" charset="-122"/>
              </a:rPr>
              <a:t>方法是美国葛理瑪教授</a:t>
            </a:r>
            <a:r>
              <a:rPr lang="zh-CN" altLang="en-US" b="1" dirty="0">
                <a:solidFill>
                  <a:schemeClr val="accent2"/>
                </a:solidFill>
                <a:latin typeface="微软雅黑" panose="020B0503020204020204" pitchFamily="34" charset="-122"/>
              </a:rPr>
              <a:t> </a:t>
            </a:r>
            <a:r>
              <a:rPr lang="en-US" altLang="zh-CN" b="1">
                <a:solidFill>
                  <a:schemeClr val="accent2"/>
                </a:solidFill>
                <a:latin typeface="微软雅黑" panose="020B0503020204020204" pitchFamily="34" charset="-122"/>
              </a:rPr>
              <a:t>( J o h n  D  G r i m a l d i ) </a:t>
            </a:r>
            <a:r>
              <a:rPr lang="zh-CN" altLang="en-US" b="1" dirty="0">
                <a:solidFill>
                  <a:schemeClr val="accent2"/>
                </a:solidFill>
                <a:latin typeface="微软雅黑" panose="020B0503020204020204" pitchFamily="34" charset="-122"/>
              </a:rPr>
              <a:t>于</a:t>
            </a:r>
            <a:r>
              <a:rPr lang="en-US" altLang="zh-CN" b="1">
                <a:solidFill>
                  <a:schemeClr val="accent2"/>
                </a:solidFill>
                <a:latin typeface="微软雅黑" panose="020B0503020204020204" pitchFamily="34" charset="-122"/>
              </a:rPr>
              <a:t>1947</a:t>
            </a:r>
            <a:r>
              <a:rPr lang="zh-CN" altLang="en-US" b="1" dirty="0">
                <a:solidFill>
                  <a:schemeClr val="accent2"/>
                </a:solidFill>
                <a:latin typeface="微软雅黑" panose="020B0503020204020204" pitchFamily="34" charset="-122"/>
              </a:rPr>
              <a:t>年提出的一套防范事故方法。美国安全工程师学会将工作危害分析定义为将工作方法或程序分为各个细项，以了解可能潜在的危害，并定出安全作业的要求。 </a:t>
            </a:r>
            <a:endParaRPr lang="zh-CN" altLang="en-US" b="1" dirty="0">
              <a:solidFill>
                <a:schemeClr val="accent2"/>
              </a:solidFill>
              <a:latin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Rectangle 4"/>
          <p:cNvSpPr>
            <a:spLocks noGrp="1"/>
          </p:cNvSpPr>
          <p:nvPr>
            <p:ph type="title" idx="4294967295"/>
          </p:nvPr>
        </p:nvSpPr>
        <p:spPr>
          <a:xfrm>
            <a:off x="250825" y="620713"/>
            <a:ext cx="8642350" cy="5329237"/>
          </a:xfrm>
          <a:ln/>
        </p:spPr>
        <p:txBody>
          <a:bodyPr wrap="square" lIns="91440" tIns="45720" rIns="91440" bIns="45720" anchor="ctr" anchorCtr="0"/>
          <a:p>
            <a:pPr eaLnBrk="1" hangingPunct="1">
              <a:lnSpc>
                <a:spcPct val="150000"/>
              </a:lnSpc>
            </a:pPr>
            <a:r>
              <a:rPr lang="en-US" altLang="zh-CN" sz="2000">
                <a:solidFill>
                  <a:schemeClr val="accent2"/>
                </a:solidFill>
                <a:latin typeface="微软雅黑" panose="020B0503020204020204" pitchFamily="34" charset="-122"/>
              </a:rPr>
              <a:t>(2)</a:t>
            </a:r>
            <a:r>
              <a:rPr lang="en-US" altLang="zh-CN" sz="1600">
                <a:solidFill>
                  <a:schemeClr val="accent2"/>
                </a:solidFill>
                <a:ea typeface="楷体_GB2312" pitchFamily="49" charset="-122"/>
              </a:rPr>
              <a:t> </a:t>
            </a:r>
            <a:r>
              <a:rPr lang="en-US" altLang="zh-CN" sz="2000">
                <a:solidFill>
                  <a:schemeClr val="accent2"/>
                </a:solidFill>
                <a:latin typeface="微软雅黑" panose="020B0503020204020204" pitchFamily="34" charset="-122"/>
              </a:rPr>
              <a:t>JHA</a:t>
            </a:r>
            <a:r>
              <a:rPr lang="zh-CN" altLang="en-US" sz="2000" dirty="0">
                <a:solidFill>
                  <a:schemeClr val="accent2"/>
                </a:solidFill>
                <a:latin typeface="微软雅黑" panose="020B0503020204020204" pitchFamily="34" charset="-122"/>
              </a:rPr>
              <a:t>的特点</a:t>
            </a:r>
            <a:br>
              <a:rPr lang="zh-CN" altLang="en-US" sz="2000" dirty="0">
                <a:solidFill>
                  <a:schemeClr val="accent2"/>
                </a:solidFill>
                <a:latin typeface="微软雅黑" panose="020B0503020204020204" pitchFamily="34" charset="-122"/>
              </a:rPr>
            </a:b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方法简单易行。工作危害分析方法较为直观，分析过程简单，没有复杂的理论推理，便于在班组基层推广。</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该方法不进行风险大小的判定，只需找出危险源并提出治理措施和补偿措施。</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工作危害分析实现了对工作场所和作业活动的全面覆盖。工作危害分析是基于工作分析的基础之上的，因此能够全面地识别出生产作业活动中所有可能的风险，并针对可能风险采取相应的控制措施。</a:t>
            </a:r>
            <a:endParaRPr lang="zh-CN" altLang="en-US" sz="2000" dirty="0">
              <a:solidFill>
                <a:schemeClr val="accent2"/>
              </a:solidFill>
              <a:latin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Rectangle 4"/>
          <p:cNvSpPr>
            <a:spLocks noGrp="1"/>
          </p:cNvSpPr>
          <p:nvPr>
            <p:ph type="title" idx="4294967295"/>
          </p:nvPr>
        </p:nvSpPr>
        <p:spPr>
          <a:xfrm>
            <a:off x="250825" y="692150"/>
            <a:ext cx="8569325" cy="5184775"/>
          </a:xfrm>
          <a:ln/>
        </p:spPr>
        <p:txBody>
          <a:bodyPr wrap="square" lIns="91440" tIns="45720" rIns="91440" bIns="45720" anchor="ctr" anchorCtr="0"/>
          <a:p>
            <a:pPr eaLnBrk="1" hangingPunct="1">
              <a:lnSpc>
                <a:spcPct val="150000"/>
              </a:lnSpc>
            </a:pPr>
            <a:r>
              <a:rPr lang="zh-CN" altLang="en-US" sz="1600" dirty="0">
                <a:solidFill>
                  <a:schemeClr val="accent2"/>
                </a:solidFill>
                <a:ea typeface="楷体_GB2312" pitchFamily="49" charset="-122"/>
              </a:rPr>
              <a:t>（</a:t>
            </a:r>
            <a:r>
              <a:rPr lang="en-US" altLang="zh-CN" sz="2000">
                <a:solidFill>
                  <a:schemeClr val="accent2"/>
                </a:solidFill>
                <a:latin typeface="微软雅黑" panose="020B0503020204020204" pitchFamily="34" charset="-122"/>
              </a:rPr>
              <a:t>3</a:t>
            </a:r>
            <a:r>
              <a:rPr lang="zh-CN" altLang="en-US" sz="2000" dirty="0">
                <a:solidFill>
                  <a:schemeClr val="accent2"/>
                </a:solidFill>
                <a:latin typeface="微软雅黑" panose="020B0503020204020204" pitchFamily="34" charset="-122"/>
              </a:rPr>
              <a:t>）进行</a:t>
            </a:r>
            <a:r>
              <a:rPr lang="en-US" altLang="zh-CN" sz="2000">
                <a:solidFill>
                  <a:schemeClr val="accent2"/>
                </a:solidFill>
                <a:latin typeface="微软雅黑" panose="020B0503020204020204" pitchFamily="34" charset="-122"/>
              </a:rPr>
              <a:t>JHA</a:t>
            </a:r>
            <a:r>
              <a:rPr lang="zh-CN" altLang="en-US" sz="2000" dirty="0">
                <a:solidFill>
                  <a:schemeClr val="accent2"/>
                </a:solidFill>
                <a:latin typeface="微软雅黑" panose="020B0503020204020204" pitchFamily="34" charset="-122"/>
              </a:rPr>
              <a:t>应按照以下步骤实施：</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确定工作危害分析的生产场所和区域；</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对确定的生产场所和区域进行工序（包括辅助设施作业活动分析）划分；</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对每个工序进行工作内容分析；</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确定每进行一项工作内容可能存在的危害类型；</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确认已采取的风险控制措施中还存在的缺陷和还未采取的控制措施，并提出相应的补偿措施；</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针对工作危害分析结果中属于重大风险的项目，或者存在重大控制措施缺陷的，制定企业的目标和管理方案，并加以实施，从而实现保障安全生产的目的。</a:t>
            </a:r>
            <a:endParaRPr lang="zh-CN" altLang="en-US" sz="2000" dirty="0">
              <a:solidFill>
                <a:schemeClr val="accent2"/>
              </a:solidFill>
              <a:latin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Rectangle 4"/>
          <p:cNvSpPr>
            <a:spLocks noGrp="1"/>
          </p:cNvSpPr>
          <p:nvPr>
            <p:ph type="title" idx="4294967295"/>
          </p:nvPr>
        </p:nvSpPr>
        <p:spPr>
          <a:xfrm>
            <a:off x="250825" y="620713"/>
            <a:ext cx="8569325" cy="5256212"/>
          </a:xfrm>
          <a:ln/>
        </p:spPr>
        <p:txBody>
          <a:bodyPr wrap="square" lIns="91440" tIns="45720" rIns="91440" bIns="45720" anchor="ctr" anchorCtr="0"/>
          <a:p>
            <a:pPr eaLnBrk="1" hangingPunct="1">
              <a:lnSpc>
                <a:spcPct val="145000"/>
              </a:lnSpc>
            </a:pPr>
            <a:r>
              <a:rPr lang="zh-CN" altLang="en-US" sz="2000" dirty="0">
                <a:solidFill>
                  <a:schemeClr val="accent2"/>
                </a:solidFill>
                <a:latin typeface="微软雅黑" panose="020B0503020204020204" pitchFamily="34" charset="-122"/>
              </a:rPr>
              <a:t>（</a:t>
            </a:r>
            <a:r>
              <a:rPr lang="en-US" altLang="zh-CN" sz="2000">
                <a:solidFill>
                  <a:schemeClr val="accent2"/>
                </a:solidFill>
                <a:latin typeface="微软雅黑" panose="020B0503020204020204" pitchFamily="34" charset="-122"/>
              </a:rPr>
              <a:t>4</a:t>
            </a:r>
            <a:r>
              <a:rPr lang="zh-CN" altLang="en-US" sz="2000" dirty="0">
                <a:solidFill>
                  <a:schemeClr val="accent2"/>
                </a:solidFill>
                <a:latin typeface="微软雅黑" panose="020B0503020204020204" pitchFamily="34" charset="-122"/>
              </a:rPr>
              <a:t>）进行</a:t>
            </a:r>
            <a:r>
              <a:rPr lang="en-US" altLang="zh-CN" sz="2000">
                <a:solidFill>
                  <a:schemeClr val="accent2"/>
                </a:solidFill>
                <a:latin typeface="微软雅黑" panose="020B0503020204020204" pitchFamily="34" charset="-122"/>
              </a:rPr>
              <a:t>JHA</a:t>
            </a:r>
            <a:r>
              <a:rPr lang="zh-CN" altLang="en-US" sz="2000" dirty="0">
                <a:solidFill>
                  <a:schemeClr val="accent2"/>
                </a:solidFill>
                <a:latin typeface="微软雅黑" panose="020B0503020204020204" pitchFamily="34" charset="-122"/>
              </a:rPr>
              <a:t>的工作要求</a:t>
            </a:r>
            <a:br>
              <a:rPr lang="zh-CN" altLang="en-US" sz="2000" dirty="0">
                <a:solidFill>
                  <a:schemeClr val="accent2"/>
                </a:solidFill>
                <a:latin typeface="微软雅黑" panose="020B0503020204020204" pitchFamily="34" charset="-122"/>
              </a:rPr>
            </a:br>
            <a:r>
              <a:rPr lang="zh-CN" altLang="en-US" sz="2000" dirty="0">
                <a:solidFill>
                  <a:schemeClr val="accent2"/>
                </a:solidFill>
                <a:latin typeface="微软雅黑" panose="020B0503020204020204" pitchFamily="34" charset="-122"/>
              </a:rPr>
              <a:t>    为确保工作危害分析的有效性，企业应成立专门的工作小组，对企业内各个生产单位的工作危害分析工作进行专业培训和指导。工作危害分析工作尽可能自下而上地开展，这样会更全面地识别出作业现场的工作危害，而不是靠工作小组独自地开展工作，这样容易在针对性和全面性方面发生偏差。</a:t>
            </a:r>
            <a:br>
              <a:rPr lang="zh-CN" altLang="en-US" sz="2000" dirty="0">
                <a:solidFill>
                  <a:schemeClr val="accent2"/>
                </a:solidFill>
                <a:latin typeface="微软雅黑" panose="020B0503020204020204" pitchFamily="34" charset="-122"/>
              </a:rPr>
            </a:br>
            <a:r>
              <a:rPr lang="zh-CN" altLang="en-US" sz="2000" dirty="0">
                <a:solidFill>
                  <a:schemeClr val="accent2"/>
                </a:solidFill>
                <a:latin typeface="微软雅黑" panose="020B0503020204020204" pitchFamily="34" charset="-122"/>
              </a:rPr>
              <a:t>    企业应参照以下要求组织开展该项工作：</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组成企业的工作危害工作小组，并确定小组组长；</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组织力量或聘请专家进行</a:t>
            </a:r>
            <a:r>
              <a:rPr lang="en-US" altLang="zh-CN" sz="2000">
                <a:solidFill>
                  <a:schemeClr val="accent2"/>
                </a:solidFill>
                <a:latin typeface="微软雅黑" panose="020B0503020204020204" pitchFamily="34" charset="-122"/>
              </a:rPr>
              <a:t>JHA</a:t>
            </a:r>
            <a:r>
              <a:rPr lang="zh-CN" altLang="en-US" sz="2000" dirty="0">
                <a:solidFill>
                  <a:schemeClr val="accent2"/>
                </a:solidFill>
                <a:latin typeface="微软雅黑" panose="020B0503020204020204" pitchFamily="34" charset="-122"/>
              </a:rPr>
              <a:t>方法的培训；</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工作小组进行任务分工。便于小组成员按照专业进行资料准备；</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工作小组应集中一段时间进行工作准备。包括有关安全法律法规、标准规范、事故案例等的资料收集和学习；工作表格等工具的准备等。</a:t>
            </a:r>
            <a:endParaRPr lang="zh-CN" altLang="en-US" sz="2000" dirty="0">
              <a:solidFill>
                <a:schemeClr val="accent2"/>
              </a:solidFill>
              <a:latin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Rectangle 4"/>
          <p:cNvSpPr>
            <a:spLocks noGrp="1"/>
          </p:cNvSpPr>
          <p:nvPr>
            <p:ph type="title" idx="4294967295"/>
          </p:nvPr>
        </p:nvSpPr>
        <p:spPr>
          <a:xfrm>
            <a:off x="250825" y="620713"/>
            <a:ext cx="8569325" cy="5329237"/>
          </a:xfrm>
          <a:ln/>
        </p:spPr>
        <p:txBody>
          <a:bodyPr wrap="square" lIns="91440" tIns="45720" rIns="91440" bIns="45720" anchor="ctr" anchorCtr="0"/>
          <a:p>
            <a:pPr eaLnBrk="1" hangingPunct="1">
              <a:lnSpc>
                <a:spcPct val="145000"/>
              </a:lnSpc>
            </a:pP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为确保分析标准的一致性，小组可以选择一个典型的操作进行工作危害分析试点，全部成员参加，以便大家统一对分析标准的理解。</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企业规模较大时，应要求二级单位成立工作小组，然后对其进行专业培训和方法指导，以确保工作危害分析的应用效果。</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在进行工作危害分析时，成员之间应进行充分沟通，确保分析结果的客观性和可靠性。</a:t>
            </a:r>
            <a:br>
              <a:rPr lang="zh-CN" altLang="en-US" sz="2000" dirty="0">
                <a:solidFill>
                  <a:schemeClr val="accent2"/>
                </a:solidFill>
                <a:latin typeface="微软雅黑" panose="020B0503020204020204" pitchFamily="34" charset="-122"/>
              </a:rPr>
            </a:br>
            <a:r>
              <a:rPr lang="en-US" altLang="zh-CN" sz="2000">
                <a:solidFill>
                  <a:schemeClr val="accent2"/>
                </a:solidFill>
                <a:latin typeface="微软雅黑" panose="020B0503020204020204" pitchFamily="34" charset="-122"/>
              </a:rPr>
              <a:t>——</a:t>
            </a:r>
            <a:r>
              <a:rPr lang="zh-CN" altLang="en-US" sz="2000" dirty="0">
                <a:solidFill>
                  <a:schemeClr val="accent2"/>
                </a:solidFill>
                <a:latin typeface="微软雅黑" panose="020B0503020204020204" pitchFamily="34" charset="-122"/>
              </a:rPr>
              <a:t>各级工作小组均应对工作危害分析结果进行确认，防止风险值出现偏差，并对风险控制措施的策划进行确认。</a:t>
            </a:r>
            <a:br>
              <a:rPr lang="zh-CN" altLang="en-US" sz="2000" dirty="0">
                <a:solidFill>
                  <a:schemeClr val="accent2"/>
                </a:solidFill>
                <a:latin typeface="微软雅黑" panose="020B0503020204020204" pitchFamily="34" charset="-122"/>
              </a:rPr>
            </a:br>
            <a:r>
              <a:rPr lang="zh-CN" altLang="en-US" sz="2000" dirty="0">
                <a:solidFill>
                  <a:schemeClr val="accent2"/>
                </a:solidFill>
                <a:latin typeface="微软雅黑" panose="020B0503020204020204" pitchFamily="34" charset="-122"/>
              </a:rPr>
              <a:t>       注：如果企业规模较小，人员的安全素质和企业的安全管理基础相对较弱的，开展工作危害分析可以由企业成立的工作小组负责完成。</a:t>
            </a:r>
            <a:endParaRPr lang="zh-CN" altLang="en-US" sz="2000" dirty="0">
              <a:solidFill>
                <a:schemeClr val="accent2"/>
              </a:solidFill>
              <a:latin typeface="微软雅黑" panose="020B0503020204020204"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Rectangle 2"/>
          <p:cNvSpPr>
            <a:spLocks noGrp="1"/>
          </p:cNvSpPr>
          <p:nvPr>
            <p:ph type="title" idx="4294967295"/>
          </p:nvPr>
        </p:nvSpPr>
        <p:spPr>
          <a:xfrm>
            <a:off x="250825" y="620713"/>
            <a:ext cx="8642350" cy="431800"/>
          </a:xfrm>
          <a:ln/>
        </p:spPr>
        <p:txBody>
          <a:bodyPr wrap="square" lIns="91440" tIns="45720" rIns="91440" bIns="45720" anchor="ctr" anchorCtr="0"/>
          <a:p>
            <a:pPr eaLnBrk="1" hangingPunct="1"/>
            <a:r>
              <a:rPr lang="zh-CN" altLang="en-US" sz="2000" dirty="0">
                <a:solidFill>
                  <a:schemeClr val="accent2"/>
                </a:solidFill>
                <a:latin typeface="微软雅黑" panose="020B0503020204020204" pitchFamily="34" charset="-122"/>
              </a:rPr>
              <a:t>（</a:t>
            </a:r>
            <a:r>
              <a:rPr lang="en-US" altLang="zh-CN" sz="2000">
                <a:solidFill>
                  <a:schemeClr val="accent2"/>
                </a:solidFill>
                <a:latin typeface="微软雅黑" panose="020B0503020204020204" pitchFamily="34" charset="-122"/>
              </a:rPr>
              <a:t>5</a:t>
            </a:r>
            <a:r>
              <a:rPr lang="zh-CN" altLang="en-US" sz="2000" dirty="0">
                <a:solidFill>
                  <a:schemeClr val="accent2"/>
                </a:solidFill>
                <a:latin typeface="微软雅黑" panose="020B0503020204020204" pitchFamily="34" charset="-122"/>
              </a:rPr>
              <a:t>）工作危害分析表</a:t>
            </a:r>
            <a:endParaRPr lang="zh-CN" altLang="en-US" sz="2000" dirty="0">
              <a:solidFill>
                <a:schemeClr val="accent2"/>
              </a:solidFill>
              <a:latin typeface="微软雅黑" panose="020B0503020204020204" pitchFamily="34" charset="-122"/>
            </a:endParaRPr>
          </a:p>
        </p:txBody>
      </p:sp>
      <p:sp>
        <p:nvSpPr>
          <p:cNvPr id="141314" name="Rectangle 6"/>
          <p:cNvSpPr>
            <a:spLocks noGrp="1"/>
          </p:cNvSpPr>
          <p:nvPr>
            <p:ph type="body" idx="4294967295"/>
          </p:nvPr>
        </p:nvSpPr>
        <p:spPr>
          <a:xfrm>
            <a:off x="468313" y="1268413"/>
            <a:ext cx="8229600" cy="4525962"/>
          </a:xfrm>
          <a:ln/>
        </p:spPr>
        <p:txBody>
          <a:bodyPr wrap="square" lIns="91440" tIns="45720" rIns="91440" bIns="45720" anchor="t" anchorCtr="0"/>
          <a:p>
            <a:pPr eaLnBrk="1" hangingPunct="1"/>
            <a:endParaRPr lang="zh-CN" altLang="zh-CN" dirty="0"/>
          </a:p>
        </p:txBody>
      </p:sp>
      <p:pic>
        <p:nvPicPr>
          <p:cNvPr id="141315" name="Picture 7" descr="截图未命名1"/>
          <p:cNvPicPr>
            <a:picLocks noChangeAspect="1"/>
          </p:cNvPicPr>
          <p:nvPr/>
        </p:nvPicPr>
        <p:blipFill>
          <a:blip r:embed="rId1"/>
          <a:stretch>
            <a:fillRect/>
          </a:stretch>
        </p:blipFill>
        <p:spPr>
          <a:xfrm>
            <a:off x="250825" y="981075"/>
            <a:ext cx="8713788" cy="5210175"/>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Rectangle 4"/>
          <p:cNvSpPr>
            <a:spLocks noGrp="1"/>
          </p:cNvSpPr>
          <p:nvPr>
            <p:ph type="title" idx="4294967295"/>
          </p:nvPr>
        </p:nvSpPr>
        <p:spPr>
          <a:xfrm>
            <a:off x="468313" y="2276475"/>
            <a:ext cx="8229600" cy="1143000"/>
          </a:xfrm>
          <a:ln/>
        </p:spPr>
        <p:txBody>
          <a:bodyPr wrap="square" lIns="91440" tIns="45720" rIns="91440" bIns="45720" anchor="ctr" anchorCtr="0"/>
          <a:p>
            <a:pPr eaLnBrk="1" hangingPunct="1"/>
            <a:endParaRPr lang="zh-CN" altLang="zh-CN" dirty="0"/>
          </a:p>
        </p:txBody>
      </p:sp>
      <p:pic>
        <p:nvPicPr>
          <p:cNvPr id="142338" name="Picture 5" descr="截图未命名2"/>
          <p:cNvPicPr>
            <a:picLocks noChangeAspect="1"/>
          </p:cNvPicPr>
          <p:nvPr/>
        </p:nvPicPr>
        <p:blipFill>
          <a:blip r:embed="rId1"/>
          <a:stretch>
            <a:fillRect/>
          </a:stretch>
        </p:blipFill>
        <p:spPr>
          <a:xfrm>
            <a:off x="0" y="908050"/>
            <a:ext cx="9144000" cy="50863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descr="深色木质"/>
          <p:cNvSpPr/>
          <p:nvPr/>
        </p:nvSpPr>
        <p:spPr>
          <a:xfrm>
            <a:off x="755650" y="1268413"/>
            <a:ext cx="8131175"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zh-CN" altLang="en-US" sz="3600" dirty="0">
                <a:solidFill>
                  <a:schemeClr val="tx2"/>
                </a:solidFill>
                <a:latin typeface="微软雅黑" panose="020B0503020204020204" pitchFamily="34" charset="-122"/>
                <a:ea typeface="微软雅黑" panose="020B0503020204020204" pitchFamily="34" charset="-122"/>
              </a:rPr>
              <a:t>第一部分  双体系建设</a:t>
            </a:r>
            <a:endParaRPr lang="zh-CN" altLang="en-US" sz="3600" dirty="0">
              <a:solidFill>
                <a:schemeClr val="tx2"/>
              </a:solidFill>
              <a:latin typeface="微软雅黑" panose="020B0503020204020204" pitchFamily="34" charset="-122"/>
              <a:ea typeface="微软雅黑" panose="020B0503020204020204" pitchFamily="34" charset="-122"/>
            </a:endParaRPr>
          </a:p>
        </p:txBody>
      </p:sp>
      <p:pic>
        <p:nvPicPr>
          <p:cNvPr id="18434"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Rectangle 4"/>
          <p:cNvSpPr>
            <a:spLocks noGrp="1"/>
          </p:cNvSpPr>
          <p:nvPr>
            <p:ph type="title" idx="4294967295"/>
          </p:nvPr>
        </p:nvSpPr>
        <p:spPr>
          <a:xfrm>
            <a:off x="468313" y="2276475"/>
            <a:ext cx="8229600" cy="1143000"/>
          </a:xfrm>
          <a:ln/>
        </p:spPr>
        <p:txBody>
          <a:bodyPr wrap="square" lIns="91440" tIns="45720" rIns="91440" bIns="45720" anchor="ctr" anchorCtr="0"/>
          <a:p>
            <a:pPr eaLnBrk="1" hangingPunct="1"/>
            <a:endParaRPr lang="zh-CN" altLang="zh-CN" dirty="0"/>
          </a:p>
        </p:txBody>
      </p:sp>
      <p:pic>
        <p:nvPicPr>
          <p:cNvPr id="143362" name="Picture 5" descr="截图未命名3"/>
          <p:cNvPicPr>
            <a:picLocks noChangeAspect="1"/>
          </p:cNvPicPr>
          <p:nvPr/>
        </p:nvPicPr>
        <p:blipFill>
          <a:blip r:embed="rId1"/>
          <a:stretch>
            <a:fillRect/>
          </a:stretch>
        </p:blipFill>
        <p:spPr>
          <a:xfrm>
            <a:off x="125413" y="866775"/>
            <a:ext cx="8894762" cy="51244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Rectangle 4"/>
          <p:cNvSpPr>
            <a:spLocks noGrp="1"/>
          </p:cNvSpPr>
          <p:nvPr>
            <p:ph type="title" idx="4294967295"/>
          </p:nvPr>
        </p:nvSpPr>
        <p:spPr>
          <a:xfrm>
            <a:off x="468313" y="2492375"/>
            <a:ext cx="8229600" cy="1143000"/>
          </a:xfrm>
          <a:ln/>
        </p:spPr>
        <p:txBody>
          <a:bodyPr wrap="square" lIns="91440" tIns="45720" rIns="91440" bIns="45720" anchor="ctr" anchorCtr="0"/>
          <a:p>
            <a:pPr eaLnBrk="1" hangingPunct="1"/>
            <a:endParaRPr lang="zh-CN" altLang="zh-CN" dirty="0"/>
          </a:p>
        </p:txBody>
      </p:sp>
      <p:pic>
        <p:nvPicPr>
          <p:cNvPr id="144386" name="Picture 5" descr="截图未命名4"/>
          <p:cNvPicPr>
            <a:picLocks noChangeAspect="1"/>
          </p:cNvPicPr>
          <p:nvPr/>
        </p:nvPicPr>
        <p:blipFill>
          <a:blip r:embed="rId1"/>
          <a:stretch>
            <a:fillRect/>
          </a:stretch>
        </p:blipFill>
        <p:spPr>
          <a:xfrm>
            <a:off x="0" y="1196975"/>
            <a:ext cx="9210675" cy="4476750"/>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Rectangle 2"/>
          <p:cNvSpPr>
            <a:spLocks noGrp="1"/>
          </p:cNvSpPr>
          <p:nvPr>
            <p:ph type="title" idx="4294967295"/>
          </p:nvPr>
        </p:nvSpPr>
        <p:spPr>
          <a:xfrm>
            <a:off x="250825" y="692150"/>
            <a:ext cx="8435975" cy="360363"/>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2.3 </a:t>
            </a:r>
            <a:r>
              <a:rPr lang="zh-CN" altLang="en-US" sz="2800" dirty="0">
                <a:solidFill>
                  <a:srgbClr val="0000FF"/>
                </a:solidFill>
                <a:latin typeface="微软雅黑" panose="020B0503020204020204" pitchFamily="34" charset="-122"/>
              </a:rPr>
              <a:t>风险评价方法</a:t>
            </a:r>
            <a:endParaRPr lang="zh-CN" altLang="en-US" sz="2800" dirty="0">
              <a:solidFill>
                <a:srgbClr val="0000FF"/>
              </a:solidFill>
              <a:latin typeface="微软雅黑" panose="020B0503020204020204" pitchFamily="34" charset="-122"/>
            </a:endParaRPr>
          </a:p>
        </p:txBody>
      </p:sp>
      <p:sp>
        <p:nvSpPr>
          <p:cNvPr id="148482" name="Rectangle 3"/>
          <p:cNvSpPr>
            <a:spLocks noGrp="1"/>
          </p:cNvSpPr>
          <p:nvPr>
            <p:ph type="body" idx="4294967295"/>
          </p:nvPr>
        </p:nvSpPr>
        <p:spPr>
          <a:xfrm>
            <a:off x="323850" y="1125538"/>
            <a:ext cx="8496300" cy="4608512"/>
          </a:xfrm>
          <a:ln/>
        </p:spPr>
        <p:txBody>
          <a:bodyPr wrap="square" lIns="91440" tIns="45720" rIns="91440" bIns="45720" anchor="t" anchorCtr="0"/>
          <a:p>
            <a:pPr eaLnBrk="1" hangingPunct="1">
              <a:lnSpc>
                <a:spcPct val="90000"/>
              </a:lnSpc>
              <a:buNone/>
            </a:pPr>
            <a:r>
              <a:rPr lang="zh-CN" altLang="en-US" b="1" dirty="0">
                <a:solidFill>
                  <a:srgbClr val="006600"/>
                </a:solidFill>
                <a:latin typeface="微软雅黑" panose="020B0503020204020204" pitchFamily="34" charset="-122"/>
              </a:rPr>
              <a:t>风险评价的方法简介</a:t>
            </a:r>
            <a:endParaRPr lang="zh-CN" altLang="en-US"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安全检查表法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专家评议法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危险指数法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危险性预先分析方法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故障假设分析方法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故障假设分析</a:t>
            </a:r>
            <a:r>
              <a:rPr lang="en-US" altLang="zh-CN" sz="2000" b="1">
                <a:solidFill>
                  <a:srgbClr val="006600"/>
                </a:solidFill>
                <a:latin typeface="微软雅黑" panose="020B0503020204020204" pitchFamily="34" charset="-122"/>
              </a:rPr>
              <a:t>/</a:t>
            </a:r>
            <a:r>
              <a:rPr lang="zh-CN" altLang="en-US" sz="2000" b="1" dirty="0">
                <a:solidFill>
                  <a:srgbClr val="006600"/>
                </a:solidFill>
                <a:latin typeface="微软雅黑" panose="020B0503020204020204" pitchFamily="34" charset="-122"/>
              </a:rPr>
              <a:t>检查表分析方法</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危险和可操作性研究</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故障类型和影响分析</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故障树分析</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事件树分析</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人员可靠性分析</a:t>
            </a:r>
            <a:endParaRPr lang="zh-CN" altLang="en-US" sz="2000" b="1" dirty="0">
              <a:solidFill>
                <a:srgbClr val="006600"/>
              </a:solidFill>
              <a:latin typeface="微软雅黑" panose="020B0503020204020204" pitchFamily="34" charset="-122"/>
            </a:endParaRPr>
          </a:p>
          <a:p>
            <a:pPr lvl="1" eaLnBrk="1" hangingPunct="1">
              <a:lnSpc>
                <a:spcPct val="110000"/>
              </a:lnSpc>
              <a:buClr>
                <a:srgbClr val="FF0000"/>
              </a:buClr>
              <a:buFont typeface="Wingdings" panose="05000000000000000000" pitchFamily="2" charset="2"/>
              <a:buChar char="Ø"/>
            </a:pPr>
            <a:r>
              <a:rPr lang="zh-CN" altLang="en-US" sz="2000" b="1" dirty="0">
                <a:solidFill>
                  <a:srgbClr val="006600"/>
                </a:solidFill>
                <a:latin typeface="微软雅黑" panose="020B0503020204020204" pitchFamily="34" charset="-122"/>
              </a:rPr>
              <a:t> </a:t>
            </a:r>
            <a:r>
              <a:rPr lang="zh-CN" altLang="en-US" sz="2400" b="1" dirty="0">
                <a:solidFill>
                  <a:srgbClr val="CC0000"/>
                </a:solidFill>
                <a:latin typeface="微软雅黑" panose="020B0503020204020204" pitchFamily="34" charset="-122"/>
              </a:rPr>
              <a:t>作业条件危险性评价法（修正）</a:t>
            </a:r>
            <a:endParaRPr lang="zh-CN" altLang="en-US" sz="2400" b="1" dirty="0">
              <a:solidFill>
                <a:srgbClr val="CC0000"/>
              </a:solidFill>
              <a:latin typeface="微软雅黑" panose="020B0503020204020204" pitchFamily="3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Rectangle 2"/>
          <p:cNvSpPr>
            <a:spLocks noGrp="1"/>
          </p:cNvSpPr>
          <p:nvPr>
            <p:ph type="title" idx="4294967295"/>
          </p:nvPr>
        </p:nvSpPr>
        <p:spPr>
          <a:xfrm>
            <a:off x="250825" y="692150"/>
            <a:ext cx="8435975" cy="433388"/>
          </a:xfrm>
          <a:ln/>
        </p:spPr>
        <p:txBody>
          <a:bodyPr wrap="square" lIns="91440" tIns="45720" rIns="91440" bIns="45720" anchor="ctr" anchorCtr="0"/>
          <a:p>
            <a:pPr eaLnBrk="1" hangingPunct="1"/>
            <a:br>
              <a:rPr lang="en-US" altLang="zh-CN" sz="1800" b="0"/>
            </a:br>
            <a:r>
              <a:rPr lang="en-US" altLang="zh-CN" sz="2400">
                <a:solidFill>
                  <a:srgbClr val="0000FF"/>
                </a:solidFill>
                <a:latin typeface="微软雅黑" panose="020B0503020204020204" pitchFamily="34" charset="-122"/>
              </a:rPr>
              <a:t>2.3.1 </a:t>
            </a:r>
            <a:r>
              <a:rPr lang="zh-CN" altLang="en-US" sz="2400" dirty="0">
                <a:solidFill>
                  <a:srgbClr val="0000FF"/>
                </a:solidFill>
                <a:latin typeface="微软雅黑" panose="020B0503020204020204" pitchFamily="34" charset="-122"/>
              </a:rPr>
              <a:t>作业条件危险性评价法</a:t>
            </a:r>
            <a:br>
              <a:rPr lang="zh-CN" altLang="en-US" sz="2400" dirty="0">
                <a:solidFill>
                  <a:srgbClr val="0000FF"/>
                </a:solidFill>
                <a:latin typeface="微软雅黑" panose="020B0503020204020204" pitchFamily="34" charset="-122"/>
              </a:rPr>
            </a:br>
            <a:endParaRPr lang="zh-CN" altLang="en-US" sz="2400" dirty="0">
              <a:solidFill>
                <a:srgbClr val="0000FF"/>
              </a:solidFill>
              <a:latin typeface="微软雅黑" panose="020B0503020204020204" pitchFamily="34" charset="-122"/>
            </a:endParaRPr>
          </a:p>
        </p:txBody>
      </p:sp>
      <p:sp>
        <p:nvSpPr>
          <p:cNvPr id="149506" name="Rectangle 3"/>
          <p:cNvSpPr>
            <a:spLocks noGrp="1"/>
          </p:cNvSpPr>
          <p:nvPr>
            <p:ph type="body" idx="4294967295"/>
          </p:nvPr>
        </p:nvSpPr>
        <p:spPr>
          <a:xfrm>
            <a:off x="457200" y="1125538"/>
            <a:ext cx="8229600" cy="5000625"/>
          </a:xfrm>
          <a:ln/>
        </p:spPr>
        <p:txBody>
          <a:bodyPr wrap="square" lIns="91440" tIns="45720" rIns="91440" bIns="45720" anchor="t" anchorCtr="0"/>
          <a:p>
            <a:pPr eaLnBrk="1" hangingPunct="1">
              <a:lnSpc>
                <a:spcPct val="80000"/>
              </a:lnSpc>
              <a:buNone/>
            </a:pPr>
            <a:r>
              <a:rPr lang="en-US" altLang="zh-CN" b="1">
                <a:solidFill>
                  <a:srgbClr val="9900CC"/>
                </a:solidFill>
                <a:latin typeface="微软雅黑" panose="020B0503020204020204" pitchFamily="34" charset="-122"/>
              </a:rPr>
              <a:t>2.3.1.1</a:t>
            </a:r>
            <a:r>
              <a:rPr lang="zh-CN" altLang="en-US" b="1" dirty="0">
                <a:solidFill>
                  <a:srgbClr val="9900CC"/>
                </a:solidFill>
                <a:latin typeface="微软雅黑" panose="020B0503020204020204" pitchFamily="34" charset="-122"/>
              </a:rPr>
              <a:t>方法介绍</a:t>
            </a:r>
            <a:endParaRPr lang="zh-CN" altLang="en-US" b="1" dirty="0">
              <a:solidFill>
                <a:srgbClr val="9900CC"/>
              </a:solidFill>
              <a:latin typeface="微软雅黑" panose="020B0503020204020204" pitchFamily="34" charset="-122"/>
            </a:endParaRPr>
          </a:p>
          <a:p>
            <a:pPr eaLnBrk="1" hangingPunct="1">
              <a:lnSpc>
                <a:spcPct val="90000"/>
              </a:lnSpc>
              <a:buNone/>
            </a:pPr>
            <a:r>
              <a:rPr lang="zh-CN" altLang="en-US" dirty="0">
                <a:solidFill>
                  <a:srgbClr val="9900CC"/>
                </a:solidFill>
                <a:latin typeface="微软雅黑" panose="020B0503020204020204" pitchFamily="34" charset="-122"/>
              </a:rPr>
              <a:t>       美国的</a:t>
            </a:r>
            <a:r>
              <a:rPr lang="en-US" altLang="zh-CN">
                <a:solidFill>
                  <a:srgbClr val="9900CC"/>
                </a:solidFill>
                <a:latin typeface="微软雅黑" panose="020B0503020204020204" pitchFamily="34" charset="-122"/>
              </a:rPr>
              <a:t>K·J·</a:t>
            </a:r>
            <a:r>
              <a:rPr lang="zh-CN" altLang="en-US" dirty="0">
                <a:solidFill>
                  <a:srgbClr val="9900CC"/>
                </a:solidFill>
                <a:latin typeface="微软雅黑" panose="020B0503020204020204" pitchFamily="34" charset="-122"/>
              </a:rPr>
              <a:t>格雷厄姆</a:t>
            </a:r>
            <a:r>
              <a:rPr lang="en-US" altLang="zh-CN">
                <a:solidFill>
                  <a:srgbClr val="9900CC"/>
                </a:solidFill>
                <a:latin typeface="微软雅黑" panose="020B0503020204020204" pitchFamily="34" charset="-122"/>
              </a:rPr>
              <a:t>(</a:t>
            </a:r>
            <a:r>
              <a:rPr lang="en-US" altLang="zh-CN" dirty="0" err="1">
                <a:solidFill>
                  <a:srgbClr val="9900CC"/>
                </a:solidFill>
                <a:latin typeface="微软雅黑" panose="020B0503020204020204" pitchFamily="34" charset="-122"/>
              </a:rPr>
              <a:t>Keneth</a:t>
            </a:r>
            <a:r>
              <a:rPr lang="zh-CN" altLang="en-US" dirty="0">
                <a:solidFill>
                  <a:srgbClr val="9900CC"/>
                </a:solidFill>
                <a:latin typeface="微软雅黑" panose="020B0503020204020204" pitchFamily="34" charset="-122"/>
              </a:rPr>
              <a:t>．</a:t>
            </a:r>
            <a:r>
              <a:rPr lang="en-US" altLang="zh-CN">
                <a:solidFill>
                  <a:srgbClr val="9900CC"/>
                </a:solidFill>
                <a:latin typeface="微软雅黑" panose="020B0503020204020204" pitchFamily="34" charset="-122"/>
              </a:rPr>
              <a:t>J</a:t>
            </a:r>
            <a:r>
              <a:rPr lang="zh-CN" altLang="en-US" dirty="0">
                <a:solidFill>
                  <a:srgbClr val="9900CC"/>
                </a:solidFill>
                <a:latin typeface="微软雅黑" panose="020B0503020204020204" pitchFamily="34" charset="-122"/>
              </a:rPr>
              <a:t>．</a:t>
            </a:r>
            <a:r>
              <a:rPr lang="en-US" altLang="zh-CN">
                <a:solidFill>
                  <a:srgbClr val="9900CC"/>
                </a:solidFill>
                <a:latin typeface="微软雅黑" panose="020B0503020204020204" pitchFamily="34" charset="-122"/>
              </a:rPr>
              <a:t>Graham)</a:t>
            </a:r>
            <a:r>
              <a:rPr lang="zh-CN" altLang="en-US" dirty="0">
                <a:solidFill>
                  <a:srgbClr val="9900CC"/>
                </a:solidFill>
                <a:latin typeface="微软雅黑" panose="020B0503020204020204" pitchFamily="34" charset="-122"/>
              </a:rPr>
              <a:t>和</a:t>
            </a:r>
            <a:r>
              <a:rPr lang="en-US" altLang="zh-CN">
                <a:solidFill>
                  <a:srgbClr val="9900CC"/>
                </a:solidFill>
                <a:latin typeface="微软雅黑" panose="020B0503020204020204" pitchFamily="34" charset="-122"/>
              </a:rPr>
              <a:t>G·F·</a:t>
            </a:r>
            <a:r>
              <a:rPr lang="zh-CN" altLang="en-US" dirty="0">
                <a:solidFill>
                  <a:srgbClr val="9900CC"/>
                </a:solidFill>
                <a:latin typeface="微软雅黑" panose="020B0503020204020204" pitchFamily="34" charset="-122"/>
              </a:rPr>
              <a:t>金尼</a:t>
            </a:r>
            <a:r>
              <a:rPr lang="en-US" altLang="zh-CN">
                <a:solidFill>
                  <a:srgbClr val="9900CC"/>
                </a:solidFill>
                <a:latin typeface="微软雅黑" panose="020B0503020204020204" pitchFamily="34" charset="-122"/>
              </a:rPr>
              <a:t>(Gilbert</a:t>
            </a:r>
            <a:r>
              <a:rPr lang="zh-CN" altLang="en-US" dirty="0">
                <a:solidFill>
                  <a:srgbClr val="9900CC"/>
                </a:solidFill>
                <a:latin typeface="微软雅黑" panose="020B0503020204020204" pitchFamily="34" charset="-122"/>
              </a:rPr>
              <a:t>．</a:t>
            </a:r>
            <a:r>
              <a:rPr lang="en-US" altLang="zh-CN">
                <a:solidFill>
                  <a:srgbClr val="9900CC"/>
                </a:solidFill>
                <a:latin typeface="微软雅黑" panose="020B0503020204020204" pitchFamily="34" charset="-122"/>
              </a:rPr>
              <a:t>F</a:t>
            </a:r>
            <a:r>
              <a:rPr lang="zh-CN" altLang="en-US" dirty="0">
                <a:solidFill>
                  <a:srgbClr val="9900CC"/>
                </a:solidFill>
                <a:latin typeface="微软雅黑" panose="020B0503020204020204" pitchFamily="34" charset="-122"/>
              </a:rPr>
              <a:t>．</a:t>
            </a:r>
            <a:r>
              <a:rPr lang="en-US" altLang="zh-CN">
                <a:solidFill>
                  <a:srgbClr val="9900CC"/>
                </a:solidFill>
                <a:latin typeface="微软雅黑" panose="020B0503020204020204" pitchFamily="34" charset="-122"/>
              </a:rPr>
              <a:t>Kinney)</a:t>
            </a:r>
            <a:r>
              <a:rPr lang="zh-CN" altLang="en-US" dirty="0">
                <a:solidFill>
                  <a:srgbClr val="9900CC"/>
                </a:solidFill>
                <a:latin typeface="微软雅黑" panose="020B0503020204020204" pitchFamily="34" charset="-122"/>
              </a:rPr>
              <a:t>研究了人们在具有潜在危险环境中作业的危险性，提出了以所评价的环境与某些作为参考环境的对比为基础，将</a:t>
            </a:r>
            <a:r>
              <a:rPr lang="zh-CN" altLang="en-US" b="1" dirty="0">
                <a:solidFill>
                  <a:srgbClr val="9900CC"/>
                </a:solidFill>
                <a:latin typeface="微软雅黑" panose="020B0503020204020204" pitchFamily="34" charset="-122"/>
              </a:rPr>
              <a:t>作业条件的危险性</a:t>
            </a:r>
            <a:r>
              <a:rPr lang="zh-CN" altLang="en-US" dirty="0">
                <a:solidFill>
                  <a:srgbClr val="9900CC"/>
                </a:solidFill>
                <a:latin typeface="微软雅黑" panose="020B0503020204020204" pitchFamily="34" charset="-122"/>
              </a:rPr>
              <a:t>作为因变量</a:t>
            </a:r>
            <a:r>
              <a:rPr lang="en-US" altLang="zh-CN">
                <a:solidFill>
                  <a:srgbClr val="9900CC"/>
                </a:solidFill>
                <a:latin typeface="微软雅黑" panose="020B0503020204020204" pitchFamily="34" charset="-122"/>
              </a:rPr>
              <a:t>(D)</a:t>
            </a:r>
            <a:r>
              <a:rPr lang="zh-CN" altLang="en-US" dirty="0">
                <a:solidFill>
                  <a:srgbClr val="9900CC"/>
                </a:solidFill>
                <a:latin typeface="微软雅黑" panose="020B0503020204020204" pitchFamily="34" charset="-122"/>
              </a:rPr>
              <a:t>，</a:t>
            </a:r>
            <a:r>
              <a:rPr lang="zh-CN" altLang="en-US" b="1" dirty="0">
                <a:solidFill>
                  <a:srgbClr val="9900CC"/>
                </a:solidFill>
                <a:latin typeface="微软雅黑" panose="020B0503020204020204" pitchFamily="34" charset="-122"/>
              </a:rPr>
              <a:t>事故或危险事件发生的可能性</a:t>
            </a:r>
            <a:r>
              <a:rPr lang="en-US" altLang="zh-CN" b="1">
                <a:solidFill>
                  <a:srgbClr val="9900CC"/>
                </a:solidFill>
                <a:latin typeface="微软雅黑" panose="020B0503020204020204" pitchFamily="34" charset="-122"/>
              </a:rPr>
              <a:t>(L)</a:t>
            </a:r>
            <a:r>
              <a:rPr lang="zh-CN" altLang="en-US" dirty="0">
                <a:solidFill>
                  <a:srgbClr val="9900CC"/>
                </a:solidFill>
                <a:latin typeface="微软雅黑" panose="020B0503020204020204" pitchFamily="34" charset="-122"/>
              </a:rPr>
              <a:t>、</a:t>
            </a:r>
            <a:r>
              <a:rPr lang="zh-CN" altLang="en-US" b="1" dirty="0">
                <a:solidFill>
                  <a:srgbClr val="9900CC"/>
                </a:solidFill>
                <a:latin typeface="微软雅黑" panose="020B0503020204020204" pitchFamily="34" charset="-122"/>
              </a:rPr>
              <a:t>暴露于危险环境的频率</a:t>
            </a:r>
            <a:r>
              <a:rPr lang="en-US" altLang="zh-CN" b="1">
                <a:solidFill>
                  <a:srgbClr val="9900CC"/>
                </a:solidFill>
                <a:latin typeface="微软雅黑" panose="020B0503020204020204" pitchFamily="34" charset="-122"/>
              </a:rPr>
              <a:t>(E)</a:t>
            </a:r>
            <a:r>
              <a:rPr lang="zh-CN" altLang="en-US" dirty="0">
                <a:solidFill>
                  <a:srgbClr val="9900CC"/>
                </a:solidFill>
                <a:latin typeface="微软雅黑" panose="020B0503020204020204" pitchFamily="34" charset="-122"/>
              </a:rPr>
              <a:t>及</a:t>
            </a:r>
            <a:r>
              <a:rPr lang="zh-CN" altLang="en-US" b="1" dirty="0">
                <a:solidFill>
                  <a:srgbClr val="9900CC"/>
                </a:solidFill>
                <a:latin typeface="微软雅黑" panose="020B0503020204020204" pitchFamily="34" charset="-122"/>
              </a:rPr>
              <a:t>危险严重程度</a:t>
            </a:r>
            <a:r>
              <a:rPr lang="en-US" altLang="zh-CN" b="1">
                <a:solidFill>
                  <a:srgbClr val="9900CC"/>
                </a:solidFill>
                <a:latin typeface="微软雅黑" panose="020B0503020204020204" pitchFamily="34" charset="-122"/>
              </a:rPr>
              <a:t>(C)</a:t>
            </a:r>
            <a:r>
              <a:rPr lang="zh-CN" altLang="en-US" dirty="0">
                <a:solidFill>
                  <a:srgbClr val="9900CC"/>
                </a:solidFill>
                <a:latin typeface="微软雅黑" panose="020B0503020204020204" pitchFamily="34" charset="-122"/>
              </a:rPr>
              <a:t>作为自变量，确定了它们之间的函数式。</a:t>
            </a:r>
            <a:endParaRPr lang="zh-CN" altLang="en-US" dirty="0">
              <a:solidFill>
                <a:srgbClr val="9900CC"/>
              </a:solidFill>
              <a:latin typeface="微软雅黑" panose="020B0503020204020204" pitchFamily="34" charset="-122"/>
            </a:endParaRPr>
          </a:p>
          <a:p>
            <a:pPr algn="ctr" eaLnBrk="1" hangingPunct="1">
              <a:lnSpc>
                <a:spcPct val="90000"/>
              </a:lnSpc>
              <a:buNone/>
            </a:pPr>
            <a:r>
              <a:rPr lang="en-US" altLang="zh-CN" sz="2400" b="1">
                <a:solidFill>
                  <a:srgbClr val="CC0000"/>
                </a:solidFill>
                <a:latin typeface="微软雅黑" panose="020B0503020204020204" pitchFamily="34" charset="-122"/>
              </a:rPr>
              <a:t>D=L</a:t>
            </a:r>
            <a:r>
              <a:rPr lang="en-US" altLang="zh-CN" sz="1800" b="1"/>
              <a:t>×</a:t>
            </a:r>
            <a:r>
              <a:rPr lang="en-US" altLang="zh-CN" sz="2400" b="1">
                <a:solidFill>
                  <a:srgbClr val="CC0000"/>
                </a:solidFill>
                <a:latin typeface="微软雅黑" panose="020B0503020204020204" pitchFamily="34" charset="-122"/>
              </a:rPr>
              <a:t> E </a:t>
            </a:r>
            <a:r>
              <a:rPr lang="en-US" altLang="zh-CN" sz="1800" b="1"/>
              <a:t>×</a:t>
            </a:r>
            <a:r>
              <a:rPr lang="en-US" altLang="zh-CN" sz="2400" b="1">
                <a:solidFill>
                  <a:srgbClr val="CC0000"/>
                </a:solidFill>
                <a:latin typeface="微软雅黑" panose="020B0503020204020204" pitchFamily="34" charset="-122"/>
              </a:rPr>
              <a:t> C</a:t>
            </a:r>
            <a:endParaRPr lang="en-US" altLang="zh-CN" sz="2400" b="1">
              <a:solidFill>
                <a:srgbClr val="CC0000"/>
              </a:solidFill>
              <a:latin typeface="微软雅黑" panose="020B0503020204020204" pitchFamily="34" charset="-122"/>
            </a:endParaRPr>
          </a:p>
          <a:p>
            <a:pPr eaLnBrk="1" hangingPunct="1">
              <a:lnSpc>
                <a:spcPct val="90000"/>
              </a:lnSpc>
              <a:buNone/>
            </a:pPr>
            <a:r>
              <a:rPr lang="zh-CN" altLang="en-US" dirty="0">
                <a:solidFill>
                  <a:srgbClr val="9900CC"/>
                </a:solidFill>
                <a:latin typeface="微软雅黑" panose="020B0503020204020204" pitchFamily="34" charset="-122"/>
              </a:rPr>
              <a:t>	    根据实际经验他们给出了</a:t>
            </a:r>
            <a:r>
              <a:rPr lang="en-US" altLang="zh-CN">
                <a:solidFill>
                  <a:srgbClr val="9900CC"/>
                </a:solidFill>
                <a:latin typeface="微软雅黑" panose="020B0503020204020204" pitchFamily="34" charset="-122"/>
              </a:rPr>
              <a:t>3 </a:t>
            </a:r>
            <a:r>
              <a:rPr lang="zh-CN" altLang="en-US" dirty="0">
                <a:solidFill>
                  <a:srgbClr val="9900CC"/>
                </a:solidFill>
                <a:latin typeface="微软雅黑" panose="020B0503020204020204" pitchFamily="34" charset="-122"/>
              </a:rPr>
              <a:t>个自变量的各种不同情况的分数值，采取对所评价的对象根据情况进行“打分”的办法，然后根据公式计算出其危险性分数值，再按危险性分数值划分的危险程度等级表，查出其危险程度的一种评价方法。这是一种简单易行的评价作业条件危险性的方法。</a:t>
            </a:r>
            <a:endParaRPr lang="zh-CN" altLang="en-US" dirty="0">
              <a:solidFill>
                <a:srgbClr val="9900CC"/>
              </a:solidFill>
              <a:latin typeface="微软雅黑" panose="020B0503020204020204" pitchFamily="34" charset="-122"/>
            </a:endParaRPr>
          </a:p>
          <a:p>
            <a:pPr eaLnBrk="1" hangingPunct="1">
              <a:lnSpc>
                <a:spcPct val="90000"/>
              </a:lnSpc>
            </a:pPr>
            <a:endParaRPr lang="en-US" altLang="zh-CN">
              <a:solidFill>
                <a:srgbClr val="9900CC"/>
              </a:solidFill>
              <a:latin typeface="微软雅黑" panose="020B0503020204020204" pitchFamily="3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0529" name="Picture 5"/>
          <p:cNvPicPr>
            <a:picLocks noGrp="1" noChangeAspect="1"/>
          </p:cNvPicPr>
          <p:nvPr>
            <p:ph type="title" idx="4294967295"/>
          </p:nvPr>
        </p:nvPicPr>
        <p:blipFill>
          <a:blip r:embed="rId1"/>
          <a:srcRect l="30380" t="27325" r="13200" b="24065"/>
          <a:stretch>
            <a:fillRect/>
          </a:stretch>
        </p:blipFill>
        <p:spPr>
          <a:xfrm>
            <a:off x="1114425" y="692150"/>
            <a:ext cx="6913563" cy="5184775"/>
          </a:xfrm>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1553" name="Picture 5"/>
          <p:cNvPicPr>
            <a:picLocks noGrp="1" noChangeAspect="1"/>
          </p:cNvPicPr>
          <p:nvPr>
            <p:ph type="title" idx="4294967295"/>
          </p:nvPr>
        </p:nvPicPr>
        <p:blipFill>
          <a:blip r:embed="rId1"/>
          <a:srcRect l="30380" t="27325" r="11031" b="21562"/>
          <a:stretch>
            <a:fillRect/>
          </a:stretch>
        </p:blipFill>
        <p:spPr>
          <a:xfrm>
            <a:off x="1125538" y="692150"/>
            <a:ext cx="6913562" cy="5184775"/>
          </a:xfrm>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2577" name="Picture 5"/>
          <p:cNvPicPr>
            <a:picLocks noGrp="1" noChangeAspect="1"/>
          </p:cNvPicPr>
          <p:nvPr>
            <p:ph type="title" idx="4294967295"/>
          </p:nvPr>
        </p:nvPicPr>
        <p:blipFill>
          <a:blip r:embed="rId1"/>
          <a:srcRect l="30380" t="27325" r="13200" b="24065"/>
          <a:stretch>
            <a:fillRect/>
          </a:stretch>
        </p:blipFill>
        <p:spPr>
          <a:xfrm>
            <a:off x="1077913" y="692150"/>
            <a:ext cx="7010400" cy="5257800"/>
          </a:xfrm>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01" name="Picture 5"/>
          <p:cNvPicPr>
            <a:picLocks noGrp="1" noChangeAspect="1"/>
          </p:cNvPicPr>
          <p:nvPr>
            <p:ph type="title" idx="4294967295"/>
          </p:nvPr>
        </p:nvPicPr>
        <p:blipFill>
          <a:blip r:embed="rId1"/>
          <a:srcRect l="30380" t="27325" r="8861" b="29070"/>
          <a:stretch>
            <a:fillRect/>
          </a:stretch>
        </p:blipFill>
        <p:spPr>
          <a:xfrm>
            <a:off x="1101725" y="765175"/>
            <a:ext cx="6815138" cy="5111750"/>
          </a:xfrm>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Rectangle 4"/>
          <p:cNvSpPr>
            <a:spLocks noGrp="1"/>
          </p:cNvSpPr>
          <p:nvPr>
            <p:ph type="title" idx="4294967295"/>
          </p:nvPr>
        </p:nvSpPr>
        <p:spPr>
          <a:xfrm>
            <a:off x="323850" y="620713"/>
            <a:ext cx="8569325" cy="5329237"/>
          </a:xfrm>
          <a:ln/>
        </p:spPr>
        <p:txBody>
          <a:bodyPr wrap="square" lIns="91440" tIns="45720" rIns="91440" bIns="45720" anchor="ctr" anchorCtr="0"/>
          <a:p>
            <a:pPr eaLnBrk="1" hangingPunct="1">
              <a:lnSpc>
                <a:spcPct val="140000"/>
              </a:lnSpc>
            </a:pPr>
            <a:r>
              <a:rPr lang="en-US" altLang="zh-CN" sz="2400">
                <a:solidFill>
                  <a:srgbClr val="CC0000"/>
                </a:solidFill>
                <a:latin typeface="微软雅黑" panose="020B0503020204020204" pitchFamily="34" charset="-122"/>
              </a:rPr>
              <a:t>2.3.2 </a:t>
            </a:r>
            <a:r>
              <a:rPr lang="zh-CN" altLang="en-US" sz="2400" dirty="0">
                <a:solidFill>
                  <a:srgbClr val="CC0000"/>
                </a:solidFill>
                <a:latin typeface="微软雅黑" panose="020B0503020204020204" pitchFamily="34" charset="-122"/>
              </a:rPr>
              <a:t>作业风险分析法（</a:t>
            </a:r>
            <a:r>
              <a:rPr lang="en-US" altLang="zh-CN" sz="2400">
                <a:solidFill>
                  <a:srgbClr val="CC0000"/>
                </a:solidFill>
                <a:latin typeface="微软雅黑" panose="020B0503020204020204" pitchFamily="34" charset="-122"/>
              </a:rPr>
              <a:t>TRA</a:t>
            </a:r>
            <a:r>
              <a:rPr lang="zh-CN" altLang="en-US" sz="2400" dirty="0">
                <a:solidFill>
                  <a:srgbClr val="CC0000"/>
                </a:solidFill>
                <a:latin typeface="微软雅黑" panose="020B0503020204020204" pitchFamily="34" charset="-122"/>
              </a:rPr>
              <a:t>）</a:t>
            </a:r>
            <a:br>
              <a:rPr lang="zh-CN" altLang="en-US" sz="2400" dirty="0">
                <a:solidFill>
                  <a:srgbClr val="CC0000"/>
                </a:solidFill>
                <a:latin typeface="微软雅黑" panose="020B0503020204020204" pitchFamily="34" charset="-122"/>
              </a:rPr>
            </a:br>
            <a:r>
              <a:rPr lang="zh-CN" altLang="en-US" sz="2400" dirty="0">
                <a:solidFill>
                  <a:schemeClr val="accent2"/>
                </a:solidFill>
                <a:latin typeface="微软雅黑" panose="020B0503020204020204" pitchFamily="34" charset="-122"/>
              </a:rPr>
              <a:t>       </a:t>
            </a:r>
            <a:r>
              <a:rPr lang="zh-CN" altLang="en-US" sz="2400" dirty="0">
                <a:solidFill>
                  <a:srgbClr val="0000FF"/>
                </a:solidFill>
                <a:latin typeface="微软雅黑" panose="020B0503020204020204" pitchFamily="34" charset="-122"/>
              </a:rPr>
              <a:t>作业风险分析方法，英国石油化工行业最先采用。就是识别出每个作业活动可能存在的危害，并判定这种危害可能产生的后果及产生这种后果的可能性，二者相乘，得出所确定危害的风险。然后进行风险分级，根据不同级别的风险，采取相应的风险控制措施。</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风险的数学表达式为：</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R=L×S</a:t>
            </a:r>
            <a:br>
              <a:rPr lang="en-US" altLang="zh-CN" sz="2400">
                <a:solidFill>
                  <a:srgbClr val="0000FF"/>
                </a:solidFill>
                <a:latin typeface="微软雅黑" panose="020B0503020204020204" pitchFamily="34" charset="-122"/>
              </a:rPr>
            </a:br>
            <a:r>
              <a:rPr lang="en-US" altLang="zh-CN" sz="2400">
                <a:solidFill>
                  <a:srgbClr val="0000FF"/>
                </a:solidFill>
                <a:latin typeface="微软雅黑" panose="020B0503020204020204" pitchFamily="34" charset="-122"/>
              </a:rPr>
              <a:t>             R—</a:t>
            </a:r>
            <a:r>
              <a:rPr lang="zh-CN" altLang="en-US" sz="2400" dirty="0">
                <a:solidFill>
                  <a:srgbClr val="0000FF"/>
                </a:solidFill>
                <a:latin typeface="微软雅黑" panose="020B0503020204020204" pitchFamily="34" charset="-122"/>
              </a:rPr>
              <a:t>代表风险值；</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L—</a:t>
            </a:r>
            <a:r>
              <a:rPr lang="zh-CN" altLang="en-US" sz="2400" dirty="0">
                <a:solidFill>
                  <a:srgbClr val="0000FF"/>
                </a:solidFill>
                <a:latin typeface="微软雅黑" panose="020B0503020204020204" pitchFamily="34" charset="-122"/>
              </a:rPr>
              <a:t>代表发生伤害的可能性；</a:t>
            </a:r>
            <a:br>
              <a:rPr lang="zh-CN" altLang="en-US" sz="2400" dirty="0">
                <a:solidFill>
                  <a:srgbClr val="0000FF"/>
                </a:solidFill>
                <a:latin typeface="微软雅黑" panose="020B0503020204020204" pitchFamily="34" charset="-122"/>
              </a:rPr>
            </a:br>
            <a:r>
              <a:rPr lang="zh-CN" altLang="en-US" sz="2400" dirty="0">
                <a:solidFill>
                  <a:srgbClr val="0000FF"/>
                </a:solidFill>
                <a:latin typeface="微软雅黑" panose="020B0503020204020204" pitchFamily="34" charset="-122"/>
              </a:rPr>
              <a:t>             </a:t>
            </a:r>
            <a:r>
              <a:rPr lang="en-US" altLang="zh-CN" sz="2400">
                <a:solidFill>
                  <a:srgbClr val="0000FF"/>
                </a:solidFill>
                <a:latin typeface="微软雅黑" panose="020B0503020204020204" pitchFamily="34" charset="-122"/>
              </a:rPr>
              <a:t>S—</a:t>
            </a:r>
            <a:r>
              <a:rPr lang="zh-CN" altLang="en-US" sz="2400" dirty="0">
                <a:solidFill>
                  <a:srgbClr val="0000FF"/>
                </a:solidFill>
                <a:latin typeface="微软雅黑" panose="020B0503020204020204" pitchFamily="34" charset="-122"/>
              </a:rPr>
              <a:t>代表发生伤害后果的严重程度。</a:t>
            </a:r>
            <a:endParaRPr lang="zh-CN" altLang="en-US" sz="2400" dirty="0">
              <a:solidFill>
                <a:srgbClr val="0000FF"/>
              </a:solidFill>
              <a:latin typeface="微软雅黑" panose="020B0503020204020204" pitchFamily="3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Rectangle 2"/>
          <p:cNvSpPr>
            <a:spLocks noGrp="1"/>
          </p:cNvSpPr>
          <p:nvPr>
            <p:ph type="title" idx="4294967295"/>
          </p:nvPr>
        </p:nvSpPr>
        <p:spPr>
          <a:xfrm>
            <a:off x="395288" y="404813"/>
            <a:ext cx="8291512" cy="698500"/>
          </a:xfrm>
          <a:ln/>
        </p:spPr>
        <p:txBody>
          <a:bodyPr wrap="square" lIns="91440" tIns="45720" rIns="91440" bIns="45720" anchor="ctr" anchorCtr="0"/>
          <a:p>
            <a:pPr eaLnBrk="1" hangingPunct="1"/>
            <a:r>
              <a:rPr lang="zh-CN" altLang="en-US" sz="2400" dirty="0">
                <a:solidFill>
                  <a:srgbClr val="0000FF"/>
                </a:solidFill>
              </a:rPr>
              <a:t>（</a:t>
            </a:r>
            <a:r>
              <a:rPr lang="en-US" altLang="zh-CN" sz="2400">
                <a:solidFill>
                  <a:srgbClr val="0000FF"/>
                </a:solidFill>
              </a:rPr>
              <a:t>1</a:t>
            </a:r>
            <a:r>
              <a:rPr lang="zh-CN" altLang="en-US" sz="2400" dirty="0">
                <a:solidFill>
                  <a:srgbClr val="0000FF"/>
                </a:solidFill>
              </a:rPr>
              <a:t>）</a:t>
            </a:r>
            <a:r>
              <a:rPr lang="en-US" altLang="zh-CN" sz="2400">
                <a:solidFill>
                  <a:srgbClr val="0000FF"/>
                </a:solidFill>
              </a:rPr>
              <a:t>R-</a:t>
            </a:r>
            <a:r>
              <a:rPr lang="zh-CN" altLang="en-US" sz="2400" dirty="0">
                <a:solidFill>
                  <a:srgbClr val="0000FF"/>
                </a:solidFill>
              </a:rPr>
              <a:t>风险评估表</a:t>
            </a:r>
            <a:endParaRPr lang="zh-CN" altLang="en-US" sz="2400" dirty="0">
              <a:solidFill>
                <a:srgbClr val="0000FF"/>
              </a:solidFill>
            </a:endParaRPr>
          </a:p>
        </p:txBody>
      </p:sp>
      <p:sp>
        <p:nvSpPr>
          <p:cNvPr id="155650" name="Rectangle 3"/>
          <p:cNvSpPr>
            <a:spLocks noGrp="1"/>
          </p:cNvSpPr>
          <p:nvPr>
            <p:ph type="body" idx="4294967295"/>
          </p:nvPr>
        </p:nvSpPr>
        <p:spPr>
          <a:xfrm>
            <a:off x="250825" y="1198563"/>
            <a:ext cx="8642350" cy="4751387"/>
          </a:xfrm>
          <a:ln/>
        </p:spPr>
        <p:txBody>
          <a:bodyPr wrap="square" lIns="91440" tIns="45720" rIns="91440" bIns="45720" anchor="t" anchorCtr="0"/>
          <a:p>
            <a:pPr eaLnBrk="1" hangingPunct="1">
              <a:buNone/>
            </a:pPr>
            <a:r>
              <a:rPr lang="en-US" altLang="zh-CN"/>
              <a:t> </a:t>
            </a:r>
            <a:endParaRPr lang="en-US" altLang="zh-CN"/>
          </a:p>
        </p:txBody>
      </p:sp>
      <p:pic>
        <p:nvPicPr>
          <p:cNvPr id="155651" name="Picture 4" descr="QQ截图未命名"/>
          <p:cNvPicPr>
            <a:picLocks noChangeAspect="1"/>
          </p:cNvPicPr>
          <p:nvPr/>
        </p:nvPicPr>
        <p:blipFill>
          <a:blip r:embed="rId1"/>
          <a:stretch>
            <a:fillRect/>
          </a:stretch>
        </p:blipFill>
        <p:spPr>
          <a:xfrm>
            <a:off x="250825" y="1341438"/>
            <a:ext cx="8569325" cy="46799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3"/>
          <p:cNvPicPr>
            <a:picLocks noGrp="1" noChangeAspect="1"/>
          </p:cNvPicPr>
          <p:nvPr>
            <p:ph idx="4294967295"/>
          </p:nvPr>
        </p:nvPicPr>
        <p:blipFill>
          <a:blip r:embed="rId1"/>
          <a:stretch>
            <a:fillRect/>
          </a:stretch>
        </p:blipFill>
        <p:spPr>
          <a:xfrm>
            <a:off x="1908175" y="2997200"/>
            <a:ext cx="5338763" cy="3860800"/>
          </a:xfrm>
          <a:ln/>
        </p:spPr>
      </p:pic>
      <p:sp>
        <p:nvSpPr>
          <p:cNvPr id="22530" name="Rectangle 2"/>
          <p:cNvSpPr>
            <a:spLocks noGrp="1"/>
          </p:cNvSpPr>
          <p:nvPr>
            <p:ph type="title" idx="4294967295"/>
          </p:nvPr>
        </p:nvSpPr>
        <p:spPr>
          <a:xfrm>
            <a:off x="250825" y="836613"/>
            <a:ext cx="8424863" cy="2130425"/>
          </a:xfrm>
          <a:ln/>
        </p:spPr>
        <p:txBody>
          <a:bodyPr wrap="square" lIns="91440" tIns="45720" rIns="91440" bIns="45720" anchor="ctr" anchorCtr="0"/>
          <a:p>
            <a:pPr>
              <a:lnSpc>
                <a:spcPct val="140000"/>
              </a:lnSpc>
            </a:pPr>
            <a:r>
              <a:rPr lang="zh-CN" altLang="en-US" sz="1600" b="0" dirty="0">
                <a:solidFill>
                  <a:srgbClr val="006600"/>
                </a:solidFill>
                <a:latin typeface="微软雅黑" panose="020B0503020204020204" pitchFamily="34" charset="-122"/>
              </a:rPr>
              <a:t>      </a:t>
            </a:r>
            <a:r>
              <a:rPr lang="zh-CN" altLang="en-US" sz="2400" dirty="0">
                <a:solidFill>
                  <a:srgbClr val="006600"/>
                </a:solidFill>
                <a:latin typeface="微软雅黑" panose="020B0503020204020204" pitchFamily="34" charset="-122"/>
              </a:rPr>
              <a:t>两个体系的构建符合安全监管顶层设计理念，通过标准及要求的制定，政府投入资源实施安全教育培训，在推动过程中“引导督导”与“执法监管”并重。再就是抓好风险管理的最后环节</a:t>
            </a:r>
            <a:r>
              <a:rPr lang="en-US" altLang="zh-CN" sz="2400">
                <a:solidFill>
                  <a:srgbClr val="006600"/>
                </a:solidFill>
                <a:latin typeface="微软雅黑" panose="020B0503020204020204" pitchFamily="34" charset="-122"/>
              </a:rPr>
              <a:t>——</a:t>
            </a:r>
            <a:r>
              <a:rPr lang="zh-CN" altLang="en-US" sz="2400" dirty="0">
                <a:solidFill>
                  <a:srgbClr val="006600"/>
                </a:solidFill>
                <a:latin typeface="微软雅黑" panose="020B0503020204020204" pitchFamily="34" charset="-122"/>
              </a:rPr>
              <a:t>应急应对。</a:t>
            </a:r>
            <a:endParaRPr lang="zh-CN" altLang="en-US" sz="2400" dirty="0">
              <a:solidFill>
                <a:srgbClr val="006600"/>
              </a:solidFill>
              <a:latin typeface="微软雅黑" panose="020B0503020204020204" pitchFamily="34" charset="-122"/>
            </a:endParaRPr>
          </a:p>
        </p:txBody>
      </p:sp>
    </p:spTree>
  </p:cSld>
  <p:clrMapOvr>
    <a:masterClrMapping/>
  </p:clrMapOvr>
  <p:transition spd="slow">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Rectangle 2"/>
          <p:cNvSpPr>
            <a:spLocks noGrp="1"/>
          </p:cNvSpPr>
          <p:nvPr>
            <p:ph type="title" idx="4294967295"/>
          </p:nvPr>
        </p:nvSpPr>
        <p:spPr>
          <a:xfrm>
            <a:off x="419100" y="654050"/>
            <a:ext cx="8291513" cy="442913"/>
          </a:xfrm>
          <a:ln/>
        </p:spPr>
        <p:txBody>
          <a:bodyPr wrap="square" lIns="91440" tIns="45720" rIns="91440" bIns="45720" anchor="ctr" anchorCtr="0"/>
          <a:p>
            <a:pPr eaLnBrk="1" hangingPunct="1"/>
            <a:r>
              <a:rPr lang="zh-CN" altLang="en-US" sz="2000" dirty="0">
                <a:solidFill>
                  <a:srgbClr val="0000FF"/>
                </a:solidFill>
                <a:latin typeface="微软雅黑" panose="020B0503020204020204" pitchFamily="34" charset="-122"/>
              </a:rPr>
              <a:t>（</a:t>
            </a:r>
            <a:r>
              <a:rPr lang="en-US" altLang="zh-CN" sz="2000">
                <a:solidFill>
                  <a:srgbClr val="0000FF"/>
                </a:solidFill>
                <a:latin typeface="微软雅黑" panose="020B0503020204020204" pitchFamily="34" charset="-122"/>
              </a:rPr>
              <a:t>2</a:t>
            </a:r>
            <a:r>
              <a:rPr lang="zh-CN" altLang="en-US" sz="2000" dirty="0">
                <a:solidFill>
                  <a:srgbClr val="0000FF"/>
                </a:solidFill>
                <a:latin typeface="微软雅黑" panose="020B0503020204020204" pitchFamily="34" charset="-122"/>
              </a:rPr>
              <a:t>）</a:t>
            </a:r>
            <a:r>
              <a:rPr lang="en-US" altLang="zh-CN" sz="2000">
                <a:solidFill>
                  <a:srgbClr val="0000FF"/>
                </a:solidFill>
                <a:latin typeface="微软雅黑" panose="020B0503020204020204" pitchFamily="34" charset="-122"/>
              </a:rPr>
              <a:t>R-</a:t>
            </a:r>
            <a:r>
              <a:rPr lang="zh-CN" altLang="en-US" sz="2000" dirty="0">
                <a:solidFill>
                  <a:srgbClr val="0000FF"/>
                </a:solidFill>
                <a:latin typeface="微软雅黑" panose="020B0503020204020204" pitchFamily="34" charset="-122"/>
              </a:rPr>
              <a:t>风险值代表的风险级别及响应要求</a:t>
            </a:r>
            <a:endParaRPr lang="zh-CN" altLang="en-US" sz="2000" dirty="0">
              <a:solidFill>
                <a:srgbClr val="0000FF"/>
              </a:solidFill>
              <a:latin typeface="微软雅黑" panose="020B0503020204020204" pitchFamily="34" charset="-122"/>
            </a:endParaRPr>
          </a:p>
        </p:txBody>
      </p:sp>
      <p:sp>
        <p:nvSpPr>
          <p:cNvPr id="156674" name="Rectangle 5"/>
          <p:cNvSpPr>
            <a:spLocks noGrp="1"/>
          </p:cNvSpPr>
          <p:nvPr>
            <p:ph type="body" idx="4294967295"/>
          </p:nvPr>
        </p:nvSpPr>
        <p:spPr>
          <a:ln/>
        </p:spPr>
        <p:txBody>
          <a:bodyPr wrap="square" lIns="91440" tIns="45720" rIns="91440" bIns="45720" anchor="t" anchorCtr="0"/>
          <a:p>
            <a:pPr eaLnBrk="1" hangingPunct="1">
              <a:buNone/>
            </a:pPr>
            <a:r>
              <a:rPr lang="en-US" altLang="zh-CN"/>
              <a:t> </a:t>
            </a:r>
            <a:endParaRPr lang="en-US" altLang="zh-CN"/>
          </a:p>
        </p:txBody>
      </p:sp>
      <p:pic>
        <p:nvPicPr>
          <p:cNvPr id="156675" name="Picture 6" descr="QQ截图未命名"/>
          <p:cNvPicPr>
            <a:picLocks noChangeAspect="1"/>
          </p:cNvPicPr>
          <p:nvPr/>
        </p:nvPicPr>
        <p:blipFill>
          <a:blip r:embed="rId1"/>
          <a:stretch>
            <a:fillRect/>
          </a:stretch>
        </p:blipFill>
        <p:spPr>
          <a:xfrm>
            <a:off x="323850" y="1341438"/>
            <a:ext cx="8496300" cy="4608512"/>
          </a:xfrm>
          <a:prstGeom prst="rect">
            <a:avLst/>
          </a:prstGeom>
          <a:noFill/>
          <a:ln w="9525">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Rectangle 2"/>
          <p:cNvSpPr>
            <a:spLocks noGrp="1"/>
          </p:cNvSpPr>
          <p:nvPr>
            <p:ph type="title" idx="4294967295"/>
          </p:nvPr>
        </p:nvSpPr>
        <p:spPr>
          <a:ln/>
        </p:spPr>
        <p:txBody>
          <a:bodyPr wrap="square" lIns="91440" tIns="45720" rIns="91440" bIns="45720" anchor="ctr" anchorCtr="0"/>
          <a:p>
            <a:pPr eaLnBrk="1" hangingPunct="1"/>
            <a:r>
              <a:rPr lang="zh-CN" altLang="en-US" sz="2000" dirty="0">
                <a:solidFill>
                  <a:srgbClr val="0000FF"/>
                </a:solidFill>
                <a:latin typeface="微软雅黑" panose="020B0503020204020204" pitchFamily="34" charset="-122"/>
              </a:rPr>
              <a:t>（</a:t>
            </a:r>
            <a:r>
              <a:rPr lang="en-US" altLang="zh-CN" sz="2000">
                <a:solidFill>
                  <a:srgbClr val="0000FF"/>
                </a:solidFill>
                <a:latin typeface="微软雅黑" panose="020B0503020204020204" pitchFamily="34" charset="-122"/>
              </a:rPr>
              <a:t>3</a:t>
            </a:r>
            <a:r>
              <a:rPr lang="zh-CN" altLang="en-US" sz="2000" dirty="0">
                <a:solidFill>
                  <a:srgbClr val="0000FF"/>
                </a:solidFill>
                <a:latin typeface="微软雅黑" panose="020B0503020204020204" pitchFamily="34" charset="-122"/>
              </a:rPr>
              <a:t>）</a:t>
            </a:r>
            <a:r>
              <a:rPr lang="en-US" altLang="zh-CN" sz="2000">
                <a:solidFill>
                  <a:srgbClr val="0000FF"/>
                </a:solidFill>
                <a:latin typeface="微软雅黑" panose="020B0503020204020204" pitchFamily="34" charset="-122"/>
              </a:rPr>
              <a:t>L-</a:t>
            </a:r>
            <a:r>
              <a:rPr lang="zh-CN" altLang="en-US" sz="2000" dirty="0">
                <a:solidFill>
                  <a:srgbClr val="0000FF"/>
                </a:solidFill>
                <a:latin typeface="微软雅黑" panose="020B0503020204020204" pitchFamily="34" charset="-122"/>
              </a:rPr>
              <a:t>取值及其代表含义</a:t>
            </a:r>
            <a:endParaRPr lang="zh-CN" altLang="en-US" sz="2000" dirty="0">
              <a:solidFill>
                <a:srgbClr val="0000FF"/>
              </a:solidFill>
              <a:latin typeface="微软雅黑" panose="020B0503020204020204" pitchFamily="34" charset="-122"/>
            </a:endParaRPr>
          </a:p>
        </p:txBody>
      </p:sp>
      <p:sp>
        <p:nvSpPr>
          <p:cNvPr id="157698" name="Rectangle 3"/>
          <p:cNvSpPr>
            <a:spLocks noGrp="1"/>
          </p:cNvSpPr>
          <p:nvPr>
            <p:ph type="body" idx="4294967295"/>
          </p:nvPr>
        </p:nvSpPr>
        <p:spPr>
          <a:xfrm>
            <a:off x="457200" y="1125538"/>
            <a:ext cx="8229600" cy="5000625"/>
          </a:xfrm>
          <a:ln/>
        </p:spPr>
        <p:txBody>
          <a:bodyPr wrap="square" lIns="91440" tIns="45720" rIns="91440" bIns="45720" anchor="t" anchorCtr="0"/>
          <a:p>
            <a:pPr eaLnBrk="1" hangingPunct="1">
              <a:buNone/>
            </a:pPr>
            <a:r>
              <a:rPr lang="en-US" altLang="zh-CN"/>
              <a:t> </a:t>
            </a:r>
            <a:endParaRPr lang="en-US" altLang="zh-CN"/>
          </a:p>
        </p:txBody>
      </p:sp>
      <p:pic>
        <p:nvPicPr>
          <p:cNvPr id="157699" name="Picture 4" descr="QQ截图未命名"/>
          <p:cNvPicPr>
            <a:picLocks noChangeAspect="1"/>
          </p:cNvPicPr>
          <p:nvPr/>
        </p:nvPicPr>
        <p:blipFill>
          <a:blip r:embed="rId1"/>
          <a:stretch>
            <a:fillRect/>
          </a:stretch>
        </p:blipFill>
        <p:spPr>
          <a:xfrm>
            <a:off x="395288" y="1125538"/>
            <a:ext cx="8424862" cy="4895850"/>
          </a:xfrm>
          <a:prstGeom prst="rect">
            <a:avLst/>
          </a:prstGeom>
          <a:noFill/>
          <a:ln w="9525">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1" name="Rectangle 2"/>
          <p:cNvSpPr>
            <a:spLocks noGrp="1"/>
          </p:cNvSpPr>
          <p:nvPr>
            <p:ph type="title" idx="4294967295"/>
          </p:nvPr>
        </p:nvSpPr>
        <p:spPr>
          <a:xfrm>
            <a:off x="395288" y="620713"/>
            <a:ext cx="8291512" cy="309562"/>
          </a:xfrm>
          <a:ln/>
        </p:spPr>
        <p:txBody>
          <a:bodyPr wrap="square" lIns="91440" tIns="45720" rIns="91440" bIns="45720" anchor="ctr" anchorCtr="0"/>
          <a:p>
            <a:pPr eaLnBrk="1" hangingPunct="1"/>
            <a:r>
              <a:rPr lang="zh-CN" altLang="en-US" sz="1600" b="0" dirty="0"/>
              <a:t>（</a:t>
            </a:r>
            <a:r>
              <a:rPr lang="en-US" altLang="zh-CN" sz="2000">
                <a:solidFill>
                  <a:srgbClr val="0000FF"/>
                </a:solidFill>
              </a:rPr>
              <a:t>4</a:t>
            </a:r>
            <a:r>
              <a:rPr lang="zh-CN" altLang="en-US" sz="2000" dirty="0">
                <a:solidFill>
                  <a:srgbClr val="0000FF"/>
                </a:solidFill>
              </a:rPr>
              <a:t>）</a:t>
            </a:r>
            <a:r>
              <a:rPr lang="en-US" altLang="zh-CN" sz="2000">
                <a:solidFill>
                  <a:srgbClr val="0000FF"/>
                </a:solidFill>
              </a:rPr>
              <a:t>S-</a:t>
            </a:r>
            <a:r>
              <a:rPr lang="zh-CN" altLang="en-US" sz="2000" dirty="0">
                <a:solidFill>
                  <a:srgbClr val="0000FF"/>
                </a:solidFill>
              </a:rPr>
              <a:t>取值及其代表含义</a:t>
            </a:r>
            <a:endParaRPr lang="zh-CN" altLang="en-US" sz="2000" dirty="0">
              <a:solidFill>
                <a:srgbClr val="0000FF"/>
              </a:solidFill>
            </a:endParaRPr>
          </a:p>
        </p:txBody>
      </p:sp>
      <p:pic>
        <p:nvPicPr>
          <p:cNvPr id="158722" name="Picture 14" descr="QQ截图未命名"/>
          <p:cNvPicPr>
            <a:picLocks noChangeAspect="1"/>
          </p:cNvPicPr>
          <p:nvPr/>
        </p:nvPicPr>
        <p:blipFill>
          <a:blip r:embed="rId1"/>
          <a:stretch>
            <a:fillRect/>
          </a:stretch>
        </p:blipFill>
        <p:spPr>
          <a:xfrm>
            <a:off x="395288" y="1484313"/>
            <a:ext cx="8280400" cy="4105275"/>
          </a:xfrm>
          <a:prstGeom prst="rect">
            <a:avLst/>
          </a:prstGeom>
          <a:noFill/>
          <a:ln w="9525">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Rectangle 2"/>
          <p:cNvSpPr>
            <a:spLocks noGrp="1"/>
          </p:cNvSpPr>
          <p:nvPr>
            <p:ph type="title" idx="4294967295"/>
          </p:nvPr>
        </p:nvSpPr>
        <p:spPr>
          <a:xfrm>
            <a:off x="250825" y="692150"/>
            <a:ext cx="8435975" cy="360363"/>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2.4 </a:t>
            </a:r>
            <a:r>
              <a:rPr lang="zh-CN" altLang="en-US" sz="2800" dirty="0">
                <a:solidFill>
                  <a:srgbClr val="0000FF"/>
                </a:solidFill>
                <a:latin typeface="微软雅黑" panose="020B0503020204020204" pitchFamily="34" charset="-122"/>
              </a:rPr>
              <a:t>风险分级</a:t>
            </a:r>
            <a:endParaRPr lang="zh-CN" altLang="en-US" sz="2800" dirty="0">
              <a:solidFill>
                <a:srgbClr val="0000FF"/>
              </a:solidFill>
              <a:latin typeface="微软雅黑" panose="020B0503020204020204" pitchFamily="34" charset="-122"/>
            </a:endParaRPr>
          </a:p>
        </p:txBody>
      </p:sp>
      <p:sp>
        <p:nvSpPr>
          <p:cNvPr id="159746" name="Rectangle 3"/>
          <p:cNvSpPr>
            <a:spLocks noGrp="1"/>
          </p:cNvSpPr>
          <p:nvPr>
            <p:ph type="body" idx="4294967295"/>
          </p:nvPr>
        </p:nvSpPr>
        <p:spPr>
          <a:xfrm>
            <a:off x="250825" y="1125538"/>
            <a:ext cx="8496300" cy="1655762"/>
          </a:xfrm>
          <a:ln/>
        </p:spPr>
        <p:txBody>
          <a:bodyPr wrap="square" lIns="91440" tIns="45720" rIns="91440" bIns="45720" anchor="t" anchorCtr="0"/>
          <a:p>
            <a:pPr eaLnBrk="1" hangingPunct="1">
              <a:lnSpc>
                <a:spcPct val="135000"/>
              </a:lnSpc>
              <a:buNone/>
            </a:pPr>
            <a:r>
              <a:rPr lang="zh-CN" altLang="en-US" sz="2400" b="1" dirty="0">
                <a:solidFill>
                  <a:srgbClr val="006600"/>
                </a:solidFill>
                <a:latin typeface="微软雅黑" panose="020B0503020204020204" pitchFamily="34" charset="-122"/>
              </a:rPr>
              <a:t>风险分级是指根据风险值的大小（意味着危害程度），将风险划分不同等级，根据不同等级采取不同的风险控制措施，实现最终降低风险的目的。</a:t>
            </a:r>
            <a:endParaRPr lang="zh-CN" altLang="en-US" sz="2400" b="1" dirty="0">
              <a:solidFill>
                <a:srgbClr val="006600"/>
              </a:solidFill>
              <a:latin typeface="微软雅黑" panose="020B0503020204020204" pitchFamily="34" charset="-122"/>
            </a:endParaRPr>
          </a:p>
          <a:p>
            <a:pPr eaLnBrk="1" hangingPunct="1">
              <a:lnSpc>
                <a:spcPct val="135000"/>
              </a:lnSpc>
              <a:buNone/>
            </a:pPr>
            <a:r>
              <a:rPr lang="zh-CN" altLang="en-US" sz="2400" b="1" dirty="0">
                <a:solidFill>
                  <a:srgbClr val="006600"/>
                </a:solidFill>
                <a:latin typeface="微软雅黑" panose="020B0503020204020204" pitchFamily="34" charset="-122"/>
              </a:rPr>
              <a:t>风险划分层级会因企业的认知结果差异而不同，一般会根据风险评价方法划分为</a:t>
            </a:r>
            <a:r>
              <a:rPr lang="en-US" altLang="zh-CN" sz="2400" b="1">
                <a:solidFill>
                  <a:srgbClr val="CC0000"/>
                </a:solidFill>
                <a:latin typeface="微软雅黑" panose="020B0503020204020204" pitchFamily="34" charset="-122"/>
              </a:rPr>
              <a:t>5</a:t>
            </a:r>
            <a:r>
              <a:rPr lang="zh-CN" altLang="en-US" sz="2400" b="1" dirty="0">
                <a:solidFill>
                  <a:srgbClr val="CC0000"/>
                </a:solidFill>
                <a:latin typeface="微软雅黑" panose="020B0503020204020204" pitchFamily="34" charset="-122"/>
              </a:rPr>
              <a:t>个等级</a:t>
            </a:r>
            <a:r>
              <a:rPr lang="zh-CN" altLang="en-US" sz="2400" b="1" dirty="0">
                <a:solidFill>
                  <a:srgbClr val="006600"/>
                </a:solidFill>
                <a:latin typeface="微软雅黑" panose="020B0503020204020204" pitchFamily="34" charset="-122"/>
              </a:rPr>
              <a:t>，当然也可以划分为</a:t>
            </a:r>
            <a:r>
              <a:rPr lang="en-US" altLang="zh-CN" sz="2400" b="1">
                <a:solidFill>
                  <a:srgbClr val="CC0000"/>
                </a:solidFill>
                <a:latin typeface="微软雅黑" panose="020B0503020204020204" pitchFamily="34" charset="-122"/>
              </a:rPr>
              <a:t>3</a:t>
            </a:r>
            <a:r>
              <a:rPr lang="zh-CN" altLang="en-US" sz="2400" b="1" dirty="0">
                <a:solidFill>
                  <a:srgbClr val="CC0000"/>
                </a:solidFill>
                <a:latin typeface="微软雅黑" panose="020B0503020204020204" pitchFamily="34" charset="-122"/>
              </a:rPr>
              <a:t>个等级</a:t>
            </a:r>
            <a:r>
              <a:rPr lang="zh-CN" altLang="en-US" sz="2400" b="1" dirty="0">
                <a:solidFill>
                  <a:srgbClr val="006600"/>
                </a:solidFill>
                <a:latin typeface="微软雅黑" panose="020B0503020204020204" pitchFamily="34" charset="-122"/>
              </a:rPr>
              <a:t>。</a:t>
            </a:r>
            <a:endParaRPr lang="zh-CN" altLang="en-US" sz="2400" b="1" dirty="0">
              <a:solidFill>
                <a:srgbClr val="006600"/>
              </a:solidFill>
              <a:latin typeface="微软雅黑" panose="020B0503020204020204" pitchFamily="34" charset="-122"/>
            </a:endParaRPr>
          </a:p>
          <a:p>
            <a:pPr eaLnBrk="1" hangingPunct="1">
              <a:lnSpc>
                <a:spcPct val="135000"/>
              </a:lnSpc>
              <a:buNone/>
            </a:pPr>
            <a:endParaRPr lang="zh-CN" altLang="en-US" sz="2400" b="1" dirty="0">
              <a:solidFill>
                <a:srgbClr val="CC0000"/>
              </a:solidFill>
              <a:latin typeface="微软雅黑" panose="020B0503020204020204" pitchFamily="34" charset="-122"/>
            </a:endParaRPr>
          </a:p>
        </p:txBody>
      </p:sp>
      <p:pic>
        <p:nvPicPr>
          <p:cNvPr id="159747" name="图片 494596" descr="2173451"/>
          <p:cNvPicPr>
            <a:picLocks noChangeAspect="1"/>
          </p:cNvPicPr>
          <p:nvPr/>
        </p:nvPicPr>
        <p:blipFill>
          <a:blip r:embed="rId1"/>
          <a:stretch>
            <a:fillRect/>
          </a:stretch>
        </p:blipFill>
        <p:spPr>
          <a:xfrm>
            <a:off x="1908175" y="4005263"/>
            <a:ext cx="5688013" cy="2344737"/>
          </a:xfrm>
          <a:prstGeom prst="rect">
            <a:avLst/>
          </a:prstGeom>
          <a:noFill/>
          <a:ln w="9525">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8690" name="表格 498689"/>
          <p:cNvGraphicFramePr/>
          <p:nvPr/>
        </p:nvGraphicFramePr>
        <p:xfrm>
          <a:off x="250825" y="1125538"/>
          <a:ext cx="8569325" cy="5199063"/>
        </p:xfrm>
        <a:graphic>
          <a:graphicData uri="http://schemas.openxmlformats.org/drawingml/2006/table">
            <a:tbl>
              <a:tblPr/>
              <a:tblGrid>
                <a:gridCol w="727075"/>
                <a:gridCol w="1176338"/>
                <a:gridCol w="587375"/>
                <a:gridCol w="2622550"/>
                <a:gridCol w="2663825"/>
                <a:gridCol w="792162"/>
              </a:tblGrid>
              <a:tr h="525463">
                <a:tc gridSpan="3">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400" b="1" dirty="0">
                          <a:solidFill>
                            <a:schemeClr val="tx1"/>
                          </a:solidFill>
                          <a:latin typeface="微软雅黑" panose="020B0503020204020204" pitchFamily="34" charset="-122"/>
                        </a:rPr>
                        <a:t>等级</a:t>
                      </a:r>
                      <a:endParaRPr lang="zh-CN" altLang="en-US" sz="2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0070C0"/>
                    </a:solidFill>
                  </a:tcPr>
                </a:tc>
                <a:tc hMerge="1">
                  <a:tcP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400" b="1" dirty="0">
                          <a:solidFill>
                            <a:schemeClr val="tx1"/>
                          </a:solidFill>
                          <a:latin typeface="微软雅黑" panose="020B0503020204020204" pitchFamily="34" charset="-122"/>
                        </a:rPr>
                        <a:t>划分标准</a:t>
                      </a:r>
                      <a:endParaRPr lang="zh-CN" altLang="en-US" sz="2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0070C0"/>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400" b="1" dirty="0">
                          <a:solidFill>
                            <a:schemeClr val="tx1"/>
                          </a:solidFill>
                          <a:latin typeface="微软雅黑" panose="020B0503020204020204" pitchFamily="34" charset="-122"/>
                        </a:rPr>
                        <a:t>应对措施</a:t>
                      </a:r>
                      <a:endParaRPr lang="zh-CN" altLang="en-US" sz="2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0070C0"/>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400" b="1" dirty="0">
                          <a:solidFill>
                            <a:schemeClr val="tx1"/>
                          </a:solidFill>
                          <a:latin typeface="微软雅黑" panose="020B0503020204020204" pitchFamily="34" charset="-122"/>
                        </a:rPr>
                        <a:t>备注</a:t>
                      </a:r>
                      <a:endParaRPr lang="zh-CN" altLang="en-US" sz="2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0070C0"/>
                    </a:solidFill>
                  </a:tcPr>
                </a:tc>
              </a:tr>
              <a:tr h="1003300">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000" b="1" dirty="0">
                          <a:solidFill>
                            <a:schemeClr val="tx1"/>
                          </a:solidFill>
                          <a:latin typeface="微软雅黑" panose="020B0503020204020204" pitchFamily="34" charset="-122"/>
                        </a:rPr>
                        <a:t>一级</a:t>
                      </a:r>
                      <a:endParaRPr lang="zh-CN" altLang="en-US" sz="20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b="1" dirty="0">
                          <a:solidFill>
                            <a:schemeClr val="tx1"/>
                          </a:solidFill>
                          <a:latin typeface="微软雅黑" panose="020B0503020204020204" pitchFamily="34" charset="-122"/>
                        </a:rPr>
                        <a:t>特别重大</a:t>
                      </a:r>
                      <a:endParaRPr lang="zh-CN" altLang="en-US"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en-US" altLang="zh-CN" sz="1400" b="1">
                          <a:solidFill>
                            <a:schemeClr val="tx1"/>
                          </a:solidFill>
                          <a:latin typeface="微软雅黑" panose="020B0503020204020204" pitchFamily="34" charset="-122"/>
                        </a:rPr>
                        <a:t>A</a:t>
                      </a:r>
                      <a:endParaRPr lang="zh-CN" altLang="zh-CN" sz="1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多人伤亡</a:t>
                      </a:r>
                      <a:endParaRPr lang="zh-CN" altLang="en-US" b="1" dirty="0">
                        <a:solidFill>
                          <a:schemeClr val="bg1"/>
                        </a:solidFill>
                        <a:latin typeface="微软雅黑" panose="020B0503020204020204" pitchFamily="34" charset="-122"/>
                      </a:endParaRPr>
                    </a:p>
                    <a:p>
                      <a:pPr marL="0" lvl="0" indent="0" eaLnBrk="1" hangingPunct="1">
                        <a:lnSpc>
                          <a:spcPct val="120000"/>
                        </a:lnSpc>
                        <a:spcBef>
                          <a:spcPct val="0"/>
                        </a:spcBef>
                        <a:buClr>
                          <a:srgbClr val="000000"/>
                        </a:buClr>
                        <a:buNone/>
                      </a:pPr>
                      <a:r>
                        <a:rPr lang="en-US" altLang="zh-CN" b="1">
                          <a:solidFill>
                            <a:schemeClr val="bg1"/>
                          </a:solidFill>
                          <a:latin typeface="微软雅黑" panose="020B0503020204020204" pitchFamily="34" charset="-122"/>
                        </a:rPr>
                        <a:t>50</a:t>
                      </a:r>
                      <a:r>
                        <a:rPr lang="zh-CN" altLang="en-US" b="1" dirty="0">
                          <a:solidFill>
                            <a:schemeClr val="bg1"/>
                          </a:solidFill>
                          <a:latin typeface="微软雅黑" panose="020B0503020204020204" pitchFamily="34" charset="-122"/>
                        </a:rPr>
                        <a:t>万元及以上经济损失</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sz="1600" b="1" dirty="0">
                          <a:solidFill>
                            <a:schemeClr val="bg1"/>
                          </a:solidFill>
                          <a:latin typeface="微软雅黑" panose="020B0503020204020204" pitchFamily="34" charset="-122"/>
                        </a:rPr>
                        <a:t>立即停产、撤人，做好应急</a:t>
                      </a:r>
                      <a:endParaRPr lang="zh-CN" altLang="en-US" sz="1600"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公司</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r>
              <a:tr h="1003300">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000" b="1" dirty="0">
                          <a:solidFill>
                            <a:schemeClr val="tx1"/>
                          </a:solidFill>
                          <a:latin typeface="微软雅黑" panose="020B0503020204020204" pitchFamily="34" charset="-122"/>
                        </a:rPr>
                        <a:t>二级</a:t>
                      </a:r>
                      <a:endParaRPr lang="zh-CN" altLang="en-US" sz="20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b="1" dirty="0">
                          <a:solidFill>
                            <a:schemeClr val="tx1"/>
                          </a:solidFill>
                          <a:latin typeface="微软雅黑" panose="020B0503020204020204" pitchFamily="34" charset="-122"/>
                        </a:rPr>
                        <a:t>重大</a:t>
                      </a:r>
                      <a:endParaRPr lang="zh-CN" altLang="en-US"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en-US" altLang="zh-CN" sz="1400" b="1">
                          <a:solidFill>
                            <a:schemeClr val="tx1"/>
                          </a:solidFill>
                          <a:latin typeface="微软雅黑" panose="020B0503020204020204" pitchFamily="34" charset="-122"/>
                        </a:rPr>
                        <a:t>B</a:t>
                      </a:r>
                      <a:endParaRPr lang="zh-CN" altLang="zh-CN" sz="1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en-US" altLang="zh-CN" b="1">
                          <a:solidFill>
                            <a:schemeClr val="bg1"/>
                          </a:solidFill>
                          <a:latin typeface="微软雅黑" panose="020B0503020204020204" pitchFamily="34" charset="-122"/>
                        </a:rPr>
                        <a:t>1</a:t>
                      </a:r>
                      <a:r>
                        <a:rPr lang="zh-CN" altLang="en-US" b="1" dirty="0">
                          <a:solidFill>
                            <a:schemeClr val="bg1"/>
                          </a:solidFill>
                          <a:latin typeface="微软雅黑" panose="020B0503020204020204" pitchFamily="34" charset="-122"/>
                        </a:rPr>
                        <a:t>人以上死亡</a:t>
                      </a:r>
                      <a:endParaRPr lang="zh-CN" altLang="en-US" b="1" dirty="0">
                        <a:solidFill>
                          <a:schemeClr val="bg1"/>
                        </a:solidFill>
                        <a:latin typeface="微软雅黑" panose="020B0503020204020204" pitchFamily="34" charset="-122"/>
                      </a:endParaRPr>
                    </a:p>
                    <a:p>
                      <a:pPr marL="0" lvl="0" indent="0" eaLnBrk="1" hangingPunct="1">
                        <a:lnSpc>
                          <a:spcPct val="120000"/>
                        </a:lnSpc>
                        <a:spcBef>
                          <a:spcPct val="0"/>
                        </a:spcBef>
                        <a:buClr>
                          <a:srgbClr val="000000"/>
                        </a:buClr>
                        <a:buNone/>
                      </a:pPr>
                      <a:r>
                        <a:rPr lang="en-US" altLang="zh-CN" b="1">
                          <a:solidFill>
                            <a:schemeClr val="bg1"/>
                          </a:solidFill>
                          <a:latin typeface="微软雅黑" panose="020B0503020204020204" pitchFamily="34" charset="-122"/>
                        </a:rPr>
                        <a:t>10</a:t>
                      </a:r>
                      <a:r>
                        <a:rPr lang="zh-CN" altLang="en-US" b="1" dirty="0">
                          <a:solidFill>
                            <a:schemeClr val="bg1"/>
                          </a:solidFill>
                          <a:latin typeface="微软雅黑" panose="020B0503020204020204" pitchFamily="34" charset="-122"/>
                        </a:rPr>
                        <a:t>万元及以上经济损失</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sz="1600" b="1" dirty="0">
                          <a:solidFill>
                            <a:schemeClr val="bg1"/>
                          </a:solidFill>
                          <a:latin typeface="微软雅黑" panose="020B0503020204020204" pitchFamily="34" charset="-122"/>
                        </a:rPr>
                        <a:t>立即采取措施，做好应急</a:t>
                      </a:r>
                      <a:endParaRPr lang="zh-CN" altLang="en-US" sz="1600"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车间</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r>
              <a:tr h="1003300">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000" b="1" dirty="0">
                          <a:solidFill>
                            <a:schemeClr val="tx1"/>
                          </a:solidFill>
                          <a:latin typeface="微软雅黑" panose="020B0503020204020204" pitchFamily="34" charset="-122"/>
                        </a:rPr>
                        <a:t>三级</a:t>
                      </a:r>
                      <a:endParaRPr lang="zh-CN" altLang="en-US" sz="20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b="1" dirty="0">
                          <a:solidFill>
                            <a:schemeClr val="tx1"/>
                          </a:solidFill>
                          <a:latin typeface="微软雅黑" panose="020B0503020204020204" pitchFamily="34" charset="-122"/>
                        </a:rPr>
                        <a:t>较大</a:t>
                      </a:r>
                      <a:endParaRPr lang="zh-CN" altLang="en-US"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en-US" altLang="zh-CN" sz="1400" b="1">
                          <a:solidFill>
                            <a:schemeClr val="tx1"/>
                          </a:solidFill>
                          <a:latin typeface="微软雅黑" panose="020B0503020204020204" pitchFamily="34" charset="-122"/>
                        </a:rPr>
                        <a:t>C</a:t>
                      </a:r>
                      <a:endParaRPr lang="zh-CN" altLang="zh-CN" sz="1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重伤</a:t>
                      </a:r>
                      <a:endParaRPr lang="zh-CN" altLang="en-US" b="1" dirty="0">
                        <a:solidFill>
                          <a:schemeClr val="bg1"/>
                        </a:solidFill>
                        <a:latin typeface="微软雅黑" panose="020B0503020204020204" pitchFamily="34" charset="-122"/>
                      </a:endParaRPr>
                    </a:p>
                    <a:p>
                      <a:pPr marL="0" lvl="0" indent="0" eaLnBrk="1" hangingPunct="1">
                        <a:lnSpc>
                          <a:spcPct val="120000"/>
                        </a:lnSpc>
                        <a:spcBef>
                          <a:spcPct val="0"/>
                        </a:spcBef>
                        <a:buClr>
                          <a:srgbClr val="000000"/>
                        </a:buClr>
                        <a:buNone/>
                      </a:pPr>
                      <a:r>
                        <a:rPr lang="en-US" altLang="zh-CN" b="1">
                          <a:solidFill>
                            <a:schemeClr val="bg1"/>
                          </a:solidFill>
                          <a:latin typeface="微软雅黑" panose="020B0503020204020204" pitchFamily="34" charset="-122"/>
                        </a:rPr>
                        <a:t>1</a:t>
                      </a:r>
                      <a:r>
                        <a:rPr lang="zh-CN" altLang="en-US" b="1" dirty="0">
                          <a:solidFill>
                            <a:schemeClr val="bg1"/>
                          </a:solidFill>
                          <a:latin typeface="微软雅黑" panose="020B0503020204020204" pitchFamily="34" charset="-122"/>
                        </a:rPr>
                        <a:t>万元及以上经济损失</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sz="1600" b="1" dirty="0">
                          <a:solidFill>
                            <a:schemeClr val="bg1"/>
                          </a:solidFill>
                          <a:latin typeface="微软雅黑" panose="020B0503020204020204" pitchFamily="34" charset="-122"/>
                        </a:rPr>
                        <a:t>制定整改方案</a:t>
                      </a:r>
                      <a:endParaRPr lang="zh-CN" altLang="en-US" sz="1600"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工段</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r>
              <a:tr h="1003300">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000" b="1" dirty="0">
                          <a:solidFill>
                            <a:schemeClr val="tx1"/>
                          </a:solidFill>
                          <a:latin typeface="微软雅黑" panose="020B0503020204020204" pitchFamily="34" charset="-122"/>
                        </a:rPr>
                        <a:t>四级</a:t>
                      </a:r>
                      <a:endParaRPr lang="zh-CN" altLang="en-US" sz="20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b="1" dirty="0">
                          <a:solidFill>
                            <a:schemeClr val="tx1"/>
                          </a:solidFill>
                          <a:latin typeface="微软雅黑" panose="020B0503020204020204" pitchFamily="34" charset="-122"/>
                        </a:rPr>
                        <a:t>一般</a:t>
                      </a:r>
                      <a:endParaRPr lang="zh-CN" altLang="en-US"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en-US" altLang="zh-CN" sz="1400" b="1">
                          <a:solidFill>
                            <a:schemeClr val="tx1"/>
                          </a:solidFill>
                          <a:latin typeface="微软雅黑" panose="020B0503020204020204" pitchFamily="34" charset="-122"/>
                        </a:rPr>
                        <a:t>D</a:t>
                      </a:r>
                      <a:endParaRPr lang="zh-CN" altLang="zh-CN" sz="1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一般伤害</a:t>
                      </a:r>
                      <a:endParaRPr lang="zh-CN" altLang="en-US" b="1" dirty="0">
                        <a:solidFill>
                          <a:schemeClr val="bg1"/>
                        </a:solidFill>
                        <a:latin typeface="微软雅黑" panose="020B0503020204020204" pitchFamily="34" charset="-122"/>
                      </a:endParaRPr>
                    </a:p>
                    <a:p>
                      <a:pPr marL="0" lvl="0" indent="0" eaLnBrk="1" hangingPunct="1">
                        <a:lnSpc>
                          <a:spcPct val="120000"/>
                        </a:lnSpc>
                        <a:spcBef>
                          <a:spcPct val="0"/>
                        </a:spcBef>
                        <a:buClr>
                          <a:srgbClr val="000000"/>
                        </a:buClr>
                        <a:buNone/>
                      </a:pPr>
                      <a:r>
                        <a:rPr lang="en-US" altLang="zh-CN" b="1">
                          <a:solidFill>
                            <a:schemeClr val="bg1"/>
                          </a:solidFill>
                          <a:latin typeface="微软雅黑" panose="020B0503020204020204" pitchFamily="34" charset="-122"/>
                        </a:rPr>
                        <a:t>5000</a:t>
                      </a:r>
                      <a:r>
                        <a:rPr lang="zh-CN" altLang="en-US" b="1" dirty="0">
                          <a:solidFill>
                            <a:schemeClr val="bg1"/>
                          </a:solidFill>
                          <a:latin typeface="微软雅黑" panose="020B0503020204020204" pitchFamily="34" charset="-122"/>
                        </a:rPr>
                        <a:t>元及以上经济损失</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sz="1600" b="1" dirty="0">
                          <a:solidFill>
                            <a:schemeClr val="bg1"/>
                          </a:solidFill>
                          <a:latin typeface="微软雅黑" panose="020B0503020204020204" pitchFamily="34" charset="-122"/>
                        </a:rPr>
                        <a:t>下达整改指令</a:t>
                      </a:r>
                      <a:endParaRPr lang="zh-CN" altLang="en-US" sz="1600"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班组</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F0FB"/>
                    </a:solidFill>
                  </a:tcPr>
                </a:tc>
              </a:tr>
              <a:tr h="660400">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sz="2000" b="1" dirty="0">
                          <a:solidFill>
                            <a:schemeClr val="tx1"/>
                          </a:solidFill>
                          <a:latin typeface="微软雅黑" panose="020B0503020204020204" pitchFamily="34" charset="-122"/>
                        </a:rPr>
                        <a:t>五级</a:t>
                      </a:r>
                      <a:endParaRPr lang="zh-CN" altLang="en-US" sz="20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zh-CN" altLang="en-US" b="1" dirty="0">
                          <a:solidFill>
                            <a:schemeClr val="tx1"/>
                          </a:solidFill>
                          <a:latin typeface="微软雅黑" panose="020B0503020204020204" pitchFamily="34" charset="-122"/>
                        </a:rPr>
                        <a:t>轻微</a:t>
                      </a:r>
                      <a:endParaRPr lang="zh-CN" altLang="en-US"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00000"/>
                        </a:lnSpc>
                        <a:spcBef>
                          <a:spcPct val="0"/>
                        </a:spcBef>
                        <a:buClr>
                          <a:srgbClr val="000000"/>
                        </a:buClr>
                        <a:buNone/>
                      </a:pPr>
                      <a:r>
                        <a:rPr lang="en-US" altLang="zh-CN" sz="1400" b="1">
                          <a:solidFill>
                            <a:schemeClr val="tx1"/>
                          </a:solidFill>
                          <a:latin typeface="微软雅黑" panose="020B0503020204020204" pitchFamily="34" charset="-122"/>
                        </a:rPr>
                        <a:t>E</a:t>
                      </a:r>
                      <a:endParaRPr lang="zh-CN" altLang="zh-CN" sz="1400" b="1" dirty="0">
                        <a:solidFill>
                          <a:schemeClr val="tx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轻微伤害</a:t>
                      </a:r>
                      <a:endParaRPr lang="zh-CN" altLang="en-US" b="1" dirty="0">
                        <a:solidFill>
                          <a:schemeClr val="bg1"/>
                        </a:solidFill>
                        <a:latin typeface="微软雅黑" panose="020B0503020204020204" pitchFamily="34" charset="-122"/>
                      </a:endParaRPr>
                    </a:p>
                    <a:p>
                      <a:pPr marL="0" lvl="0" indent="0"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发生经济损失</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eaLnBrk="1" hangingPunct="1">
                        <a:lnSpc>
                          <a:spcPct val="120000"/>
                        </a:lnSpc>
                        <a:spcBef>
                          <a:spcPct val="0"/>
                        </a:spcBef>
                        <a:buClr>
                          <a:srgbClr val="000000"/>
                        </a:buClr>
                        <a:buNone/>
                      </a:pPr>
                      <a:r>
                        <a:rPr lang="zh-CN" altLang="en-US" sz="1600" b="1" dirty="0">
                          <a:solidFill>
                            <a:schemeClr val="bg1"/>
                          </a:solidFill>
                          <a:latin typeface="微软雅黑" panose="020B0503020204020204" pitchFamily="34" charset="-122"/>
                        </a:rPr>
                        <a:t>立即提醒、改进</a:t>
                      </a:r>
                      <a:endParaRPr lang="zh-CN" altLang="en-US" sz="1600"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c>
                  <a:txBody>
                    <a:bodyPr/>
                    <a:lstStyle>
                      <a:lvl1pPr marL="357505" lvl="0" indent="-357505" algn="just" defTabSz="914400" eaLnBrk="0" fontAlgn="base" latinLnBrk="0" hangingPunct="0">
                        <a:lnSpc>
                          <a:spcPct val="110000"/>
                        </a:lnSpc>
                        <a:spcBef>
                          <a:spcPts val="1800"/>
                        </a:spcBef>
                        <a:spcAft>
                          <a:spcPct val="0"/>
                        </a:spcAft>
                        <a:buClr>
                          <a:srgbClr val="BCD8F6"/>
                        </a:buClr>
                        <a:buSzPct val="50000"/>
                        <a:buFont typeface="Wingdings" panose="05000000000000000000" pitchFamily="2" charset="2"/>
                        <a:buChar char="q"/>
                        <a:defRPr sz="1800" b="0" i="0" u="none" kern="1200" baseline="0">
                          <a:solidFill>
                            <a:schemeClr val="accent1"/>
                          </a:solidFill>
                          <a:latin typeface="Arial" panose="020B0604020202020204" pitchFamily="34" charset="0"/>
                          <a:ea typeface="微软雅黑" panose="020B0503020204020204" pitchFamily="34" charset="-122"/>
                        </a:defRPr>
                      </a:lvl1pPr>
                      <a:lvl2pPr lvl="1">
                        <a:lnSpc>
                          <a:spcPct val="130000"/>
                        </a:lnSpc>
                        <a:spcBef>
                          <a:spcPct val="0"/>
                        </a:spcBef>
                        <a:spcAft>
                          <a:spcPts val="600"/>
                        </a:spcAft>
                        <a:buClr>
                          <a:srgbClr val="9ADEE5"/>
                        </a:buClr>
                        <a:buFont typeface="幼圆" pitchFamily="49" charset="-122"/>
                        <a:defRPr sz="1400" kern="1200">
                          <a:solidFill>
                            <a:srgbClr val="DEECFB"/>
                          </a:solidFill>
                          <a:latin typeface="幼圆" pitchFamily="49" charset="-122"/>
                          <a:ea typeface="幼圆" pitchFamily="49" charset="-122"/>
                        </a:defRPr>
                      </a:lvl2pPr>
                      <a:lvl3pPr marL="1143000" lvl="2" indent="-228600" algn="l">
                        <a:lnSpc>
                          <a:spcPct val="90000"/>
                        </a:lnSpc>
                        <a:spcBef>
                          <a:spcPts val="500"/>
                        </a:spcBef>
                        <a:spcAft>
                          <a:spcPct val="0"/>
                        </a:spcAft>
                        <a:buFont typeface="Arial" panose="020B0604020202020204" pitchFamily="34" charset="0"/>
                        <a:defRPr sz="1800" kern="1200">
                          <a:solidFill>
                            <a:schemeClr val="tx1"/>
                          </a:solidFill>
                          <a:latin typeface="Arial" panose="020B0604020202020204" pitchFamily="34" charset="0"/>
                        </a:defRPr>
                      </a:lvl3pPr>
                      <a:lvl4pPr marL="1600200" lvl="3" indent="-228600">
                        <a:defRPr sz="1600" kern="1200"/>
                      </a:lvl4pPr>
                      <a:lvl5pPr marL="2057400" lvl="4" indent="-228600">
                        <a:defRPr sz="1600" kern="1200"/>
                      </a:lvl5pPr>
                    </a:lstStyle>
                    <a:p>
                      <a:pPr marL="0" lvl="0" indent="0" algn="ctr" eaLnBrk="1" hangingPunct="1">
                        <a:lnSpc>
                          <a:spcPct val="120000"/>
                        </a:lnSpc>
                        <a:spcBef>
                          <a:spcPct val="0"/>
                        </a:spcBef>
                        <a:buClr>
                          <a:srgbClr val="000000"/>
                        </a:buClr>
                        <a:buNone/>
                      </a:pPr>
                      <a:r>
                        <a:rPr lang="zh-CN" altLang="en-US" b="1" dirty="0">
                          <a:solidFill>
                            <a:schemeClr val="bg1"/>
                          </a:solidFill>
                          <a:latin typeface="微软雅黑" panose="020B0503020204020204" pitchFamily="34" charset="-122"/>
                        </a:rPr>
                        <a:t>个人</a:t>
                      </a:r>
                      <a:endParaRPr lang="zh-CN" altLang="en-US" b="1" dirty="0">
                        <a:solidFill>
                          <a:schemeClr val="bg1"/>
                        </a:solidFill>
                        <a:latin typeface="微软雅黑" panose="020B0503020204020204" pitchFamily="34" charset="-122"/>
                        <a:ea typeface="Times New Roman" panose="02020603050405020304" pitchFamily="18" charset="0"/>
                      </a:endParaRPr>
                    </a:p>
                  </a:txBody>
                  <a:tcPr marL="68583" marR="68583"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1DFF7"/>
                    </a:solidFill>
                  </a:tcPr>
                </a:tc>
              </a:tr>
            </a:tbl>
          </a:graphicData>
        </a:graphic>
      </p:graphicFrame>
      <p:sp>
        <p:nvSpPr>
          <p:cNvPr id="160818" name="Rectangle 2"/>
          <p:cNvSpPr/>
          <p:nvPr/>
        </p:nvSpPr>
        <p:spPr>
          <a:xfrm>
            <a:off x="250825" y="692150"/>
            <a:ext cx="8435975" cy="360363"/>
          </a:xfrm>
          <a:prstGeom prst="rect">
            <a:avLst/>
          </a:prstGeom>
          <a:noFill/>
          <a:ln w="9525">
            <a:noFill/>
          </a:ln>
        </p:spPr>
        <p:txBody>
          <a:bodyPr anchor="ctr" anchorCtr="0"/>
          <a:p>
            <a:pPr algn="ctr">
              <a:lnSpc>
                <a:spcPct val="90000"/>
              </a:lnSpc>
            </a:pPr>
            <a:r>
              <a:rPr lang="zh-CN" altLang="en-US" sz="2800" dirty="0">
                <a:solidFill>
                  <a:srgbClr val="CC0000"/>
                </a:solidFill>
                <a:latin typeface="微软雅黑" panose="020B0503020204020204" pitchFamily="34" charset="-122"/>
                <a:ea typeface="微软雅黑" panose="020B0503020204020204" pitchFamily="34" charset="-122"/>
              </a:rPr>
              <a:t>风险等级划分标准（企业）</a:t>
            </a:r>
            <a:endParaRPr lang="zh-CN" altLang="en-US" sz="2800" dirty="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Rectangle 2"/>
          <p:cNvSpPr>
            <a:spLocks noGrp="1"/>
          </p:cNvSpPr>
          <p:nvPr>
            <p:ph type="title" idx="4294967295"/>
          </p:nvPr>
        </p:nvSpPr>
        <p:spPr>
          <a:xfrm>
            <a:off x="250825" y="692150"/>
            <a:ext cx="8435975" cy="504825"/>
          </a:xfrm>
          <a:ln/>
        </p:spPr>
        <p:txBody>
          <a:bodyPr wrap="square" lIns="91440" tIns="45720" rIns="91440" bIns="45720" anchor="ctr" anchorCtr="0"/>
          <a:p>
            <a:pPr eaLnBrk="1" hangingPunct="1"/>
            <a:r>
              <a:rPr lang="en-US" altLang="zh-CN" sz="2800">
                <a:solidFill>
                  <a:srgbClr val="0000FF"/>
                </a:solidFill>
                <a:latin typeface="微软雅黑" panose="020B0503020204020204" pitchFamily="34" charset="-122"/>
              </a:rPr>
              <a:t>2.5 </a:t>
            </a:r>
            <a:r>
              <a:rPr lang="zh-CN" altLang="en-US" sz="2800" dirty="0">
                <a:solidFill>
                  <a:srgbClr val="0000FF"/>
                </a:solidFill>
                <a:latin typeface="微软雅黑" panose="020B0503020204020204" pitchFamily="34" charset="-122"/>
              </a:rPr>
              <a:t>风险的控制</a:t>
            </a:r>
            <a:endParaRPr lang="zh-CN" altLang="en-US" sz="2800" dirty="0">
              <a:solidFill>
                <a:srgbClr val="0000FF"/>
              </a:solidFill>
              <a:latin typeface="微软雅黑" panose="020B0503020204020204" pitchFamily="34" charset="-122"/>
            </a:endParaRPr>
          </a:p>
        </p:txBody>
      </p:sp>
      <p:sp>
        <p:nvSpPr>
          <p:cNvPr id="161794" name="Rectangle 3"/>
          <p:cNvSpPr>
            <a:spLocks noGrp="1"/>
          </p:cNvSpPr>
          <p:nvPr>
            <p:ph type="body" idx="4294967295"/>
          </p:nvPr>
        </p:nvSpPr>
        <p:spPr>
          <a:xfrm>
            <a:off x="323850" y="1341438"/>
            <a:ext cx="8496300" cy="4608512"/>
          </a:xfrm>
          <a:ln/>
        </p:spPr>
        <p:txBody>
          <a:bodyPr wrap="square" lIns="91440" tIns="45720" rIns="91440" bIns="45720" anchor="t" anchorCtr="0"/>
          <a:p>
            <a:pPr eaLnBrk="1" hangingPunct="1">
              <a:buNone/>
            </a:pPr>
            <a:r>
              <a:rPr lang="zh-CN" altLang="en-US" sz="2400" b="1" dirty="0">
                <a:solidFill>
                  <a:srgbClr val="006600"/>
                </a:solidFill>
                <a:latin typeface="微软雅黑" panose="020B0503020204020204" pitchFamily="34" charset="-122"/>
              </a:rPr>
              <a:t>   风险控制措施</a:t>
            </a:r>
            <a:r>
              <a:rPr lang="zh-CN" altLang="en-US" dirty="0">
                <a:solidFill>
                  <a:srgbClr val="0000FF"/>
                </a:solidFill>
                <a:latin typeface="微软雅黑" panose="020B0503020204020204" pitchFamily="34" charset="-122"/>
              </a:rPr>
              <a:t> </a:t>
            </a:r>
            <a:endParaRPr lang="zh-CN" altLang="en-US" dirty="0">
              <a:solidFill>
                <a:srgbClr val="0000FF"/>
              </a:solidFill>
              <a:latin typeface="微软雅黑" panose="020B0503020204020204" pitchFamily="34" charset="-122"/>
            </a:endParaRPr>
          </a:p>
          <a:p>
            <a:pPr eaLnBrk="1" hangingPunct="1">
              <a:buNone/>
            </a:pPr>
            <a:r>
              <a:rPr lang="zh-CN" altLang="en-US"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(1)</a:t>
            </a:r>
            <a:r>
              <a:rPr lang="zh-CN" altLang="en-US" b="1" dirty="0">
                <a:solidFill>
                  <a:srgbClr val="0000FF"/>
                </a:solidFill>
                <a:latin typeface="微软雅黑" panose="020B0503020204020204" pitchFamily="34" charset="-122"/>
              </a:rPr>
              <a:t>工程控制（</a:t>
            </a:r>
            <a:r>
              <a:rPr lang="en-US" altLang="zh-CN" b="1">
                <a:solidFill>
                  <a:srgbClr val="0000FF"/>
                </a:solidFill>
                <a:latin typeface="微软雅黑" panose="020B0503020204020204" pitchFamily="34" charset="-122"/>
              </a:rPr>
              <a:t>Engineering controls</a:t>
            </a:r>
            <a:r>
              <a:rPr lang="zh-CN" altLang="en-US" b="1" dirty="0">
                <a:solidFill>
                  <a:srgbClr val="0000FF"/>
                </a:solidFill>
                <a:latin typeface="微软雅黑" panose="020B0503020204020204" pitchFamily="34" charset="-122"/>
              </a:rPr>
              <a:t>）</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(2)</a:t>
            </a:r>
            <a:r>
              <a:rPr lang="zh-CN" altLang="en-US" b="1" dirty="0">
                <a:solidFill>
                  <a:srgbClr val="0000FF"/>
                </a:solidFill>
                <a:latin typeface="微软雅黑" panose="020B0503020204020204" pitchFamily="34" charset="-122"/>
              </a:rPr>
              <a:t>管理（行政）控制（</a:t>
            </a:r>
            <a:r>
              <a:rPr lang="en-US" altLang="en-US" b="1">
                <a:solidFill>
                  <a:srgbClr val="0000FF"/>
                </a:solidFill>
                <a:latin typeface="微软雅黑" panose="020B0503020204020204" pitchFamily="34" charset="-122"/>
              </a:rPr>
              <a:t>Administrative controls</a:t>
            </a:r>
            <a:r>
              <a:rPr lang="zh-CN" altLang="en-US" b="1" dirty="0">
                <a:solidFill>
                  <a:srgbClr val="0000FF"/>
                </a:solidFill>
                <a:latin typeface="微软雅黑" panose="020B0503020204020204" pitchFamily="34" charset="-122"/>
              </a:rPr>
              <a:t>）</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 </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(3)</a:t>
            </a:r>
            <a:r>
              <a:rPr lang="zh-CN" altLang="en-US" b="1" dirty="0">
                <a:solidFill>
                  <a:srgbClr val="0000FF"/>
                </a:solidFill>
                <a:latin typeface="微软雅黑" panose="020B0503020204020204" pitchFamily="34" charset="-122"/>
              </a:rPr>
              <a:t>个体防护控制 （</a:t>
            </a:r>
            <a:r>
              <a:rPr lang="en-US" altLang="zh-CN" b="1">
                <a:solidFill>
                  <a:srgbClr val="0000FF"/>
                </a:solidFill>
                <a:latin typeface="微软雅黑" panose="020B0503020204020204" pitchFamily="34" charset="-122"/>
              </a:rPr>
              <a:t>Personal protective  equipment</a:t>
            </a:r>
            <a:r>
              <a:rPr lang="zh-CN" altLang="en-US" b="1" dirty="0">
                <a:solidFill>
                  <a:srgbClr val="0000FF"/>
                </a:solidFill>
                <a:latin typeface="微软雅黑" panose="020B0503020204020204" pitchFamily="34" charset="-122"/>
              </a:rPr>
              <a:t>）   </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 </a:t>
            </a:r>
            <a:endParaRPr lang="zh-CN" altLang="en-US" b="1" dirty="0">
              <a:solidFill>
                <a:srgbClr val="0000FF"/>
              </a:solidFill>
              <a:latin typeface="微软雅黑" panose="020B0503020204020204" pitchFamily="34" charset="-122"/>
            </a:endParaRPr>
          </a:p>
          <a:p>
            <a:pPr eaLnBrk="1" hangingPunct="1">
              <a:buNone/>
            </a:pPr>
            <a:r>
              <a:rPr lang="zh-CN" altLang="en-US" b="1" dirty="0">
                <a:solidFill>
                  <a:srgbClr val="0000FF"/>
                </a:solidFill>
                <a:latin typeface="微软雅黑" panose="020B0503020204020204" pitchFamily="34" charset="-122"/>
              </a:rPr>
              <a:t>    </a:t>
            </a:r>
            <a:r>
              <a:rPr lang="en-US" altLang="zh-CN" b="1">
                <a:solidFill>
                  <a:srgbClr val="0000FF"/>
                </a:solidFill>
                <a:latin typeface="微软雅黑" panose="020B0503020204020204" pitchFamily="34" charset="-122"/>
              </a:rPr>
              <a:t>(4)</a:t>
            </a:r>
            <a:r>
              <a:rPr lang="zh-CN" altLang="en-US" b="1" dirty="0">
                <a:solidFill>
                  <a:srgbClr val="0000FF"/>
                </a:solidFill>
                <a:latin typeface="微软雅黑" panose="020B0503020204020204" pitchFamily="34" charset="-122"/>
              </a:rPr>
              <a:t>应急控制（</a:t>
            </a:r>
            <a:r>
              <a:rPr lang="en-US" altLang="zh-CN" b="1">
                <a:solidFill>
                  <a:srgbClr val="0000FF"/>
                </a:solidFill>
                <a:latin typeface="微软雅黑" panose="020B0503020204020204" pitchFamily="34" charset="-122"/>
              </a:rPr>
              <a:t>Emergency </a:t>
            </a:r>
            <a:r>
              <a:rPr lang="en-US" altLang="en-US" b="1">
                <a:solidFill>
                  <a:srgbClr val="0000FF"/>
                </a:solidFill>
                <a:latin typeface="微软雅黑" panose="020B0503020204020204" pitchFamily="34" charset="-122"/>
              </a:rPr>
              <a:t>controls</a:t>
            </a:r>
            <a:r>
              <a:rPr lang="en-US" altLang="zh-CN" b="1">
                <a:solidFill>
                  <a:srgbClr val="0000FF"/>
                </a:solidFill>
                <a:latin typeface="微软雅黑" panose="020B0503020204020204" pitchFamily="34" charset="-122"/>
              </a:rPr>
              <a:t> </a:t>
            </a:r>
            <a:r>
              <a:rPr lang="zh-CN" altLang="en-US" b="1" dirty="0">
                <a:solidFill>
                  <a:srgbClr val="0000FF"/>
                </a:solidFill>
                <a:latin typeface="微软雅黑" panose="020B0503020204020204" pitchFamily="34" charset="-122"/>
              </a:rPr>
              <a:t>）  </a:t>
            </a:r>
            <a:endParaRPr lang="zh-CN" altLang="en-US" b="1" dirty="0">
              <a:solidFill>
                <a:srgbClr val="0000FF"/>
              </a:solidFill>
              <a:latin typeface="微软雅黑" panose="020B0503020204020204" pitchFamily="34"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7" name="Rectangle 2"/>
          <p:cNvSpPr>
            <a:spLocks noGrp="1"/>
          </p:cNvSpPr>
          <p:nvPr>
            <p:ph type="title" idx="4294967295"/>
          </p:nvPr>
        </p:nvSpPr>
        <p:spPr>
          <a:xfrm>
            <a:off x="250825" y="620713"/>
            <a:ext cx="8642350" cy="576262"/>
          </a:xfrm>
          <a:ln/>
        </p:spPr>
        <p:txBody>
          <a:bodyPr wrap="square" lIns="91440" tIns="45720" rIns="91440" bIns="45720" anchor="ctr" anchorCtr="0"/>
          <a:p>
            <a:pPr eaLnBrk="1" hangingPunct="1"/>
            <a:r>
              <a:rPr lang="en-US" altLang="zh-CN" sz="2400">
                <a:solidFill>
                  <a:srgbClr val="0000FF"/>
                </a:solidFill>
                <a:latin typeface="微软雅黑" panose="020B0503020204020204" pitchFamily="34" charset="-122"/>
              </a:rPr>
              <a:t>2.5.1</a:t>
            </a:r>
            <a:r>
              <a:rPr lang="en-US" altLang="zh-CN" sz="2400" b="0">
                <a:solidFill>
                  <a:srgbClr val="0000FF"/>
                </a:solidFill>
                <a:latin typeface="微软雅黑" panose="020B0503020204020204" pitchFamily="34" charset="-122"/>
              </a:rPr>
              <a:t> </a:t>
            </a:r>
            <a:r>
              <a:rPr lang="zh-CN" altLang="en-US" sz="2400" b="0" dirty="0">
                <a:solidFill>
                  <a:srgbClr val="0000FF"/>
                </a:solidFill>
                <a:latin typeface="微软雅黑" panose="020B0503020204020204" pitchFamily="34" charset="-122"/>
              </a:rPr>
              <a:t>工程控制</a:t>
            </a:r>
            <a:endParaRPr lang="zh-CN" altLang="en-US" sz="2400" b="0" dirty="0">
              <a:solidFill>
                <a:srgbClr val="0000FF"/>
              </a:solidFill>
              <a:latin typeface="微软雅黑" panose="020B0503020204020204" pitchFamily="34" charset="-122"/>
            </a:endParaRPr>
          </a:p>
        </p:txBody>
      </p:sp>
      <p:sp>
        <p:nvSpPr>
          <p:cNvPr id="162818" name="Rectangle 3"/>
          <p:cNvSpPr>
            <a:spLocks noGrp="1"/>
          </p:cNvSpPr>
          <p:nvPr>
            <p:ph type="body" idx="4294967295"/>
          </p:nvPr>
        </p:nvSpPr>
        <p:spPr>
          <a:xfrm>
            <a:off x="250825" y="1268413"/>
            <a:ext cx="8496300" cy="4321175"/>
          </a:xfrm>
          <a:ln/>
        </p:spPr>
        <p:txBody>
          <a:bodyPr wrap="square" lIns="91440" tIns="45720" rIns="91440" bIns="45720" anchor="t" anchorCtr="0"/>
          <a:p>
            <a:pPr eaLnBrk="1" hangingPunct="1">
              <a:buNone/>
            </a:pPr>
            <a:r>
              <a:rPr lang="zh-CN" altLang="en-US" sz="2400" dirty="0">
                <a:solidFill>
                  <a:srgbClr val="990099"/>
                </a:solidFill>
                <a:latin typeface="微软雅黑" panose="020B0503020204020204" pitchFamily="34" charset="-122"/>
              </a:rPr>
              <a:t>（</a:t>
            </a:r>
            <a:r>
              <a:rPr lang="en-US" altLang="zh-CN" sz="2400">
                <a:solidFill>
                  <a:srgbClr val="990099"/>
                </a:solidFill>
                <a:latin typeface="微软雅黑" panose="020B0503020204020204" pitchFamily="34" charset="-122"/>
              </a:rPr>
              <a:t>1</a:t>
            </a:r>
            <a:r>
              <a:rPr lang="zh-CN" altLang="en-US" sz="2400" dirty="0">
                <a:solidFill>
                  <a:srgbClr val="990099"/>
                </a:solidFill>
                <a:latin typeface="微软雅黑" panose="020B0503020204020204" pitchFamily="34" charset="-122"/>
              </a:rPr>
              <a:t>）消除或减弱危害</a:t>
            </a:r>
            <a:r>
              <a:rPr lang="en-US" altLang="zh-CN" sz="2400">
                <a:solidFill>
                  <a:srgbClr val="990099"/>
                </a:solidFill>
                <a:latin typeface="微软雅黑" panose="020B0503020204020204" pitchFamily="34" charset="-122"/>
              </a:rPr>
              <a:t>——</a:t>
            </a:r>
            <a:r>
              <a:rPr lang="zh-CN" altLang="en-US" sz="2400" dirty="0">
                <a:solidFill>
                  <a:srgbClr val="990099"/>
                </a:solidFill>
                <a:latin typeface="微软雅黑" panose="020B0503020204020204" pitchFamily="34" charset="-122"/>
              </a:rPr>
              <a:t>通过对装置、设备设施、工艺等的</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                                       设计来实施；</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a:t>
            </a:r>
            <a:r>
              <a:rPr lang="en-US" altLang="zh-CN" sz="2400">
                <a:solidFill>
                  <a:srgbClr val="990099"/>
                </a:solidFill>
                <a:latin typeface="微软雅黑" panose="020B0503020204020204" pitchFamily="34" charset="-122"/>
              </a:rPr>
              <a:t>2</a:t>
            </a:r>
            <a:r>
              <a:rPr lang="zh-CN" altLang="en-US" sz="2400" dirty="0">
                <a:solidFill>
                  <a:srgbClr val="990099"/>
                </a:solidFill>
                <a:latin typeface="微软雅黑" panose="020B0503020204020204" pitchFamily="34" charset="-122"/>
              </a:rPr>
              <a:t>）密闭</a:t>
            </a:r>
            <a:r>
              <a:rPr lang="en-US" altLang="zh-CN" sz="2400">
                <a:solidFill>
                  <a:srgbClr val="990099"/>
                </a:solidFill>
                <a:latin typeface="微软雅黑" panose="020B0503020204020204" pitchFamily="34" charset="-122"/>
              </a:rPr>
              <a:t>——</a:t>
            </a:r>
            <a:r>
              <a:rPr lang="zh-CN" altLang="en-US" sz="2400" dirty="0">
                <a:solidFill>
                  <a:srgbClr val="990099"/>
                </a:solidFill>
                <a:latin typeface="微软雅黑" panose="020B0503020204020204" pitchFamily="34" charset="-122"/>
              </a:rPr>
              <a:t>对产生或导致危害的设施或场所进行密闭；</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a:t>
            </a:r>
            <a:r>
              <a:rPr lang="en-US" altLang="zh-CN" sz="2400">
                <a:solidFill>
                  <a:srgbClr val="990099"/>
                </a:solidFill>
                <a:latin typeface="微软雅黑" panose="020B0503020204020204" pitchFamily="34" charset="-122"/>
              </a:rPr>
              <a:t>3</a:t>
            </a:r>
            <a:r>
              <a:rPr lang="zh-CN" altLang="en-US" sz="2400" dirty="0">
                <a:solidFill>
                  <a:srgbClr val="990099"/>
                </a:solidFill>
                <a:latin typeface="微软雅黑" panose="020B0503020204020204" pitchFamily="34" charset="-122"/>
              </a:rPr>
              <a:t>）隔离</a:t>
            </a:r>
            <a:r>
              <a:rPr lang="en-US" altLang="zh-CN" sz="2400">
                <a:solidFill>
                  <a:srgbClr val="990099"/>
                </a:solidFill>
                <a:latin typeface="微软雅黑" panose="020B0503020204020204" pitchFamily="34" charset="-122"/>
              </a:rPr>
              <a:t>——</a:t>
            </a:r>
            <a:r>
              <a:rPr lang="zh-CN" altLang="en-US" sz="2400" dirty="0">
                <a:solidFill>
                  <a:srgbClr val="990099"/>
                </a:solidFill>
                <a:latin typeface="微软雅黑" panose="020B0503020204020204" pitchFamily="34" charset="-122"/>
              </a:rPr>
              <a:t>通过隔离带、栅栏、警戒绳等把人与危险区域</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                      隔开；</a:t>
            </a:r>
            <a:endParaRPr lang="zh-CN" altLang="en-US" sz="2400" dirty="0">
              <a:solidFill>
                <a:srgbClr val="990099"/>
              </a:solidFill>
              <a:latin typeface="微软雅黑" panose="020B0503020204020204" pitchFamily="34" charset="-122"/>
            </a:endParaRPr>
          </a:p>
          <a:p>
            <a:pPr eaLnBrk="1" hangingPunct="1">
              <a:buNone/>
            </a:pPr>
            <a:r>
              <a:rPr lang="zh-CN" altLang="en-US" sz="2400" dirty="0">
                <a:solidFill>
                  <a:srgbClr val="990099"/>
                </a:solidFill>
                <a:latin typeface="微软雅黑" panose="020B0503020204020204" pitchFamily="34" charset="-122"/>
              </a:rPr>
              <a:t>（</a:t>
            </a:r>
            <a:r>
              <a:rPr lang="en-US" altLang="zh-CN" sz="2400">
                <a:solidFill>
                  <a:srgbClr val="990099"/>
                </a:solidFill>
                <a:latin typeface="微软雅黑" panose="020B0503020204020204" pitchFamily="34" charset="-122"/>
              </a:rPr>
              <a:t>4</a:t>
            </a:r>
            <a:r>
              <a:rPr lang="zh-CN" altLang="en-US" sz="2400" dirty="0">
                <a:solidFill>
                  <a:srgbClr val="990099"/>
                </a:solidFill>
                <a:latin typeface="微软雅黑" panose="020B0503020204020204" pitchFamily="34" charset="-122"/>
              </a:rPr>
              <a:t>） 移开或改变方向</a:t>
            </a:r>
            <a:r>
              <a:rPr lang="en-US" altLang="zh-CN" sz="2400">
                <a:solidFill>
                  <a:srgbClr val="990099"/>
                </a:solidFill>
                <a:latin typeface="微软雅黑" panose="020B0503020204020204" pitchFamily="34" charset="-122"/>
              </a:rPr>
              <a:t>——</a:t>
            </a:r>
            <a:r>
              <a:rPr lang="zh-CN" altLang="en-US" sz="2400" dirty="0">
                <a:solidFill>
                  <a:srgbClr val="990099"/>
                </a:solidFill>
                <a:latin typeface="微软雅黑" panose="020B0503020204020204" pitchFamily="34" charset="-122"/>
              </a:rPr>
              <a:t>如危险及有毒气体的排放口。</a:t>
            </a:r>
            <a:endParaRPr lang="zh-CN" altLang="en-US" sz="2400" dirty="0">
              <a:solidFill>
                <a:srgbClr val="990099"/>
              </a:solidFill>
              <a:latin typeface="微软雅黑" panose="020B0503020204020204" pitchFamily="34"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Rectangle 2"/>
          <p:cNvSpPr>
            <a:spLocks noGrp="1"/>
          </p:cNvSpPr>
          <p:nvPr>
            <p:ph type="title" idx="4294967295"/>
          </p:nvPr>
        </p:nvSpPr>
        <p:spPr>
          <a:xfrm>
            <a:off x="323850" y="692150"/>
            <a:ext cx="8362950" cy="504825"/>
          </a:xfrm>
          <a:ln/>
        </p:spPr>
        <p:txBody>
          <a:bodyPr wrap="square" lIns="91440" tIns="45720" rIns="91440" bIns="45720" anchor="ctr" anchorCtr="0"/>
          <a:p>
            <a:pPr eaLnBrk="1" hangingPunct="1"/>
            <a:r>
              <a:rPr lang="en-US" altLang="zh-CN" sz="2400">
                <a:solidFill>
                  <a:srgbClr val="0000FF"/>
                </a:solidFill>
                <a:latin typeface="微软雅黑" panose="020B0503020204020204" pitchFamily="34" charset="-122"/>
              </a:rPr>
              <a:t>2.5.2 </a:t>
            </a:r>
            <a:r>
              <a:rPr lang="zh-CN" altLang="en-US" sz="2400" dirty="0">
                <a:solidFill>
                  <a:srgbClr val="0000FF"/>
                </a:solidFill>
                <a:latin typeface="微软雅黑" panose="020B0503020204020204" pitchFamily="34" charset="-122"/>
              </a:rPr>
              <a:t>管理（行政）控制</a:t>
            </a:r>
            <a:endParaRPr lang="zh-CN" altLang="en-US" sz="2400" dirty="0">
              <a:solidFill>
                <a:srgbClr val="0000FF"/>
              </a:solidFill>
              <a:latin typeface="微软雅黑" panose="020B0503020204020204" pitchFamily="34" charset="-122"/>
            </a:endParaRPr>
          </a:p>
        </p:txBody>
      </p:sp>
      <p:sp>
        <p:nvSpPr>
          <p:cNvPr id="163842" name="Rectangle 3"/>
          <p:cNvSpPr>
            <a:spLocks noGrp="1"/>
          </p:cNvSpPr>
          <p:nvPr>
            <p:ph type="body" idx="4294967295"/>
          </p:nvPr>
        </p:nvSpPr>
        <p:spPr>
          <a:xfrm>
            <a:off x="250825" y="1341438"/>
            <a:ext cx="8642350" cy="4608512"/>
          </a:xfrm>
          <a:ln/>
        </p:spPr>
        <p:txBody>
          <a:bodyPr wrap="square" lIns="91440" tIns="45720" rIns="91440" bIns="45720" anchor="t" anchorCtr="0"/>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1</a:t>
            </a:r>
            <a:r>
              <a:rPr lang="zh-CN" altLang="en-US" sz="2400" b="1" dirty="0">
                <a:solidFill>
                  <a:schemeClr val="accent2"/>
                </a:solidFill>
                <a:latin typeface="微软雅黑" panose="020B0503020204020204" pitchFamily="34" charset="-122"/>
              </a:rPr>
              <a:t>）制定实施作业程序、安全许可、安全操作规程等；</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2</a:t>
            </a:r>
            <a:r>
              <a:rPr lang="zh-CN" altLang="en-US" sz="2400" b="1" dirty="0">
                <a:solidFill>
                  <a:schemeClr val="accent2"/>
                </a:solidFill>
                <a:latin typeface="微软雅黑" panose="020B0503020204020204" pitchFamily="34" charset="-122"/>
              </a:rPr>
              <a:t>）减少暴露时间（如异常温度或有害环境）；</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3</a:t>
            </a:r>
            <a:r>
              <a:rPr lang="zh-CN" altLang="en-US" sz="2400" b="1" dirty="0">
                <a:solidFill>
                  <a:schemeClr val="accent2"/>
                </a:solidFill>
                <a:latin typeface="微软雅黑" panose="020B0503020204020204" pitchFamily="34" charset="-122"/>
              </a:rPr>
              <a:t>）监测监控（尤其是使用高毒物料的使用）；</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4</a:t>
            </a:r>
            <a:r>
              <a:rPr lang="zh-CN" altLang="en-US" sz="2400" b="1" dirty="0">
                <a:solidFill>
                  <a:schemeClr val="accent2"/>
                </a:solidFill>
                <a:latin typeface="微软雅黑" panose="020B0503020204020204" pitchFamily="34" charset="-122"/>
              </a:rPr>
              <a:t>）警报和警示信号；</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5</a:t>
            </a:r>
            <a:r>
              <a:rPr lang="zh-CN" altLang="en-US" sz="2400" b="1" dirty="0">
                <a:solidFill>
                  <a:schemeClr val="accent2"/>
                </a:solidFill>
                <a:latin typeface="微软雅黑" panose="020B0503020204020204" pitchFamily="34" charset="-122"/>
              </a:rPr>
              <a:t>）安全互助体系；</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6</a:t>
            </a:r>
            <a:r>
              <a:rPr lang="zh-CN" altLang="en-US" sz="2400" b="1" dirty="0">
                <a:solidFill>
                  <a:schemeClr val="accent2"/>
                </a:solidFill>
                <a:latin typeface="微软雅黑" panose="020B0503020204020204" pitchFamily="34" charset="-122"/>
              </a:rPr>
              <a:t>）培训；</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7</a:t>
            </a:r>
            <a:r>
              <a:rPr lang="zh-CN" altLang="en-US" sz="2400" b="1" dirty="0">
                <a:solidFill>
                  <a:schemeClr val="accent2"/>
                </a:solidFill>
                <a:latin typeface="微软雅黑" panose="020B0503020204020204" pitchFamily="34" charset="-122"/>
              </a:rPr>
              <a:t>）风险转移（共担）。</a:t>
            </a:r>
            <a:endParaRPr lang="zh-CN" altLang="en-US" sz="2400" b="1" dirty="0">
              <a:solidFill>
                <a:schemeClr val="accent2"/>
              </a:solidFill>
              <a:latin typeface="微软雅黑" panose="020B0503020204020204" pitchFamily="34"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Rectangle 2"/>
          <p:cNvSpPr>
            <a:spLocks noGrp="1"/>
          </p:cNvSpPr>
          <p:nvPr>
            <p:ph type="title" idx="4294967295"/>
          </p:nvPr>
        </p:nvSpPr>
        <p:spPr>
          <a:xfrm>
            <a:off x="250825" y="620713"/>
            <a:ext cx="8435975" cy="504825"/>
          </a:xfrm>
          <a:ln/>
        </p:spPr>
        <p:txBody>
          <a:bodyPr wrap="square" lIns="91440" tIns="45720" rIns="91440" bIns="45720" anchor="ctr" anchorCtr="0"/>
          <a:p>
            <a:pPr eaLnBrk="1" hangingPunct="1"/>
            <a:r>
              <a:rPr lang="en-US" altLang="zh-CN" sz="2400">
                <a:solidFill>
                  <a:srgbClr val="0000FF"/>
                </a:solidFill>
                <a:latin typeface="微软雅黑" panose="020B0503020204020204" pitchFamily="34" charset="-122"/>
              </a:rPr>
              <a:t>2.5.3 </a:t>
            </a:r>
            <a:r>
              <a:rPr lang="zh-CN" altLang="en-US" sz="2400" dirty="0">
                <a:solidFill>
                  <a:srgbClr val="0000FF"/>
                </a:solidFill>
                <a:latin typeface="微软雅黑" panose="020B0503020204020204" pitchFamily="34" charset="-122"/>
              </a:rPr>
              <a:t>个体防护</a:t>
            </a:r>
            <a:endParaRPr lang="zh-CN" altLang="en-US" sz="2400" dirty="0">
              <a:solidFill>
                <a:srgbClr val="0000FF"/>
              </a:solidFill>
              <a:latin typeface="微软雅黑" panose="020B0503020204020204" pitchFamily="34" charset="-122"/>
            </a:endParaRPr>
          </a:p>
        </p:txBody>
      </p:sp>
      <p:sp>
        <p:nvSpPr>
          <p:cNvPr id="164866" name="Rectangle 3"/>
          <p:cNvSpPr>
            <a:spLocks noGrp="1"/>
          </p:cNvSpPr>
          <p:nvPr>
            <p:ph type="body" idx="4294967295"/>
          </p:nvPr>
        </p:nvSpPr>
        <p:spPr>
          <a:xfrm>
            <a:off x="250825" y="1196975"/>
            <a:ext cx="8569325" cy="4752975"/>
          </a:xfrm>
          <a:ln/>
        </p:spPr>
        <p:txBody>
          <a:bodyPr wrap="square" lIns="91440" tIns="45720" rIns="91440" bIns="45720" anchor="t" anchorCtr="0"/>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1</a:t>
            </a:r>
            <a:r>
              <a:rPr lang="zh-CN" altLang="en-US" sz="2400" b="1" dirty="0">
                <a:solidFill>
                  <a:schemeClr val="accent2"/>
                </a:solidFill>
                <a:latin typeface="微软雅黑" panose="020B0503020204020204" pitchFamily="34" charset="-122"/>
              </a:rPr>
              <a:t>）个体防护用品包括：防护服、耳塞、听力防护罩、防护眼镜防、护手套、绝缘鞋、呼吸器等；</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2</a:t>
            </a:r>
            <a:r>
              <a:rPr lang="zh-CN" altLang="en-US" sz="2400" b="1" dirty="0">
                <a:solidFill>
                  <a:schemeClr val="accent2"/>
                </a:solidFill>
                <a:latin typeface="微软雅黑" panose="020B0503020204020204" pitchFamily="34" charset="-122"/>
              </a:rPr>
              <a:t>）当工程控制措施不能消除或减弱危险有害因素时，均应采取防护措施；</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3</a:t>
            </a:r>
            <a:r>
              <a:rPr lang="zh-CN" altLang="en-US" sz="2400" b="1" dirty="0">
                <a:solidFill>
                  <a:schemeClr val="accent2"/>
                </a:solidFill>
                <a:latin typeface="微软雅黑" panose="020B0503020204020204" pitchFamily="34" charset="-122"/>
              </a:rPr>
              <a:t>）当处置异常或紧急情况时，应考虑佩戴防护用品；</a:t>
            </a:r>
            <a:endParaRPr lang="zh-CN" altLang="en-US" sz="2400" b="1" dirty="0">
              <a:solidFill>
                <a:schemeClr val="accent2"/>
              </a:solidFill>
              <a:latin typeface="微软雅黑" panose="020B0503020204020204" pitchFamily="34" charset="-122"/>
            </a:endParaRPr>
          </a:p>
          <a:p>
            <a:pPr eaLnBrk="1" hangingPunct="1">
              <a:lnSpc>
                <a:spcPct val="14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4</a:t>
            </a:r>
            <a:r>
              <a:rPr lang="zh-CN" altLang="en-US" sz="2400" b="1" dirty="0">
                <a:solidFill>
                  <a:schemeClr val="accent2"/>
                </a:solidFill>
                <a:latin typeface="微软雅黑" panose="020B0503020204020204" pitchFamily="34" charset="-122"/>
              </a:rPr>
              <a:t>）当发生变更，但风险控制措施还没有及时到位时，应考虑佩戴防护用品。</a:t>
            </a:r>
            <a:endParaRPr lang="zh-CN" altLang="en-US" sz="2400" b="1" dirty="0">
              <a:solidFill>
                <a:schemeClr val="accent2"/>
              </a:solidFill>
              <a:latin typeface="微软雅黑" panose="020B0503020204020204" pitchFamily="34"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Rectangle 2"/>
          <p:cNvSpPr>
            <a:spLocks noGrp="1"/>
          </p:cNvSpPr>
          <p:nvPr>
            <p:ph type="title" idx="4294967295"/>
          </p:nvPr>
        </p:nvSpPr>
        <p:spPr>
          <a:xfrm>
            <a:off x="250825" y="620713"/>
            <a:ext cx="8642350" cy="504825"/>
          </a:xfrm>
          <a:ln/>
        </p:spPr>
        <p:txBody>
          <a:bodyPr wrap="square" lIns="91440" tIns="45720" rIns="91440" bIns="45720" anchor="ctr" anchorCtr="0"/>
          <a:p>
            <a:pPr eaLnBrk="1" hangingPunct="1"/>
            <a:r>
              <a:rPr lang="en-US" altLang="zh-CN" sz="2400">
                <a:solidFill>
                  <a:srgbClr val="0000FF"/>
                </a:solidFill>
                <a:latin typeface="微软雅黑" panose="020B0503020204020204" pitchFamily="34" charset="-122"/>
              </a:rPr>
              <a:t>2.5.4 </a:t>
            </a:r>
            <a:r>
              <a:rPr lang="zh-CN" altLang="en-US" sz="2400" dirty="0">
                <a:solidFill>
                  <a:srgbClr val="0000FF"/>
                </a:solidFill>
                <a:latin typeface="微软雅黑" panose="020B0503020204020204" pitchFamily="34" charset="-122"/>
              </a:rPr>
              <a:t>应急控制</a:t>
            </a:r>
            <a:endParaRPr lang="zh-CN" altLang="en-US" sz="2400" dirty="0">
              <a:solidFill>
                <a:srgbClr val="0000FF"/>
              </a:solidFill>
              <a:latin typeface="微软雅黑" panose="020B0503020204020204" pitchFamily="34" charset="-122"/>
            </a:endParaRPr>
          </a:p>
        </p:txBody>
      </p:sp>
      <p:sp>
        <p:nvSpPr>
          <p:cNvPr id="165890" name="Rectangle 3"/>
          <p:cNvSpPr>
            <a:spLocks noGrp="1"/>
          </p:cNvSpPr>
          <p:nvPr>
            <p:ph type="body" idx="4294967295"/>
          </p:nvPr>
        </p:nvSpPr>
        <p:spPr>
          <a:xfrm>
            <a:off x="250825" y="1196975"/>
            <a:ext cx="8642350" cy="4752975"/>
          </a:xfrm>
          <a:ln/>
        </p:spPr>
        <p:txBody>
          <a:bodyPr wrap="square" lIns="91440" tIns="45720" rIns="91440" bIns="45720" anchor="t" anchorCtr="0"/>
          <a:p>
            <a:pPr eaLnBrk="1" hangingPunct="1">
              <a:lnSpc>
                <a:spcPct val="13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1</a:t>
            </a:r>
            <a:r>
              <a:rPr lang="zh-CN" altLang="en-US" sz="2400" b="1" dirty="0">
                <a:solidFill>
                  <a:schemeClr val="accent2"/>
                </a:solidFill>
                <a:latin typeface="微软雅黑" panose="020B0503020204020204" pitchFamily="34" charset="-122"/>
              </a:rPr>
              <a:t>）应急风险的控制属于“现实风险”控制，是风险控制中难度最大的一类，关键原因在于“急”，“急”到无法进行充分的风险分析，“急”到人容易判断和决策失误；</a:t>
            </a:r>
            <a:endParaRPr lang="zh-CN" altLang="en-US" sz="2400" b="1" dirty="0">
              <a:solidFill>
                <a:schemeClr val="accent2"/>
              </a:solidFill>
              <a:latin typeface="微软雅黑" panose="020B0503020204020204" pitchFamily="34" charset="-122"/>
            </a:endParaRPr>
          </a:p>
          <a:p>
            <a:pPr eaLnBrk="1" hangingPunct="1">
              <a:lnSpc>
                <a:spcPct val="13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2</a:t>
            </a:r>
            <a:r>
              <a:rPr lang="zh-CN" altLang="en-US" sz="2400" b="1" dirty="0">
                <a:solidFill>
                  <a:schemeClr val="accent2"/>
                </a:solidFill>
                <a:latin typeface="微软雅黑" panose="020B0503020204020204" pitchFamily="34" charset="-122"/>
              </a:rPr>
              <a:t>）做好应急风险的控制，重要的是对自身可能发生的应急事</a:t>
            </a:r>
            <a:endParaRPr lang="zh-CN" altLang="en-US" sz="2400" b="1" dirty="0">
              <a:solidFill>
                <a:schemeClr val="accent2"/>
              </a:solidFill>
              <a:latin typeface="微软雅黑" panose="020B0503020204020204" pitchFamily="34" charset="-122"/>
            </a:endParaRPr>
          </a:p>
          <a:p>
            <a:pPr eaLnBrk="1" hangingPunct="1">
              <a:lnSpc>
                <a:spcPct val="130000"/>
              </a:lnSpc>
              <a:buNone/>
            </a:pPr>
            <a:r>
              <a:rPr lang="zh-CN" altLang="en-US" sz="2400" b="1" dirty="0">
                <a:solidFill>
                  <a:schemeClr val="accent2"/>
                </a:solidFill>
                <a:latin typeface="微软雅黑" panose="020B0503020204020204" pitchFamily="34" charset="-122"/>
              </a:rPr>
              <a:t>件进行事前的分析和应急准备；</a:t>
            </a:r>
            <a:endParaRPr lang="zh-CN" altLang="en-US" sz="2400" b="1" dirty="0">
              <a:solidFill>
                <a:schemeClr val="accent2"/>
              </a:solidFill>
              <a:latin typeface="微软雅黑" panose="020B0503020204020204" pitchFamily="34" charset="-122"/>
            </a:endParaRPr>
          </a:p>
          <a:p>
            <a:pPr eaLnBrk="1" hangingPunct="1">
              <a:lnSpc>
                <a:spcPct val="130000"/>
              </a:lnSpc>
              <a:buNone/>
            </a:pPr>
            <a:r>
              <a:rPr lang="zh-CN" altLang="en-US" sz="2400" b="1" dirty="0">
                <a:solidFill>
                  <a:schemeClr val="accent2"/>
                </a:solidFill>
                <a:latin typeface="微软雅黑" panose="020B0503020204020204" pitchFamily="34" charset="-122"/>
              </a:rPr>
              <a:t>（</a:t>
            </a:r>
            <a:r>
              <a:rPr lang="en-US" altLang="zh-CN" sz="2400" b="1">
                <a:solidFill>
                  <a:schemeClr val="accent2"/>
                </a:solidFill>
                <a:latin typeface="微软雅黑" panose="020B0503020204020204" pitchFamily="34" charset="-122"/>
              </a:rPr>
              <a:t>3</a:t>
            </a:r>
            <a:r>
              <a:rPr lang="zh-CN" altLang="en-US" sz="2400" b="1" dirty="0">
                <a:solidFill>
                  <a:schemeClr val="accent2"/>
                </a:solidFill>
                <a:latin typeface="微软雅黑" panose="020B0503020204020204" pitchFamily="34" charset="-122"/>
              </a:rPr>
              <a:t>）编制应急预案的目的重在“防”。确认和提高应急事件所在位人员的应急能力；现场处置方案是应急预案体系中非常重要的环节。</a:t>
            </a:r>
            <a:endParaRPr lang="zh-CN" altLang="en-US" sz="2400" b="1" dirty="0">
              <a:solidFill>
                <a:schemeClr val="accent2"/>
              </a:solidFill>
              <a:latin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AutoShape 3"/>
          <p:cNvSpPr/>
          <p:nvPr/>
        </p:nvSpPr>
        <p:spPr>
          <a:xfrm>
            <a:off x="5562600" y="3171825"/>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p>
            <a:pPr algn="ctr" eaLnBrk="0" hangingPunct="0"/>
            <a:endParaRPr lang="zh-CN" altLang="en-US" b="0" dirty="0">
              <a:latin typeface="Verdana" panose="020B0604030504040204" pitchFamily="34" charset="0"/>
            </a:endParaRPr>
          </a:p>
        </p:txBody>
      </p:sp>
      <p:sp>
        <p:nvSpPr>
          <p:cNvPr id="23554" name="AutoShape 5"/>
          <p:cNvSpPr/>
          <p:nvPr/>
        </p:nvSpPr>
        <p:spPr>
          <a:xfrm>
            <a:off x="1143000" y="3171825"/>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p>
            <a:pPr algn="ctr" eaLnBrk="0" hangingPunct="0"/>
            <a:endParaRPr lang="zh-CN" altLang="en-US" b="0" dirty="0">
              <a:latin typeface="Verdana" panose="020B0604030504040204" pitchFamily="34" charset="0"/>
            </a:endParaRPr>
          </a:p>
        </p:txBody>
      </p:sp>
      <p:sp>
        <p:nvSpPr>
          <p:cNvPr id="23555" name="Text Box 6"/>
          <p:cNvSpPr txBox="1"/>
          <p:nvPr/>
        </p:nvSpPr>
        <p:spPr>
          <a:xfrm>
            <a:off x="179388" y="3860800"/>
            <a:ext cx="3671887" cy="2376488"/>
          </a:xfrm>
          <a:prstGeom prst="rect">
            <a:avLst/>
          </a:prstGeom>
          <a:noFill/>
          <a:ln w="9525">
            <a:noFill/>
          </a:ln>
        </p:spPr>
        <p:txBody>
          <a:bodyPr>
            <a:spAutoFit/>
          </a:bodyPr>
          <a:p>
            <a:pPr algn="ct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风险分级管控</a:t>
            </a:r>
            <a:endParaRPr lang="zh-CN" altLang="en-US" sz="2400" dirty="0">
              <a:solidFill>
                <a:schemeClr val="accent2"/>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rgbClr val="CC0000"/>
                </a:solidFill>
                <a:latin typeface="微软雅黑" panose="020B0503020204020204" pitchFamily="34" charset="-122"/>
                <a:ea typeface="微软雅黑" panose="020B0503020204020204" pitchFamily="34" charset="-122"/>
              </a:rPr>
              <a:t>基于风险的非强制性思维</a:t>
            </a:r>
            <a:endParaRPr lang="zh-CN" altLang="en-US" sz="2400" dirty="0">
              <a:solidFill>
                <a:srgbClr val="CC0000"/>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rPr>
              <a:t>管控过程</a:t>
            </a:r>
            <a:endParaRPr lang="zh-CN" altLang="en-US" sz="2800" dirty="0">
              <a:solidFill>
                <a:srgbClr val="0000FF"/>
              </a:solidFill>
              <a:latin typeface="微软雅黑" panose="020B0503020204020204" pitchFamily="34" charset="-122"/>
              <a:ea typeface="微软雅黑" panose="020B0503020204020204" pitchFamily="34" charset="-122"/>
            </a:endParaRPr>
          </a:p>
          <a:p>
            <a:pPr algn="ctr">
              <a:lnSpc>
                <a:spcPct val="150000"/>
              </a:lnSpc>
            </a:pP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23556" name="Freeform 7"/>
          <p:cNvSpPr/>
          <p:nvPr/>
        </p:nvSpPr>
        <p:spPr>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rgbClr val="7D7DBE"/>
              </a:gs>
            </a:gsLst>
            <a:lin ang="0" scaled="1"/>
            <a:tileRect/>
          </a:gradFill>
          <a:ln w="9525">
            <a:noFill/>
          </a:ln>
        </p:spPr>
        <p:txBody>
          <a:bodyPr/>
          <a:p>
            <a:endParaRPr lang="zh-CN" altLang="en-US"/>
          </a:p>
        </p:txBody>
      </p:sp>
      <p:sp>
        <p:nvSpPr>
          <p:cNvPr id="23557" name="AutoShape 8"/>
          <p:cNvSpPr>
            <a:spLocks noChangeAspect="1" noTextEdit="1"/>
          </p:cNvSpPr>
          <p:nvPr/>
        </p:nvSpPr>
        <p:spPr>
          <a:xfrm flipH="1">
            <a:off x="4868863" y="3071813"/>
            <a:ext cx="909637" cy="1244600"/>
          </a:xfrm>
          <a:prstGeom prst="rect">
            <a:avLst/>
          </a:prstGeom>
          <a:noFill/>
          <a:ln w="9525">
            <a:noFill/>
          </a:ln>
        </p:spPr>
        <p:txBody>
          <a:bodyPr/>
          <a:p>
            <a:endParaRPr lang="zh-CN" altLang="en-US" dirty="0">
              <a:latin typeface="Arial" panose="020B0604020202020204" pitchFamily="34" charset="0"/>
              <a:ea typeface="微软雅黑" panose="020B0503020204020204" pitchFamily="34" charset="-122"/>
            </a:endParaRPr>
          </a:p>
        </p:txBody>
      </p:sp>
      <p:sp>
        <p:nvSpPr>
          <p:cNvPr id="23558" name="Freeform 9"/>
          <p:cNvSpPr/>
          <p:nvPr/>
        </p:nvSpPr>
        <p:spPr>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rgbClr val="AEDFDF"/>
              </a:gs>
            </a:gsLst>
            <a:lin ang="0" scaled="1"/>
            <a:tileRect/>
          </a:gradFill>
          <a:ln w="9525">
            <a:noFill/>
          </a:ln>
        </p:spPr>
        <p:txBody>
          <a:bodyPr/>
          <a:p>
            <a:endParaRPr lang="zh-CN" altLang="en-US"/>
          </a:p>
        </p:txBody>
      </p:sp>
      <p:grpSp>
        <p:nvGrpSpPr>
          <p:cNvPr id="23559" name="Group 10"/>
          <p:cNvGrpSpPr/>
          <p:nvPr/>
        </p:nvGrpSpPr>
        <p:grpSpPr>
          <a:xfrm>
            <a:off x="3059113" y="1412875"/>
            <a:ext cx="2998787" cy="1601788"/>
            <a:chOff x="0" y="0"/>
            <a:chExt cx="1889" cy="1009"/>
          </a:xfrm>
        </p:grpSpPr>
        <p:grpSp>
          <p:nvGrpSpPr>
            <p:cNvPr id="23560" name="Group 11"/>
            <p:cNvGrpSpPr/>
            <p:nvPr/>
          </p:nvGrpSpPr>
          <p:grpSpPr>
            <a:xfrm>
              <a:off x="0" y="90"/>
              <a:ext cx="1889" cy="919"/>
              <a:chOff x="0" y="0"/>
              <a:chExt cx="1926" cy="937"/>
            </a:xfrm>
          </p:grpSpPr>
          <p:sp>
            <p:nvSpPr>
              <p:cNvPr id="23561" name="Oval 12"/>
              <p:cNvSpPr/>
              <p:nvPr/>
            </p:nvSpPr>
            <p:spPr>
              <a:xfrm>
                <a:off x="21" y="30"/>
                <a:ext cx="1905" cy="907"/>
              </a:xfrm>
              <a:prstGeom prst="ellipse">
                <a:avLst/>
              </a:prstGeom>
              <a:gradFill rotWithShape="1">
                <a:gsLst>
                  <a:gs pos="0">
                    <a:schemeClr val="hlink"/>
                  </a:gs>
                  <a:gs pos="100000">
                    <a:srgbClr val="004A4A"/>
                  </a:gs>
                </a:gsLst>
                <a:lin ang="18900000" scaled="1"/>
                <a:tileRect/>
              </a:gradFill>
              <a:ln w="9525">
                <a:noFill/>
              </a:ln>
            </p:spPr>
            <p:txBody>
              <a:bodyPr wrap="none" anchor="ctr" anchorCtr="0"/>
              <a:p>
                <a:endParaRPr lang="zh-CN" altLang="en-US" b="0" dirty="0">
                  <a:latin typeface="Arial" panose="020B0604020202020204" pitchFamily="34" charset="0"/>
                </a:endParaRPr>
              </a:p>
            </p:txBody>
          </p:sp>
          <p:sp>
            <p:nvSpPr>
              <p:cNvPr id="23562" name="Oval 13"/>
              <p:cNvSpPr/>
              <p:nvPr/>
            </p:nvSpPr>
            <p:spPr>
              <a:xfrm>
                <a:off x="0" y="0"/>
                <a:ext cx="1905" cy="907"/>
              </a:xfrm>
              <a:prstGeom prst="ellipse">
                <a:avLst/>
              </a:prstGeom>
              <a:gradFill rotWithShape="1">
                <a:gsLst>
                  <a:gs pos="0">
                    <a:srgbClr val="8ED2D2"/>
                  </a:gs>
                  <a:gs pos="100000">
                    <a:schemeClr val="hlink"/>
                  </a:gs>
                </a:gsLst>
                <a:lin ang="18900000" scaled="1"/>
                <a:tileRect/>
              </a:gradFill>
              <a:ln w="9525">
                <a:noFill/>
              </a:ln>
            </p:spPr>
            <p:txBody>
              <a:bodyPr wrap="none" anchor="ctr" anchorCtr="0"/>
              <a:p>
                <a:endParaRPr lang="zh-CN" altLang="en-US" b="0" dirty="0">
                  <a:latin typeface="Arial" panose="020B0604020202020204" pitchFamily="34" charset="0"/>
                </a:endParaRPr>
              </a:p>
            </p:txBody>
          </p:sp>
        </p:grpSp>
        <p:sp>
          <p:nvSpPr>
            <p:cNvPr id="23563" name="Oval 14"/>
            <p:cNvSpPr/>
            <p:nvPr/>
          </p:nvSpPr>
          <p:spPr>
            <a:xfrm>
              <a:off x="89" y="0"/>
              <a:ext cx="1691" cy="845"/>
            </a:xfrm>
            <a:prstGeom prst="ellipse">
              <a:avLst/>
            </a:prstGeom>
            <a:gradFill rotWithShape="1">
              <a:gsLst>
                <a:gs pos="0">
                  <a:srgbClr val="576869"/>
                </a:gs>
                <a:gs pos="100000">
                  <a:schemeClr val="accent1"/>
                </a:gs>
              </a:gsLst>
              <a:lin ang="18900000" scaled="1"/>
              <a:tileRect/>
            </a:gradFill>
            <a:ln w="9525">
              <a:noFill/>
            </a:ln>
          </p:spPr>
          <p:txBody>
            <a:bodyPr vert="eaVert" wrap="none" anchor="ctr" anchorCtr="0"/>
            <a:p>
              <a:endParaRPr lang="zh-CN" altLang="en-US" b="0" dirty="0">
                <a:latin typeface="Arial" panose="020B0604020202020204" pitchFamily="34" charset="0"/>
              </a:endParaRPr>
            </a:p>
          </p:txBody>
        </p:sp>
        <p:sp>
          <p:nvSpPr>
            <p:cNvPr id="23564" name="Oval 15"/>
            <p:cNvSpPr/>
            <p:nvPr/>
          </p:nvSpPr>
          <p:spPr>
            <a:xfrm>
              <a:off x="111" y="5"/>
              <a:ext cx="1650" cy="824"/>
            </a:xfrm>
            <a:prstGeom prst="ellipse">
              <a:avLst/>
            </a:prstGeom>
            <a:gradFill rotWithShape="1">
              <a:gsLst>
                <a:gs pos="0">
                  <a:schemeClr val="accent1">
                    <a:alpha val="0"/>
                  </a:schemeClr>
                </a:gs>
                <a:gs pos="100000">
                  <a:srgbClr val="E7F4F5"/>
                </a:gs>
              </a:gsLst>
              <a:lin ang="18900000" scaled="1"/>
              <a:tileRect/>
            </a:gradFill>
            <a:ln w="9525">
              <a:noFill/>
            </a:ln>
          </p:spPr>
          <p:txBody>
            <a:bodyPr vert="eaVert" wrap="none" anchor="ctr" anchorCtr="0"/>
            <a:p>
              <a:endParaRPr lang="zh-CN" altLang="en-US" b="0" dirty="0">
                <a:latin typeface="Arial" panose="020B0604020202020204" pitchFamily="34" charset="0"/>
              </a:endParaRPr>
            </a:p>
          </p:txBody>
        </p:sp>
        <p:sp>
          <p:nvSpPr>
            <p:cNvPr id="23565" name="Oval 16"/>
            <p:cNvSpPr/>
            <p:nvPr/>
          </p:nvSpPr>
          <p:spPr>
            <a:xfrm>
              <a:off x="128" y="13"/>
              <a:ext cx="1570" cy="770"/>
            </a:xfrm>
            <a:prstGeom prst="ellipse">
              <a:avLst/>
            </a:prstGeom>
            <a:gradFill rotWithShape="1">
              <a:gsLst>
                <a:gs pos="0">
                  <a:srgbClr val="94B1B4"/>
                </a:gs>
                <a:gs pos="100000">
                  <a:schemeClr val="accent1">
                    <a:alpha val="48000"/>
                  </a:schemeClr>
                </a:gs>
              </a:gsLst>
              <a:lin ang="18900000" scaled="1"/>
              <a:tileRect/>
            </a:gradFill>
            <a:ln w="9525">
              <a:noFill/>
            </a:ln>
          </p:spPr>
          <p:txBody>
            <a:bodyPr vert="eaVert" wrap="none" anchor="ctr" anchorCtr="0"/>
            <a:p>
              <a:endParaRPr lang="zh-CN" altLang="en-US" b="0" dirty="0">
                <a:latin typeface="Arial" panose="020B0604020202020204" pitchFamily="34" charset="0"/>
              </a:endParaRPr>
            </a:p>
          </p:txBody>
        </p:sp>
        <p:sp>
          <p:nvSpPr>
            <p:cNvPr id="23566" name="Oval 17"/>
            <p:cNvSpPr/>
            <p:nvPr/>
          </p:nvSpPr>
          <p:spPr>
            <a:xfrm>
              <a:off x="211" y="30"/>
              <a:ext cx="1382" cy="624"/>
            </a:xfrm>
            <a:prstGeom prst="ellipse">
              <a:avLst/>
            </a:prstGeom>
            <a:gradFill rotWithShape="1">
              <a:gsLst>
                <a:gs pos="0">
                  <a:srgbClr val="FFFFFF"/>
                </a:gs>
                <a:gs pos="100000">
                  <a:schemeClr val="accent1">
                    <a:alpha val="37999"/>
                  </a:schemeClr>
                </a:gs>
              </a:gsLst>
              <a:lin ang="18900000" scaled="1"/>
              <a:tileRect/>
            </a:gradFill>
            <a:ln w="9525">
              <a:noFill/>
            </a:ln>
          </p:spPr>
          <p:txBody>
            <a:bodyPr vert="eaVert" wrap="none" anchor="ctr" anchorCtr="0"/>
            <a:p>
              <a:endParaRPr lang="zh-CN" altLang="en-US" b="0" dirty="0">
                <a:latin typeface="Arial" panose="020B0604020202020204" pitchFamily="34" charset="0"/>
              </a:endParaRPr>
            </a:p>
          </p:txBody>
        </p:sp>
      </p:grpSp>
      <p:sp>
        <p:nvSpPr>
          <p:cNvPr id="23567" name="Text Box 18"/>
          <p:cNvSpPr txBox="1"/>
          <p:nvPr/>
        </p:nvSpPr>
        <p:spPr>
          <a:xfrm>
            <a:off x="3563938" y="1484313"/>
            <a:ext cx="2016125" cy="1158875"/>
          </a:xfrm>
          <a:prstGeom prst="rect">
            <a:avLst/>
          </a:prstGeom>
          <a:noFill/>
          <a:ln w="9525">
            <a:noFill/>
          </a:ln>
        </p:spPr>
        <p:txBody>
          <a:bodyPr>
            <a:spAutoFit/>
          </a:bodyPr>
          <a:p>
            <a:pPr algn="ctr" eaLnBrk="0" hangingPunct="0"/>
            <a:r>
              <a:rPr lang="zh-CN" altLang="en-US" sz="2800" dirty="0">
                <a:solidFill>
                  <a:schemeClr val="bg1"/>
                </a:solidFill>
                <a:latin typeface="微软雅黑" panose="020B0503020204020204" pitchFamily="34" charset="-122"/>
                <a:ea typeface="微软雅黑" panose="020B0503020204020204" pitchFamily="34" charset="-122"/>
              </a:rPr>
              <a:t>二者</a:t>
            </a:r>
            <a:endParaRPr lang="zh-CN" altLang="en-US" sz="2800"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800" dirty="0">
                <a:solidFill>
                  <a:schemeClr val="bg1"/>
                </a:solidFill>
                <a:latin typeface="微软雅黑" panose="020B0503020204020204" pitchFamily="34" charset="-122"/>
                <a:ea typeface="微软雅黑" panose="020B0503020204020204" pitchFamily="34" charset="-122"/>
              </a:rPr>
              <a:t>区别与联系</a:t>
            </a:r>
            <a:endParaRPr lang="zh-CN" altLang="en-US" sz="2800" dirty="0">
              <a:solidFill>
                <a:schemeClr val="bg1"/>
              </a:solidFill>
              <a:latin typeface="微软雅黑" panose="020B0503020204020204" pitchFamily="34" charset="-122"/>
              <a:ea typeface="微软雅黑" panose="020B0503020204020204" pitchFamily="34" charset="-122"/>
            </a:endParaRPr>
          </a:p>
          <a:p>
            <a:pPr algn="ctr" eaLnBrk="0" hangingPunct="0"/>
            <a:endParaRPr lang="en-US" altLang="zh-CN" sz="1400" b="0">
              <a:solidFill>
                <a:srgbClr val="000000"/>
              </a:solidFill>
              <a:latin typeface="Arial" panose="020B0604020202020204" pitchFamily="34" charset="0"/>
            </a:endParaRPr>
          </a:p>
        </p:txBody>
      </p:sp>
      <p:sp>
        <p:nvSpPr>
          <p:cNvPr id="23568" name="Text Box 19"/>
          <p:cNvSpPr txBox="1"/>
          <p:nvPr/>
        </p:nvSpPr>
        <p:spPr>
          <a:xfrm>
            <a:off x="5508625" y="3860800"/>
            <a:ext cx="3384550" cy="1828800"/>
          </a:xfrm>
          <a:prstGeom prst="rect">
            <a:avLst/>
          </a:prstGeom>
          <a:noFill/>
          <a:ln w="9525">
            <a:noFill/>
          </a:ln>
        </p:spPr>
        <p:txBody>
          <a:bodyPr>
            <a:spAutoFit/>
          </a:bodyPr>
          <a:p>
            <a:pPr algn="ct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隐患排查治理</a:t>
            </a:r>
            <a:endParaRPr lang="zh-CN" altLang="en-US" sz="2400" dirty="0">
              <a:solidFill>
                <a:schemeClr val="accent2"/>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rgbClr val="CC0000"/>
                </a:solidFill>
                <a:latin typeface="微软雅黑" panose="020B0503020204020204" pitchFamily="34" charset="-122"/>
                <a:ea typeface="微软雅黑" panose="020B0503020204020204" pitchFamily="34" charset="-122"/>
              </a:rPr>
              <a:t>基于后果的强制性思维</a:t>
            </a:r>
            <a:endParaRPr lang="zh-CN" altLang="en-US" sz="2400" dirty="0">
              <a:solidFill>
                <a:srgbClr val="CC0000"/>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rPr>
              <a:t>管控结果</a:t>
            </a:r>
            <a:endParaRPr lang="zh-CN" altLang="en-US" sz="280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Rectangle 3" descr="深色木质"/>
          <p:cNvSpPr/>
          <p:nvPr/>
        </p:nvSpPr>
        <p:spPr>
          <a:xfrm>
            <a:off x="1143000" y="1268413"/>
            <a:ext cx="7358063"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en-US" altLang="zh-CN" sz="3600">
                <a:solidFill>
                  <a:schemeClr val="tx2"/>
                </a:solidFill>
                <a:latin typeface="微软雅黑" panose="020B0503020204020204" pitchFamily="34" charset="-122"/>
                <a:ea typeface="微软雅黑" panose="020B0503020204020204" pitchFamily="34" charset="-122"/>
              </a:rPr>
              <a:t>3  </a:t>
            </a:r>
            <a:r>
              <a:rPr lang="zh-CN" altLang="en-US" sz="3600" dirty="0">
                <a:solidFill>
                  <a:schemeClr val="tx2"/>
                </a:solidFill>
                <a:latin typeface="微软雅黑" panose="020B0503020204020204" pitchFamily="34" charset="-122"/>
                <a:ea typeface="微软雅黑" panose="020B0503020204020204" pitchFamily="34" charset="-122"/>
              </a:rPr>
              <a:t>隐患排查治理</a:t>
            </a:r>
            <a:endParaRPr lang="en-US" altLang="zh-CN" sz="3600">
              <a:solidFill>
                <a:schemeClr val="tx2"/>
              </a:solidFill>
              <a:latin typeface="微软雅黑" panose="020B0503020204020204" pitchFamily="34" charset="-122"/>
              <a:ea typeface="微软雅黑" panose="020B0503020204020204" pitchFamily="34" charset="-122"/>
            </a:endParaRPr>
          </a:p>
        </p:txBody>
      </p:sp>
      <p:pic>
        <p:nvPicPr>
          <p:cNvPr id="167938"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1" name="Rectangle 2"/>
          <p:cNvSpPr>
            <a:spLocks noGrp="1"/>
          </p:cNvSpPr>
          <p:nvPr>
            <p:ph type="title" idx="4294967295"/>
          </p:nvPr>
        </p:nvSpPr>
        <p:spPr>
          <a:xfrm>
            <a:off x="250825" y="692150"/>
            <a:ext cx="8435975" cy="360363"/>
          </a:xfrm>
          <a:ln/>
        </p:spPr>
        <p:txBody>
          <a:bodyPr wrap="square" anchor="ctr" anchorCtr="0"/>
          <a:p>
            <a:pPr eaLnBrk="1" hangingPunct="1"/>
            <a:r>
              <a:rPr lang="en-US" altLang="zh-CN" sz="2800">
                <a:solidFill>
                  <a:srgbClr val="0000FF"/>
                </a:solidFill>
                <a:latin typeface="微软雅黑" panose="020B0503020204020204" pitchFamily="34" charset="-122"/>
              </a:rPr>
              <a:t>3.1 </a:t>
            </a:r>
            <a:r>
              <a:rPr lang="zh-CN" altLang="en-US" sz="2800" dirty="0">
                <a:solidFill>
                  <a:srgbClr val="0000FF"/>
                </a:solidFill>
                <a:latin typeface="微软雅黑" panose="020B0503020204020204" pitchFamily="34" charset="-122"/>
              </a:rPr>
              <a:t>政府</a:t>
            </a:r>
            <a:r>
              <a:rPr lang="en-US" altLang="zh-CN" sz="2800" dirty="0" err="1">
                <a:solidFill>
                  <a:srgbClr val="0000FF"/>
                </a:solidFill>
                <a:latin typeface="微软雅黑" panose="020B0503020204020204" pitchFamily="34" charset="-122"/>
              </a:rPr>
              <a:t>如何开展隐患排查治理</a:t>
            </a:r>
            <a:r>
              <a:rPr lang="en-US" altLang="zh-CN" sz="2800">
                <a:solidFill>
                  <a:srgbClr val="0000FF"/>
                </a:solidFill>
                <a:latin typeface="微软雅黑" panose="020B0503020204020204" pitchFamily="34" charset="-122"/>
              </a:rPr>
              <a:t>？</a:t>
            </a:r>
            <a:endParaRPr lang="en-US" altLang="zh-CN" sz="2800">
              <a:solidFill>
                <a:srgbClr val="0000FF"/>
              </a:solidFill>
              <a:latin typeface="微软雅黑" panose="020B0503020204020204" pitchFamily="34" charset="-122"/>
            </a:endParaRPr>
          </a:p>
        </p:txBody>
      </p:sp>
      <p:sp>
        <p:nvSpPr>
          <p:cNvPr id="168962" name="Rectangle 3"/>
          <p:cNvSpPr>
            <a:spLocks noGrp="1"/>
          </p:cNvSpPr>
          <p:nvPr>
            <p:ph type="body" idx="4294967295"/>
          </p:nvPr>
        </p:nvSpPr>
        <p:spPr>
          <a:xfrm>
            <a:off x="2843213" y="1484313"/>
            <a:ext cx="6015037" cy="3587750"/>
          </a:xfrm>
          <a:ln/>
        </p:spPr>
        <p:txBody>
          <a:bodyPr wrap="square" anchor="t" anchorCtr="0"/>
          <a:p>
            <a:pPr algn="ctr" eaLnBrk="1" hangingPunct="1">
              <a:lnSpc>
                <a:spcPct val="150000"/>
              </a:lnSpc>
              <a:spcBef>
                <a:spcPct val="0"/>
              </a:spcBef>
              <a:buNone/>
            </a:pPr>
            <a:r>
              <a:rPr lang="zh-CN" altLang="en-US" sz="2400" b="1" dirty="0">
                <a:solidFill>
                  <a:srgbClr val="0000FF"/>
                </a:solidFill>
                <a:latin typeface="微软雅黑" panose="020B0503020204020204" pitchFamily="34" charset="-122"/>
              </a:rPr>
              <a:t>一般思路</a:t>
            </a:r>
            <a:endParaRPr lang="zh-CN" altLang="en-US" sz="2400" b="1" dirty="0">
              <a:solidFill>
                <a:srgbClr val="0000FF"/>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3.1.1 </a:t>
            </a:r>
            <a:r>
              <a:rPr lang="zh-CN" altLang="en-US" sz="2400" b="1" dirty="0">
                <a:solidFill>
                  <a:srgbClr val="006600"/>
                </a:solidFill>
                <a:latin typeface="微软雅黑" panose="020B0503020204020204" pitchFamily="34" charset="-122"/>
              </a:rPr>
              <a:t>隐患排查与治理基础知识</a:t>
            </a:r>
            <a:r>
              <a:rPr lang="zh-CN" altLang="en-US" sz="2400" b="1" dirty="0">
                <a:solidFill>
                  <a:srgbClr val="C00000"/>
                </a:solidFill>
                <a:latin typeface="微软雅黑" panose="020B0503020204020204" pitchFamily="34" charset="-122"/>
              </a:rPr>
              <a:t>（通识）</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3.1.2 </a:t>
            </a:r>
            <a:r>
              <a:rPr lang="zh-CN" altLang="en-US" sz="2400" b="1" dirty="0">
                <a:solidFill>
                  <a:srgbClr val="006600"/>
                </a:solidFill>
                <a:latin typeface="微软雅黑" panose="020B0503020204020204" pitchFamily="34" charset="-122"/>
              </a:rPr>
              <a:t>组建安全专家组</a:t>
            </a:r>
            <a:r>
              <a:rPr lang="zh-CN" altLang="en-US" sz="2400" b="1" dirty="0">
                <a:solidFill>
                  <a:srgbClr val="C00000"/>
                </a:solidFill>
                <a:latin typeface="微软雅黑" panose="020B0503020204020204" pitchFamily="34" charset="-122"/>
              </a:rPr>
              <a:t>（专业）</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3.1.3 </a:t>
            </a:r>
            <a:r>
              <a:rPr lang="zh-CN" altLang="en-US" sz="2400" b="1" dirty="0">
                <a:solidFill>
                  <a:srgbClr val="006600"/>
                </a:solidFill>
                <a:latin typeface="微软雅黑" panose="020B0503020204020204" pitchFamily="34" charset="-122"/>
              </a:rPr>
              <a:t>制定隐患排查的标准</a:t>
            </a:r>
            <a:r>
              <a:rPr lang="zh-CN" altLang="en-US" sz="2400" b="1" dirty="0">
                <a:solidFill>
                  <a:srgbClr val="C00000"/>
                </a:solidFill>
                <a:latin typeface="微软雅黑" panose="020B0503020204020204" pitchFamily="34" charset="-122"/>
              </a:rPr>
              <a:t>（标准）</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3.1.4 </a:t>
            </a:r>
            <a:r>
              <a:rPr lang="zh-CN" altLang="en-US" sz="2400" b="1" dirty="0">
                <a:solidFill>
                  <a:srgbClr val="006600"/>
                </a:solidFill>
                <a:latin typeface="微软雅黑" panose="020B0503020204020204" pitchFamily="34" charset="-122"/>
              </a:rPr>
              <a:t>分类分行业实施隐患排查</a:t>
            </a:r>
            <a:r>
              <a:rPr lang="zh-CN" altLang="en-US" sz="2400" b="1" dirty="0">
                <a:solidFill>
                  <a:srgbClr val="C00000"/>
                </a:solidFill>
                <a:latin typeface="微软雅黑" panose="020B0503020204020204" pitchFamily="34" charset="-122"/>
              </a:rPr>
              <a:t>（实施）</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3.1.5 </a:t>
            </a:r>
            <a:r>
              <a:rPr lang="zh-CN" altLang="en-US" sz="2400" b="1" dirty="0">
                <a:solidFill>
                  <a:srgbClr val="006600"/>
                </a:solidFill>
                <a:latin typeface="微软雅黑" panose="020B0503020204020204" pitchFamily="34" charset="-122"/>
              </a:rPr>
              <a:t>统计与评估隐患排查结果</a:t>
            </a:r>
            <a:r>
              <a:rPr lang="zh-CN" altLang="en-US" sz="2400" b="1" dirty="0">
                <a:solidFill>
                  <a:srgbClr val="C00000"/>
                </a:solidFill>
                <a:latin typeface="微软雅黑" panose="020B0503020204020204" pitchFamily="34" charset="-122"/>
              </a:rPr>
              <a:t>（短板）</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r>
              <a:rPr lang="en-US" altLang="zh-CN" sz="2400" b="1">
                <a:solidFill>
                  <a:srgbClr val="006600"/>
                </a:solidFill>
                <a:latin typeface="微软雅黑" panose="020B0503020204020204" pitchFamily="34" charset="-122"/>
              </a:rPr>
              <a:t>3.1.6 </a:t>
            </a:r>
            <a:r>
              <a:rPr lang="zh-CN" altLang="en-US" sz="2400" b="1" dirty="0">
                <a:solidFill>
                  <a:srgbClr val="006600"/>
                </a:solidFill>
                <a:latin typeface="微软雅黑" panose="020B0503020204020204" pitchFamily="34" charset="-122"/>
              </a:rPr>
              <a:t>研究制定相应政策与措施</a:t>
            </a:r>
            <a:r>
              <a:rPr lang="zh-CN" altLang="en-US" sz="2400" b="1" dirty="0">
                <a:solidFill>
                  <a:srgbClr val="C00000"/>
                </a:solidFill>
                <a:latin typeface="微软雅黑" panose="020B0503020204020204" pitchFamily="34" charset="-122"/>
              </a:rPr>
              <a:t>（机制）</a:t>
            </a:r>
            <a:endParaRPr lang="en-US" altLang="zh-CN" sz="2400" b="1">
              <a:solidFill>
                <a:srgbClr val="C00000"/>
              </a:solidFill>
              <a:latin typeface="微软雅黑" panose="020B0503020204020204" pitchFamily="34" charset="-122"/>
            </a:endParaRPr>
          </a:p>
          <a:p>
            <a:pPr eaLnBrk="1" hangingPunct="1">
              <a:lnSpc>
                <a:spcPct val="150000"/>
              </a:lnSpc>
              <a:spcBef>
                <a:spcPct val="0"/>
              </a:spcBef>
              <a:buNone/>
            </a:pPr>
            <a:endParaRPr lang="en-US" altLang="zh-CN" sz="2400" b="1">
              <a:solidFill>
                <a:srgbClr val="006600"/>
              </a:solidFill>
              <a:latin typeface="微软雅黑" panose="020B0503020204020204" pitchFamily="34" charset="-122"/>
            </a:endParaRPr>
          </a:p>
        </p:txBody>
      </p:sp>
      <p:pic>
        <p:nvPicPr>
          <p:cNvPr id="168963" name="Picture 5" descr="C:\Users\Administrator\Desktop\安全领导力与执行力图片\QQ截图20140519173135.png"/>
          <p:cNvPicPr>
            <a:picLocks noChangeAspect="1"/>
          </p:cNvPicPr>
          <p:nvPr/>
        </p:nvPicPr>
        <p:blipFill>
          <a:blip r:embed="rId1"/>
          <a:stretch>
            <a:fillRect/>
          </a:stretch>
        </p:blipFill>
        <p:spPr>
          <a:xfrm>
            <a:off x="0" y="1628775"/>
            <a:ext cx="2071688" cy="4062413"/>
          </a:xfrm>
          <a:prstGeom prst="rect">
            <a:avLst/>
          </a:prstGeom>
          <a:noFill/>
          <a:ln w="9525">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Rectangle 2"/>
          <p:cNvSpPr>
            <a:spLocks noGrp="1"/>
          </p:cNvSpPr>
          <p:nvPr>
            <p:ph type="title" idx="4294967295"/>
          </p:nvPr>
        </p:nvSpPr>
        <p:spPr>
          <a:xfrm>
            <a:off x="250825" y="620713"/>
            <a:ext cx="8291513" cy="430212"/>
          </a:xfrm>
          <a:ln/>
        </p:spPr>
        <p:txBody>
          <a:bodyPr wrap="square" anchor="ctr" anchorCtr="0"/>
          <a:p>
            <a:pPr eaLnBrk="1" hangingPunct="1"/>
            <a:r>
              <a:rPr lang="en-US" altLang="zh-CN" sz="2800">
                <a:solidFill>
                  <a:srgbClr val="006600"/>
                </a:solidFill>
                <a:latin typeface="微软雅黑" panose="020B0503020204020204" pitchFamily="34" charset="-122"/>
              </a:rPr>
              <a:t>3.2 </a:t>
            </a:r>
            <a:r>
              <a:rPr lang="zh-CN" altLang="en-US" sz="2800" dirty="0">
                <a:solidFill>
                  <a:srgbClr val="006600"/>
                </a:solidFill>
                <a:latin typeface="微软雅黑" panose="020B0503020204020204" pitchFamily="34" charset="-122"/>
              </a:rPr>
              <a:t>隐患排查与治理</a:t>
            </a:r>
            <a:r>
              <a:rPr lang="en-US" altLang="zh-CN" sz="2800" dirty="0" err="1">
                <a:solidFill>
                  <a:srgbClr val="006600"/>
                </a:solidFill>
                <a:latin typeface="微软雅黑" panose="020B0503020204020204" pitchFamily="34" charset="-122"/>
              </a:rPr>
              <a:t>工作</a:t>
            </a:r>
            <a:r>
              <a:rPr lang="zh-CN" altLang="en-US" sz="2800" dirty="0">
                <a:solidFill>
                  <a:srgbClr val="006600"/>
                </a:solidFill>
                <a:latin typeface="微软雅黑" panose="020B0503020204020204" pitchFamily="34" charset="-122"/>
              </a:rPr>
              <a:t>步骤</a:t>
            </a:r>
            <a:endParaRPr lang="zh-CN" altLang="en-US" sz="2800" dirty="0">
              <a:solidFill>
                <a:srgbClr val="006600"/>
              </a:solidFill>
              <a:latin typeface="微软雅黑" panose="020B0503020204020204" pitchFamily="34" charset="-122"/>
            </a:endParaRPr>
          </a:p>
        </p:txBody>
      </p:sp>
      <p:grpSp>
        <p:nvGrpSpPr>
          <p:cNvPr id="169986" name="Group 3"/>
          <p:cNvGrpSpPr/>
          <p:nvPr/>
        </p:nvGrpSpPr>
        <p:grpSpPr>
          <a:xfrm>
            <a:off x="357188" y="1857375"/>
            <a:ext cx="8132762" cy="3887788"/>
            <a:chOff x="0" y="0"/>
            <a:chExt cx="5123" cy="2449"/>
          </a:xfrm>
        </p:grpSpPr>
        <p:sp>
          <p:nvSpPr>
            <p:cNvPr id="169987" name="Freeform 4"/>
            <p:cNvSpPr/>
            <p:nvPr/>
          </p:nvSpPr>
          <p:spPr>
            <a:xfrm>
              <a:off x="4697" y="0"/>
              <a:ext cx="421" cy="630"/>
            </a:xfrm>
            <a:custGeom>
              <a:avLst/>
              <a:gdLst/>
              <a:ahLst/>
              <a:cxnLst>
                <a:cxn ang="0">
                  <a:pos x="1468" y="688"/>
                </a:cxn>
                <a:cxn ang="0">
                  <a:pos x="0" y="2555"/>
                </a:cxn>
                <a:cxn ang="0">
                  <a:pos x="0" y="1645"/>
                </a:cxn>
                <a:cxn ang="0">
                  <a:pos x="1468" y="0"/>
                </a:cxn>
                <a:cxn ang="0">
                  <a:pos x="1468" y="688"/>
                </a:cxn>
              </a:cxnLst>
              <a:pathLst>
                <a:path w="308" h="444">
                  <a:moveTo>
                    <a:pt x="308" y="120"/>
                  </a:moveTo>
                  <a:lnTo>
                    <a:pt x="0" y="444"/>
                  </a:lnTo>
                  <a:lnTo>
                    <a:pt x="0" y="286"/>
                  </a:lnTo>
                  <a:lnTo>
                    <a:pt x="308" y="0"/>
                  </a:lnTo>
                  <a:lnTo>
                    <a:pt x="308" y="120"/>
                  </a:lnTo>
                  <a:close/>
                </a:path>
              </a:pathLst>
            </a:custGeom>
            <a:gradFill rotWithShape="1">
              <a:gsLst>
                <a:gs pos="0">
                  <a:srgbClr val="00563F"/>
                </a:gs>
                <a:gs pos="50000">
                  <a:srgbClr val="00281D"/>
                </a:gs>
                <a:gs pos="100000">
                  <a:srgbClr val="00563F"/>
                </a:gs>
              </a:gsLst>
              <a:lin ang="18900000" scaled="1"/>
              <a:tileRect/>
            </a:gradFill>
            <a:ln w="9525">
              <a:noFill/>
            </a:ln>
          </p:spPr>
          <p:txBody>
            <a:bodyPr/>
            <a:p>
              <a:endParaRPr lang="zh-CN" altLang="en-US"/>
            </a:p>
          </p:txBody>
        </p:sp>
        <p:sp>
          <p:nvSpPr>
            <p:cNvPr id="169988" name="Freeform 5"/>
            <p:cNvSpPr/>
            <p:nvPr/>
          </p:nvSpPr>
          <p:spPr>
            <a:xfrm>
              <a:off x="2681" y="0"/>
              <a:ext cx="2442" cy="403"/>
            </a:xfrm>
            <a:custGeom>
              <a:avLst/>
              <a:gdLst/>
              <a:ahLst/>
              <a:cxnLst>
                <a:cxn ang="0">
                  <a:pos x="7063" y="1635"/>
                </a:cxn>
                <a:cxn ang="0">
                  <a:pos x="0" y="1635"/>
                </a:cxn>
                <a:cxn ang="0">
                  <a:pos x="2132" y="0"/>
                </a:cxn>
                <a:cxn ang="0">
                  <a:pos x="8535" y="0"/>
                </a:cxn>
                <a:cxn ang="0">
                  <a:pos x="7063" y="1635"/>
                </a:cxn>
              </a:cxnLst>
              <a:pathLst>
                <a:path w="1786" h="284">
                  <a:moveTo>
                    <a:pt x="1478" y="284"/>
                  </a:moveTo>
                  <a:lnTo>
                    <a:pt x="0" y="284"/>
                  </a:lnTo>
                  <a:lnTo>
                    <a:pt x="446" y="0"/>
                  </a:lnTo>
                  <a:lnTo>
                    <a:pt x="1786" y="0"/>
                  </a:lnTo>
                  <a:lnTo>
                    <a:pt x="1478" y="284"/>
                  </a:lnTo>
                  <a:close/>
                </a:path>
              </a:pathLst>
            </a:custGeom>
            <a:solidFill>
              <a:srgbClr val="00CC99"/>
            </a:solidFill>
            <a:ln w="9525">
              <a:noFill/>
            </a:ln>
          </p:spPr>
          <p:txBody>
            <a:bodyPr/>
            <a:p>
              <a:endParaRPr lang="zh-CN" altLang="en-US"/>
            </a:p>
          </p:txBody>
        </p:sp>
        <p:sp>
          <p:nvSpPr>
            <p:cNvPr id="169989" name="Freeform 6"/>
            <p:cNvSpPr/>
            <p:nvPr/>
          </p:nvSpPr>
          <p:spPr>
            <a:xfrm>
              <a:off x="4274" y="625"/>
              <a:ext cx="420" cy="626"/>
            </a:xfrm>
            <a:custGeom>
              <a:avLst/>
              <a:gdLst/>
              <a:ahLst/>
              <a:cxnLst>
                <a:cxn ang="0">
                  <a:pos x="1452" y="684"/>
                </a:cxn>
                <a:cxn ang="0">
                  <a:pos x="0" y="2520"/>
                </a:cxn>
                <a:cxn ang="0">
                  <a:pos x="0" y="1630"/>
                </a:cxn>
                <a:cxn ang="0">
                  <a:pos x="1452" y="0"/>
                </a:cxn>
                <a:cxn ang="0">
                  <a:pos x="1452" y="684"/>
                </a:cxn>
              </a:cxnLst>
              <a:pathLst>
                <a:path w="308" h="442">
                  <a:moveTo>
                    <a:pt x="308" y="120"/>
                  </a:moveTo>
                  <a:lnTo>
                    <a:pt x="0" y="442"/>
                  </a:lnTo>
                  <a:lnTo>
                    <a:pt x="0" y="286"/>
                  </a:lnTo>
                  <a:lnTo>
                    <a:pt x="308" y="0"/>
                  </a:lnTo>
                  <a:lnTo>
                    <a:pt x="308" y="120"/>
                  </a:lnTo>
                  <a:close/>
                </a:path>
              </a:pathLst>
            </a:custGeom>
            <a:gradFill rotWithShape="1">
              <a:gsLst>
                <a:gs pos="0">
                  <a:srgbClr val="4B1092"/>
                </a:gs>
                <a:gs pos="50000">
                  <a:srgbClr val="230744"/>
                </a:gs>
                <a:gs pos="100000">
                  <a:srgbClr val="4B1092"/>
                </a:gs>
              </a:gsLst>
              <a:lin ang="18900000" scaled="1"/>
              <a:tileRect/>
            </a:gradFill>
            <a:ln w="9525">
              <a:noFill/>
            </a:ln>
          </p:spPr>
          <p:txBody>
            <a:bodyPr/>
            <a:p>
              <a:endParaRPr lang="zh-CN" altLang="en-US"/>
            </a:p>
          </p:txBody>
        </p:sp>
        <p:sp>
          <p:nvSpPr>
            <p:cNvPr id="169990" name="Freeform 7"/>
            <p:cNvSpPr/>
            <p:nvPr/>
          </p:nvSpPr>
          <p:spPr>
            <a:xfrm>
              <a:off x="2073" y="625"/>
              <a:ext cx="2626" cy="402"/>
            </a:xfrm>
            <a:custGeom>
              <a:avLst/>
              <a:gdLst/>
              <a:ahLst/>
              <a:cxnLst>
                <a:cxn ang="0">
                  <a:pos x="7717" y="1612"/>
                </a:cxn>
                <a:cxn ang="0">
                  <a:pos x="0" y="1612"/>
                </a:cxn>
                <a:cxn ang="0">
                  <a:pos x="2135" y="0"/>
                </a:cxn>
                <a:cxn ang="0">
                  <a:pos x="9191" y="0"/>
                </a:cxn>
                <a:cxn ang="0">
                  <a:pos x="7717" y="1612"/>
                </a:cxn>
              </a:cxnLst>
              <a:pathLst>
                <a:path w="1920" h="284">
                  <a:moveTo>
                    <a:pt x="1612" y="284"/>
                  </a:moveTo>
                  <a:lnTo>
                    <a:pt x="0" y="284"/>
                  </a:lnTo>
                  <a:lnTo>
                    <a:pt x="446" y="0"/>
                  </a:lnTo>
                  <a:lnTo>
                    <a:pt x="1920" y="0"/>
                  </a:lnTo>
                  <a:lnTo>
                    <a:pt x="1612" y="284"/>
                  </a:lnTo>
                  <a:close/>
                </a:path>
              </a:pathLst>
            </a:custGeom>
            <a:solidFill>
              <a:srgbClr val="A77BFF"/>
            </a:solidFill>
            <a:ln w="9525">
              <a:noFill/>
            </a:ln>
          </p:spPr>
          <p:txBody>
            <a:bodyPr/>
            <a:p>
              <a:endParaRPr lang="zh-CN" altLang="en-US"/>
            </a:p>
          </p:txBody>
        </p:sp>
        <p:sp>
          <p:nvSpPr>
            <p:cNvPr id="169991" name="Freeform 8"/>
            <p:cNvSpPr/>
            <p:nvPr/>
          </p:nvSpPr>
          <p:spPr>
            <a:xfrm>
              <a:off x="3849" y="1244"/>
              <a:ext cx="419" cy="629"/>
            </a:xfrm>
            <a:custGeom>
              <a:avLst/>
              <a:gdLst/>
              <a:ahLst/>
              <a:cxnLst>
                <a:cxn ang="0">
                  <a:pos x="1473" y="697"/>
                </a:cxn>
                <a:cxn ang="0">
                  <a:pos x="0" y="2533"/>
                </a:cxn>
                <a:cxn ang="0">
                  <a:pos x="0" y="1632"/>
                </a:cxn>
                <a:cxn ang="0">
                  <a:pos x="1473" y="0"/>
                </a:cxn>
                <a:cxn ang="0">
                  <a:pos x="1473" y="697"/>
                </a:cxn>
              </a:cxnLst>
              <a:pathLst>
                <a:path w="306" h="444">
                  <a:moveTo>
                    <a:pt x="306" y="122"/>
                  </a:moveTo>
                  <a:lnTo>
                    <a:pt x="0" y="444"/>
                  </a:lnTo>
                  <a:lnTo>
                    <a:pt x="0" y="286"/>
                  </a:lnTo>
                  <a:lnTo>
                    <a:pt x="306" y="0"/>
                  </a:lnTo>
                  <a:lnTo>
                    <a:pt x="306" y="122"/>
                  </a:lnTo>
                  <a:close/>
                </a:path>
              </a:pathLst>
            </a:custGeom>
            <a:gradFill rotWithShape="1">
              <a:gsLst>
                <a:gs pos="0">
                  <a:srgbClr val="90330A"/>
                </a:gs>
                <a:gs pos="50000">
                  <a:srgbClr val="431805"/>
                </a:gs>
                <a:gs pos="100000">
                  <a:srgbClr val="90330A"/>
                </a:gs>
              </a:gsLst>
              <a:lin ang="18900000" scaled="1"/>
              <a:tileRect/>
            </a:gradFill>
            <a:ln w="9525">
              <a:noFill/>
            </a:ln>
          </p:spPr>
          <p:txBody>
            <a:bodyPr/>
            <a:p>
              <a:endParaRPr lang="zh-CN" altLang="en-US"/>
            </a:p>
          </p:txBody>
        </p:sp>
        <p:sp>
          <p:nvSpPr>
            <p:cNvPr id="169992" name="Freeform 9"/>
            <p:cNvSpPr/>
            <p:nvPr/>
          </p:nvSpPr>
          <p:spPr>
            <a:xfrm>
              <a:off x="3427" y="1819"/>
              <a:ext cx="422" cy="630"/>
            </a:xfrm>
            <a:custGeom>
              <a:avLst/>
              <a:gdLst/>
              <a:ahLst/>
              <a:cxnLst>
                <a:cxn ang="0">
                  <a:pos x="1487" y="701"/>
                </a:cxn>
                <a:cxn ang="0">
                  <a:pos x="0" y="2555"/>
                </a:cxn>
                <a:cxn ang="0">
                  <a:pos x="0" y="1645"/>
                </a:cxn>
                <a:cxn ang="0">
                  <a:pos x="1487" y="0"/>
                </a:cxn>
                <a:cxn ang="0">
                  <a:pos x="1487" y="701"/>
                </a:cxn>
              </a:cxnLst>
              <a:pathLst>
                <a:path w="308" h="444">
                  <a:moveTo>
                    <a:pt x="308" y="122"/>
                  </a:moveTo>
                  <a:lnTo>
                    <a:pt x="0" y="444"/>
                  </a:lnTo>
                  <a:lnTo>
                    <a:pt x="0" y="286"/>
                  </a:lnTo>
                  <a:lnTo>
                    <a:pt x="308" y="0"/>
                  </a:lnTo>
                  <a:lnTo>
                    <a:pt x="308" y="122"/>
                  </a:lnTo>
                  <a:close/>
                </a:path>
              </a:pathLst>
            </a:custGeom>
            <a:gradFill rotWithShape="1">
              <a:gsLst>
                <a:gs pos="0">
                  <a:srgbClr val="906B0E"/>
                </a:gs>
                <a:gs pos="50000">
                  <a:srgbClr val="433206"/>
                </a:gs>
                <a:gs pos="100000">
                  <a:srgbClr val="906B0E"/>
                </a:gs>
              </a:gsLst>
              <a:lin ang="18900000" scaled="1"/>
              <a:tileRect/>
            </a:gradFill>
            <a:ln w="9525">
              <a:noFill/>
            </a:ln>
          </p:spPr>
          <p:txBody>
            <a:bodyPr/>
            <a:p>
              <a:endParaRPr lang="zh-CN" altLang="en-US"/>
            </a:p>
          </p:txBody>
        </p:sp>
        <p:sp>
          <p:nvSpPr>
            <p:cNvPr id="169993" name="Freeform 10"/>
            <p:cNvSpPr/>
            <p:nvPr/>
          </p:nvSpPr>
          <p:spPr>
            <a:xfrm>
              <a:off x="867" y="1824"/>
              <a:ext cx="2982" cy="402"/>
            </a:xfrm>
            <a:custGeom>
              <a:avLst/>
              <a:gdLst/>
              <a:ahLst/>
              <a:cxnLst>
                <a:cxn ang="0">
                  <a:pos x="8967" y="1612"/>
                </a:cxn>
                <a:cxn ang="0">
                  <a:pos x="0" y="1612"/>
                </a:cxn>
                <a:cxn ang="0">
                  <a:pos x="2135" y="0"/>
                </a:cxn>
                <a:cxn ang="0">
                  <a:pos x="10441" y="0"/>
                </a:cxn>
                <a:cxn ang="0">
                  <a:pos x="8967" y="1612"/>
                </a:cxn>
              </a:cxnLst>
              <a:pathLst>
                <a:path w="2180" h="284">
                  <a:moveTo>
                    <a:pt x="1872" y="284"/>
                  </a:moveTo>
                  <a:lnTo>
                    <a:pt x="0" y="284"/>
                  </a:lnTo>
                  <a:lnTo>
                    <a:pt x="446" y="0"/>
                  </a:lnTo>
                  <a:lnTo>
                    <a:pt x="2180" y="0"/>
                  </a:lnTo>
                  <a:lnTo>
                    <a:pt x="1872" y="284"/>
                  </a:lnTo>
                  <a:close/>
                </a:path>
              </a:pathLst>
            </a:custGeom>
            <a:solidFill>
              <a:srgbClr val="F2E160"/>
            </a:solidFill>
            <a:ln w="9525">
              <a:noFill/>
            </a:ln>
          </p:spPr>
          <p:txBody>
            <a:bodyPr/>
            <a:p>
              <a:endParaRPr lang="zh-CN" altLang="en-US"/>
            </a:p>
          </p:txBody>
        </p:sp>
        <p:sp>
          <p:nvSpPr>
            <p:cNvPr id="169994" name="Line 11"/>
            <p:cNvSpPr/>
            <p:nvPr/>
          </p:nvSpPr>
          <p:spPr>
            <a:xfrm flipH="1">
              <a:off x="0" y="2446"/>
              <a:ext cx="867" cy="0"/>
            </a:xfrm>
            <a:prstGeom prst="line">
              <a:avLst/>
            </a:prstGeom>
            <a:ln w="952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69995" name="Line 12"/>
            <p:cNvSpPr/>
            <p:nvPr/>
          </p:nvSpPr>
          <p:spPr>
            <a:xfrm flipH="1">
              <a:off x="0" y="1864"/>
              <a:ext cx="1473" cy="0"/>
            </a:xfrm>
            <a:prstGeom prst="line">
              <a:avLst/>
            </a:prstGeom>
            <a:ln w="952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69996" name="Line 13"/>
            <p:cNvSpPr/>
            <p:nvPr/>
          </p:nvSpPr>
          <p:spPr>
            <a:xfrm flipH="1">
              <a:off x="0" y="1247"/>
              <a:ext cx="2079" cy="0"/>
            </a:xfrm>
            <a:prstGeom prst="line">
              <a:avLst/>
            </a:prstGeom>
            <a:ln w="952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69997" name="Line 14"/>
            <p:cNvSpPr/>
            <p:nvPr/>
          </p:nvSpPr>
          <p:spPr>
            <a:xfrm flipH="1">
              <a:off x="0" y="631"/>
              <a:ext cx="2686" cy="0"/>
            </a:xfrm>
            <a:prstGeom prst="line">
              <a:avLst/>
            </a:prstGeom>
            <a:ln w="952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69998" name="Line 15"/>
            <p:cNvSpPr/>
            <p:nvPr/>
          </p:nvSpPr>
          <p:spPr>
            <a:xfrm flipH="1">
              <a:off x="0" y="4"/>
              <a:ext cx="3292" cy="0"/>
            </a:xfrm>
            <a:prstGeom prst="line">
              <a:avLst/>
            </a:prstGeom>
            <a:ln w="952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69999" name="Line 16"/>
            <p:cNvSpPr/>
            <p:nvPr/>
          </p:nvSpPr>
          <p:spPr>
            <a:xfrm>
              <a:off x="132" y="0"/>
              <a:ext cx="0" cy="649"/>
            </a:xfrm>
            <a:prstGeom prst="line">
              <a:avLst/>
            </a:prstGeom>
            <a:ln w="9525" cap="flat" cmpd="sng">
              <a:solidFill>
                <a:srgbClr val="FFFFFF"/>
              </a:solidFill>
              <a:prstDash val="solid"/>
              <a:headEnd type="triangl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0000" name="Line 17"/>
            <p:cNvSpPr/>
            <p:nvPr/>
          </p:nvSpPr>
          <p:spPr>
            <a:xfrm>
              <a:off x="132" y="649"/>
              <a:ext cx="0" cy="607"/>
            </a:xfrm>
            <a:prstGeom prst="line">
              <a:avLst/>
            </a:prstGeom>
            <a:ln w="9525" cap="flat" cmpd="sng">
              <a:solidFill>
                <a:srgbClr val="FFFFFF"/>
              </a:solidFill>
              <a:prstDash val="solid"/>
              <a:headEnd type="triangl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0001" name="Line 18"/>
            <p:cNvSpPr/>
            <p:nvPr/>
          </p:nvSpPr>
          <p:spPr>
            <a:xfrm>
              <a:off x="132" y="1256"/>
              <a:ext cx="0" cy="607"/>
            </a:xfrm>
            <a:prstGeom prst="line">
              <a:avLst/>
            </a:prstGeom>
            <a:ln w="9525" cap="flat" cmpd="sng">
              <a:solidFill>
                <a:srgbClr val="FFFFFF"/>
              </a:solidFill>
              <a:prstDash val="solid"/>
              <a:headEnd type="triangl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0002" name="Line 19"/>
            <p:cNvSpPr/>
            <p:nvPr/>
          </p:nvSpPr>
          <p:spPr>
            <a:xfrm>
              <a:off x="131" y="1840"/>
              <a:ext cx="0" cy="608"/>
            </a:xfrm>
            <a:prstGeom prst="line">
              <a:avLst/>
            </a:prstGeom>
            <a:ln w="9525" cap="flat" cmpd="sng">
              <a:solidFill>
                <a:srgbClr val="FFFFFF"/>
              </a:solidFill>
              <a:prstDash val="solid"/>
              <a:headEnd type="triangle" w="med" len="med"/>
              <a:tailEnd type="triangl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0003" name="Freeform 20"/>
            <p:cNvSpPr/>
            <p:nvPr/>
          </p:nvSpPr>
          <p:spPr>
            <a:xfrm rot="275123">
              <a:off x="1200" y="48"/>
              <a:ext cx="1343" cy="2026"/>
            </a:xfrm>
            <a:custGeom>
              <a:avLst/>
              <a:gdLst/>
              <a:ahLst/>
              <a:cxnLst>
                <a:cxn ang="0">
                  <a:pos x="3" y="646"/>
                </a:cxn>
                <a:cxn ang="0">
                  <a:pos x="12" y="555"/>
                </a:cxn>
                <a:cxn ang="0">
                  <a:pos x="27" y="474"/>
                </a:cxn>
                <a:cxn ang="0">
                  <a:pos x="46" y="399"/>
                </a:cxn>
                <a:cxn ang="0">
                  <a:pos x="69" y="333"/>
                </a:cxn>
                <a:cxn ang="0">
                  <a:pos x="94" y="273"/>
                </a:cxn>
                <a:cxn ang="0">
                  <a:pos x="119" y="222"/>
                </a:cxn>
                <a:cxn ang="0">
                  <a:pos x="145" y="177"/>
                </a:cxn>
                <a:cxn ang="0">
                  <a:pos x="172" y="138"/>
                </a:cxn>
                <a:cxn ang="0">
                  <a:pos x="197" y="107"/>
                </a:cxn>
                <a:cxn ang="0">
                  <a:pos x="219" y="81"/>
                </a:cxn>
                <a:cxn ang="0">
                  <a:pos x="237" y="62"/>
                </a:cxn>
                <a:cxn ang="0">
                  <a:pos x="252" y="49"/>
                </a:cxn>
                <a:cxn ang="0">
                  <a:pos x="261" y="41"/>
                </a:cxn>
                <a:cxn ang="0">
                  <a:pos x="264" y="37"/>
                </a:cxn>
                <a:cxn ang="0">
                  <a:pos x="374" y="15"/>
                </a:cxn>
                <a:cxn ang="0">
                  <a:pos x="339" y="86"/>
                </a:cxn>
                <a:cxn ang="0">
                  <a:pos x="336" y="86"/>
                </a:cxn>
                <a:cxn ang="0">
                  <a:pos x="328" y="91"/>
                </a:cxn>
                <a:cxn ang="0">
                  <a:pos x="314" y="97"/>
                </a:cxn>
                <a:cxn ang="0">
                  <a:pos x="297" y="108"/>
                </a:cxn>
                <a:cxn ang="0">
                  <a:pos x="275" y="122"/>
                </a:cxn>
                <a:cxn ang="0">
                  <a:pos x="250" y="142"/>
                </a:cxn>
                <a:cxn ang="0">
                  <a:pos x="223" y="167"/>
                </a:cxn>
                <a:cxn ang="0">
                  <a:pos x="196" y="198"/>
                </a:cxn>
                <a:cxn ang="0">
                  <a:pos x="166" y="236"/>
                </a:cxn>
                <a:cxn ang="0">
                  <a:pos x="137" y="282"/>
                </a:cxn>
                <a:cxn ang="0">
                  <a:pos x="108" y="335"/>
                </a:cxn>
                <a:cxn ang="0">
                  <a:pos x="80" y="398"/>
                </a:cxn>
                <a:cxn ang="0">
                  <a:pos x="54" y="470"/>
                </a:cxn>
                <a:cxn ang="0">
                  <a:pos x="29" y="552"/>
                </a:cxn>
                <a:cxn ang="0">
                  <a:pos x="10" y="644"/>
                </a:cxn>
              </a:cxnLst>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tileRect/>
            </a:gradFill>
            <a:ln w="9525">
              <a:noFill/>
            </a:ln>
          </p:spPr>
          <p:txBody>
            <a:bodyPr/>
            <a:p>
              <a:endParaRPr lang="zh-CN" altLang="en-US"/>
            </a:p>
          </p:txBody>
        </p:sp>
        <p:sp>
          <p:nvSpPr>
            <p:cNvPr id="170004" name="Rectangle 21"/>
            <p:cNvSpPr/>
            <p:nvPr/>
          </p:nvSpPr>
          <p:spPr>
            <a:xfrm>
              <a:off x="2685" y="403"/>
              <a:ext cx="2022" cy="226"/>
            </a:xfrm>
            <a:prstGeom prst="rect">
              <a:avLst/>
            </a:prstGeom>
            <a:gradFill rotWithShape="1">
              <a:gsLst>
                <a:gs pos="0">
                  <a:srgbClr val="00906A"/>
                </a:gs>
                <a:gs pos="50000">
                  <a:srgbClr val="00684D"/>
                </a:gs>
                <a:gs pos="100000">
                  <a:srgbClr val="00906A"/>
                </a:gs>
              </a:gsLst>
              <a:lin ang="18900000" scaled="1"/>
              <a:tileRect/>
            </a:gradFill>
            <a:ln w="9525">
              <a:noFill/>
            </a:ln>
          </p:spPr>
          <p:txBody>
            <a:bodyPr wrap="none" anchor="ctr" anchorCtr="0"/>
            <a:p>
              <a:r>
                <a:rPr lang="zh-CN" altLang="en-US" sz="2800" dirty="0">
                  <a:solidFill>
                    <a:srgbClr val="FFFFFF"/>
                  </a:solidFill>
                  <a:latin typeface="黑体" panose="02010609060101010101" pitchFamily="2" charset="-122"/>
                  <a:ea typeface="黑体" panose="02010609060101010101" pitchFamily="2" charset="-122"/>
                </a:rPr>
                <a:t>第四步：怎么办？</a:t>
              </a:r>
              <a:endParaRPr lang="en-US" altLang="zh-CN" sz="2800">
                <a:solidFill>
                  <a:srgbClr val="FFFFFF"/>
                </a:solidFill>
                <a:latin typeface="黑体" panose="02010609060101010101" pitchFamily="2" charset="-122"/>
                <a:ea typeface="黑体" panose="02010609060101010101" pitchFamily="2" charset="-122"/>
              </a:endParaRPr>
            </a:p>
          </p:txBody>
        </p:sp>
        <p:sp>
          <p:nvSpPr>
            <p:cNvPr id="170005" name="Rectangle 22"/>
            <p:cNvSpPr/>
            <p:nvPr/>
          </p:nvSpPr>
          <p:spPr>
            <a:xfrm>
              <a:off x="2074" y="1027"/>
              <a:ext cx="2204" cy="222"/>
            </a:xfrm>
            <a:prstGeom prst="rect">
              <a:avLst/>
            </a:prstGeom>
            <a:gradFill rotWithShape="1">
              <a:gsLst>
                <a:gs pos="0">
                  <a:srgbClr val="8041FF"/>
                </a:gs>
                <a:gs pos="50000">
                  <a:srgbClr val="5D2FB9"/>
                </a:gs>
                <a:gs pos="100000">
                  <a:srgbClr val="8041FF"/>
                </a:gs>
              </a:gsLst>
              <a:lin ang="18900000" scaled="1"/>
              <a:tileRect/>
            </a:gradFill>
            <a:ln w="9525">
              <a:noFill/>
            </a:ln>
          </p:spPr>
          <p:txBody>
            <a:bodyPr wrap="none" anchor="ctr" anchorCtr="0"/>
            <a:p>
              <a:r>
                <a:rPr lang="zh-CN" altLang="en-US" sz="2800" dirty="0">
                  <a:solidFill>
                    <a:srgbClr val="FFFFFF"/>
                  </a:solidFill>
                  <a:latin typeface="黑体" panose="02010609060101010101" pitchFamily="2" charset="-122"/>
                  <a:ea typeface="黑体" panose="02010609060101010101" pitchFamily="2" charset="-122"/>
                </a:rPr>
                <a:t>第三步：谁来查？</a:t>
              </a:r>
              <a:endParaRPr lang="en-US" altLang="zh-CN" sz="2800">
                <a:solidFill>
                  <a:srgbClr val="FFFFFF"/>
                </a:solidFill>
                <a:latin typeface="黑体" panose="02010609060101010101" pitchFamily="2" charset="-122"/>
                <a:ea typeface="黑体" panose="02010609060101010101" pitchFamily="2" charset="-122"/>
              </a:endParaRPr>
            </a:p>
          </p:txBody>
        </p:sp>
        <p:sp>
          <p:nvSpPr>
            <p:cNvPr id="170006" name="Freeform 23"/>
            <p:cNvSpPr/>
            <p:nvPr/>
          </p:nvSpPr>
          <p:spPr>
            <a:xfrm>
              <a:off x="1471" y="1244"/>
              <a:ext cx="2802" cy="406"/>
            </a:xfrm>
            <a:custGeom>
              <a:avLst/>
              <a:gdLst/>
              <a:ahLst/>
              <a:cxnLst>
                <a:cxn ang="0">
                  <a:pos x="8349" y="1648"/>
                </a:cxn>
                <a:cxn ang="0">
                  <a:pos x="0" y="1648"/>
                </a:cxn>
                <a:cxn ang="0">
                  <a:pos x="2137" y="0"/>
                </a:cxn>
                <a:cxn ang="0">
                  <a:pos x="9819" y="0"/>
                </a:cxn>
                <a:cxn ang="0">
                  <a:pos x="8349" y="1648"/>
                </a:cxn>
              </a:cxnLst>
              <a:pathLst>
                <a:path w="2048" h="286">
                  <a:moveTo>
                    <a:pt x="1742" y="286"/>
                  </a:moveTo>
                  <a:lnTo>
                    <a:pt x="0" y="286"/>
                  </a:lnTo>
                  <a:lnTo>
                    <a:pt x="446" y="0"/>
                  </a:lnTo>
                  <a:lnTo>
                    <a:pt x="2048" y="0"/>
                  </a:lnTo>
                  <a:lnTo>
                    <a:pt x="1742" y="286"/>
                  </a:lnTo>
                  <a:close/>
                </a:path>
              </a:pathLst>
            </a:custGeom>
            <a:solidFill>
              <a:srgbClr val="FF9966"/>
            </a:solidFill>
            <a:ln w="9525">
              <a:noFill/>
            </a:ln>
          </p:spPr>
          <p:txBody>
            <a:bodyPr/>
            <a:p>
              <a:endParaRPr lang="zh-CN" altLang="en-US"/>
            </a:p>
          </p:txBody>
        </p:sp>
        <p:sp>
          <p:nvSpPr>
            <p:cNvPr id="170007" name="Rectangle 24"/>
            <p:cNvSpPr/>
            <p:nvPr/>
          </p:nvSpPr>
          <p:spPr>
            <a:xfrm>
              <a:off x="1473" y="1649"/>
              <a:ext cx="2385" cy="222"/>
            </a:xfrm>
            <a:prstGeom prst="rect">
              <a:avLst/>
            </a:prstGeom>
            <a:gradFill rotWithShape="1">
              <a:gsLst>
                <a:gs pos="0">
                  <a:srgbClr val="DC7150"/>
                </a:gs>
                <a:gs pos="50000">
                  <a:srgbClr val="A0523A"/>
                </a:gs>
                <a:gs pos="100000">
                  <a:srgbClr val="DC7150"/>
                </a:gs>
              </a:gsLst>
              <a:lin ang="18900000" scaled="1"/>
              <a:tileRect/>
            </a:gradFill>
            <a:ln w="9525">
              <a:noFill/>
            </a:ln>
          </p:spPr>
          <p:txBody>
            <a:bodyPr wrap="none" anchor="ctr" anchorCtr="0"/>
            <a:p>
              <a:r>
                <a:rPr lang="zh-CN" altLang="en-US" sz="2800" dirty="0">
                  <a:solidFill>
                    <a:srgbClr val="FFFFFF"/>
                  </a:solidFill>
                  <a:latin typeface="黑体" panose="02010609060101010101" pitchFamily="2" charset="-122"/>
                  <a:ea typeface="黑体" panose="02010609060101010101" pitchFamily="2" charset="-122"/>
                </a:rPr>
                <a:t>第二步：查什么？</a:t>
              </a:r>
              <a:endParaRPr lang="en-US" altLang="zh-CN" sz="2800">
                <a:solidFill>
                  <a:srgbClr val="FFFFFF"/>
                </a:solidFill>
                <a:latin typeface="黑体" panose="02010609060101010101" pitchFamily="2" charset="-122"/>
                <a:ea typeface="黑体" panose="02010609060101010101" pitchFamily="2" charset="-122"/>
              </a:endParaRPr>
            </a:p>
          </p:txBody>
        </p:sp>
        <p:sp>
          <p:nvSpPr>
            <p:cNvPr id="170008" name="Rectangle 25"/>
            <p:cNvSpPr/>
            <p:nvPr/>
          </p:nvSpPr>
          <p:spPr>
            <a:xfrm>
              <a:off x="866" y="2227"/>
              <a:ext cx="2567" cy="221"/>
            </a:xfrm>
            <a:prstGeom prst="rect">
              <a:avLst/>
            </a:prstGeom>
            <a:gradFill rotWithShape="1">
              <a:gsLst>
                <a:gs pos="0">
                  <a:srgbClr val="D0A11C"/>
                </a:gs>
                <a:gs pos="50000">
                  <a:srgbClr val="977514"/>
                </a:gs>
                <a:gs pos="100000">
                  <a:srgbClr val="D0A11C"/>
                </a:gs>
              </a:gsLst>
              <a:lin ang="18900000" scaled="1"/>
              <a:tileRect/>
            </a:gradFill>
            <a:ln w="9525">
              <a:noFill/>
            </a:ln>
          </p:spPr>
          <p:txBody>
            <a:bodyPr wrap="none" anchor="ctr" anchorCtr="0"/>
            <a:p>
              <a:r>
                <a:rPr lang="zh-CN" altLang="en-US" sz="2800" dirty="0">
                  <a:solidFill>
                    <a:srgbClr val="FFFFFF"/>
                  </a:solidFill>
                  <a:latin typeface="黑体" panose="02010609060101010101" pitchFamily="2" charset="-122"/>
                  <a:ea typeface="黑体" panose="02010609060101010101" pitchFamily="2" charset="-122"/>
                </a:rPr>
                <a:t>第一步：怎么查？</a:t>
              </a:r>
              <a:endParaRPr lang="en-US" altLang="zh-CN" sz="2800">
                <a:solidFill>
                  <a:srgbClr val="FFFFFF"/>
                </a:solidFill>
                <a:latin typeface="黑体" panose="02010609060101010101" pitchFamily="2" charset="-122"/>
                <a:ea typeface="黑体" panose="02010609060101010101" pitchFamily="2" charset="-122"/>
              </a:endParaRPr>
            </a:p>
          </p:txBody>
        </p:sp>
        <p:sp>
          <p:nvSpPr>
            <p:cNvPr id="170009" name="Text Box 26"/>
            <p:cNvSpPr txBox="1"/>
            <p:nvPr/>
          </p:nvSpPr>
          <p:spPr>
            <a:xfrm>
              <a:off x="143" y="96"/>
              <a:ext cx="913" cy="192"/>
            </a:xfrm>
            <a:prstGeom prst="rect">
              <a:avLst/>
            </a:prstGeom>
            <a:noFill/>
            <a:ln w="9525">
              <a:noFill/>
            </a:ln>
          </p:spPr>
          <p:txBody>
            <a:bodyPr wrap="none">
              <a:spAutoFit/>
            </a:bodyPr>
            <a:p>
              <a:r>
                <a:rPr lang="en-US" altLang="zh-CN" sz="1400" b="0">
                  <a:solidFill>
                    <a:srgbClr val="FFFFFF"/>
                  </a:solidFill>
                  <a:latin typeface="Verdana" panose="020B0604030504040204" pitchFamily="34" charset="0"/>
                </a:rPr>
                <a:t>Add Your Text</a:t>
              </a:r>
              <a:endParaRPr lang="en-US" altLang="zh-CN" sz="1400" b="0">
                <a:solidFill>
                  <a:srgbClr val="FFFFFF"/>
                </a:solidFill>
                <a:latin typeface="Verdana" panose="020B0604030504040204" pitchFamily="34" charset="0"/>
              </a:endParaRPr>
            </a:p>
          </p:txBody>
        </p:sp>
        <p:sp>
          <p:nvSpPr>
            <p:cNvPr id="170010" name="Text Box 27"/>
            <p:cNvSpPr txBox="1"/>
            <p:nvPr/>
          </p:nvSpPr>
          <p:spPr>
            <a:xfrm>
              <a:off x="143" y="720"/>
              <a:ext cx="913" cy="192"/>
            </a:xfrm>
            <a:prstGeom prst="rect">
              <a:avLst/>
            </a:prstGeom>
            <a:noFill/>
            <a:ln w="9525">
              <a:noFill/>
            </a:ln>
          </p:spPr>
          <p:txBody>
            <a:bodyPr wrap="none">
              <a:spAutoFit/>
            </a:bodyPr>
            <a:p>
              <a:r>
                <a:rPr lang="en-US" altLang="zh-CN" sz="1400" b="0">
                  <a:solidFill>
                    <a:srgbClr val="FFFFFF"/>
                  </a:solidFill>
                  <a:latin typeface="Verdana" panose="020B0604030504040204" pitchFamily="34" charset="0"/>
                </a:rPr>
                <a:t>Add Your Text</a:t>
              </a:r>
              <a:endParaRPr lang="en-US" altLang="zh-CN" sz="1400" b="0">
                <a:solidFill>
                  <a:srgbClr val="FFFFFF"/>
                </a:solidFill>
                <a:latin typeface="Verdana" panose="020B0604030504040204" pitchFamily="34" charset="0"/>
              </a:endParaRPr>
            </a:p>
          </p:txBody>
        </p:sp>
        <p:sp>
          <p:nvSpPr>
            <p:cNvPr id="170011" name="Text Box 28"/>
            <p:cNvSpPr txBox="1"/>
            <p:nvPr/>
          </p:nvSpPr>
          <p:spPr>
            <a:xfrm>
              <a:off x="143" y="1344"/>
              <a:ext cx="913" cy="192"/>
            </a:xfrm>
            <a:prstGeom prst="rect">
              <a:avLst/>
            </a:prstGeom>
            <a:noFill/>
            <a:ln w="9525">
              <a:noFill/>
            </a:ln>
          </p:spPr>
          <p:txBody>
            <a:bodyPr wrap="none">
              <a:spAutoFit/>
            </a:bodyPr>
            <a:p>
              <a:r>
                <a:rPr lang="en-US" altLang="zh-CN" sz="1400" b="0">
                  <a:solidFill>
                    <a:srgbClr val="FFFFFF"/>
                  </a:solidFill>
                  <a:latin typeface="Verdana" panose="020B0604030504040204" pitchFamily="34" charset="0"/>
                </a:rPr>
                <a:t>Add Your Text</a:t>
              </a:r>
              <a:endParaRPr lang="en-US" altLang="zh-CN" sz="1400" b="0">
                <a:solidFill>
                  <a:srgbClr val="FFFFFF"/>
                </a:solidFill>
                <a:latin typeface="Verdana" panose="020B0604030504040204" pitchFamily="34" charset="0"/>
              </a:endParaRPr>
            </a:p>
          </p:txBody>
        </p:sp>
        <p:sp>
          <p:nvSpPr>
            <p:cNvPr id="170012" name="Text Box 29"/>
            <p:cNvSpPr txBox="1"/>
            <p:nvPr/>
          </p:nvSpPr>
          <p:spPr>
            <a:xfrm>
              <a:off x="143" y="1958"/>
              <a:ext cx="913" cy="192"/>
            </a:xfrm>
            <a:prstGeom prst="rect">
              <a:avLst/>
            </a:prstGeom>
            <a:noFill/>
            <a:ln w="9525">
              <a:noFill/>
            </a:ln>
          </p:spPr>
          <p:txBody>
            <a:bodyPr wrap="none">
              <a:spAutoFit/>
            </a:bodyPr>
            <a:p>
              <a:r>
                <a:rPr lang="en-US" altLang="zh-CN" sz="1400" b="0">
                  <a:solidFill>
                    <a:srgbClr val="FFFFFF"/>
                  </a:solidFill>
                  <a:latin typeface="Verdana" panose="020B0604030504040204" pitchFamily="34" charset="0"/>
                </a:rPr>
                <a:t>Add Your Text</a:t>
              </a:r>
              <a:endParaRPr lang="en-US" altLang="zh-CN" sz="1400" b="0">
                <a:solidFill>
                  <a:srgbClr val="FFFFFF"/>
                </a:solidFill>
                <a:latin typeface="Verdana" panose="020B0604030504040204" pitchFamily="34" charset="0"/>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Rectangle 2"/>
          <p:cNvSpPr/>
          <p:nvPr/>
        </p:nvSpPr>
        <p:spPr>
          <a:xfrm>
            <a:off x="3657600" y="2514600"/>
            <a:ext cx="1905000" cy="1828800"/>
          </a:xfrm>
          <a:prstGeom prst="rect">
            <a:avLst/>
          </a:prstGeom>
          <a:solidFill>
            <a:srgbClr val="FF0000"/>
          </a:solidFill>
          <a:ln w="76200"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en-GB" altLang="en-US" sz="2700">
                <a:latin typeface="Times New Roman" panose="02020603050405020304" pitchFamily="18" charset="0"/>
              </a:rPr>
              <a:t>Hazardous</a:t>
            </a:r>
            <a:endParaRPr lang="en-GB" altLang="en-US" sz="2700">
              <a:latin typeface="Times New Roman" panose="02020603050405020304" pitchFamily="18" charset="0"/>
            </a:endParaRPr>
          </a:p>
          <a:p>
            <a:pPr algn="ctr" defTabSz="873125" eaLnBrk="0" hangingPunct="0"/>
            <a:r>
              <a:rPr lang="en-GB" altLang="en-US" sz="2700">
                <a:latin typeface="Times New Roman" panose="02020603050405020304" pitchFamily="18" charset="0"/>
              </a:rPr>
              <a:t>Situation</a:t>
            </a:r>
            <a:endParaRPr lang="en-GB" altLang="en-US" sz="2300" b="0">
              <a:latin typeface="Times New Roman" panose="02020603050405020304" pitchFamily="18" charset="0"/>
            </a:endParaRPr>
          </a:p>
        </p:txBody>
      </p:sp>
      <p:sp>
        <p:nvSpPr>
          <p:cNvPr id="402435" name="Rectangle 3"/>
          <p:cNvSpPr/>
          <p:nvPr/>
        </p:nvSpPr>
        <p:spPr>
          <a:xfrm>
            <a:off x="3657600" y="1600200"/>
            <a:ext cx="1905000" cy="914400"/>
          </a:xfrm>
          <a:prstGeom prst="rect">
            <a:avLst/>
          </a:prstGeom>
          <a:solidFill>
            <a:srgbClr val="FF9933"/>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物的</a:t>
            </a:r>
            <a:endParaRPr lang="zh-CN" altLang="en-US" sz="2300" dirty="0">
              <a:solidFill>
                <a:srgbClr val="000066"/>
              </a:solidFill>
              <a:latin typeface="Times New Roman" panose="02020603050405020304" pitchFamily="18" charset="0"/>
              <a:ea typeface="微软雅黑" panose="020B0503020204020204" pitchFamily="34" charset="-122"/>
            </a:endParaRPr>
          </a:p>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不安全状态</a:t>
            </a:r>
            <a:endParaRPr lang="en-GB" altLang="zh-CN" sz="2300" b="0">
              <a:solidFill>
                <a:srgbClr val="000066"/>
              </a:solidFill>
              <a:latin typeface="Times New Roman" panose="02020603050405020304" pitchFamily="18" charset="0"/>
              <a:ea typeface="微软雅黑" panose="020B0503020204020204" pitchFamily="34" charset="-122"/>
            </a:endParaRPr>
          </a:p>
        </p:txBody>
      </p:sp>
      <p:sp>
        <p:nvSpPr>
          <p:cNvPr id="402436" name="Rectangle 4"/>
          <p:cNvSpPr/>
          <p:nvPr/>
        </p:nvSpPr>
        <p:spPr>
          <a:xfrm>
            <a:off x="3657600" y="4343400"/>
            <a:ext cx="1905000" cy="914400"/>
          </a:xfrm>
          <a:prstGeom prst="rect">
            <a:avLst/>
          </a:prstGeom>
          <a:solidFill>
            <a:srgbClr val="FFFF66"/>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人的</a:t>
            </a:r>
            <a:endParaRPr lang="zh-CN" altLang="en-US" sz="2300" dirty="0">
              <a:solidFill>
                <a:srgbClr val="000066"/>
              </a:solidFill>
              <a:latin typeface="Times New Roman" panose="02020603050405020304" pitchFamily="18" charset="0"/>
              <a:ea typeface="微软雅黑" panose="020B0503020204020204" pitchFamily="34" charset="-122"/>
            </a:endParaRPr>
          </a:p>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不安全行为</a:t>
            </a:r>
            <a:endParaRPr lang="zh-CN" altLang="en-GB" sz="2300" b="0" dirty="0">
              <a:solidFill>
                <a:srgbClr val="000066"/>
              </a:solidFill>
              <a:latin typeface="Times New Roman" panose="02020603050405020304" pitchFamily="18" charset="0"/>
              <a:ea typeface="微软雅黑" panose="020B0503020204020204" pitchFamily="34" charset="-122"/>
            </a:endParaRPr>
          </a:p>
        </p:txBody>
      </p:sp>
      <p:sp>
        <p:nvSpPr>
          <p:cNvPr id="402437" name="Rectangle 5"/>
          <p:cNvSpPr/>
          <p:nvPr/>
        </p:nvSpPr>
        <p:spPr>
          <a:xfrm>
            <a:off x="1676400" y="4343400"/>
            <a:ext cx="1981200" cy="1905000"/>
          </a:xfrm>
          <a:prstGeom prst="rect">
            <a:avLst/>
          </a:prstGeom>
          <a:solidFill>
            <a:schemeClr val="accent1"/>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latin typeface="Times New Roman" panose="02020603050405020304" pitchFamily="18" charset="0"/>
                <a:ea typeface="微软雅黑" panose="020B0503020204020204" pitchFamily="34" charset="-122"/>
              </a:rPr>
              <a:t>安全</a:t>
            </a:r>
            <a:endParaRPr lang="zh-CN" altLang="en-US" sz="2300" dirty="0">
              <a:latin typeface="Times New Roman" panose="02020603050405020304" pitchFamily="18" charset="0"/>
              <a:ea typeface="微软雅黑" panose="020B0503020204020204" pitchFamily="34" charset="-122"/>
            </a:endParaRPr>
          </a:p>
          <a:p>
            <a:pPr algn="ctr" defTabSz="873125" eaLnBrk="0" hangingPunct="0"/>
            <a:r>
              <a:rPr lang="zh-CN" altLang="en-US" sz="2300" dirty="0">
                <a:latin typeface="Times New Roman" panose="02020603050405020304" pitchFamily="18" charset="0"/>
                <a:ea typeface="微软雅黑" panose="020B0503020204020204" pitchFamily="34" charset="-122"/>
              </a:rPr>
              <a:t>体制与机制</a:t>
            </a:r>
            <a:endParaRPr lang="en-GB" altLang="zh-CN" sz="2300" b="0">
              <a:latin typeface="Times New Roman" panose="02020603050405020304" pitchFamily="18" charset="0"/>
              <a:ea typeface="微软雅黑" panose="020B0503020204020204" pitchFamily="34" charset="-122"/>
            </a:endParaRPr>
          </a:p>
        </p:txBody>
      </p:sp>
      <p:sp>
        <p:nvSpPr>
          <p:cNvPr id="402438" name="Rectangle 6"/>
          <p:cNvSpPr/>
          <p:nvPr/>
        </p:nvSpPr>
        <p:spPr>
          <a:xfrm>
            <a:off x="5562600" y="609600"/>
            <a:ext cx="1981200" cy="1905000"/>
          </a:xfrm>
          <a:prstGeom prst="rect">
            <a:avLst/>
          </a:prstGeom>
          <a:solidFill>
            <a:srgbClr val="99FFCC"/>
          </a:solidFill>
          <a:ln w="12700"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安全</a:t>
            </a:r>
            <a:endParaRPr lang="zh-CN" altLang="en-US" sz="2300" dirty="0">
              <a:solidFill>
                <a:srgbClr val="000066"/>
              </a:solidFill>
              <a:latin typeface="Times New Roman" panose="02020603050405020304" pitchFamily="18" charset="0"/>
              <a:ea typeface="微软雅黑" panose="020B0503020204020204" pitchFamily="34" charset="-122"/>
            </a:endParaRPr>
          </a:p>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系统化管理</a:t>
            </a:r>
            <a:endParaRPr lang="en-GB" altLang="zh-CN" sz="2300">
              <a:solidFill>
                <a:srgbClr val="000066"/>
              </a:solidFill>
              <a:latin typeface="Times New Roman" panose="02020603050405020304" pitchFamily="18" charset="0"/>
              <a:ea typeface="微软雅黑" panose="020B0503020204020204" pitchFamily="34" charset="-122"/>
            </a:endParaRPr>
          </a:p>
        </p:txBody>
      </p:sp>
      <p:sp>
        <p:nvSpPr>
          <p:cNvPr id="402439" name="AutoShape 7"/>
          <p:cNvSpPr/>
          <p:nvPr/>
        </p:nvSpPr>
        <p:spPr>
          <a:xfrm rot="5400000">
            <a:off x="3760788" y="598488"/>
            <a:ext cx="1538287" cy="790575"/>
          </a:xfrm>
          <a:prstGeom prst="rightArrow">
            <a:avLst>
              <a:gd name="adj1" fmla="val 50000"/>
              <a:gd name="adj2" fmla="val 48617"/>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sp>
        <p:nvSpPr>
          <p:cNvPr id="402440" name="Rectangle 8"/>
          <p:cNvSpPr/>
          <p:nvPr/>
        </p:nvSpPr>
        <p:spPr>
          <a:xfrm>
            <a:off x="5562600" y="4343400"/>
            <a:ext cx="1981200" cy="1905000"/>
          </a:xfrm>
          <a:prstGeom prst="rect">
            <a:avLst/>
          </a:prstGeom>
          <a:solidFill>
            <a:srgbClr val="FFCCCC"/>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安全</a:t>
            </a:r>
            <a:endParaRPr lang="zh-CN" altLang="en-US" sz="2300" dirty="0">
              <a:solidFill>
                <a:srgbClr val="000066"/>
              </a:solidFill>
              <a:latin typeface="Times New Roman" panose="02020603050405020304" pitchFamily="18" charset="0"/>
              <a:ea typeface="微软雅黑" panose="020B0503020204020204" pitchFamily="34" charset="-122"/>
            </a:endParaRPr>
          </a:p>
          <a:p>
            <a:pPr algn="ctr" defTabSz="873125" eaLnBrk="0" hangingPunct="0"/>
            <a:r>
              <a:rPr lang="zh-CN" altLang="en-US" sz="2300" dirty="0">
                <a:solidFill>
                  <a:srgbClr val="000066"/>
                </a:solidFill>
                <a:latin typeface="Times New Roman" panose="02020603050405020304" pitchFamily="18" charset="0"/>
                <a:ea typeface="微软雅黑" panose="020B0503020204020204" pitchFamily="34" charset="-122"/>
              </a:rPr>
              <a:t>评估与改进</a:t>
            </a:r>
            <a:endParaRPr lang="zh-CN" altLang="en-US" sz="2300" dirty="0">
              <a:solidFill>
                <a:srgbClr val="000066"/>
              </a:solidFill>
              <a:latin typeface="Times New Roman" panose="02020603050405020304" pitchFamily="18" charset="0"/>
              <a:ea typeface="微软雅黑" panose="020B0503020204020204" pitchFamily="34" charset="-122"/>
            </a:endParaRPr>
          </a:p>
        </p:txBody>
      </p:sp>
      <p:sp>
        <p:nvSpPr>
          <p:cNvPr id="402441" name="Rectangle 9"/>
          <p:cNvSpPr/>
          <p:nvPr/>
        </p:nvSpPr>
        <p:spPr>
          <a:xfrm>
            <a:off x="1692275" y="620713"/>
            <a:ext cx="1981200" cy="1905000"/>
          </a:xfrm>
          <a:prstGeom prst="rect">
            <a:avLst/>
          </a:prstGeom>
          <a:solidFill>
            <a:srgbClr val="FF5050"/>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latin typeface="Times New Roman" panose="02020603050405020304" pitchFamily="18" charset="0"/>
                <a:ea typeface="微软雅黑" panose="020B0503020204020204" pitchFamily="34" charset="-122"/>
              </a:rPr>
              <a:t>安全</a:t>
            </a:r>
            <a:endParaRPr lang="zh-CN" altLang="en-US" sz="2300" dirty="0">
              <a:latin typeface="Times New Roman" panose="02020603050405020304" pitchFamily="18" charset="0"/>
              <a:ea typeface="微软雅黑" panose="020B0503020204020204" pitchFamily="34" charset="-122"/>
            </a:endParaRPr>
          </a:p>
          <a:p>
            <a:pPr algn="ctr" defTabSz="873125" eaLnBrk="0" hangingPunct="0"/>
            <a:r>
              <a:rPr lang="zh-CN" altLang="en-US" sz="2300" dirty="0">
                <a:latin typeface="Times New Roman" panose="02020603050405020304" pitchFamily="18" charset="0"/>
                <a:ea typeface="微软雅黑" panose="020B0503020204020204" pitchFamily="34" charset="-122"/>
              </a:rPr>
              <a:t>认知与理念</a:t>
            </a:r>
            <a:endParaRPr lang="en-GB" altLang="zh-CN" sz="2300">
              <a:latin typeface="Times New Roman" panose="02020603050405020304" pitchFamily="18" charset="0"/>
              <a:ea typeface="微软雅黑" panose="020B0503020204020204" pitchFamily="34" charset="-122"/>
            </a:endParaRPr>
          </a:p>
        </p:txBody>
      </p:sp>
      <p:sp>
        <p:nvSpPr>
          <p:cNvPr id="402442" name="AutoShape 10"/>
          <p:cNvSpPr/>
          <p:nvPr/>
        </p:nvSpPr>
        <p:spPr>
          <a:xfrm rot="-5400000">
            <a:off x="3519488" y="5472113"/>
            <a:ext cx="1447800" cy="714375"/>
          </a:xfrm>
          <a:prstGeom prst="rightArrow">
            <a:avLst>
              <a:gd name="adj1" fmla="val 50000"/>
              <a:gd name="adj2" fmla="val 50638"/>
            </a:avLst>
          </a:prstGeom>
          <a:solidFill>
            <a:srgbClr val="FF66FF"/>
          </a:solidFill>
          <a:ln w="9525" cap="flat" cmpd="sng">
            <a:solidFill>
              <a:schemeClr val="tx1"/>
            </a:solidFill>
            <a:prstDash val="solid"/>
            <a:miter/>
            <a:headEnd type="none" w="med" len="med"/>
            <a:tailEnd type="none" w="med" len="med"/>
          </a:ln>
        </p:spPr>
        <p:txBody>
          <a:bodyPr rot="10800000"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grpSp>
        <p:nvGrpSpPr>
          <p:cNvPr id="402443" name="Group 11"/>
          <p:cNvGrpSpPr/>
          <p:nvPr/>
        </p:nvGrpSpPr>
        <p:grpSpPr>
          <a:xfrm>
            <a:off x="3657600" y="2514600"/>
            <a:ext cx="1905000" cy="1828800"/>
            <a:chOff x="0" y="0"/>
            <a:chExt cx="5088" cy="3936"/>
          </a:xfrm>
        </p:grpSpPr>
        <p:sp>
          <p:nvSpPr>
            <p:cNvPr id="171019" name="Rectangle 12"/>
            <p:cNvSpPr/>
            <p:nvPr/>
          </p:nvSpPr>
          <p:spPr>
            <a:xfrm>
              <a:off x="0" y="0"/>
              <a:ext cx="5088" cy="3936"/>
            </a:xfrm>
            <a:prstGeom prst="rect">
              <a:avLst/>
            </a:prstGeom>
            <a:solidFill>
              <a:srgbClr val="FF0000"/>
            </a:solidFill>
            <a:ln w="38100"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endParaRPr lang="en-GB" altLang="en-US" sz="4600" b="0" dirty="0">
                <a:latin typeface="Times New Roman" panose="02020603050405020304" pitchFamily="18" charset="0"/>
              </a:endParaRPr>
            </a:p>
          </p:txBody>
        </p:sp>
        <p:sp>
          <p:nvSpPr>
            <p:cNvPr id="171020" name="Line 13"/>
            <p:cNvSpPr/>
            <p:nvPr/>
          </p:nvSpPr>
          <p:spPr>
            <a:xfrm>
              <a:off x="240" y="288"/>
              <a:ext cx="0" cy="0"/>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grpSp>
          <p:nvGrpSpPr>
            <p:cNvPr id="171021" name="Group 14"/>
            <p:cNvGrpSpPr/>
            <p:nvPr/>
          </p:nvGrpSpPr>
          <p:grpSpPr>
            <a:xfrm>
              <a:off x="144" y="144"/>
              <a:ext cx="4800" cy="3648"/>
              <a:chOff x="0" y="0"/>
              <a:chExt cx="4800" cy="3648"/>
            </a:xfrm>
          </p:grpSpPr>
          <p:pic>
            <p:nvPicPr>
              <p:cNvPr id="171022" name="Picture 15" descr="Tigerbars"/>
              <p:cNvPicPr>
                <a:picLocks noChangeAspect="1"/>
              </p:cNvPicPr>
              <p:nvPr/>
            </p:nvPicPr>
            <p:blipFill>
              <a:blip r:embed="rId1"/>
              <a:stretch>
                <a:fillRect/>
              </a:stretch>
            </p:blipFill>
            <p:spPr>
              <a:xfrm>
                <a:off x="48" y="48"/>
                <a:ext cx="4704" cy="3552"/>
              </a:xfrm>
              <a:prstGeom prst="rect">
                <a:avLst/>
              </a:prstGeom>
              <a:noFill/>
              <a:ln w="38100" cap="flat" cmpd="sng">
                <a:solidFill>
                  <a:schemeClr val="tx1"/>
                </a:solidFill>
                <a:prstDash val="solid"/>
                <a:miter/>
                <a:headEnd type="none" w="med" len="med"/>
                <a:tailEnd type="none" w="med" len="med"/>
              </a:ln>
            </p:spPr>
          </p:pic>
          <p:sp>
            <p:nvSpPr>
              <p:cNvPr id="171023" name="Rectangle 16"/>
              <p:cNvSpPr/>
              <p:nvPr/>
            </p:nvSpPr>
            <p:spPr>
              <a:xfrm>
                <a:off x="0" y="0"/>
                <a:ext cx="4800" cy="3648"/>
              </a:xfrm>
              <a:prstGeom prst="rect">
                <a:avLst/>
              </a:prstGeom>
              <a:noFill/>
              <a:ln w="38100" cap="flat" cmpd="sng">
                <a:solidFill>
                  <a:schemeClr val="tx1"/>
                </a:solidFill>
                <a:prstDash val="solid"/>
                <a:miter/>
                <a:headEnd type="none" w="med" len="med"/>
                <a:tailEnd type="none" w="med" len="med"/>
              </a:ln>
            </p:spPr>
            <p:txBody>
              <a:bodyPr wrap="none" anchor="ctr" anchorCtr="0"/>
              <a:p>
                <a:endParaRPr lang="zh-CN" altLang="en-US" b="0" dirty="0">
                  <a:latin typeface="Arial" panose="020B0604020202020204" pitchFamily="34" charset="0"/>
                </a:endParaRPr>
              </a:p>
            </p:txBody>
          </p:sp>
        </p:grpSp>
        <p:sp>
          <p:nvSpPr>
            <p:cNvPr id="171024" name="Line 17"/>
            <p:cNvSpPr/>
            <p:nvPr/>
          </p:nvSpPr>
          <p:spPr>
            <a:xfrm flipH="1">
              <a:off x="1336"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25" name="Line 18"/>
            <p:cNvSpPr/>
            <p:nvPr/>
          </p:nvSpPr>
          <p:spPr>
            <a:xfrm>
              <a:off x="2568"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26" name="Line 19"/>
            <p:cNvSpPr/>
            <p:nvPr/>
          </p:nvSpPr>
          <p:spPr>
            <a:xfrm flipH="1">
              <a:off x="1952"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27" name="Line 20"/>
            <p:cNvSpPr/>
            <p:nvPr/>
          </p:nvSpPr>
          <p:spPr>
            <a:xfrm flipH="1">
              <a:off x="720"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28" name="Line 21"/>
            <p:cNvSpPr/>
            <p:nvPr/>
          </p:nvSpPr>
          <p:spPr>
            <a:xfrm flipH="1">
              <a:off x="2544" y="288"/>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29" name="Line 22"/>
            <p:cNvSpPr/>
            <p:nvPr/>
          </p:nvSpPr>
          <p:spPr>
            <a:xfrm flipH="1">
              <a:off x="3184"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30" name="Line 23"/>
            <p:cNvSpPr/>
            <p:nvPr/>
          </p:nvSpPr>
          <p:spPr>
            <a:xfrm flipH="1">
              <a:off x="3800"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sp>
          <p:nvSpPr>
            <p:cNvPr id="171031" name="Line 24"/>
            <p:cNvSpPr/>
            <p:nvPr/>
          </p:nvSpPr>
          <p:spPr>
            <a:xfrm flipH="1">
              <a:off x="4416" y="240"/>
              <a:ext cx="0" cy="3456"/>
            </a:xfrm>
            <a:prstGeom prst="line">
              <a:avLst/>
            </a:prstGeom>
            <a:ln w="381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a typeface="微软雅黑" panose="020B0503020204020204" pitchFamily="34" charset="-122"/>
              </a:endParaRPr>
            </a:p>
          </p:txBody>
        </p:sp>
      </p:grpSp>
      <p:sp>
        <p:nvSpPr>
          <p:cNvPr id="402457" name="Rectangle 25"/>
          <p:cNvSpPr/>
          <p:nvPr/>
        </p:nvSpPr>
        <p:spPr>
          <a:xfrm rot="-5400000">
            <a:off x="2247900" y="2933700"/>
            <a:ext cx="1828800" cy="990600"/>
          </a:xfrm>
          <a:prstGeom prst="rect">
            <a:avLst/>
          </a:prstGeom>
          <a:solidFill>
            <a:srgbClr val="B3B900"/>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solidFill>
                  <a:schemeClr val="bg1"/>
                </a:solidFill>
                <a:latin typeface="Times New Roman" panose="02020603050405020304" pitchFamily="18" charset="0"/>
                <a:ea typeface="微软雅黑" panose="020B0503020204020204" pitchFamily="34" charset="-122"/>
              </a:rPr>
              <a:t>环境</a:t>
            </a:r>
            <a:endParaRPr lang="zh-CN" altLang="en-US" sz="2300" dirty="0">
              <a:solidFill>
                <a:schemeClr val="bg1"/>
              </a:solidFill>
              <a:latin typeface="Times New Roman" panose="02020603050405020304" pitchFamily="18" charset="0"/>
              <a:ea typeface="微软雅黑" panose="020B0503020204020204" pitchFamily="34" charset="-122"/>
            </a:endParaRPr>
          </a:p>
          <a:p>
            <a:pPr algn="ctr" defTabSz="873125" eaLnBrk="0" hangingPunct="0"/>
            <a:r>
              <a:rPr lang="zh-CN" altLang="en-US" sz="2300" dirty="0">
                <a:solidFill>
                  <a:schemeClr val="bg1"/>
                </a:solidFill>
                <a:latin typeface="Times New Roman" panose="02020603050405020304" pitchFamily="18" charset="0"/>
                <a:ea typeface="微软雅黑" panose="020B0503020204020204" pitchFamily="34" charset="-122"/>
              </a:rPr>
              <a:t>不安全因素</a:t>
            </a:r>
            <a:endParaRPr lang="zh-CN" altLang="en-US" sz="2300" dirty="0">
              <a:solidFill>
                <a:schemeClr val="bg1"/>
              </a:solidFill>
              <a:latin typeface="Times New Roman" panose="02020603050405020304" pitchFamily="18" charset="0"/>
              <a:ea typeface="微软雅黑" panose="020B0503020204020204" pitchFamily="34" charset="-122"/>
            </a:endParaRPr>
          </a:p>
        </p:txBody>
      </p:sp>
      <p:sp>
        <p:nvSpPr>
          <p:cNvPr id="402458" name="Rectangle 26"/>
          <p:cNvSpPr/>
          <p:nvPr/>
        </p:nvSpPr>
        <p:spPr>
          <a:xfrm rot="5400000">
            <a:off x="5143500" y="2933700"/>
            <a:ext cx="1828800" cy="990600"/>
          </a:xfrm>
          <a:prstGeom prst="rect">
            <a:avLst/>
          </a:prstGeom>
          <a:solidFill>
            <a:srgbClr val="9933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300" dirty="0">
                <a:latin typeface="Times New Roman" panose="02020603050405020304" pitchFamily="18" charset="0"/>
                <a:ea typeface="微软雅黑" panose="020B0503020204020204" pitchFamily="34" charset="-122"/>
              </a:rPr>
              <a:t>安全</a:t>
            </a:r>
            <a:endParaRPr lang="zh-CN" altLang="en-US" sz="2300" dirty="0">
              <a:latin typeface="Times New Roman" panose="02020603050405020304" pitchFamily="18" charset="0"/>
              <a:ea typeface="微软雅黑" panose="020B0503020204020204" pitchFamily="34" charset="-122"/>
            </a:endParaRPr>
          </a:p>
          <a:p>
            <a:pPr algn="ctr" defTabSz="873125" eaLnBrk="0" hangingPunct="0"/>
            <a:r>
              <a:rPr lang="zh-CN" altLang="en-US" sz="2300" dirty="0">
                <a:latin typeface="Times New Roman" panose="02020603050405020304" pitchFamily="18" charset="0"/>
                <a:ea typeface="微软雅黑" panose="020B0503020204020204" pitchFamily="34" charset="-122"/>
              </a:rPr>
              <a:t>管理缺陷</a:t>
            </a:r>
            <a:endParaRPr lang="en-GB" altLang="zh-CN" sz="2300" b="0">
              <a:latin typeface="Times New Roman" panose="02020603050405020304" pitchFamily="18" charset="0"/>
              <a:ea typeface="微软雅黑" panose="020B0503020204020204" pitchFamily="34" charset="-122"/>
            </a:endParaRPr>
          </a:p>
        </p:txBody>
      </p:sp>
      <p:sp>
        <p:nvSpPr>
          <p:cNvPr id="402459" name="AutoShape 27"/>
          <p:cNvSpPr/>
          <p:nvPr/>
        </p:nvSpPr>
        <p:spPr>
          <a:xfrm rot="9340936">
            <a:off x="6457950" y="3019425"/>
            <a:ext cx="1600200" cy="714375"/>
          </a:xfrm>
          <a:prstGeom prst="rightArrow">
            <a:avLst>
              <a:gd name="adj1" fmla="val 50000"/>
              <a:gd name="adj2" fmla="val 56000"/>
            </a:avLst>
          </a:prstGeom>
          <a:solidFill>
            <a:srgbClr val="FF66FF"/>
          </a:solidFill>
          <a:ln w="9525" cap="flat" cmpd="sng">
            <a:solidFill>
              <a:schemeClr val="tx1"/>
            </a:solidFill>
            <a:prstDash val="solid"/>
            <a:miter/>
            <a:headEnd type="none" w="med" len="med"/>
            <a:tailEnd type="none" w="med" len="med"/>
          </a:ln>
        </p:spPr>
        <p:txBody>
          <a:bodyPr rot="10800000"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sp>
        <p:nvSpPr>
          <p:cNvPr id="402460" name="AutoShape 28"/>
          <p:cNvSpPr/>
          <p:nvPr/>
        </p:nvSpPr>
        <p:spPr>
          <a:xfrm rot="815532">
            <a:off x="1143000" y="3048000"/>
            <a:ext cx="1600200" cy="790575"/>
          </a:xfrm>
          <a:prstGeom prst="rightArrow">
            <a:avLst>
              <a:gd name="adj1" fmla="val 50000"/>
              <a:gd name="adj2" fmla="val 50574"/>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sp>
        <p:nvSpPr>
          <p:cNvPr id="402461" name="AutoShape 29"/>
          <p:cNvSpPr/>
          <p:nvPr/>
        </p:nvSpPr>
        <p:spPr>
          <a:xfrm rot="2307838">
            <a:off x="4953000" y="304800"/>
            <a:ext cx="1600200" cy="790575"/>
          </a:xfrm>
          <a:prstGeom prst="rightArrow">
            <a:avLst>
              <a:gd name="adj1" fmla="val 50000"/>
              <a:gd name="adj2" fmla="val 50574"/>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sp>
        <p:nvSpPr>
          <p:cNvPr id="402462" name="AutoShape 30"/>
          <p:cNvSpPr/>
          <p:nvPr/>
        </p:nvSpPr>
        <p:spPr>
          <a:xfrm rot="-3207499">
            <a:off x="4440238" y="5703888"/>
            <a:ext cx="1600200" cy="577850"/>
          </a:xfrm>
          <a:prstGeom prst="rightArrow">
            <a:avLst>
              <a:gd name="adj1" fmla="val 50000"/>
              <a:gd name="adj2" fmla="val 69192"/>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a:t>
            </a:r>
            <a:endParaRPr lang="en-GB" altLang="en-US" b="0">
              <a:latin typeface="Times New Roman" panose="02020603050405020304" pitchFamily="18" charset="0"/>
            </a:endParaRPr>
          </a:p>
        </p:txBody>
      </p:sp>
      <p:sp>
        <p:nvSpPr>
          <p:cNvPr id="402463" name="AutoShape 31"/>
          <p:cNvSpPr/>
          <p:nvPr/>
        </p:nvSpPr>
        <p:spPr>
          <a:xfrm rot="2302316">
            <a:off x="838200" y="457200"/>
            <a:ext cx="1600200" cy="790575"/>
          </a:xfrm>
          <a:prstGeom prst="rightArrow">
            <a:avLst>
              <a:gd name="adj1" fmla="val 50000"/>
              <a:gd name="adj2" fmla="val 50574"/>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sz="2000" b="0" dirty="0">
                <a:latin typeface="Times New Roman" panose="02020603050405020304" pitchFamily="18" charset="0"/>
              </a:rPr>
              <a:t>危险征兆</a:t>
            </a:r>
            <a:r>
              <a:rPr lang="en-GB" altLang="en-US" sz="2000" b="0">
                <a:latin typeface="Times New Roman" panose="02020603050405020304" pitchFamily="18" charset="0"/>
              </a:rPr>
              <a:t>/</a:t>
            </a:r>
            <a:r>
              <a:rPr lang="zh-CN" altLang="en-US" sz="2000" b="0" dirty="0">
                <a:latin typeface="Times New Roman" panose="02020603050405020304" pitchFamily="18" charset="0"/>
              </a:rPr>
              <a:t>错误</a:t>
            </a:r>
            <a:endParaRPr lang="en-GB" altLang="en-US" sz="2000" b="0">
              <a:latin typeface="Times New Roman" panose="02020603050405020304" pitchFamily="18" charset="0"/>
            </a:endParaRPr>
          </a:p>
        </p:txBody>
      </p:sp>
      <p:sp>
        <p:nvSpPr>
          <p:cNvPr id="402464" name="AutoShape 32"/>
          <p:cNvSpPr/>
          <p:nvPr/>
        </p:nvSpPr>
        <p:spPr>
          <a:xfrm rot="-2105391">
            <a:off x="381000" y="5334000"/>
            <a:ext cx="1600200" cy="790575"/>
          </a:xfrm>
          <a:prstGeom prst="rightArrow">
            <a:avLst>
              <a:gd name="adj1" fmla="val 50000"/>
              <a:gd name="adj2" fmla="val 50574"/>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zh-CN" altLang="en-US" b="0" dirty="0">
                <a:latin typeface="Times New Roman" panose="02020603050405020304" pitchFamily="18" charset="0"/>
              </a:rPr>
              <a:t>危险征兆</a:t>
            </a:r>
            <a:r>
              <a:rPr lang="en-GB" altLang="en-US" b="0">
                <a:latin typeface="Times New Roman" panose="02020603050405020304" pitchFamily="18" charset="0"/>
              </a:rPr>
              <a:t>/</a:t>
            </a:r>
            <a:r>
              <a:rPr lang="zh-CN" altLang="en-US" b="0" dirty="0">
                <a:latin typeface="Times New Roman" panose="02020603050405020304" pitchFamily="18" charset="0"/>
              </a:rPr>
              <a:t>错误</a:t>
            </a:r>
            <a:endParaRPr lang="en-GB" altLang="en-US" b="0">
              <a:latin typeface="Times New Roman" panose="02020603050405020304" pitchFamily="18" charset="0"/>
            </a:endParaRPr>
          </a:p>
        </p:txBody>
      </p:sp>
      <p:sp>
        <p:nvSpPr>
          <p:cNvPr id="402465" name="AutoShape 33"/>
          <p:cNvSpPr/>
          <p:nvPr/>
        </p:nvSpPr>
        <p:spPr>
          <a:xfrm rot="2633121">
            <a:off x="2814638" y="2163763"/>
            <a:ext cx="1538287" cy="501650"/>
          </a:xfrm>
          <a:prstGeom prst="rightArrow">
            <a:avLst>
              <a:gd name="adj1" fmla="val 50000"/>
              <a:gd name="adj2" fmla="val 76618"/>
            </a:avLst>
          </a:prstGeom>
          <a:solidFill>
            <a:srgbClr val="FF66FF"/>
          </a:solidFill>
          <a:ln w="9525" cap="flat" cmpd="sng">
            <a:solidFill>
              <a:schemeClr val="tx1"/>
            </a:solidFill>
            <a:prstDash val="solid"/>
            <a:miter/>
            <a:headEnd type="none" w="med" len="med"/>
            <a:tailEnd type="none" w="med" len="med"/>
          </a:ln>
        </p:spPr>
        <p:txBody>
          <a:bodyPr wrap="none" lIns="87283" tIns="43642" rIns="87283" bIns="43642" anchor="ctr" anchorCtr="0"/>
          <a:p>
            <a:pPr algn="ctr" defTabSz="873125" eaLnBrk="0" hangingPunct="0"/>
            <a:r>
              <a:rPr lang="en-GB" altLang="en-US" b="0">
                <a:latin typeface="Times New Roman" panose="02020603050405020304" pitchFamily="18" charset="0"/>
              </a:rPr>
              <a:t>Etc. etc. etc.</a:t>
            </a:r>
            <a:endParaRPr lang="en-GB" altLang="en-US" b="0">
              <a:latin typeface="Times New Roman" panose="02020603050405020304" pitchFamily="18" charset="0"/>
            </a:endParaRPr>
          </a:p>
        </p:txBody>
      </p:sp>
      <p:sp>
        <p:nvSpPr>
          <p:cNvPr id="171041" name="矩形 402465"/>
          <p:cNvSpPr/>
          <p:nvPr/>
        </p:nvSpPr>
        <p:spPr>
          <a:xfrm>
            <a:off x="250825" y="1341438"/>
            <a:ext cx="792163" cy="4362450"/>
          </a:xfrm>
          <a:prstGeom prst="rect">
            <a:avLst/>
          </a:prstGeom>
          <a:noFill/>
          <a:ln w="9525">
            <a:noFill/>
          </a:ln>
          <a:effectLst>
            <a:prstShdw prst="shdw17" dist="17961" dir="2699999">
              <a:srgbClr val="355F8C"/>
            </a:prstShdw>
          </a:effectLst>
        </p:spPr>
        <p:txBody>
          <a:bodyPr>
            <a:spAutoFit/>
          </a:bodyPr>
          <a:p>
            <a:r>
              <a:rPr lang="en-US" altLang="zh-CN" sz="2800">
                <a:solidFill>
                  <a:srgbClr val="006600"/>
                </a:solidFill>
                <a:latin typeface="微软雅黑" panose="020B0503020204020204" pitchFamily="34" charset="-122"/>
                <a:ea typeface="微软雅黑" panose="020B0503020204020204" pitchFamily="34" charset="-122"/>
              </a:rPr>
              <a:t>3.3 </a:t>
            </a:r>
            <a:r>
              <a:rPr lang="zh-CN" altLang="en-US" sz="2800" dirty="0">
                <a:solidFill>
                  <a:srgbClr val="006600"/>
                </a:solidFill>
                <a:latin typeface="微软雅黑" panose="020B0503020204020204" pitchFamily="34" charset="-122"/>
                <a:ea typeface="微软雅黑" panose="020B0503020204020204" pitchFamily="34" charset="-122"/>
              </a:rPr>
              <a:t>隐患排查与治理内容</a:t>
            </a:r>
            <a:endParaRPr lang="zh-CN" altLang="en-US" sz="2800" dirty="0">
              <a:solidFill>
                <a:srgbClr val="0066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checkerboard(across)">
                                      <p:cBhvr>
                                        <p:cTn id="7" dur="500"/>
                                        <p:tgtEl>
                                          <p:spTgt spid="4024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402443"/>
                                        </p:tgtEl>
                                        <p:attrNameLst>
                                          <p:attrName>style.visibility</p:attrName>
                                        </p:attrNameLst>
                                      </p:cBhvr>
                                      <p:to>
                                        <p:strVal val="visible"/>
                                      </p:to>
                                    </p:set>
                                    <p:anim calcmode="lin" valueType="num">
                                      <p:cBhvr>
                                        <p:cTn id="12" dur="500" fill="hold"/>
                                        <p:tgtEl>
                                          <p:spTgt spid="402443"/>
                                        </p:tgtEl>
                                        <p:attrNameLst>
                                          <p:attrName>ppt_w</p:attrName>
                                        </p:attrNameLst>
                                      </p:cBhvr>
                                      <p:tavLst>
                                        <p:tav tm="0">
                                          <p:val>
                                            <p:strVal val="4*#ppt_w"/>
                                          </p:val>
                                        </p:tav>
                                        <p:tav tm="100000">
                                          <p:val>
                                            <p:strVal val="#ppt_w"/>
                                          </p:val>
                                        </p:tav>
                                      </p:tavLst>
                                    </p:anim>
                                    <p:anim calcmode="lin" valueType="num">
                                      <p:cBhvr>
                                        <p:cTn id="13" dur="500" fill="hold"/>
                                        <p:tgtEl>
                                          <p:spTgt spid="402443"/>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02435"/>
                                        </p:tgtEl>
                                        <p:attrNameLst>
                                          <p:attrName>style.visibility</p:attrName>
                                        </p:attrNameLst>
                                      </p:cBhvr>
                                      <p:to>
                                        <p:strVal val="visible"/>
                                      </p:to>
                                    </p:set>
                                    <p:anim calcmode="lin" valueType="num">
                                      <p:cBhvr additive="base">
                                        <p:cTn id="18" dur="500" fill="hold"/>
                                        <p:tgtEl>
                                          <p:spTgt spid="402435"/>
                                        </p:tgtEl>
                                        <p:attrNameLst>
                                          <p:attrName>ppt_x</p:attrName>
                                        </p:attrNameLst>
                                      </p:cBhvr>
                                      <p:tavLst>
                                        <p:tav tm="0">
                                          <p:val>
                                            <p:strVal val="#ppt_x"/>
                                          </p:val>
                                        </p:tav>
                                        <p:tav tm="100000">
                                          <p:val>
                                            <p:strVal val="#ppt_x"/>
                                          </p:val>
                                        </p:tav>
                                      </p:tavLst>
                                    </p:anim>
                                    <p:anim calcmode="lin" valueType="num">
                                      <p:cBhvr additive="base">
                                        <p:cTn id="19" dur="500" fill="hold"/>
                                        <p:tgtEl>
                                          <p:spTgt spid="40243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2436"/>
                                        </p:tgtEl>
                                        <p:attrNameLst>
                                          <p:attrName>style.visibility</p:attrName>
                                        </p:attrNameLst>
                                      </p:cBhvr>
                                      <p:to>
                                        <p:strVal val="visible"/>
                                      </p:to>
                                    </p:set>
                                    <p:anim calcmode="lin" valueType="num">
                                      <p:cBhvr additive="base">
                                        <p:cTn id="24" dur="500" fill="hold"/>
                                        <p:tgtEl>
                                          <p:spTgt spid="402436"/>
                                        </p:tgtEl>
                                        <p:attrNameLst>
                                          <p:attrName>ppt_x</p:attrName>
                                        </p:attrNameLst>
                                      </p:cBhvr>
                                      <p:tavLst>
                                        <p:tav tm="0">
                                          <p:val>
                                            <p:strVal val="#ppt_x"/>
                                          </p:val>
                                        </p:tav>
                                        <p:tav tm="100000">
                                          <p:val>
                                            <p:strVal val="#ppt_x"/>
                                          </p:val>
                                        </p:tav>
                                      </p:tavLst>
                                    </p:anim>
                                    <p:anim calcmode="lin" valueType="num">
                                      <p:cBhvr additive="base">
                                        <p:cTn id="25" dur="500" fill="hold"/>
                                        <p:tgtEl>
                                          <p:spTgt spid="4024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2457"/>
                                        </p:tgtEl>
                                        <p:attrNameLst>
                                          <p:attrName>style.visibility</p:attrName>
                                        </p:attrNameLst>
                                      </p:cBhvr>
                                      <p:to>
                                        <p:strVal val="visible"/>
                                      </p:to>
                                    </p:set>
                                    <p:anim calcmode="lin" valueType="num">
                                      <p:cBhvr additive="base">
                                        <p:cTn id="30" dur="500" fill="hold"/>
                                        <p:tgtEl>
                                          <p:spTgt spid="402457"/>
                                        </p:tgtEl>
                                        <p:attrNameLst>
                                          <p:attrName>ppt_x</p:attrName>
                                        </p:attrNameLst>
                                      </p:cBhvr>
                                      <p:tavLst>
                                        <p:tav tm="0">
                                          <p:val>
                                            <p:strVal val="#ppt_x"/>
                                          </p:val>
                                        </p:tav>
                                        <p:tav tm="100000">
                                          <p:val>
                                            <p:strVal val="#ppt_x"/>
                                          </p:val>
                                        </p:tav>
                                      </p:tavLst>
                                    </p:anim>
                                    <p:anim calcmode="lin" valueType="num">
                                      <p:cBhvr additive="base">
                                        <p:cTn id="31" dur="500" fill="hold"/>
                                        <p:tgtEl>
                                          <p:spTgt spid="40245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2458"/>
                                        </p:tgtEl>
                                        <p:attrNameLst>
                                          <p:attrName>style.visibility</p:attrName>
                                        </p:attrNameLst>
                                      </p:cBhvr>
                                      <p:to>
                                        <p:strVal val="visible"/>
                                      </p:to>
                                    </p:set>
                                    <p:anim calcmode="lin" valueType="num">
                                      <p:cBhvr additive="base">
                                        <p:cTn id="36" dur="500" fill="hold"/>
                                        <p:tgtEl>
                                          <p:spTgt spid="402458"/>
                                        </p:tgtEl>
                                        <p:attrNameLst>
                                          <p:attrName>ppt_x</p:attrName>
                                        </p:attrNameLst>
                                      </p:cBhvr>
                                      <p:tavLst>
                                        <p:tav tm="0">
                                          <p:val>
                                            <p:strVal val="#ppt_x"/>
                                          </p:val>
                                        </p:tav>
                                        <p:tav tm="100000">
                                          <p:val>
                                            <p:strVal val="#ppt_x"/>
                                          </p:val>
                                        </p:tav>
                                      </p:tavLst>
                                    </p:anim>
                                    <p:anim calcmode="lin" valueType="num">
                                      <p:cBhvr additive="base">
                                        <p:cTn id="37" dur="500" fill="hold"/>
                                        <p:tgtEl>
                                          <p:spTgt spid="40245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402438"/>
                                        </p:tgtEl>
                                        <p:attrNameLst>
                                          <p:attrName>style.visibility</p:attrName>
                                        </p:attrNameLst>
                                      </p:cBhvr>
                                      <p:to>
                                        <p:strVal val="visible"/>
                                      </p:to>
                                    </p:set>
                                    <p:anim calcmode="lin" valueType="num">
                                      <p:cBhvr additive="base">
                                        <p:cTn id="42" dur="500" fill="hold"/>
                                        <p:tgtEl>
                                          <p:spTgt spid="402438"/>
                                        </p:tgtEl>
                                        <p:attrNameLst>
                                          <p:attrName>ppt_x</p:attrName>
                                        </p:attrNameLst>
                                      </p:cBhvr>
                                      <p:tavLst>
                                        <p:tav tm="0">
                                          <p:val>
                                            <p:strVal val="1+#ppt_w/2"/>
                                          </p:val>
                                        </p:tav>
                                        <p:tav tm="100000">
                                          <p:val>
                                            <p:strVal val="#ppt_x"/>
                                          </p:val>
                                        </p:tav>
                                      </p:tavLst>
                                    </p:anim>
                                    <p:anim calcmode="lin" valueType="num">
                                      <p:cBhvr additive="base">
                                        <p:cTn id="43" dur="500" fill="hold"/>
                                        <p:tgtEl>
                                          <p:spTgt spid="402438"/>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402440"/>
                                        </p:tgtEl>
                                        <p:attrNameLst>
                                          <p:attrName>style.visibility</p:attrName>
                                        </p:attrNameLst>
                                      </p:cBhvr>
                                      <p:to>
                                        <p:strVal val="visible"/>
                                      </p:to>
                                    </p:set>
                                    <p:anim calcmode="lin" valueType="num">
                                      <p:cBhvr additive="base">
                                        <p:cTn id="48" dur="500" fill="hold"/>
                                        <p:tgtEl>
                                          <p:spTgt spid="402440"/>
                                        </p:tgtEl>
                                        <p:attrNameLst>
                                          <p:attrName>ppt_x</p:attrName>
                                        </p:attrNameLst>
                                      </p:cBhvr>
                                      <p:tavLst>
                                        <p:tav tm="0">
                                          <p:val>
                                            <p:strVal val="1+#ppt_w/2"/>
                                          </p:val>
                                        </p:tav>
                                        <p:tav tm="100000">
                                          <p:val>
                                            <p:strVal val="#ppt_x"/>
                                          </p:val>
                                        </p:tav>
                                      </p:tavLst>
                                    </p:anim>
                                    <p:anim calcmode="lin" valueType="num">
                                      <p:cBhvr additive="base">
                                        <p:cTn id="49" dur="500" fill="hold"/>
                                        <p:tgtEl>
                                          <p:spTgt spid="40244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grpId="0" nodeType="clickEffect">
                                  <p:stCondLst>
                                    <p:cond delay="0"/>
                                  </p:stCondLst>
                                  <p:childTnLst>
                                    <p:set>
                                      <p:cBhvr>
                                        <p:cTn id="53" dur="1" fill="hold">
                                          <p:stCondLst>
                                            <p:cond delay="0"/>
                                          </p:stCondLst>
                                        </p:cTn>
                                        <p:tgtEl>
                                          <p:spTgt spid="402437"/>
                                        </p:tgtEl>
                                        <p:attrNameLst>
                                          <p:attrName>style.visibility</p:attrName>
                                        </p:attrNameLst>
                                      </p:cBhvr>
                                      <p:to>
                                        <p:strVal val="visible"/>
                                      </p:to>
                                    </p:set>
                                    <p:anim calcmode="lin" valueType="num">
                                      <p:cBhvr additive="base">
                                        <p:cTn id="54" dur="500" fill="hold"/>
                                        <p:tgtEl>
                                          <p:spTgt spid="402437"/>
                                        </p:tgtEl>
                                        <p:attrNameLst>
                                          <p:attrName>ppt_x</p:attrName>
                                        </p:attrNameLst>
                                      </p:cBhvr>
                                      <p:tavLst>
                                        <p:tav tm="0">
                                          <p:val>
                                            <p:strVal val="0-#ppt_w/2"/>
                                          </p:val>
                                        </p:tav>
                                        <p:tav tm="100000">
                                          <p:val>
                                            <p:strVal val="#ppt_x"/>
                                          </p:val>
                                        </p:tav>
                                      </p:tavLst>
                                    </p:anim>
                                    <p:anim calcmode="lin" valueType="num">
                                      <p:cBhvr additive="base">
                                        <p:cTn id="55" dur="500" fill="hold"/>
                                        <p:tgtEl>
                                          <p:spTgt spid="4024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402441"/>
                                        </p:tgtEl>
                                        <p:attrNameLst>
                                          <p:attrName>style.visibility</p:attrName>
                                        </p:attrNameLst>
                                      </p:cBhvr>
                                      <p:to>
                                        <p:strVal val="visible"/>
                                      </p:to>
                                    </p:set>
                                    <p:anim calcmode="lin" valueType="num">
                                      <p:cBhvr additive="base">
                                        <p:cTn id="60" dur="500" fill="hold"/>
                                        <p:tgtEl>
                                          <p:spTgt spid="402441"/>
                                        </p:tgtEl>
                                        <p:attrNameLst>
                                          <p:attrName>ppt_x</p:attrName>
                                        </p:attrNameLst>
                                      </p:cBhvr>
                                      <p:tavLst>
                                        <p:tav tm="0">
                                          <p:val>
                                            <p:strVal val="0-#ppt_w/2"/>
                                          </p:val>
                                        </p:tav>
                                        <p:tav tm="100000">
                                          <p:val>
                                            <p:strVal val="#ppt_x"/>
                                          </p:val>
                                        </p:tav>
                                      </p:tavLst>
                                    </p:anim>
                                    <p:anim calcmode="lin" valueType="num">
                                      <p:cBhvr additive="base">
                                        <p:cTn id="61" dur="500" fill="hold"/>
                                        <p:tgtEl>
                                          <p:spTgt spid="402441"/>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4024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40244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4024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40246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40246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40246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4024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40243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402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animBg="1"/>
      <p:bldP spid="402435" grpId="0" animBg="1"/>
      <p:bldP spid="402436" grpId="0" animBg="1"/>
      <p:bldP spid="402437" grpId="0" animBg="1"/>
      <p:bldP spid="402438" grpId="0" animBg="1"/>
      <p:bldP spid="402439" grpId="0" animBg="1"/>
      <p:bldP spid="402440" grpId="0" animBg="1"/>
      <p:bldP spid="402441" grpId="0" animBg="1"/>
      <p:bldP spid="402442" grpId="0" animBg="1"/>
      <p:bldP spid="402457" grpId="0" animBg="1"/>
      <p:bldP spid="402458" grpId="0" animBg="1"/>
      <p:bldP spid="402459" grpId="0" animBg="1"/>
      <p:bldP spid="402460" grpId="0" animBg="1"/>
      <p:bldP spid="402461" grpId="0" animBg="1"/>
      <p:bldP spid="402462" grpId="0" animBg="1"/>
      <p:bldP spid="402463" grpId="0" animBg="1"/>
      <p:bldP spid="402464" grpId="0" animBg="1"/>
      <p:bldP spid="40246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Text Box 3"/>
          <p:cNvSpPr txBox="1"/>
          <p:nvPr/>
        </p:nvSpPr>
        <p:spPr>
          <a:xfrm>
            <a:off x="950913" y="592138"/>
            <a:ext cx="184150" cy="519112"/>
          </a:xfrm>
          <a:prstGeom prst="rect">
            <a:avLst/>
          </a:prstGeom>
          <a:noFill/>
          <a:ln w="9525">
            <a:noFill/>
          </a:ln>
        </p:spPr>
        <p:txBody>
          <a:bodyPr wrap="none">
            <a:spAutoFit/>
          </a:bodyPr>
          <a:p>
            <a:endParaRPr lang="zh-CN" altLang="en-US" b="0" dirty="0">
              <a:latin typeface="Arial" panose="020B0604020202020204" pitchFamily="34" charset="0"/>
            </a:endParaRPr>
          </a:p>
        </p:txBody>
      </p:sp>
      <p:sp>
        <p:nvSpPr>
          <p:cNvPr id="173058" name="Rectangle 2"/>
          <p:cNvSpPr txBox="1"/>
          <p:nvPr/>
        </p:nvSpPr>
        <p:spPr>
          <a:xfrm>
            <a:off x="250825" y="620713"/>
            <a:ext cx="8435975" cy="522287"/>
          </a:xfrm>
          <a:prstGeom prst="rect">
            <a:avLst/>
          </a:prstGeom>
          <a:noFill/>
          <a:ln w="9525">
            <a:noFill/>
          </a:ln>
        </p:spPr>
        <p:txBody>
          <a:bodyPr/>
          <a:p>
            <a:r>
              <a:rPr lang="en-US" altLang="zh-CN" sz="2800">
                <a:solidFill>
                  <a:srgbClr val="0000FF"/>
                </a:solidFill>
                <a:latin typeface="黑体" panose="02010609060101010101" pitchFamily="2" charset="-122"/>
                <a:ea typeface="黑体" panose="02010609060101010101" pitchFamily="2" charset="-122"/>
              </a:rPr>
              <a:t>3.4 </a:t>
            </a:r>
            <a:r>
              <a:rPr lang="zh-CN" altLang="en-US" sz="2800" dirty="0">
                <a:solidFill>
                  <a:srgbClr val="0000FF"/>
                </a:solidFill>
                <a:latin typeface="黑体" panose="02010609060101010101" pitchFamily="2" charset="-122"/>
                <a:ea typeface="黑体" panose="02010609060101010101" pitchFamily="2" charset="-122"/>
              </a:rPr>
              <a:t>企业事故隐患排查治理程序</a:t>
            </a:r>
            <a:endParaRPr lang="zh-CN" altLang="en-US" sz="2800" dirty="0">
              <a:solidFill>
                <a:srgbClr val="C00000"/>
              </a:solidFill>
              <a:latin typeface="方正姚体"/>
              <a:ea typeface="方正姚体"/>
            </a:endParaRPr>
          </a:p>
        </p:txBody>
      </p:sp>
      <p:pic>
        <p:nvPicPr>
          <p:cNvPr id="173059" name="图片 423941"/>
          <p:cNvPicPr>
            <a:picLocks noChangeAspect="1"/>
          </p:cNvPicPr>
          <p:nvPr/>
        </p:nvPicPr>
        <p:blipFill>
          <a:blip r:embed="rId1"/>
          <a:stretch>
            <a:fillRect/>
          </a:stretch>
        </p:blipFill>
        <p:spPr>
          <a:xfrm>
            <a:off x="755650" y="1196975"/>
            <a:ext cx="7569200" cy="5661025"/>
          </a:xfrm>
          <a:prstGeom prst="rect">
            <a:avLst/>
          </a:prstGeom>
          <a:noFill/>
          <a:ln w="9525">
            <a:noFill/>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AutoShape 15"/>
          <p:cNvSpPr/>
          <p:nvPr/>
        </p:nvSpPr>
        <p:spPr>
          <a:xfrm>
            <a:off x="4716463" y="1196975"/>
            <a:ext cx="4248150" cy="1944688"/>
          </a:xfrm>
          <a:prstGeom prst="wedgeRoundRectCallout">
            <a:avLst>
              <a:gd name="adj1" fmla="val -80681"/>
              <a:gd name="adj2" fmla="val 68532"/>
              <a:gd name="adj3" fmla="val 16667"/>
            </a:avLst>
          </a:prstGeom>
          <a:solidFill>
            <a:srgbClr val="B1B1FF"/>
          </a:solidFill>
          <a:ln w="28575" cap="flat" cmpd="sng">
            <a:solidFill>
              <a:srgbClr val="3366FF"/>
            </a:solidFill>
            <a:prstDash val="solid"/>
            <a:miter/>
            <a:headEnd type="none" w="med" len="med"/>
            <a:tailEnd type="none" w="med" len="med"/>
          </a:ln>
        </p:spPr>
        <p:txBody>
          <a:bodyPr wrap="none" anchor="ctr" anchorCtr="0"/>
          <a:p>
            <a:r>
              <a:rPr lang="zh-CN" altLang="en-US" dirty="0">
                <a:solidFill>
                  <a:srgbClr val="0000FF"/>
                </a:solidFill>
                <a:latin typeface="Arial" panose="020B0604020202020204" pitchFamily="34" charset="0"/>
              </a:rPr>
              <a:t>综合性检查</a:t>
            </a:r>
            <a:r>
              <a:rPr lang="zh-CN" altLang="en-US" dirty="0">
                <a:solidFill>
                  <a:schemeClr val="tx2"/>
                </a:solidFill>
                <a:latin typeface="Arial" panose="020B0604020202020204" pitchFamily="34" charset="0"/>
              </a:rPr>
              <a:t>应由相应级别的负责人组织</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以落实岗位安全责任制为重点，各专业</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共同参与的全面安全检查。</a:t>
            </a:r>
            <a:r>
              <a:rPr lang="zh-CN" altLang="en-US" dirty="0">
                <a:solidFill>
                  <a:srgbClr val="0000FF"/>
                </a:solidFill>
                <a:latin typeface="Arial" panose="020B0604020202020204" pitchFamily="34" charset="0"/>
              </a:rPr>
              <a:t>厂级</a:t>
            </a:r>
            <a:r>
              <a:rPr lang="zh-CN" altLang="en-US" dirty="0">
                <a:solidFill>
                  <a:schemeClr val="tx2"/>
                </a:solidFill>
                <a:latin typeface="Arial" panose="020B0604020202020204" pitchFamily="34" charset="0"/>
              </a:rPr>
              <a:t>综合性</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安全检查</a:t>
            </a:r>
            <a:r>
              <a:rPr lang="zh-CN" altLang="en-US" dirty="0">
                <a:solidFill>
                  <a:srgbClr val="0000FF"/>
                </a:solidFill>
                <a:latin typeface="Arial" panose="020B0604020202020204" pitchFamily="34" charset="0"/>
              </a:rPr>
              <a:t>每季度不少于</a:t>
            </a:r>
            <a:r>
              <a:rPr lang="en-US" altLang="zh-CN">
                <a:solidFill>
                  <a:srgbClr val="0000FF"/>
                </a:solidFill>
                <a:latin typeface="Arial" panose="020B0604020202020204" pitchFamily="34" charset="0"/>
              </a:rPr>
              <a:t>1</a:t>
            </a:r>
            <a:r>
              <a:rPr lang="zh-CN" altLang="en-US" dirty="0">
                <a:solidFill>
                  <a:srgbClr val="0000FF"/>
                </a:solidFill>
                <a:latin typeface="Arial" panose="020B0604020202020204" pitchFamily="34" charset="0"/>
              </a:rPr>
              <a:t>次，车间级</a:t>
            </a:r>
            <a:r>
              <a:rPr lang="zh-CN" altLang="en-US" dirty="0">
                <a:solidFill>
                  <a:schemeClr val="tx2"/>
                </a:solidFill>
                <a:latin typeface="Arial" panose="020B0604020202020204" pitchFamily="34" charset="0"/>
              </a:rPr>
              <a:t>综</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合性安全检查</a:t>
            </a:r>
            <a:r>
              <a:rPr lang="zh-CN" altLang="en-US" dirty="0">
                <a:solidFill>
                  <a:srgbClr val="0000FF"/>
                </a:solidFill>
                <a:latin typeface="Arial" panose="020B0604020202020204" pitchFamily="34" charset="0"/>
              </a:rPr>
              <a:t>每月不少于</a:t>
            </a:r>
            <a:r>
              <a:rPr lang="en-US" altLang="zh-CN">
                <a:solidFill>
                  <a:srgbClr val="0000FF"/>
                </a:solidFill>
                <a:latin typeface="Arial" panose="020B0604020202020204" pitchFamily="34" charset="0"/>
              </a:rPr>
              <a:t>1</a:t>
            </a:r>
            <a:r>
              <a:rPr lang="zh-CN" altLang="en-US" dirty="0">
                <a:solidFill>
                  <a:srgbClr val="0000FF"/>
                </a:solidFill>
                <a:latin typeface="Arial" panose="020B0604020202020204" pitchFamily="34" charset="0"/>
              </a:rPr>
              <a:t>次。</a:t>
            </a:r>
            <a:endParaRPr lang="zh-CN" altLang="en-US" dirty="0">
              <a:solidFill>
                <a:srgbClr val="0000FF"/>
              </a:solidFill>
              <a:latin typeface="Arial" panose="020B0604020202020204" pitchFamily="34" charset="0"/>
            </a:endParaRPr>
          </a:p>
        </p:txBody>
      </p:sp>
      <p:pic>
        <p:nvPicPr>
          <p:cNvPr id="414723" name="Picture 19" descr="200810714195297214"/>
          <p:cNvPicPr>
            <a:picLocks noChangeAspect="1"/>
          </p:cNvPicPr>
          <p:nvPr/>
        </p:nvPicPr>
        <p:blipFill>
          <a:blip r:embed="rId1"/>
          <a:stretch>
            <a:fillRect/>
          </a:stretch>
        </p:blipFill>
        <p:spPr>
          <a:xfrm>
            <a:off x="539750" y="3716338"/>
            <a:ext cx="3168650" cy="2303462"/>
          </a:xfrm>
          <a:prstGeom prst="rect">
            <a:avLst/>
          </a:prstGeom>
          <a:noFill/>
          <a:ln w="9525">
            <a:noFill/>
          </a:ln>
        </p:spPr>
      </p:pic>
      <p:pic>
        <p:nvPicPr>
          <p:cNvPr id="414724" name="Picture 21" descr="19_200804291340471"/>
          <p:cNvPicPr>
            <a:picLocks noChangeAspect="1"/>
          </p:cNvPicPr>
          <p:nvPr/>
        </p:nvPicPr>
        <p:blipFill>
          <a:blip r:embed="rId2"/>
          <a:stretch>
            <a:fillRect/>
          </a:stretch>
        </p:blipFill>
        <p:spPr>
          <a:xfrm>
            <a:off x="755650" y="1270000"/>
            <a:ext cx="2162175" cy="2292350"/>
          </a:xfrm>
          <a:prstGeom prst="rect">
            <a:avLst/>
          </a:prstGeom>
          <a:noFill/>
          <a:ln w="9525">
            <a:noFill/>
          </a:ln>
        </p:spPr>
      </p:pic>
      <p:sp>
        <p:nvSpPr>
          <p:cNvPr id="414725" name="AutoShape 26"/>
          <p:cNvSpPr/>
          <p:nvPr/>
        </p:nvSpPr>
        <p:spPr>
          <a:xfrm>
            <a:off x="4643438" y="1628775"/>
            <a:ext cx="4321175" cy="1944688"/>
          </a:xfrm>
          <a:prstGeom prst="wedgeRoundRectCallout">
            <a:avLst>
              <a:gd name="adj1" fmla="val -86333"/>
              <a:gd name="adj2" fmla="val 47634"/>
              <a:gd name="adj3" fmla="val 16667"/>
            </a:avLst>
          </a:prstGeom>
          <a:solidFill>
            <a:srgbClr val="B1B1FF"/>
          </a:solidFill>
          <a:ln w="28575" cap="flat" cmpd="sng">
            <a:solidFill>
              <a:srgbClr val="3366FF"/>
            </a:solidFill>
            <a:prstDash val="solid"/>
            <a:miter/>
            <a:headEnd type="none" w="med" len="med"/>
            <a:tailEnd type="none" w="med" len="med"/>
          </a:ln>
        </p:spPr>
        <p:txBody>
          <a:bodyPr wrap="none" anchor="ctr" anchorCtr="0"/>
          <a:p>
            <a:r>
              <a:rPr lang="zh-CN" altLang="en-US" dirty="0">
                <a:solidFill>
                  <a:srgbClr val="0000FF"/>
                </a:solidFill>
                <a:latin typeface="Arial" panose="020B0604020202020204" pitchFamily="34" charset="0"/>
              </a:rPr>
              <a:t>专业检查</a:t>
            </a:r>
            <a:r>
              <a:rPr lang="zh-CN" altLang="en-US" dirty="0">
                <a:solidFill>
                  <a:schemeClr val="tx2"/>
                </a:solidFill>
                <a:latin typeface="Arial" panose="020B0604020202020204" pitchFamily="34" charset="0"/>
              </a:rPr>
              <a:t>分别由各专业部门的负责人</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组织本系统人员进行，主要是对锅炉、</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压力容器、危险物品、电气装置、机械</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设备、构建筑物、安全装置、防火防爆</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、防尘防毒、监测仪器等进行专业检查</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。专业检查</a:t>
            </a:r>
            <a:r>
              <a:rPr lang="zh-CN" altLang="en-US" dirty="0">
                <a:solidFill>
                  <a:srgbClr val="0000FF"/>
                </a:solidFill>
                <a:latin typeface="Arial" panose="020B0604020202020204" pitchFamily="34" charset="0"/>
              </a:rPr>
              <a:t>每半年不少于</a:t>
            </a:r>
            <a:r>
              <a:rPr lang="en-US" altLang="zh-CN">
                <a:solidFill>
                  <a:srgbClr val="0000FF"/>
                </a:solidFill>
                <a:latin typeface="Arial" panose="020B0604020202020204" pitchFamily="34" charset="0"/>
              </a:rPr>
              <a:t>1</a:t>
            </a:r>
            <a:r>
              <a:rPr lang="zh-CN" altLang="en-US" dirty="0">
                <a:solidFill>
                  <a:srgbClr val="0000FF"/>
                </a:solidFill>
                <a:latin typeface="Arial" panose="020B0604020202020204" pitchFamily="34" charset="0"/>
              </a:rPr>
              <a:t>次。</a:t>
            </a:r>
            <a:endParaRPr lang="zh-CN" altLang="en-US" dirty="0">
              <a:solidFill>
                <a:srgbClr val="0000FF"/>
              </a:solidFill>
              <a:latin typeface="Arial" panose="020B0604020202020204" pitchFamily="34" charset="0"/>
            </a:endParaRPr>
          </a:p>
        </p:txBody>
      </p:sp>
      <p:sp>
        <p:nvSpPr>
          <p:cNvPr id="414726" name="AutoShape 27"/>
          <p:cNvSpPr/>
          <p:nvPr/>
        </p:nvSpPr>
        <p:spPr>
          <a:xfrm>
            <a:off x="4572000" y="2133600"/>
            <a:ext cx="4321175" cy="1944688"/>
          </a:xfrm>
          <a:prstGeom prst="wedgeRoundRectCallout">
            <a:avLst>
              <a:gd name="adj1" fmla="val -86921"/>
              <a:gd name="adj2" fmla="val 28042"/>
              <a:gd name="adj3" fmla="val 16667"/>
            </a:avLst>
          </a:prstGeom>
          <a:solidFill>
            <a:srgbClr val="B1B1FF"/>
          </a:solidFill>
          <a:ln w="28575" cap="flat" cmpd="sng">
            <a:solidFill>
              <a:srgbClr val="3366FF"/>
            </a:solidFill>
            <a:prstDash val="solid"/>
            <a:miter/>
            <a:headEnd type="none" w="med" len="med"/>
            <a:tailEnd type="none" w="med" len="med"/>
          </a:ln>
        </p:spPr>
        <p:txBody>
          <a:bodyPr wrap="none" anchor="ctr" anchorCtr="0"/>
          <a:p>
            <a:r>
              <a:rPr lang="zh-CN" altLang="en-US" dirty="0">
                <a:solidFill>
                  <a:srgbClr val="0000FF"/>
                </a:solidFill>
                <a:latin typeface="Arial" panose="020B0604020202020204" pitchFamily="34" charset="0"/>
              </a:rPr>
              <a:t>季节性检查</a:t>
            </a:r>
            <a:r>
              <a:rPr lang="zh-CN" altLang="en-US" dirty="0">
                <a:solidFill>
                  <a:schemeClr val="tx2"/>
                </a:solidFill>
                <a:latin typeface="Arial" panose="020B0604020202020204" pitchFamily="34" charset="0"/>
              </a:rPr>
              <a:t>由各业务部门的负责人组织</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本系统相关人员进行，是根据当地各季</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节特点对防火防爆、防雨防汛、防雷电</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、防暑降温、防风及防冻保暖工作等进</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行</a:t>
            </a:r>
            <a:r>
              <a:rPr lang="zh-CN" altLang="en-US" dirty="0">
                <a:solidFill>
                  <a:srgbClr val="0000FF"/>
                </a:solidFill>
                <a:latin typeface="Arial" panose="020B0604020202020204" pitchFamily="34" charset="0"/>
              </a:rPr>
              <a:t>预防性季节检查。</a:t>
            </a:r>
            <a:endParaRPr lang="zh-CN" altLang="en-US" dirty="0">
              <a:solidFill>
                <a:srgbClr val="0000FF"/>
              </a:solidFill>
              <a:latin typeface="Arial" panose="020B0604020202020204" pitchFamily="34" charset="0"/>
            </a:endParaRPr>
          </a:p>
        </p:txBody>
      </p:sp>
      <p:sp>
        <p:nvSpPr>
          <p:cNvPr id="414727" name="AutoShape 28"/>
          <p:cNvSpPr/>
          <p:nvPr/>
        </p:nvSpPr>
        <p:spPr>
          <a:xfrm>
            <a:off x="4500563" y="2708275"/>
            <a:ext cx="4321175" cy="1944688"/>
          </a:xfrm>
          <a:prstGeom prst="wedgeRoundRectCallout">
            <a:avLst>
              <a:gd name="adj1" fmla="val -89565"/>
              <a:gd name="adj2" fmla="val 2569"/>
              <a:gd name="adj3" fmla="val 16667"/>
            </a:avLst>
          </a:prstGeom>
          <a:solidFill>
            <a:srgbClr val="B1B1FF"/>
          </a:solidFill>
          <a:ln w="28575" cap="flat" cmpd="sng">
            <a:solidFill>
              <a:srgbClr val="3366FF"/>
            </a:solidFill>
            <a:prstDash val="solid"/>
            <a:miter/>
            <a:headEnd type="none" w="med" len="med"/>
            <a:tailEnd type="none" w="med" len="med"/>
          </a:ln>
        </p:spPr>
        <p:txBody>
          <a:bodyPr wrap="none" anchor="ctr" anchorCtr="0"/>
          <a:p>
            <a:r>
              <a:rPr lang="zh-CN" altLang="en-US" dirty="0">
                <a:solidFill>
                  <a:srgbClr val="0000FF"/>
                </a:solidFill>
                <a:latin typeface="Arial" panose="020B0604020202020204" pitchFamily="34" charset="0"/>
                <a:hlinkClick r:id="rId3" action="ppaction://hlinkpres?slideindex=1&amp;slidetitle="/>
              </a:rPr>
              <a:t>日常检查</a:t>
            </a:r>
            <a:r>
              <a:rPr lang="zh-CN" altLang="en-US" dirty="0">
                <a:solidFill>
                  <a:schemeClr val="tx2"/>
                </a:solidFill>
                <a:latin typeface="Arial" panose="020B0604020202020204" pitchFamily="34" charset="0"/>
              </a:rPr>
              <a:t>分岗位操作人员巡回检查和管</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理人员日常检查。岗位操作人员应认真</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履行岗位安全生产责任制，进行</a:t>
            </a:r>
            <a:r>
              <a:rPr lang="zh-CN" altLang="en-US" dirty="0">
                <a:solidFill>
                  <a:srgbClr val="0000FF"/>
                </a:solidFill>
                <a:latin typeface="Arial" panose="020B0604020202020204" pitchFamily="34" charset="0"/>
              </a:rPr>
              <a:t>交接班</a:t>
            </a:r>
            <a:endParaRPr lang="zh-CN" altLang="en-US" dirty="0">
              <a:solidFill>
                <a:srgbClr val="0000FF"/>
              </a:solidFill>
              <a:latin typeface="Arial" panose="020B0604020202020204" pitchFamily="34" charset="0"/>
            </a:endParaRPr>
          </a:p>
          <a:p>
            <a:r>
              <a:rPr lang="zh-CN" altLang="en-US" dirty="0">
                <a:solidFill>
                  <a:srgbClr val="0000FF"/>
                </a:solidFill>
                <a:latin typeface="Arial" panose="020B0604020202020204" pitchFamily="34" charset="0"/>
              </a:rPr>
              <a:t>检查和班中巡回检查</a:t>
            </a:r>
            <a:r>
              <a:rPr lang="zh-CN" altLang="en-US" dirty="0">
                <a:solidFill>
                  <a:schemeClr val="tx2"/>
                </a:solidFill>
                <a:latin typeface="Arial" panose="020B0604020202020204" pitchFamily="34" charset="0"/>
              </a:rPr>
              <a:t>，各级管理人员应</a:t>
            </a:r>
            <a:endParaRPr lang="zh-CN" altLang="en-US" dirty="0">
              <a:solidFill>
                <a:schemeClr val="tx2"/>
              </a:solidFill>
              <a:latin typeface="Arial" panose="020B0604020202020204" pitchFamily="34" charset="0"/>
            </a:endParaRPr>
          </a:p>
          <a:p>
            <a:r>
              <a:rPr lang="zh-CN" altLang="en-US" dirty="0">
                <a:solidFill>
                  <a:schemeClr val="tx2"/>
                </a:solidFill>
                <a:latin typeface="Arial" panose="020B0604020202020204" pitchFamily="34" charset="0"/>
              </a:rPr>
              <a:t>在各自的业务范围内进行</a:t>
            </a:r>
            <a:r>
              <a:rPr lang="zh-CN" altLang="en-US" dirty="0">
                <a:solidFill>
                  <a:srgbClr val="0000FF"/>
                </a:solidFill>
                <a:latin typeface="Arial" panose="020B0604020202020204" pitchFamily="34" charset="0"/>
              </a:rPr>
              <a:t>日常检查。</a:t>
            </a:r>
            <a:endParaRPr lang="zh-CN" altLang="en-US" dirty="0">
              <a:solidFill>
                <a:srgbClr val="0000FF"/>
              </a:solidFill>
              <a:latin typeface="Arial" panose="020B0604020202020204" pitchFamily="34" charset="0"/>
            </a:endParaRPr>
          </a:p>
        </p:txBody>
      </p:sp>
      <p:sp>
        <p:nvSpPr>
          <p:cNvPr id="414728" name="AutoShape 29"/>
          <p:cNvSpPr/>
          <p:nvPr/>
        </p:nvSpPr>
        <p:spPr>
          <a:xfrm>
            <a:off x="4500563" y="3357563"/>
            <a:ext cx="4176712" cy="1944687"/>
          </a:xfrm>
          <a:prstGeom prst="wedgeRoundRectCallout">
            <a:avLst>
              <a:gd name="adj1" fmla="val -84245"/>
              <a:gd name="adj2" fmla="val -18329"/>
              <a:gd name="adj3" fmla="val 16667"/>
            </a:avLst>
          </a:prstGeom>
          <a:solidFill>
            <a:srgbClr val="B1B1FF"/>
          </a:solidFill>
          <a:ln w="28575" cap="flat" cmpd="sng">
            <a:solidFill>
              <a:srgbClr val="3366FF"/>
            </a:solidFill>
            <a:prstDash val="solid"/>
            <a:miter/>
            <a:headEnd type="none" w="med" len="med"/>
            <a:tailEnd type="none" w="med" len="med"/>
          </a:ln>
        </p:spPr>
        <p:txBody>
          <a:bodyPr wrap="none" anchor="ctr" anchorCtr="0"/>
          <a:p>
            <a:pPr>
              <a:lnSpc>
                <a:spcPct val="110000"/>
              </a:lnSpc>
              <a:spcBef>
                <a:spcPct val="50000"/>
              </a:spcBef>
            </a:pPr>
            <a:endParaRPr lang="en-US" altLang="zh-CN">
              <a:solidFill>
                <a:srgbClr val="0000FF"/>
              </a:solidFill>
              <a:latin typeface="Arial" panose="020B0604020202020204" pitchFamily="34" charset="0"/>
            </a:endParaRPr>
          </a:p>
          <a:p>
            <a:pPr>
              <a:lnSpc>
                <a:spcPct val="110000"/>
              </a:lnSpc>
              <a:spcBef>
                <a:spcPct val="50000"/>
              </a:spcBef>
            </a:pPr>
            <a:r>
              <a:rPr lang="zh-CN" altLang="en-US" dirty="0">
                <a:solidFill>
                  <a:srgbClr val="0000FF"/>
                </a:solidFill>
                <a:latin typeface="Arial" panose="020B0604020202020204" pitchFamily="34" charset="0"/>
              </a:rPr>
              <a:t>节假日检查</a:t>
            </a:r>
            <a:r>
              <a:rPr lang="zh-CN" altLang="en-US" dirty="0">
                <a:solidFill>
                  <a:schemeClr val="tx2"/>
                </a:solidFill>
                <a:latin typeface="Arial" panose="020B0604020202020204" pitchFamily="34" charset="0"/>
              </a:rPr>
              <a:t>主要是对节假日前安全、</a:t>
            </a:r>
            <a:endParaRPr lang="zh-CN" altLang="en-US" dirty="0">
              <a:solidFill>
                <a:schemeClr val="tx2"/>
              </a:solidFill>
              <a:latin typeface="Arial" panose="020B0604020202020204" pitchFamily="34" charset="0"/>
            </a:endParaRPr>
          </a:p>
          <a:p>
            <a:pPr>
              <a:lnSpc>
                <a:spcPct val="110000"/>
              </a:lnSpc>
              <a:spcBef>
                <a:spcPct val="50000"/>
              </a:spcBef>
            </a:pPr>
            <a:r>
              <a:rPr lang="zh-CN" altLang="en-US" dirty="0">
                <a:solidFill>
                  <a:schemeClr val="tx2"/>
                </a:solidFill>
                <a:latin typeface="Arial" panose="020B0604020202020204" pitchFamily="34" charset="0"/>
              </a:rPr>
              <a:t>保卫、消防、生产物资准备、备用</a:t>
            </a:r>
            <a:endParaRPr lang="zh-CN" altLang="en-US" dirty="0">
              <a:solidFill>
                <a:schemeClr val="tx2"/>
              </a:solidFill>
              <a:latin typeface="Arial" panose="020B0604020202020204" pitchFamily="34" charset="0"/>
            </a:endParaRPr>
          </a:p>
          <a:p>
            <a:pPr>
              <a:lnSpc>
                <a:spcPct val="110000"/>
              </a:lnSpc>
              <a:spcBef>
                <a:spcPct val="50000"/>
              </a:spcBef>
            </a:pPr>
            <a:r>
              <a:rPr lang="zh-CN" altLang="en-US" dirty="0">
                <a:solidFill>
                  <a:schemeClr val="tx2"/>
                </a:solidFill>
                <a:latin typeface="Arial" panose="020B0604020202020204" pitchFamily="34" charset="0"/>
              </a:rPr>
              <a:t>设备、应急预案等方面进行的检查。</a:t>
            </a:r>
            <a:endParaRPr lang="zh-CN" altLang="en-US" dirty="0">
              <a:solidFill>
                <a:schemeClr val="tx2"/>
              </a:solidFill>
              <a:latin typeface="Arial" panose="020B0604020202020204" pitchFamily="34" charset="0"/>
            </a:endParaRPr>
          </a:p>
          <a:p>
            <a:pPr>
              <a:lnSpc>
                <a:spcPct val="110000"/>
              </a:lnSpc>
              <a:spcBef>
                <a:spcPct val="50000"/>
              </a:spcBef>
            </a:pPr>
            <a:endParaRPr lang="en-US" altLang="zh-CN">
              <a:solidFill>
                <a:srgbClr val="0000FF"/>
              </a:solidFill>
              <a:latin typeface="Arial" panose="020B0604020202020204" pitchFamily="34" charset="0"/>
            </a:endParaRPr>
          </a:p>
        </p:txBody>
      </p:sp>
      <p:grpSp>
        <p:nvGrpSpPr>
          <p:cNvPr id="414729" name="Group 25"/>
          <p:cNvGrpSpPr/>
          <p:nvPr/>
        </p:nvGrpSpPr>
        <p:grpSpPr>
          <a:xfrm>
            <a:off x="250825" y="620713"/>
            <a:ext cx="4897438" cy="503237"/>
            <a:chOff x="0" y="0"/>
            <a:chExt cx="2744" cy="353"/>
          </a:xfrm>
        </p:grpSpPr>
        <p:sp>
          <p:nvSpPr>
            <p:cNvPr id="174089" name="AutoShape 26"/>
            <p:cNvSpPr/>
            <p:nvPr/>
          </p:nvSpPr>
          <p:spPr>
            <a:xfrm>
              <a:off x="0" y="0"/>
              <a:ext cx="2744" cy="353"/>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p:spPr>
          <p:txBody>
            <a:bodyPr wrap="none" anchor="ctr" anchorCtr="0"/>
            <a:p>
              <a:pPr algn="ctr">
                <a:spcBef>
                  <a:spcPct val="20000"/>
                </a:spcBef>
              </a:pPr>
              <a:r>
                <a:rPr lang="zh-CN" altLang="en-US" sz="2800" dirty="0">
                  <a:solidFill>
                    <a:srgbClr val="FEFEFC"/>
                  </a:solidFill>
                  <a:latin typeface="微软雅黑" panose="020B0503020204020204" pitchFamily="34" charset="-122"/>
                  <a:ea typeface="微软雅黑" panose="020B0503020204020204" pitchFamily="34" charset="-122"/>
                  <a:sym typeface="Arial" panose="020B0604020202020204" pitchFamily="34" charset="0"/>
                </a:rPr>
                <a:t>安全检查形式和内容</a:t>
              </a:r>
              <a:endParaRPr lang="zh-CN" altLang="en-US" sz="2800" dirty="0">
                <a:solidFill>
                  <a:srgbClr val="FEFEF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4731" name="AutoShape 27"/>
            <p:cNvSpPr/>
            <p:nvPr/>
          </p:nvSpPr>
          <p:spPr>
            <a:xfrm flipH="1">
              <a:off x="0" y="0"/>
              <a:ext cx="255" cy="353"/>
            </a:xfrm>
            <a:prstGeom prst="flowChartDelay">
              <a:avLst/>
            </a:prstGeom>
            <a:gradFill rotWithShape="1">
              <a:gsLst>
                <a:gs pos="0">
                  <a:schemeClr val="accent1"/>
                </a:gs>
                <a:gs pos="50000">
                  <a:schemeClr val="accent2"/>
                </a:gs>
                <a:gs pos="100000">
                  <a:schemeClr val="accent1"/>
                </a:gs>
              </a:gsLst>
              <a:lin ang="5400000" scaled="1"/>
              <a:tileRect/>
            </a:gradFill>
            <a:ln w="9525">
              <a:noFill/>
            </a:ln>
          </p:spPr>
          <p:txBody>
            <a:bodyPr wrap="none" anchor="ctr"/>
            <a:p>
              <a:pPr lvl="0" algn="ctr" eaLnBrk="1" fontAlgn="base" hangingPunct="1"/>
              <a:endParaRPr lang="zh-CN" altLang="en-US" sz="4400" b="1" strike="noStrike" noProof="1" dirty="0">
                <a:solidFill>
                  <a:srgbClr val="FFFFFF"/>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sp>
          <p:nvSpPr>
            <p:cNvPr id="414732" name="AutoShape 28"/>
            <p:cNvSpPr/>
            <p:nvPr/>
          </p:nvSpPr>
          <p:spPr>
            <a:xfrm>
              <a:off x="2489" y="0"/>
              <a:ext cx="255" cy="353"/>
            </a:xfrm>
            <a:prstGeom prst="flowChartDelay">
              <a:avLst/>
            </a:prstGeom>
            <a:gradFill rotWithShape="1">
              <a:gsLst>
                <a:gs pos="0">
                  <a:schemeClr val="accent1"/>
                </a:gs>
                <a:gs pos="50000">
                  <a:schemeClr val="accent2"/>
                </a:gs>
                <a:gs pos="100000">
                  <a:schemeClr val="accent1"/>
                </a:gs>
              </a:gsLst>
              <a:lin ang="5400000" scaled="1"/>
              <a:tileRect/>
            </a:gradFill>
            <a:ln w="9525">
              <a:noFill/>
            </a:ln>
          </p:spPr>
          <p:txBody>
            <a:bodyPr wrap="none" anchor="ctr"/>
            <a:p>
              <a:pPr lvl="0" algn="ctr" eaLnBrk="1" fontAlgn="base" hangingPunct="1"/>
              <a:endParaRPr lang="zh-CN" altLang="en-US" sz="4400" b="1" strike="noStrike" noProof="1" dirty="0">
                <a:solidFill>
                  <a:srgbClr val="FFFFFF"/>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14729"/>
                                        </p:tgtEl>
                                        <p:attrNameLst>
                                          <p:attrName>style.visibility</p:attrName>
                                        </p:attrNameLst>
                                      </p:cBhvr>
                                      <p:to>
                                        <p:strVal val="visible"/>
                                      </p:to>
                                    </p:set>
                                    <p:animEffect transition="in" filter="diamond(in)">
                                      <p:cBhvr>
                                        <p:cTn id="7" dur="500"/>
                                        <p:tgtEl>
                                          <p:spTgt spid="41472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14724"/>
                                        </p:tgtEl>
                                        <p:attrNameLst>
                                          <p:attrName>style.visibility</p:attrName>
                                        </p:attrNameLst>
                                      </p:cBhvr>
                                      <p:to>
                                        <p:strVal val="visible"/>
                                      </p:to>
                                    </p:set>
                                    <p:animEffect transition="in" filter="box(in)">
                                      <p:cBhvr>
                                        <p:cTn id="11" dur="500"/>
                                        <p:tgtEl>
                                          <p:spTgt spid="414724"/>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14723"/>
                                        </p:tgtEl>
                                        <p:attrNameLst>
                                          <p:attrName>style.visibility</p:attrName>
                                        </p:attrNameLst>
                                      </p:cBhvr>
                                      <p:to>
                                        <p:strVal val="visible"/>
                                      </p:to>
                                    </p:set>
                                    <p:animEffect transition="in" filter="box(in)">
                                      <p:cBhvr>
                                        <p:cTn id="15" dur="500"/>
                                        <p:tgtEl>
                                          <p:spTgt spid="414723"/>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14722"/>
                                        </p:tgtEl>
                                        <p:attrNameLst>
                                          <p:attrName>style.visibility</p:attrName>
                                        </p:attrNameLst>
                                      </p:cBhvr>
                                      <p:to>
                                        <p:strVal val="visible"/>
                                      </p:to>
                                    </p:set>
                                    <p:anim calcmode="lin" valueType="num">
                                      <p:cBhvr additive="base">
                                        <p:cTn id="19" dur="500" fill="hold"/>
                                        <p:tgtEl>
                                          <p:spTgt spid="414722"/>
                                        </p:tgtEl>
                                        <p:attrNameLst>
                                          <p:attrName>ppt_x</p:attrName>
                                        </p:attrNameLst>
                                      </p:cBhvr>
                                      <p:tavLst>
                                        <p:tav tm="0">
                                          <p:val>
                                            <p:strVal val="#ppt_x"/>
                                          </p:val>
                                        </p:tav>
                                        <p:tav tm="100000">
                                          <p:val>
                                            <p:strVal val="#ppt_x"/>
                                          </p:val>
                                        </p:tav>
                                      </p:tavLst>
                                    </p:anim>
                                    <p:anim calcmode="lin" valueType="num">
                                      <p:cBhvr additive="base">
                                        <p:cTn id="20" dur="500" fill="hold"/>
                                        <p:tgtEl>
                                          <p:spTgt spid="4147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14722"/>
                                        </p:tgtEl>
                                        <p:attrNameLst>
                                          <p:attrName>ppt_x</p:attrName>
                                        </p:attrNameLst>
                                      </p:cBhvr>
                                      <p:tavLst>
                                        <p:tav tm="0">
                                          <p:val>
                                            <p:strVal val="ppt_x"/>
                                          </p:val>
                                        </p:tav>
                                        <p:tav tm="100000">
                                          <p:val>
                                            <p:strVal val="ppt_x"/>
                                          </p:val>
                                        </p:tav>
                                      </p:tavLst>
                                    </p:anim>
                                    <p:anim calcmode="lin" valueType="num">
                                      <p:cBhvr additive="base">
                                        <p:cTn id="25" dur="500"/>
                                        <p:tgtEl>
                                          <p:spTgt spid="414722"/>
                                        </p:tgtEl>
                                        <p:attrNameLst>
                                          <p:attrName>ppt_y</p:attrName>
                                        </p:attrNameLst>
                                      </p:cBhvr>
                                      <p:tavLst>
                                        <p:tav tm="0">
                                          <p:val>
                                            <p:strVal val="ppt_y"/>
                                          </p:val>
                                        </p:tav>
                                        <p:tav tm="100000">
                                          <p:val>
                                            <p:strVal val="1+ppt_h/2"/>
                                          </p:val>
                                        </p:tav>
                                      </p:tavLst>
                                    </p:anim>
                                    <p:set>
                                      <p:cBhvr>
                                        <p:cTn id="26" dur="1" fill="hold">
                                          <p:stCondLst>
                                            <p:cond delay="499"/>
                                          </p:stCondLst>
                                        </p:cTn>
                                        <p:tgtEl>
                                          <p:spTgt spid="414722"/>
                                        </p:tgtEl>
                                        <p:attrNameLst>
                                          <p:attrName>style.visibility</p:attrName>
                                        </p:attrNameLst>
                                      </p:cBhvr>
                                      <p:to>
                                        <p:strVal val="hidden"/>
                                      </p:to>
                                    </p:se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414725"/>
                                        </p:tgtEl>
                                        <p:attrNameLst>
                                          <p:attrName>style.visibility</p:attrName>
                                        </p:attrNameLst>
                                      </p:cBhvr>
                                      <p:to>
                                        <p:strVal val="visible"/>
                                      </p:to>
                                    </p:set>
                                    <p:anim calcmode="lin" valueType="num">
                                      <p:cBhvr additive="base">
                                        <p:cTn id="30" dur="500" fill="hold"/>
                                        <p:tgtEl>
                                          <p:spTgt spid="414725"/>
                                        </p:tgtEl>
                                        <p:attrNameLst>
                                          <p:attrName>ppt_x</p:attrName>
                                        </p:attrNameLst>
                                      </p:cBhvr>
                                      <p:tavLst>
                                        <p:tav tm="0">
                                          <p:val>
                                            <p:strVal val="#ppt_x"/>
                                          </p:val>
                                        </p:tav>
                                        <p:tav tm="100000">
                                          <p:val>
                                            <p:strVal val="#ppt_x"/>
                                          </p:val>
                                        </p:tav>
                                      </p:tavLst>
                                    </p:anim>
                                    <p:anim calcmode="lin" valueType="num">
                                      <p:cBhvr additive="base">
                                        <p:cTn id="31" dur="500" fill="hold"/>
                                        <p:tgtEl>
                                          <p:spTgt spid="4147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414725"/>
                                        </p:tgtEl>
                                        <p:attrNameLst>
                                          <p:attrName>ppt_x</p:attrName>
                                        </p:attrNameLst>
                                      </p:cBhvr>
                                      <p:tavLst>
                                        <p:tav tm="0">
                                          <p:val>
                                            <p:strVal val="ppt_x"/>
                                          </p:val>
                                        </p:tav>
                                        <p:tav tm="100000">
                                          <p:val>
                                            <p:strVal val="ppt_x"/>
                                          </p:val>
                                        </p:tav>
                                      </p:tavLst>
                                    </p:anim>
                                    <p:anim calcmode="lin" valueType="num">
                                      <p:cBhvr additive="base">
                                        <p:cTn id="36" dur="500"/>
                                        <p:tgtEl>
                                          <p:spTgt spid="414725"/>
                                        </p:tgtEl>
                                        <p:attrNameLst>
                                          <p:attrName>ppt_y</p:attrName>
                                        </p:attrNameLst>
                                      </p:cBhvr>
                                      <p:tavLst>
                                        <p:tav tm="0">
                                          <p:val>
                                            <p:strVal val="ppt_y"/>
                                          </p:val>
                                        </p:tav>
                                        <p:tav tm="100000">
                                          <p:val>
                                            <p:strVal val="1+ppt_h/2"/>
                                          </p:val>
                                        </p:tav>
                                      </p:tavLst>
                                    </p:anim>
                                    <p:set>
                                      <p:cBhvr>
                                        <p:cTn id="37" dur="1" fill="hold">
                                          <p:stCondLst>
                                            <p:cond delay="499"/>
                                          </p:stCondLst>
                                        </p:cTn>
                                        <p:tgtEl>
                                          <p:spTgt spid="414725"/>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414726"/>
                                        </p:tgtEl>
                                        <p:attrNameLst>
                                          <p:attrName>style.visibility</p:attrName>
                                        </p:attrNameLst>
                                      </p:cBhvr>
                                      <p:to>
                                        <p:strVal val="visible"/>
                                      </p:to>
                                    </p:set>
                                    <p:anim calcmode="lin" valueType="num">
                                      <p:cBhvr additive="base">
                                        <p:cTn id="41" dur="500" fill="hold"/>
                                        <p:tgtEl>
                                          <p:spTgt spid="414726"/>
                                        </p:tgtEl>
                                        <p:attrNameLst>
                                          <p:attrName>ppt_x</p:attrName>
                                        </p:attrNameLst>
                                      </p:cBhvr>
                                      <p:tavLst>
                                        <p:tav tm="0">
                                          <p:val>
                                            <p:strVal val="#ppt_x"/>
                                          </p:val>
                                        </p:tav>
                                        <p:tav tm="100000">
                                          <p:val>
                                            <p:strVal val="#ppt_x"/>
                                          </p:val>
                                        </p:tav>
                                      </p:tavLst>
                                    </p:anim>
                                    <p:anim calcmode="lin" valueType="num">
                                      <p:cBhvr additive="base">
                                        <p:cTn id="42" dur="500" fill="hold"/>
                                        <p:tgtEl>
                                          <p:spTgt spid="4147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414726"/>
                                        </p:tgtEl>
                                        <p:attrNameLst>
                                          <p:attrName>ppt_x</p:attrName>
                                        </p:attrNameLst>
                                      </p:cBhvr>
                                      <p:tavLst>
                                        <p:tav tm="0">
                                          <p:val>
                                            <p:strVal val="ppt_x"/>
                                          </p:val>
                                        </p:tav>
                                        <p:tav tm="100000">
                                          <p:val>
                                            <p:strVal val="ppt_x"/>
                                          </p:val>
                                        </p:tav>
                                      </p:tavLst>
                                    </p:anim>
                                    <p:anim calcmode="lin" valueType="num">
                                      <p:cBhvr additive="base">
                                        <p:cTn id="47" dur="500"/>
                                        <p:tgtEl>
                                          <p:spTgt spid="414726"/>
                                        </p:tgtEl>
                                        <p:attrNameLst>
                                          <p:attrName>ppt_y</p:attrName>
                                        </p:attrNameLst>
                                      </p:cBhvr>
                                      <p:tavLst>
                                        <p:tav tm="0">
                                          <p:val>
                                            <p:strVal val="ppt_y"/>
                                          </p:val>
                                        </p:tav>
                                        <p:tav tm="100000">
                                          <p:val>
                                            <p:strVal val="1+ppt_h/2"/>
                                          </p:val>
                                        </p:tav>
                                      </p:tavLst>
                                    </p:anim>
                                    <p:set>
                                      <p:cBhvr>
                                        <p:cTn id="48" dur="1" fill="hold">
                                          <p:stCondLst>
                                            <p:cond delay="499"/>
                                          </p:stCondLst>
                                        </p:cTn>
                                        <p:tgtEl>
                                          <p:spTgt spid="414726"/>
                                        </p:tgtEl>
                                        <p:attrNameLst>
                                          <p:attrName>style.visibility</p:attrName>
                                        </p:attrNameLst>
                                      </p:cBhvr>
                                      <p:to>
                                        <p:strVal val="hidden"/>
                                      </p:to>
                                    </p:set>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414727"/>
                                        </p:tgtEl>
                                        <p:attrNameLst>
                                          <p:attrName>style.visibility</p:attrName>
                                        </p:attrNameLst>
                                      </p:cBhvr>
                                      <p:to>
                                        <p:strVal val="visible"/>
                                      </p:to>
                                    </p:set>
                                    <p:anim calcmode="lin" valueType="num">
                                      <p:cBhvr additive="base">
                                        <p:cTn id="52" dur="500" fill="hold"/>
                                        <p:tgtEl>
                                          <p:spTgt spid="414727"/>
                                        </p:tgtEl>
                                        <p:attrNameLst>
                                          <p:attrName>ppt_x</p:attrName>
                                        </p:attrNameLst>
                                      </p:cBhvr>
                                      <p:tavLst>
                                        <p:tav tm="0">
                                          <p:val>
                                            <p:strVal val="#ppt_x"/>
                                          </p:val>
                                        </p:tav>
                                        <p:tav tm="100000">
                                          <p:val>
                                            <p:strVal val="#ppt_x"/>
                                          </p:val>
                                        </p:tav>
                                      </p:tavLst>
                                    </p:anim>
                                    <p:anim calcmode="lin" valueType="num">
                                      <p:cBhvr additive="base">
                                        <p:cTn id="53" dur="500" fill="hold"/>
                                        <p:tgtEl>
                                          <p:spTgt spid="4147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414727"/>
                                        </p:tgtEl>
                                        <p:attrNameLst>
                                          <p:attrName>ppt_x</p:attrName>
                                        </p:attrNameLst>
                                      </p:cBhvr>
                                      <p:tavLst>
                                        <p:tav tm="0">
                                          <p:val>
                                            <p:strVal val="ppt_x"/>
                                          </p:val>
                                        </p:tav>
                                        <p:tav tm="100000">
                                          <p:val>
                                            <p:strVal val="ppt_x"/>
                                          </p:val>
                                        </p:tav>
                                      </p:tavLst>
                                    </p:anim>
                                    <p:anim calcmode="lin" valueType="num">
                                      <p:cBhvr additive="base">
                                        <p:cTn id="58" dur="500"/>
                                        <p:tgtEl>
                                          <p:spTgt spid="414727"/>
                                        </p:tgtEl>
                                        <p:attrNameLst>
                                          <p:attrName>ppt_y</p:attrName>
                                        </p:attrNameLst>
                                      </p:cBhvr>
                                      <p:tavLst>
                                        <p:tav tm="0">
                                          <p:val>
                                            <p:strVal val="ppt_y"/>
                                          </p:val>
                                        </p:tav>
                                        <p:tav tm="100000">
                                          <p:val>
                                            <p:strVal val="1+ppt_h/2"/>
                                          </p:val>
                                        </p:tav>
                                      </p:tavLst>
                                    </p:anim>
                                    <p:set>
                                      <p:cBhvr>
                                        <p:cTn id="59" dur="1" fill="hold">
                                          <p:stCondLst>
                                            <p:cond delay="499"/>
                                          </p:stCondLst>
                                        </p:cTn>
                                        <p:tgtEl>
                                          <p:spTgt spid="414727"/>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414728"/>
                                        </p:tgtEl>
                                        <p:attrNameLst>
                                          <p:attrName>style.visibility</p:attrName>
                                        </p:attrNameLst>
                                      </p:cBhvr>
                                      <p:to>
                                        <p:strVal val="visible"/>
                                      </p:to>
                                    </p:set>
                                    <p:anim calcmode="lin" valueType="num">
                                      <p:cBhvr additive="base">
                                        <p:cTn id="63" dur="500" fill="hold"/>
                                        <p:tgtEl>
                                          <p:spTgt spid="414728"/>
                                        </p:tgtEl>
                                        <p:attrNameLst>
                                          <p:attrName>ppt_x</p:attrName>
                                        </p:attrNameLst>
                                      </p:cBhvr>
                                      <p:tavLst>
                                        <p:tav tm="0">
                                          <p:val>
                                            <p:strVal val="#ppt_x"/>
                                          </p:val>
                                        </p:tav>
                                        <p:tav tm="100000">
                                          <p:val>
                                            <p:strVal val="#ppt_x"/>
                                          </p:val>
                                        </p:tav>
                                      </p:tavLst>
                                    </p:anim>
                                    <p:anim calcmode="lin" valueType="num">
                                      <p:cBhvr additive="base">
                                        <p:cTn id="64" dur="500" fill="hold"/>
                                        <p:tgtEl>
                                          <p:spTgt spid="414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2" grpId="0" animBg="1"/>
      <p:bldP spid="414722" grpId="1" animBg="1"/>
      <p:bldP spid="414725" grpId="0" animBg="1"/>
      <p:bldP spid="414725" grpId="1" animBg="1"/>
      <p:bldP spid="414726" grpId="0" animBg="1"/>
      <p:bldP spid="414726" grpId="1" animBg="1"/>
      <p:bldP spid="414727" grpId="0" animBg="1"/>
      <p:bldP spid="414727" grpId="1" animBg="1"/>
      <p:bldP spid="41472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5" name="Rectangle 3" descr="深色木质"/>
          <p:cNvSpPr/>
          <p:nvPr/>
        </p:nvSpPr>
        <p:spPr>
          <a:xfrm>
            <a:off x="1143000" y="1268413"/>
            <a:ext cx="7358063" cy="1160462"/>
          </a:xfrm>
          <a:prstGeom prst="rect">
            <a:avLst/>
          </a:prstGeom>
          <a:solidFill>
            <a:srgbClr val="006600"/>
          </a:solidFill>
          <a:ln w="9525"/>
          <a:scene3d>
            <a:camera prst="legacyObliqueTopRight">
              <a:rot lat="0" lon="0" rev="0"/>
            </a:camera>
            <a:lightRig rig="legacyFlat3" dir="b"/>
          </a:scene3d>
          <a:sp3d extrusionH="430200" prstMaterial="legacyMatte">
            <a:bevelT w="13500" h="13500" prst="angle"/>
            <a:bevelB w="13500" h="13500" prst="angle"/>
            <a:extrusionClr>
              <a:srgbClr val="996633"/>
            </a:extrusionClr>
          </a:sp3d>
        </p:spPr>
        <p:txBody>
          <a:bodyPr anchor="ctr" anchorCtr="0">
            <a:flatTx/>
          </a:bodyPr>
          <a:p>
            <a:pPr algn="ctr"/>
            <a:r>
              <a:rPr lang="en-US" altLang="zh-CN" sz="3600">
                <a:solidFill>
                  <a:schemeClr val="tx2"/>
                </a:solidFill>
                <a:latin typeface="微软雅黑" panose="020B0503020204020204" pitchFamily="34" charset="-122"/>
                <a:ea typeface="微软雅黑" panose="020B0503020204020204" pitchFamily="34" charset="-122"/>
              </a:rPr>
              <a:t>4  </a:t>
            </a:r>
            <a:r>
              <a:rPr lang="zh-CN" altLang="en-US" sz="3600" dirty="0">
                <a:solidFill>
                  <a:schemeClr val="tx2"/>
                </a:solidFill>
                <a:latin typeface="微软雅黑" panose="020B0503020204020204" pitchFamily="34" charset="-122"/>
                <a:ea typeface="微软雅黑" panose="020B0503020204020204" pitchFamily="34" charset="-122"/>
              </a:rPr>
              <a:t>风险等级管控体系</a:t>
            </a:r>
            <a:endParaRPr lang="en-US" altLang="zh-CN" sz="3600">
              <a:solidFill>
                <a:schemeClr val="tx2"/>
              </a:solidFill>
              <a:latin typeface="微软雅黑" panose="020B0503020204020204" pitchFamily="34" charset="-122"/>
              <a:ea typeface="微软雅黑" panose="020B0503020204020204" pitchFamily="34" charset="-122"/>
            </a:endParaRPr>
          </a:p>
        </p:txBody>
      </p:sp>
      <p:pic>
        <p:nvPicPr>
          <p:cNvPr id="175106" name="Picture 5" descr="C:\Users\Administrator\Desktop\安全领导力与执行力图片\QQ截图20140519173135.png"/>
          <p:cNvPicPr>
            <a:picLocks noChangeAspect="1"/>
          </p:cNvPicPr>
          <p:nvPr/>
        </p:nvPicPr>
        <p:blipFill>
          <a:blip r:embed="rId1"/>
          <a:stretch>
            <a:fillRect/>
          </a:stretch>
        </p:blipFill>
        <p:spPr>
          <a:xfrm>
            <a:off x="3500438" y="2714625"/>
            <a:ext cx="2500312" cy="3062288"/>
          </a:xfrm>
          <a:prstGeom prst="rect">
            <a:avLst/>
          </a:prstGeom>
          <a:noFill/>
          <a:ln w="9525">
            <a:noFill/>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29" name="标题 438273"/>
          <p:cNvSpPr>
            <a:spLocks noGrp="1"/>
          </p:cNvSpPr>
          <p:nvPr>
            <p:ph type="title"/>
          </p:nvPr>
        </p:nvSpPr>
        <p:spPr>
          <a:xfrm>
            <a:off x="419100" y="692150"/>
            <a:ext cx="8291513" cy="404813"/>
          </a:xfrm>
          <a:ln/>
        </p:spPr>
        <p:txBody>
          <a:bodyPr anchor="b" anchorCtr="0"/>
          <a:p>
            <a:r>
              <a:rPr lang="en-US" altLang="zh-CN" sz="2800">
                <a:solidFill>
                  <a:srgbClr val="006600"/>
                </a:solidFill>
              </a:rPr>
              <a:t>4.1 </a:t>
            </a:r>
            <a:r>
              <a:rPr lang="zh-CN" altLang="en-US" sz="2800" dirty="0">
                <a:solidFill>
                  <a:srgbClr val="006600"/>
                </a:solidFill>
              </a:rPr>
              <a:t>风险等级管控体系建设规范</a:t>
            </a:r>
            <a:endParaRPr lang="zh-CN" altLang="en-US" sz="2800" dirty="0">
              <a:solidFill>
                <a:srgbClr val="006600"/>
              </a:solidFill>
            </a:endParaRPr>
          </a:p>
        </p:txBody>
      </p:sp>
      <p:sp>
        <p:nvSpPr>
          <p:cNvPr id="176130" name="文本占位符 438274"/>
          <p:cNvSpPr>
            <a:spLocks noGrp="1"/>
          </p:cNvSpPr>
          <p:nvPr>
            <p:ph idx="1"/>
          </p:nvPr>
        </p:nvSpPr>
        <p:spPr>
          <a:xfrm>
            <a:off x="179388" y="1268413"/>
            <a:ext cx="3168650" cy="5181600"/>
          </a:xfrm>
          <a:ln/>
        </p:spPr>
        <p:txBody>
          <a:bodyPr anchor="t" anchorCtr="0"/>
          <a:p>
            <a:pPr>
              <a:lnSpc>
                <a:spcPct val="90000"/>
              </a:lnSpc>
            </a:pPr>
            <a:r>
              <a:rPr lang="en-US" altLang="zh-CN" sz="1800" b="1">
                <a:solidFill>
                  <a:srgbClr val="0000FF"/>
                </a:solidFill>
              </a:rPr>
              <a:t>1 </a:t>
            </a:r>
            <a:r>
              <a:rPr lang="zh-CN" altLang="en-US" sz="1800" b="1" dirty="0">
                <a:solidFill>
                  <a:srgbClr val="0000FF"/>
                </a:solidFill>
              </a:rPr>
              <a:t>范围 </a:t>
            </a:r>
            <a:endParaRPr lang="zh-CN" altLang="en-US" sz="1800" b="1" dirty="0">
              <a:solidFill>
                <a:srgbClr val="0000FF"/>
              </a:solidFill>
            </a:endParaRPr>
          </a:p>
          <a:p>
            <a:pPr>
              <a:lnSpc>
                <a:spcPct val="90000"/>
              </a:lnSpc>
            </a:pPr>
            <a:r>
              <a:rPr lang="en-US" altLang="zh-CN" sz="1800" b="1">
                <a:solidFill>
                  <a:srgbClr val="0000FF"/>
                </a:solidFill>
              </a:rPr>
              <a:t>2 </a:t>
            </a:r>
            <a:r>
              <a:rPr lang="zh-CN" altLang="en-US" sz="1800" b="1" dirty="0">
                <a:solidFill>
                  <a:srgbClr val="0000FF"/>
                </a:solidFill>
              </a:rPr>
              <a:t>规范性引用文件</a:t>
            </a:r>
            <a:endParaRPr lang="zh-CN" altLang="en-US" sz="1800" b="1" dirty="0">
              <a:solidFill>
                <a:srgbClr val="0000FF"/>
              </a:solidFill>
            </a:endParaRPr>
          </a:p>
          <a:p>
            <a:pPr>
              <a:lnSpc>
                <a:spcPct val="90000"/>
              </a:lnSpc>
            </a:pPr>
            <a:r>
              <a:rPr lang="en-US" altLang="zh-CN" sz="1800" b="1">
                <a:solidFill>
                  <a:srgbClr val="0000FF"/>
                </a:solidFill>
              </a:rPr>
              <a:t>3 </a:t>
            </a:r>
            <a:r>
              <a:rPr lang="zh-CN" altLang="en-US" sz="1800" b="1" dirty="0">
                <a:solidFill>
                  <a:srgbClr val="0000FF"/>
                </a:solidFill>
              </a:rPr>
              <a:t>术语和定义 </a:t>
            </a:r>
            <a:endParaRPr lang="zh-CN" altLang="en-US" sz="1800" b="1" dirty="0">
              <a:solidFill>
                <a:srgbClr val="0000FF"/>
              </a:solidFill>
            </a:endParaRPr>
          </a:p>
          <a:p>
            <a:pPr>
              <a:lnSpc>
                <a:spcPct val="90000"/>
              </a:lnSpc>
            </a:pPr>
            <a:r>
              <a:rPr lang="en-US" altLang="zh-CN" sz="1800" b="1">
                <a:solidFill>
                  <a:srgbClr val="0000FF"/>
                </a:solidFill>
              </a:rPr>
              <a:t>4 </a:t>
            </a:r>
            <a:r>
              <a:rPr lang="zh-CN" altLang="en-US" sz="1800" b="1" dirty="0">
                <a:solidFill>
                  <a:srgbClr val="0000FF"/>
                </a:solidFill>
              </a:rPr>
              <a:t>要求及要素 </a:t>
            </a:r>
            <a:endParaRPr lang="zh-CN" altLang="en-US" sz="1800" b="1" dirty="0">
              <a:solidFill>
                <a:srgbClr val="0000FF"/>
              </a:solidFill>
            </a:endParaRPr>
          </a:p>
          <a:p>
            <a:pPr>
              <a:lnSpc>
                <a:spcPct val="90000"/>
              </a:lnSpc>
            </a:pPr>
            <a:r>
              <a:rPr lang="en-US" altLang="zh-CN" sz="1800" b="1">
                <a:solidFill>
                  <a:srgbClr val="0000FF"/>
                </a:solidFill>
              </a:rPr>
              <a:t>4.1 </a:t>
            </a:r>
            <a:r>
              <a:rPr lang="zh-CN" altLang="en-US" sz="1800" b="1" dirty="0">
                <a:solidFill>
                  <a:srgbClr val="0000FF"/>
                </a:solidFill>
              </a:rPr>
              <a:t>总体要求 </a:t>
            </a:r>
            <a:endParaRPr lang="zh-CN" altLang="en-US" sz="1800" b="1" dirty="0">
              <a:solidFill>
                <a:srgbClr val="0000FF"/>
              </a:solidFill>
            </a:endParaRPr>
          </a:p>
          <a:p>
            <a:pPr>
              <a:lnSpc>
                <a:spcPct val="90000"/>
              </a:lnSpc>
            </a:pPr>
            <a:r>
              <a:rPr lang="en-US" altLang="zh-CN" sz="1800" b="1">
                <a:solidFill>
                  <a:srgbClr val="0000FF"/>
                </a:solidFill>
              </a:rPr>
              <a:t>4.2 </a:t>
            </a:r>
            <a:r>
              <a:rPr lang="zh-CN" altLang="en-US" sz="1800" b="1" dirty="0">
                <a:solidFill>
                  <a:srgbClr val="0000FF"/>
                </a:solidFill>
              </a:rPr>
              <a:t>要素构成 </a:t>
            </a:r>
            <a:endParaRPr lang="zh-CN" altLang="en-US" sz="1800" b="1" dirty="0">
              <a:solidFill>
                <a:srgbClr val="0000FF"/>
              </a:solidFill>
            </a:endParaRPr>
          </a:p>
          <a:p>
            <a:pPr>
              <a:lnSpc>
                <a:spcPct val="90000"/>
              </a:lnSpc>
            </a:pPr>
            <a:r>
              <a:rPr lang="en-US" altLang="zh-CN" sz="1800" b="1">
                <a:solidFill>
                  <a:srgbClr val="0000FF"/>
                </a:solidFill>
              </a:rPr>
              <a:t>5 </a:t>
            </a:r>
            <a:r>
              <a:rPr lang="zh-CN" altLang="en-US" sz="1800" b="1" dirty="0">
                <a:solidFill>
                  <a:srgbClr val="0000FF"/>
                </a:solidFill>
              </a:rPr>
              <a:t>风险等级管控体系</a:t>
            </a:r>
            <a:endParaRPr lang="zh-CN" altLang="en-US" sz="1800" b="1" dirty="0">
              <a:solidFill>
                <a:srgbClr val="0000FF"/>
              </a:solidFill>
            </a:endParaRPr>
          </a:p>
          <a:p>
            <a:pPr>
              <a:lnSpc>
                <a:spcPct val="90000"/>
              </a:lnSpc>
            </a:pPr>
            <a:r>
              <a:rPr lang="en-US" altLang="zh-CN" sz="1800" b="1">
                <a:solidFill>
                  <a:srgbClr val="0000FF"/>
                </a:solidFill>
              </a:rPr>
              <a:t>5.1 </a:t>
            </a:r>
            <a:r>
              <a:rPr lang="zh-CN" altLang="en-US" sz="1800" b="1" dirty="0">
                <a:solidFill>
                  <a:srgbClr val="0000FF"/>
                </a:solidFill>
              </a:rPr>
              <a:t>危险源辨识</a:t>
            </a:r>
            <a:endParaRPr lang="zh-CN" altLang="en-US" sz="1800" b="1" dirty="0">
              <a:solidFill>
                <a:srgbClr val="0000FF"/>
              </a:solidFill>
            </a:endParaRPr>
          </a:p>
          <a:p>
            <a:pPr>
              <a:lnSpc>
                <a:spcPct val="90000"/>
              </a:lnSpc>
            </a:pPr>
            <a:r>
              <a:rPr lang="en-US" altLang="zh-CN" sz="1800" b="1">
                <a:solidFill>
                  <a:srgbClr val="0000FF"/>
                </a:solidFill>
              </a:rPr>
              <a:t>5.1.1 </a:t>
            </a:r>
            <a:r>
              <a:rPr lang="zh-CN" altLang="en-US" sz="1800" b="1" dirty="0">
                <a:solidFill>
                  <a:srgbClr val="0000FF"/>
                </a:solidFill>
              </a:rPr>
              <a:t>危险源辨识方法</a:t>
            </a:r>
            <a:endParaRPr lang="zh-CN" altLang="en-US" sz="1800" b="1" dirty="0">
              <a:solidFill>
                <a:srgbClr val="0000FF"/>
              </a:solidFill>
            </a:endParaRPr>
          </a:p>
          <a:p>
            <a:pPr>
              <a:lnSpc>
                <a:spcPct val="90000"/>
              </a:lnSpc>
            </a:pPr>
            <a:r>
              <a:rPr lang="en-US" altLang="zh-CN" sz="1800" b="1">
                <a:solidFill>
                  <a:srgbClr val="0000FF"/>
                </a:solidFill>
              </a:rPr>
              <a:t>5.1.2 </a:t>
            </a:r>
            <a:r>
              <a:rPr lang="zh-CN" altLang="en-US" sz="1800" b="1" dirty="0">
                <a:solidFill>
                  <a:srgbClr val="0000FF"/>
                </a:solidFill>
              </a:rPr>
              <a:t>危险源辨识步骤</a:t>
            </a:r>
            <a:endParaRPr lang="zh-CN" altLang="en-US" sz="1800" b="1" dirty="0">
              <a:solidFill>
                <a:srgbClr val="0000FF"/>
              </a:solidFill>
            </a:endParaRPr>
          </a:p>
          <a:p>
            <a:pPr>
              <a:lnSpc>
                <a:spcPct val="90000"/>
              </a:lnSpc>
            </a:pPr>
            <a:r>
              <a:rPr lang="en-US" altLang="zh-CN" sz="1800" b="1">
                <a:solidFill>
                  <a:srgbClr val="0000FF"/>
                </a:solidFill>
              </a:rPr>
              <a:t> </a:t>
            </a:r>
            <a:endParaRPr lang="zh-CN" altLang="en-US" sz="1800" b="1" dirty="0">
              <a:solidFill>
                <a:srgbClr val="0000FF"/>
              </a:solidFill>
            </a:endParaRPr>
          </a:p>
        </p:txBody>
      </p:sp>
      <p:sp>
        <p:nvSpPr>
          <p:cNvPr id="176131" name="矩形 438275"/>
          <p:cNvSpPr/>
          <p:nvPr/>
        </p:nvSpPr>
        <p:spPr>
          <a:xfrm>
            <a:off x="2916238" y="1268413"/>
            <a:ext cx="3792537" cy="5181600"/>
          </a:xfrm>
          <a:prstGeom prst="rect">
            <a:avLst/>
          </a:prstGeom>
          <a:noFill/>
          <a:ln w="9525">
            <a:noFill/>
          </a:ln>
        </p:spPr>
        <p:txBody>
          <a:bodyPr/>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 </a:t>
            </a:r>
            <a:r>
              <a:rPr lang="zh-CN" altLang="en-US" dirty="0">
                <a:solidFill>
                  <a:srgbClr val="0000FF"/>
                </a:solidFill>
                <a:latin typeface="Arial" panose="020B0604020202020204" pitchFamily="34" charset="0"/>
                <a:ea typeface="微软雅黑" panose="020B0503020204020204" pitchFamily="34" charset="-122"/>
              </a:rPr>
              <a:t>风险评价</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5.2.1 </a:t>
            </a:r>
            <a:r>
              <a:rPr lang="zh-CN" altLang="en-US" dirty="0">
                <a:solidFill>
                  <a:srgbClr val="0000FF"/>
                </a:solidFill>
                <a:latin typeface="Arial" panose="020B0604020202020204" pitchFamily="34" charset="0"/>
                <a:ea typeface="微软雅黑" panose="020B0503020204020204" pitchFamily="34" charset="-122"/>
              </a:rPr>
              <a:t>风险评价方法</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5.2.2 </a:t>
            </a:r>
            <a:r>
              <a:rPr lang="zh-CN" altLang="en-US" dirty="0">
                <a:solidFill>
                  <a:srgbClr val="0000FF"/>
                </a:solidFill>
                <a:latin typeface="Arial" panose="020B0604020202020204" pitchFamily="34" charset="0"/>
                <a:ea typeface="微软雅黑" panose="020B0503020204020204" pitchFamily="34" charset="-122"/>
              </a:rPr>
              <a:t>风险分级</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5.2.3 </a:t>
            </a:r>
            <a:r>
              <a:rPr lang="zh-CN" altLang="en-US" dirty="0">
                <a:solidFill>
                  <a:srgbClr val="0000FF"/>
                </a:solidFill>
                <a:latin typeface="Arial" panose="020B0604020202020204" pitchFamily="34" charset="0"/>
                <a:ea typeface="微软雅黑" panose="020B0503020204020204" pitchFamily="34" charset="-122"/>
              </a:rPr>
              <a:t>风险控制措施制定与实施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5.3  </a:t>
            </a:r>
            <a:r>
              <a:rPr lang="zh-CN" altLang="en-US" dirty="0">
                <a:solidFill>
                  <a:srgbClr val="0000FF"/>
                </a:solidFill>
                <a:latin typeface="Arial" panose="020B0604020202020204" pitchFamily="34" charset="0"/>
                <a:ea typeface="微软雅黑" panose="020B0503020204020204" pitchFamily="34" charset="-122"/>
              </a:rPr>
              <a:t>危险源监测与风险等级管控</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5.3.1 </a:t>
            </a:r>
            <a:r>
              <a:rPr lang="zh-CN" altLang="en-US" dirty="0">
                <a:solidFill>
                  <a:srgbClr val="0000FF"/>
                </a:solidFill>
                <a:latin typeface="Arial" panose="020B0604020202020204" pitchFamily="34" charset="0"/>
                <a:ea typeface="微软雅黑" panose="020B0503020204020204" pitchFamily="34" charset="-122"/>
              </a:rPr>
              <a:t>危险源检测方法与技术</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sz="2400">
                <a:solidFill>
                  <a:srgbClr val="CC0000"/>
                </a:solidFill>
                <a:latin typeface="Arial" panose="020B0604020202020204" pitchFamily="34" charset="0"/>
                <a:ea typeface="微软雅黑" panose="020B0503020204020204" pitchFamily="34" charset="-122"/>
              </a:rPr>
              <a:t>5.3.2 </a:t>
            </a:r>
            <a:r>
              <a:rPr lang="zh-CN" altLang="en-US" sz="2400" dirty="0">
                <a:solidFill>
                  <a:srgbClr val="CC0000"/>
                </a:solidFill>
                <a:latin typeface="Arial" panose="020B0604020202020204" pitchFamily="34" charset="0"/>
                <a:ea typeface="微软雅黑" panose="020B0503020204020204" pitchFamily="34" charset="-122"/>
              </a:rPr>
              <a:t>风险等级管控</a:t>
            </a:r>
            <a:r>
              <a:rPr lang="zh-CN" altLang="en-US" sz="2400" dirty="0">
                <a:solidFill>
                  <a:srgbClr val="0000FF"/>
                </a:solidFill>
                <a:latin typeface="Arial" panose="020B0604020202020204" pitchFamily="34" charset="0"/>
                <a:ea typeface="微软雅黑" panose="020B0503020204020204" pitchFamily="34" charset="-122"/>
              </a:rPr>
              <a:t> </a:t>
            </a:r>
            <a:endParaRPr lang="zh-CN" altLang="en-US" sz="2400"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5.3.3 </a:t>
            </a:r>
            <a:r>
              <a:rPr lang="zh-CN" altLang="en-US" dirty="0">
                <a:solidFill>
                  <a:srgbClr val="0000FF"/>
                </a:solidFill>
                <a:latin typeface="Arial" panose="020B0604020202020204" pitchFamily="34" charset="0"/>
                <a:ea typeface="微软雅黑" panose="020B0503020204020204" pitchFamily="34" charset="-122"/>
              </a:rPr>
              <a:t>风险预警与处置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5.4 </a:t>
            </a:r>
            <a:r>
              <a:rPr lang="zh-CN" altLang="en-US" dirty="0">
                <a:solidFill>
                  <a:srgbClr val="0000FF"/>
                </a:solidFill>
                <a:latin typeface="Arial" panose="020B0604020202020204" pitchFamily="34" charset="0"/>
                <a:ea typeface="微软雅黑" panose="020B0503020204020204" pitchFamily="34" charset="-122"/>
              </a:rPr>
              <a:t>政府支持、督导与干预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9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5.4.1 </a:t>
            </a:r>
            <a:r>
              <a:rPr lang="zh-CN" altLang="en-US" dirty="0">
                <a:solidFill>
                  <a:srgbClr val="0000FF"/>
                </a:solidFill>
                <a:latin typeface="Arial" panose="020B0604020202020204" pitchFamily="34" charset="0"/>
                <a:ea typeface="微软雅黑" panose="020B0503020204020204" pitchFamily="34" charset="-122"/>
              </a:rPr>
              <a:t>政府支持</a:t>
            </a:r>
            <a:endParaRPr lang="zh-CN" altLang="en-US" dirty="0">
              <a:solidFill>
                <a:srgbClr val="0000FF"/>
              </a:solidFill>
              <a:latin typeface="Arial" panose="020B0604020202020204" pitchFamily="34" charset="0"/>
              <a:ea typeface="微软雅黑" panose="020B0503020204020204" pitchFamily="34"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3" name="矩形 449539"/>
          <p:cNvSpPr/>
          <p:nvPr/>
        </p:nvSpPr>
        <p:spPr>
          <a:xfrm>
            <a:off x="323850" y="1196975"/>
            <a:ext cx="3168650" cy="5181600"/>
          </a:xfrm>
          <a:prstGeom prst="rect">
            <a:avLst/>
          </a:prstGeom>
          <a:noFill/>
          <a:ln w="9525">
            <a:noFill/>
          </a:ln>
        </p:spPr>
        <p:txBody>
          <a:bodyPr/>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5.4.2 </a:t>
            </a:r>
            <a:r>
              <a:rPr lang="zh-CN" altLang="en-US" dirty="0">
                <a:solidFill>
                  <a:srgbClr val="0000FF"/>
                </a:solidFill>
                <a:latin typeface="Arial" panose="020B0604020202020204" pitchFamily="34" charset="0"/>
                <a:ea typeface="微软雅黑" panose="020B0503020204020204" pitchFamily="34" charset="-122"/>
              </a:rPr>
              <a:t>政府督导</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5.4.3 </a:t>
            </a:r>
            <a:r>
              <a:rPr lang="zh-CN" altLang="en-US" dirty="0">
                <a:solidFill>
                  <a:srgbClr val="0000FF"/>
                </a:solidFill>
                <a:latin typeface="Arial" panose="020B0604020202020204" pitchFamily="34" charset="0"/>
                <a:ea typeface="微软雅黑" panose="020B0503020204020204" pitchFamily="34" charset="-122"/>
              </a:rPr>
              <a:t>政府干预</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 </a:t>
            </a:r>
            <a:r>
              <a:rPr lang="zh-CN" altLang="en-US" dirty="0">
                <a:solidFill>
                  <a:srgbClr val="0000FF"/>
                </a:solidFill>
                <a:latin typeface="Arial" panose="020B0604020202020204" pitchFamily="34" charset="0"/>
                <a:ea typeface="微软雅黑" panose="020B0503020204020204" pitchFamily="34" charset="-122"/>
              </a:rPr>
              <a:t>应急应对</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6.1 </a:t>
            </a:r>
            <a:r>
              <a:rPr lang="zh-CN" altLang="en-US" dirty="0">
                <a:solidFill>
                  <a:srgbClr val="0000FF"/>
                </a:solidFill>
                <a:latin typeface="Arial" panose="020B0604020202020204" pitchFamily="34" charset="0"/>
                <a:ea typeface="微软雅黑" panose="020B0503020204020204" pitchFamily="34" charset="-122"/>
              </a:rPr>
              <a:t>企业应急体系要求</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6.2 </a:t>
            </a:r>
            <a:r>
              <a:rPr lang="zh-CN" altLang="en-US" dirty="0">
                <a:solidFill>
                  <a:srgbClr val="0000FF"/>
                </a:solidFill>
                <a:latin typeface="Arial" panose="020B0604020202020204" pitchFamily="34" charset="0"/>
                <a:ea typeface="微软雅黑" panose="020B0503020204020204" pitchFamily="34" charset="-122"/>
              </a:rPr>
              <a:t>企业应急资源配置</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6.3 </a:t>
            </a:r>
            <a:r>
              <a:rPr lang="zh-CN" altLang="en-US" dirty="0">
                <a:solidFill>
                  <a:srgbClr val="0000FF"/>
                </a:solidFill>
                <a:latin typeface="Arial" panose="020B0604020202020204" pitchFamily="34" charset="0"/>
                <a:ea typeface="微软雅黑" panose="020B0503020204020204" pitchFamily="34" charset="-122"/>
              </a:rPr>
              <a:t>政府应急应对措施 </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7 </a:t>
            </a:r>
            <a:r>
              <a:rPr lang="zh-CN" altLang="en-US" dirty="0">
                <a:solidFill>
                  <a:srgbClr val="0000FF"/>
                </a:solidFill>
                <a:latin typeface="Arial" panose="020B0604020202020204" pitchFamily="34" charset="0"/>
                <a:ea typeface="微软雅黑" panose="020B0503020204020204" pitchFamily="34" charset="-122"/>
              </a:rPr>
              <a:t>资源保障</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7.1 </a:t>
            </a:r>
            <a:r>
              <a:rPr lang="zh-CN" altLang="en-US" dirty="0">
                <a:solidFill>
                  <a:srgbClr val="0000FF"/>
                </a:solidFill>
                <a:latin typeface="Arial" panose="020B0604020202020204" pitchFamily="34" charset="0"/>
                <a:ea typeface="微软雅黑" panose="020B0503020204020204" pitchFamily="34" charset="-122"/>
              </a:rPr>
              <a:t>企业资源保障</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7.2 </a:t>
            </a:r>
            <a:r>
              <a:rPr lang="zh-CN" altLang="en-US" dirty="0">
                <a:solidFill>
                  <a:srgbClr val="0000FF"/>
                </a:solidFill>
                <a:latin typeface="Arial" panose="020B0604020202020204" pitchFamily="34" charset="0"/>
                <a:ea typeface="微软雅黑" panose="020B0503020204020204" pitchFamily="34" charset="-122"/>
              </a:rPr>
              <a:t>政府资源保障</a:t>
            </a:r>
            <a:endParaRPr lang="zh-CN" altLang="en-US" dirty="0">
              <a:solidFill>
                <a:srgbClr val="0000FF"/>
              </a:solidFill>
              <a:latin typeface="Arial" panose="020B0604020202020204" pitchFamily="34" charset="0"/>
              <a:ea typeface="微软雅黑" panose="020B0503020204020204" pitchFamily="34" charset="-122"/>
            </a:endParaRPr>
          </a:p>
        </p:txBody>
      </p:sp>
      <p:sp>
        <p:nvSpPr>
          <p:cNvPr id="177154" name="矩形 449540"/>
          <p:cNvSpPr/>
          <p:nvPr/>
        </p:nvSpPr>
        <p:spPr>
          <a:xfrm>
            <a:off x="3779838" y="836613"/>
            <a:ext cx="3168650" cy="5181600"/>
          </a:xfrm>
          <a:prstGeom prst="rect">
            <a:avLst/>
          </a:prstGeom>
          <a:noFill/>
          <a:ln w="9525">
            <a:noFill/>
          </a:ln>
        </p:spPr>
        <p:txBody>
          <a:bodyPr/>
          <a:p>
            <a:pPr marL="357505" indent="-357505" algn="just" eaLnBrk="0" hangingPunct="0">
              <a:lnSpc>
                <a:spcPct val="110000"/>
              </a:lnSpc>
              <a:spcBef>
                <a:spcPts val="1800"/>
              </a:spcBef>
              <a:buClr>
                <a:srgbClr val="BCD8F6"/>
              </a:buClr>
              <a:buSzPct val="50000"/>
              <a:buFont typeface="Wingdings" panose="05000000000000000000" pitchFamily="2" charset="2"/>
              <a:buChar char="q"/>
            </a:pPr>
            <a:endParaRPr lang="zh-CN" altLang="en-US" sz="2000" dirty="0">
              <a:solidFill>
                <a:schemeClr val="accent1"/>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sz="2400">
                <a:solidFill>
                  <a:srgbClr val="CC0000"/>
                </a:solidFill>
                <a:latin typeface="Arial" panose="020B0604020202020204" pitchFamily="34" charset="0"/>
                <a:ea typeface="微软雅黑" panose="020B0503020204020204" pitchFamily="34" charset="-122"/>
              </a:rPr>
              <a:t>8 </a:t>
            </a:r>
            <a:r>
              <a:rPr lang="zh-CN" altLang="en-US" sz="2400" dirty="0">
                <a:solidFill>
                  <a:srgbClr val="CC0000"/>
                </a:solidFill>
                <a:latin typeface="Arial" panose="020B0604020202020204" pitchFamily="34" charset="0"/>
                <a:ea typeface="微软雅黑" panose="020B0503020204020204" pitchFamily="34" charset="-122"/>
              </a:rPr>
              <a:t>安全审计</a:t>
            </a:r>
            <a:endParaRPr lang="zh-CN" altLang="en-US" sz="2400" dirty="0">
              <a:solidFill>
                <a:srgbClr val="CC0000"/>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8.1 </a:t>
            </a:r>
            <a:r>
              <a:rPr lang="zh-CN" altLang="en-US" dirty="0">
                <a:solidFill>
                  <a:srgbClr val="0000FF"/>
                </a:solidFill>
                <a:latin typeface="Arial" panose="020B0604020202020204" pitchFamily="34" charset="0"/>
                <a:ea typeface="微软雅黑" panose="020B0503020204020204" pitchFamily="34" charset="-122"/>
              </a:rPr>
              <a:t>审计方法</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8.2 </a:t>
            </a:r>
            <a:r>
              <a:rPr lang="zh-CN" altLang="en-US" dirty="0">
                <a:solidFill>
                  <a:srgbClr val="0000FF"/>
                </a:solidFill>
                <a:latin typeface="Arial" panose="020B0604020202020204" pitchFamily="34" charset="0"/>
                <a:ea typeface="微软雅黑" panose="020B0503020204020204" pitchFamily="34" charset="-122"/>
              </a:rPr>
              <a:t>审计实施</a:t>
            </a:r>
            <a:endParaRPr lang="zh-CN" altLang="en-US" dirty="0">
              <a:solidFill>
                <a:srgbClr val="0000FF"/>
              </a:solidFill>
              <a:latin typeface="Arial" panose="020B0604020202020204" pitchFamily="34" charset="0"/>
              <a:ea typeface="微软雅黑" panose="020B0503020204020204" pitchFamily="34" charset="-122"/>
            </a:endParaRPr>
          </a:p>
          <a:p>
            <a:pPr marL="357505" indent="-357505" algn="just" eaLnBrk="0" hangingPunct="0">
              <a:lnSpc>
                <a:spcPct val="110000"/>
              </a:lnSpc>
              <a:spcBef>
                <a:spcPts val="1800"/>
              </a:spcBef>
              <a:buClr>
                <a:srgbClr val="BCD8F6"/>
              </a:buClr>
              <a:buSzPct val="50000"/>
              <a:buFont typeface="Wingdings" panose="05000000000000000000" pitchFamily="2" charset="2"/>
              <a:buChar char="q"/>
            </a:pPr>
            <a:r>
              <a:rPr lang="en-US" altLang="zh-CN">
                <a:solidFill>
                  <a:srgbClr val="0000FF"/>
                </a:solidFill>
                <a:latin typeface="Arial" panose="020B0604020202020204" pitchFamily="34" charset="0"/>
                <a:ea typeface="微软雅黑" panose="020B0503020204020204" pitchFamily="34" charset="-122"/>
              </a:rPr>
              <a:t>8.2 </a:t>
            </a:r>
            <a:r>
              <a:rPr lang="zh-CN" altLang="en-US" dirty="0">
                <a:solidFill>
                  <a:srgbClr val="0000FF"/>
                </a:solidFill>
                <a:latin typeface="Arial" panose="020B0604020202020204" pitchFamily="34" charset="0"/>
                <a:ea typeface="微软雅黑" panose="020B0503020204020204" pitchFamily="34" charset="-122"/>
              </a:rPr>
              <a:t>审计结果应用 </a:t>
            </a:r>
            <a:r>
              <a:rPr lang="en-US" altLang="zh-CN">
                <a:solidFill>
                  <a:srgbClr val="0000FF"/>
                </a:solidFill>
                <a:latin typeface="Arial" panose="020B0604020202020204" pitchFamily="34" charset="0"/>
                <a:ea typeface="微软雅黑" panose="020B0503020204020204" pitchFamily="34" charset="-122"/>
              </a:rPr>
              <a:t> </a:t>
            </a:r>
            <a:endParaRPr lang="zh-CN" altLang="en-US" dirty="0">
              <a:solidFill>
                <a:srgbClr val="0000FF"/>
              </a:solidFill>
              <a:latin typeface="Arial" panose="020B0604020202020204" pitchFamily="34" charset="0"/>
              <a:ea typeface="微软雅黑" panose="020B0503020204020204" pitchFamily="34"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标题 500737"/>
          <p:cNvSpPr>
            <a:spLocks noGrp="1"/>
          </p:cNvSpPr>
          <p:nvPr>
            <p:ph type="title"/>
          </p:nvPr>
        </p:nvSpPr>
        <p:spPr>
          <a:xfrm>
            <a:off x="419100" y="692150"/>
            <a:ext cx="8291513" cy="404813"/>
          </a:xfrm>
          <a:ln/>
        </p:spPr>
        <p:txBody>
          <a:bodyPr anchor="b" anchorCtr="0"/>
          <a:p>
            <a:r>
              <a:rPr lang="en-US" altLang="zh-CN" sz="2800">
                <a:solidFill>
                  <a:srgbClr val="006600"/>
                </a:solidFill>
              </a:rPr>
              <a:t>4.2 </a:t>
            </a:r>
            <a:r>
              <a:rPr lang="zh-CN" altLang="en-US" sz="2800" dirty="0">
                <a:solidFill>
                  <a:srgbClr val="006600"/>
                </a:solidFill>
              </a:rPr>
              <a:t>风险等级管控</a:t>
            </a:r>
            <a:endParaRPr lang="zh-CN" altLang="en-US" sz="2800" dirty="0">
              <a:solidFill>
                <a:srgbClr val="006600"/>
              </a:solidFill>
            </a:endParaRPr>
          </a:p>
        </p:txBody>
      </p:sp>
      <p:sp>
        <p:nvSpPr>
          <p:cNvPr id="178178" name="文本占位符 500738"/>
          <p:cNvSpPr>
            <a:spLocks noGrp="1"/>
          </p:cNvSpPr>
          <p:nvPr>
            <p:ph idx="1"/>
          </p:nvPr>
        </p:nvSpPr>
        <p:spPr>
          <a:xfrm>
            <a:off x="250825" y="1628775"/>
            <a:ext cx="8569325" cy="4681538"/>
          </a:xfrm>
          <a:ln/>
        </p:spPr>
        <p:txBody>
          <a:bodyPr anchor="t" anchorCtr="0"/>
          <a:p>
            <a:r>
              <a:rPr lang="en-US" altLang="zh-CN" sz="2400" b="1">
                <a:solidFill>
                  <a:srgbClr val="0000FF"/>
                </a:solidFill>
              </a:rPr>
              <a:t>4.2.1 </a:t>
            </a:r>
            <a:r>
              <a:rPr lang="zh-CN" altLang="en-US" sz="2400" b="1" dirty="0">
                <a:solidFill>
                  <a:srgbClr val="0000FF"/>
                </a:solidFill>
              </a:rPr>
              <a:t>企业层面</a:t>
            </a:r>
            <a:endParaRPr lang="zh-CN" altLang="en-US" sz="2400" b="1" dirty="0">
              <a:solidFill>
                <a:srgbClr val="0000FF"/>
              </a:solidFill>
            </a:endParaRPr>
          </a:p>
          <a:p>
            <a:pPr>
              <a:lnSpc>
                <a:spcPct val="150000"/>
              </a:lnSpc>
            </a:pPr>
            <a:r>
              <a:rPr lang="zh-CN" altLang="en-US" b="1" dirty="0">
                <a:solidFill>
                  <a:srgbClr val="0000FF"/>
                </a:solidFill>
              </a:rPr>
              <a:t>（</a:t>
            </a:r>
            <a:r>
              <a:rPr lang="en-US" altLang="zh-CN" b="1">
                <a:solidFill>
                  <a:srgbClr val="0000FF"/>
                </a:solidFill>
              </a:rPr>
              <a:t>1</a:t>
            </a:r>
            <a:r>
              <a:rPr lang="zh-CN" altLang="en-US" b="1" dirty="0">
                <a:solidFill>
                  <a:srgbClr val="0000FF"/>
                </a:solidFill>
              </a:rPr>
              <a:t>）企业根据</a:t>
            </a:r>
            <a:r>
              <a:rPr lang="en-US" altLang="zh-CN" b="1">
                <a:solidFill>
                  <a:srgbClr val="0000FF"/>
                </a:solidFill>
              </a:rPr>
              <a:t>《</a:t>
            </a:r>
            <a:r>
              <a:rPr lang="zh-CN" altLang="en-US" dirty="0">
                <a:solidFill>
                  <a:srgbClr val="006600"/>
                </a:solidFill>
              </a:rPr>
              <a:t>风险等级管控体系建设规范</a:t>
            </a:r>
            <a:r>
              <a:rPr lang="en-US" altLang="zh-CN">
                <a:solidFill>
                  <a:srgbClr val="006600"/>
                </a:solidFill>
              </a:rPr>
              <a:t>》</a:t>
            </a:r>
            <a:r>
              <a:rPr lang="zh-CN" altLang="en-US" dirty="0">
                <a:solidFill>
                  <a:srgbClr val="006600"/>
                </a:solidFill>
              </a:rPr>
              <a:t>，制定实施自身的风险管理体系，严格落实按照不同风险等级所确定的管控措施。</a:t>
            </a:r>
            <a:endParaRPr lang="zh-CN" altLang="en-US" dirty="0">
              <a:solidFill>
                <a:srgbClr val="006600"/>
              </a:solidFill>
            </a:endParaRPr>
          </a:p>
          <a:p>
            <a:pPr>
              <a:lnSpc>
                <a:spcPct val="150000"/>
              </a:lnSpc>
            </a:pPr>
            <a:r>
              <a:rPr lang="zh-CN" altLang="en-US" dirty="0">
                <a:solidFill>
                  <a:srgbClr val="006600"/>
                </a:solidFill>
              </a:rPr>
              <a:t>（</a:t>
            </a:r>
            <a:r>
              <a:rPr lang="en-US" altLang="zh-CN">
                <a:solidFill>
                  <a:srgbClr val="006600"/>
                </a:solidFill>
              </a:rPr>
              <a:t>2</a:t>
            </a:r>
            <a:r>
              <a:rPr lang="zh-CN" altLang="en-US" dirty="0">
                <a:solidFill>
                  <a:srgbClr val="006600"/>
                </a:solidFill>
              </a:rPr>
              <a:t>）企业应对危险源识别过程发现的事故隐患，尤其是较大以上事故隐患，按照隐患排查治理体系要求，制定实施隐患治理方案。</a:t>
            </a:r>
            <a:endParaRPr lang="zh-CN" altLang="en-US" dirty="0">
              <a:solidFill>
                <a:srgbClr val="006600"/>
              </a:solidFill>
            </a:endParaRPr>
          </a:p>
          <a:p>
            <a:pPr>
              <a:lnSpc>
                <a:spcPct val="150000"/>
              </a:lnSpc>
            </a:pPr>
            <a:r>
              <a:rPr lang="zh-CN" altLang="en-US" b="1" dirty="0">
                <a:solidFill>
                  <a:srgbClr val="0000FF"/>
                </a:solidFill>
              </a:rPr>
              <a:t>（</a:t>
            </a:r>
            <a:r>
              <a:rPr lang="en-US" altLang="zh-CN" b="1">
                <a:solidFill>
                  <a:srgbClr val="0000FF"/>
                </a:solidFill>
              </a:rPr>
              <a:t>3</a:t>
            </a:r>
            <a:r>
              <a:rPr lang="zh-CN" altLang="en-US" b="1" dirty="0">
                <a:solidFill>
                  <a:srgbClr val="0000FF"/>
                </a:solidFill>
              </a:rPr>
              <a:t>）企业应当如实录入风险等级管控信息平台，并按照要求定期更新危险源辨识及风险评价信息。</a:t>
            </a:r>
            <a:endParaRPr lang="zh-CN" altLang="en-US" b="1" dirty="0">
              <a:solidFill>
                <a:srgbClr val="0000FF"/>
              </a:solidFill>
            </a:endParaRPr>
          </a:p>
          <a:p>
            <a:pPr>
              <a:lnSpc>
                <a:spcPct val="150000"/>
              </a:lnSpc>
            </a:pPr>
            <a:r>
              <a:rPr lang="en-US" altLang="zh-CN" b="1">
                <a:solidFill>
                  <a:srgbClr val="0000FF"/>
                </a:solidFill>
              </a:rPr>
              <a:t> </a:t>
            </a:r>
            <a:endParaRPr lang="zh-CN" altLang="en-US" b="1" dirty="0">
              <a:solidFill>
                <a:srgbClr val="0000FF"/>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4.xml><?xml version="1.0" encoding="utf-8"?>
<p:tagLst xmlns:p="http://schemas.openxmlformats.org/presentationml/2006/main">
  <p:tag name="COMMONDATA" val="eyJoZGlkIjoiNDY1MmY4MTY3YzFkZTg4NGM1MWI4N2I1NTA1MWI4MWE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A000120140530A99PPBG">
  <a:themeElements>
    <a:clrScheme name="">
      <a:dk1>
        <a:srgbClr val="FFFFFF"/>
      </a:dk1>
      <a:lt1>
        <a:srgbClr val="1D1D1D"/>
      </a:lt1>
      <a:dk2>
        <a:srgbClr val="FFFFFF"/>
      </a:dk2>
      <a:lt2>
        <a:srgbClr val="1D1D1D"/>
      </a:lt2>
      <a:accent1>
        <a:srgbClr val="589EE9"/>
      </a:accent1>
      <a:accent2>
        <a:srgbClr val="56C8D3"/>
      </a:accent2>
      <a:accent3>
        <a:srgbClr val="AAAAAA"/>
      </a:accent3>
      <a:accent4>
        <a:srgbClr val="DCDCDC"/>
      </a:accent4>
      <a:accent5>
        <a:srgbClr val="B5CCF2"/>
      </a:accent5>
      <a:accent6>
        <a:srgbClr val="4CB3BD"/>
      </a:accent6>
      <a:hlink>
        <a:srgbClr val="00B0F0"/>
      </a:hlink>
      <a:folHlink>
        <a:srgbClr val="7F7F7F"/>
      </a:folHlink>
    </a:clrScheme>
    <a:fontScheme name="">
      <a:majorFont>
        <a:latin typeface="Arial Black"/>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1D1D1D"/>
        </a:lt1>
        <a:dk2>
          <a:srgbClr val="FFFFFF"/>
        </a:dk2>
        <a:lt2>
          <a:srgbClr val="1D1D1D"/>
        </a:lt2>
        <a:accent1>
          <a:srgbClr val="589EE9"/>
        </a:accent1>
        <a:accent2>
          <a:srgbClr val="56C8D3"/>
        </a:accent2>
        <a:accent3>
          <a:srgbClr val="AAAAAA"/>
        </a:accent3>
        <a:accent4>
          <a:srgbClr val="DCDCDC"/>
        </a:accent4>
        <a:accent5>
          <a:srgbClr val="B5CCF2"/>
        </a:accent5>
        <a:accent6>
          <a:srgbClr val="4CB3BD"/>
        </a:accent6>
        <a:hlink>
          <a:srgbClr val="00B0F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
      <a:dk1>
        <a:srgbClr val="FFFFFF"/>
      </a:dk1>
      <a:lt1>
        <a:srgbClr val="1D1D1D"/>
      </a:lt1>
      <a:dk2>
        <a:srgbClr val="FFFFFF"/>
      </a:dk2>
      <a:lt2>
        <a:srgbClr val="1D1D1D"/>
      </a:lt2>
      <a:accent1>
        <a:srgbClr val="589EE9"/>
      </a:accent1>
      <a:accent2>
        <a:srgbClr val="56C8D3"/>
      </a:accent2>
      <a:accent3>
        <a:srgbClr val="AAAAAA"/>
      </a:accent3>
      <a:accent4>
        <a:srgbClr val="DCDCDC"/>
      </a:accent4>
      <a:accent5>
        <a:srgbClr val="B5CCF2"/>
      </a:accent5>
      <a:accent6>
        <a:srgbClr val="4CB3BD"/>
      </a:accent6>
      <a:hlink>
        <a:srgbClr val="00B0F0"/>
      </a:hlink>
      <a:folHlink>
        <a:srgbClr val="7F7F7F"/>
      </a:folHlink>
    </a:clrScheme>
    <a:fontScheme name="">
      <a:majorFont>
        <a:latin typeface="Arial Black"/>
        <a:ea typeface="微软雅黑"/>
        <a:cs typeface=""/>
      </a:majorFont>
      <a:minorFont>
        <a:latin typeface="Arial"/>
        <a:ea typeface="微软雅黑"/>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1D1D1D"/>
        </a:lt1>
        <a:dk2>
          <a:srgbClr val="FFFFFF"/>
        </a:dk2>
        <a:lt2>
          <a:srgbClr val="1D1D1D"/>
        </a:lt2>
        <a:accent1>
          <a:srgbClr val="589EE9"/>
        </a:accent1>
        <a:accent2>
          <a:srgbClr val="56C8D3"/>
        </a:accent2>
        <a:accent3>
          <a:srgbClr val="AAAAAA"/>
        </a:accent3>
        <a:accent4>
          <a:srgbClr val="DCDCDC"/>
        </a:accent4>
        <a:accent5>
          <a:srgbClr val="B5CCF2"/>
        </a:accent5>
        <a:accent6>
          <a:srgbClr val="4CB3BD"/>
        </a:accent6>
        <a:hlink>
          <a:srgbClr val="00B0F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磐石PPT（固化）模板</Template>
  <TotalTime>0</TotalTime>
  <Words>14544</Words>
  <Application>WPS 演示</Application>
  <PresentationFormat>在屏幕上显示</PresentationFormat>
  <Paragraphs>781</Paragraphs>
  <Slides>103</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103</vt:i4>
      </vt:variant>
    </vt:vector>
  </HeadingPairs>
  <TitlesOfParts>
    <vt:vector size="124" baseType="lpstr">
      <vt:lpstr>Arial</vt:lpstr>
      <vt:lpstr>宋体</vt:lpstr>
      <vt:lpstr>Wingdings</vt:lpstr>
      <vt:lpstr>Arial Black</vt:lpstr>
      <vt:lpstr>微软雅黑</vt:lpstr>
      <vt:lpstr>幼圆</vt:lpstr>
      <vt:lpstr>Calibri</vt:lpstr>
      <vt:lpstr>Verdana</vt:lpstr>
      <vt:lpstr>仿宋</vt:lpstr>
      <vt:lpstr>楷体_GB2312</vt:lpstr>
      <vt:lpstr>新宋体</vt:lpstr>
      <vt:lpstr>Times New Roman</vt:lpstr>
      <vt:lpstr>黑体</vt:lpstr>
      <vt:lpstr>方正姚体</vt:lpstr>
      <vt:lpstr>ksdb</vt:lpstr>
      <vt:lpstr>Arial Unicode MS</vt:lpstr>
      <vt:lpstr>楷体</vt:lpstr>
      <vt:lpstr>汉仪旗黑-85S</vt:lpstr>
      <vt:lpstr>1_A000120140530A99PPBG</vt:lpstr>
      <vt:lpstr>A000120140530A99PPBG</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xn</dc:creator>
  <cp:lastModifiedBy>little fairy</cp:lastModifiedBy>
  <cp:revision>1699</cp:revision>
  <dcterms:created xsi:type="dcterms:W3CDTF">2009-02-19T07:36:34Z</dcterms:created>
  <dcterms:modified xsi:type="dcterms:W3CDTF">2023-11-01T08:07:58Z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7EC24CFE04524E18938293E59A99B250_13</vt:lpwstr>
  </property>
</Properties>
</file>