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p:sldMasterIdLst>
    <p:sldMasterId id="2147483648" r:id="rId1"/>
    <p:sldMasterId id="2147483660" r:id="rId3"/>
    <p:sldMasterId id="2147483679" r:id="rId4"/>
  </p:sldMasterIdLst>
  <p:notesMasterIdLst>
    <p:notesMasterId r:id="rId8"/>
  </p:notesMasterIdLst>
  <p:handoutMasterIdLst>
    <p:handoutMasterId r:id="rId44"/>
  </p:handoutMasterIdLst>
  <p:sldIdLst>
    <p:sldId id="355" r:id="rId5"/>
    <p:sldId id="356" r:id="rId6"/>
    <p:sldId id="279" r:id="rId7"/>
    <p:sldId id="280" r:id="rId9"/>
    <p:sldId id="281" r:id="rId10"/>
    <p:sldId id="284" r:id="rId11"/>
    <p:sldId id="286" r:id="rId12"/>
    <p:sldId id="287" r:id="rId13"/>
    <p:sldId id="289" r:id="rId14"/>
    <p:sldId id="290" r:id="rId15"/>
    <p:sldId id="292" r:id="rId16"/>
    <p:sldId id="293" r:id="rId17"/>
    <p:sldId id="294" r:id="rId18"/>
    <p:sldId id="295" r:id="rId19"/>
    <p:sldId id="296" r:id="rId20"/>
    <p:sldId id="318" r:id="rId21"/>
    <p:sldId id="319" r:id="rId22"/>
    <p:sldId id="320" r:id="rId23"/>
    <p:sldId id="321" r:id="rId24"/>
    <p:sldId id="322" r:id="rId25"/>
    <p:sldId id="323" r:id="rId26"/>
    <p:sldId id="339" r:id="rId27"/>
    <p:sldId id="324" r:id="rId28"/>
    <p:sldId id="325" r:id="rId29"/>
    <p:sldId id="327" r:id="rId30"/>
    <p:sldId id="340" r:id="rId31"/>
    <p:sldId id="328" r:id="rId32"/>
    <p:sldId id="329" r:id="rId33"/>
    <p:sldId id="330" r:id="rId34"/>
    <p:sldId id="342" r:id="rId35"/>
    <p:sldId id="331" r:id="rId36"/>
    <p:sldId id="332" r:id="rId37"/>
    <p:sldId id="333" r:id="rId38"/>
    <p:sldId id="334" r:id="rId39"/>
    <p:sldId id="335" r:id="rId40"/>
    <p:sldId id="336" r:id="rId41"/>
    <p:sldId id="337" r:id="rId42"/>
    <p:sldId id="357" r:id="rId43"/>
  </p:sldIdLst>
  <p:sldSz cx="9144000" cy="6858000" type="screen4x3"/>
  <p:notesSz cx="6807200" cy="9939655"/>
  <p:custDataLst>
    <p:tags r:id="rId49"/>
  </p:custDataLst>
  <p:defaultTextStyle>
    <a:defPPr>
      <a:defRPr lang="ja-JP"/>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8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0066"/>
    <a:srgbClr val="FFCCFF"/>
    <a:srgbClr val="33CCFF"/>
    <a:srgbClr val="FFFF99"/>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20"/>
    <p:restoredTop sz="75986"/>
  </p:normalViewPr>
  <p:slideViewPr>
    <p:cSldViewPr showGuides="1">
      <p:cViewPr varScale="1">
        <p:scale>
          <a:sx n="86" d="100"/>
          <a:sy n="86" d="100"/>
        </p:scale>
        <p:origin x="-702" y="-84"/>
      </p:cViewPr>
      <p:guideLst>
        <p:guide orient="horz" pos="2186"/>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403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notesMaster" Target="notesMasters/notesMaster1.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9" Type="http://schemas.openxmlformats.org/officeDocument/2006/relationships/tags" Target="tags/tag339.xml"/><Relationship Id="rId48" Type="http://schemas.openxmlformats.org/officeDocument/2006/relationships/commentAuthors" Target="commentAuthors.xml"/><Relationship Id="rId47" Type="http://schemas.openxmlformats.org/officeDocument/2006/relationships/tableStyles" Target="tableStyles.xml"/><Relationship Id="rId46" Type="http://schemas.openxmlformats.org/officeDocument/2006/relationships/viewProps" Target="viewProps.xml"/><Relationship Id="rId45" Type="http://schemas.openxmlformats.org/officeDocument/2006/relationships/presProps" Target="presProps.xml"/><Relationship Id="rId44" Type="http://schemas.openxmlformats.org/officeDocument/2006/relationships/handoutMaster" Target="handoutMasters/handoutMaster1.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页眉占位符 10241"/>
          <p:cNvSpPr>
            <a:spLocks noGrp="1"/>
          </p:cNvSpPr>
          <p:nvPr>
            <p:ph type="hdr" sz="quarter"/>
          </p:nvPr>
        </p:nvSpPr>
        <p:spPr>
          <a:xfrm>
            <a:off x="0" y="0"/>
            <a:ext cx="2949575" cy="496888"/>
          </a:xfrm>
          <a:prstGeom prst="rect">
            <a:avLst/>
          </a:prstGeom>
          <a:noFill/>
          <a:ln w="9525">
            <a:noFill/>
          </a:ln>
        </p:spPr>
        <p:txBody>
          <a:bodyPr/>
          <a:p>
            <a:pPr lvl="0"/>
            <a:endParaRPr lang="ja-JP" altLang="en-US" sz="1200" dirty="0"/>
          </a:p>
        </p:txBody>
      </p:sp>
      <p:sp>
        <p:nvSpPr>
          <p:cNvPr id="10243" name="日期占位符 10242"/>
          <p:cNvSpPr>
            <a:spLocks noGrp="1"/>
          </p:cNvSpPr>
          <p:nvPr>
            <p:ph type="dt" sz="quarter" idx="1"/>
          </p:nvPr>
        </p:nvSpPr>
        <p:spPr>
          <a:xfrm>
            <a:off x="3857625" y="0"/>
            <a:ext cx="2949575" cy="496888"/>
          </a:xfrm>
          <a:prstGeom prst="rect">
            <a:avLst/>
          </a:prstGeom>
          <a:noFill/>
          <a:ln w="9525">
            <a:noFill/>
          </a:ln>
        </p:spPr>
        <p:txBody>
          <a:bodyPr/>
          <a:p>
            <a:pPr lvl="0" algn="r"/>
            <a:endParaRPr lang="ja-JP" altLang="en-US" sz="1200" dirty="0"/>
          </a:p>
        </p:txBody>
      </p:sp>
      <p:sp>
        <p:nvSpPr>
          <p:cNvPr id="10244" name="页脚占位符 10243"/>
          <p:cNvSpPr>
            <a:spLocks noGrp="1"/>
          </p:cNvSpPr>
          <p:nvPr>
            <p:ph type="ftr" sz="quarter" idx="2"/>
          </p:nvPr>
        </p:nvSpPr>
        <p:spPr>
          <a:xfrm>
            <a:off x="0" y="9442450"/>
            <a:ext cx="2949575" cy="496888"/>
          </a:xfrm>
          <a:prstGeom prst="rect">
            <a:avLst/>
          </a:prstGeom>
          <a:noFill/>
          <a:ln w="9525">
            <a:noFill/>
          </a:ln>
        </p:spPr>
        <p:txBody>
          <a:bodyPr anchor="b" anchorCtr="0"/>
          <a:p>
            <a:pPr lvl="0"/>
            <a:endParaRPr lang="ja-JP" altLang="en-US" sz="1200" dirty="0"/>
          </a:p>
        </p:txBody>
      </p:sp>
      <p:sp>
        <p:nvSpPr>
          <p:cNvPr id="10245" name="灯片编号占位符 10244"/>
          <p:cNvSpPr>
            <a:spLocks noGrp="1"/>
          </p:cNvSpPr>
          <p:nvPr>
            <p:ph type="sldNum" sz="quarter" idx="3"/>
          </p:nvPr>
        </p:nvSpPr>
        <p:spPr>
          <a:xfrm>
            <a:off x="3857625" y="9442450"/>
            <a:ext cx="2949575" cy="496888"/>
          </a:xfrm>
          <a:prstGeom prst="rect">
            <a:avLst/>
          </a:prstGeom>
          <a:noFill/>
          <a:ln w="9525">
            <a:noFill/>
          </a:ln>
        </p:spPr>
        <p:txBody>
          <a:bodyPr anchor="b" anchorCtr="0"/>
          <a:p>
            <a:pPr lvl="0" algn="r"/>
            <a:fld id="{9A0DB2DC-4C9A-4742-B13C-FB6460FD3503}" type="slidenum">
              <a:rPr lang="ja-JP" altLang="en-US" sz="1200" dirty="0"/>
            </a:fld>
            <a:endParaRPr lang="ja-JP"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2290" name="页眉占位符 12289"/>
          <p:cNvSpPr>
            <a:spLocks noGrp="1"/>
          </p:cNvSpPr>
          <p:nvPr>
            <p:ph type="hdr" sz="quarter"/>
          </p:nvPr>
        </p:nvSpPr>
        <p:spPr>
          <a:xfrm>
            <a:off x="0" y="0"/>
            <a:ext cx="2971800" cy="533400"/>
          </a:xfrm>
          <a:prstGeom prst="rect">
            <a:avLst/>
          </a:prstGeom>
          <a:noFill/>
          <a:ln w="9525">
            <a:noFill/>
          </a:ln>
        </p:spPr>
        <p:txBody>
          <a:bodyPr/>
          <a:p>
            <a:pPr lvl="0"/>
            <a:endParaRPr lang="ja-JP" altLang="en-US" sz="1200" dirty="0"/>
          </a:p>
        </p:txBody>
      </p:sp>
      <p:sp>
        <p:nvSpPr>
          <p:cNvPr id="12291" name="日期占位符 12290"/>
          <p:cNvSpPr>
            <a:spLocks noGrp="1"/>
          </p:cNvSpPr>
          <p:nvPr>
            <p:ph type="dt" idx="1"/>
          </p:nvPr>
        </p:nvSpPr>
        <p:spPr>
          <a:xfrm>
            <a:off x="3887788" y="0"/>
            <a:ext cx="2895600" cy="533400"/>
          </a:xfrm>
          <a:prstGeom prst="rect">
            <a:avLst/>
          </a:prstGeom>
          <a:noFill/>
          <a:ln w="9525">
            <a:noFill/>
          </a:ln>
        </p:spPr>
        <p:txBody>
          <a:bodyPr/>
          <a:p>
            <a:pPr lvl="0" algn="r"/>
            <a:endParaRPr lang="ja-JP" altLang="en-US" sz="1200" dirty="0"/>
          </a:p>
        </p:txBody>
      </p:sp>
      <p:sp>
        <p:nvSpPr>
          <p:cNvPr id="12292" name="幻灯片图像占位符 12291"/>
          <p:cNvSpPr>
            <a:spLocks noTextEdit="1"/>
          </p:cNvSpPr>
          <p:nvPr>
            <p:ph type="sldImg" idx="2"/>
          </p:nvPr>
        </p:nvSpPr>
        <p:spPr>
          <a:xfrm>
            <a:off x="901700" y="762000"/>
            <a:ext cx="4979988" cy="3733800"/>
          </a:xfrm>
          <a:prstGeom prst="rect">
            <a:avLst/>
          </a:prstGeom>
          <a:ln w="9525" cap="flat" cmpd="sng">
            <a:solidFill>
              <a:srgbClr val="000000"/>
            </a:solidFill>
            <a:prstDash val="solid"/>
            <a:miter/>
            <a:headEnd type="none" w="med" len="med"/>
            <a:tailEnd type="none" w="med" len="med"/>
          </a:ln>
        </p:spPr>
      </p:sp>
      <p:sp>
        <p:nvSpPr>
          <p:cNvPr id="12293" name="文本占位符 12292"/>
          <p:cNvSpPr>
            <a:spLocks noGrp="1"/>
          </p:cNvSpPr>
          <p:nvPr>
            <p:ph type="body" sz="quarter" idx="3"/>
          </p:nvPr>
        </p:nvSpPr>
        <p:spPr>
          <a:xfrm>
            <a:off x="914400" y="4724400"/>
            <a:ext cx="4954588" cy="4495800"/>
          </a:xfrm>
          <a:prstGeom prst="rect">
            <a:avLst/>
          </a:prstGeom>
          <a:noFill/>
          <a:ln w="9525">
            <a:noFill/>
          </a:ln>
        </p:spPr>
        <p:txBody>
          <a:bodyPr/>
          <a:p>
            <a:pPr lvl="0"/>
            <a:r>
              <a:rPr lang="ja-JP" altLang="en-US" dirty="0"/>
              <a:t>マスタ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ja-JP" altLang="en-US" dirty="0"/>
          </a:p>
        </p:txBody>
      </p:sp>
      <p:sp>
        <p:nvSpPr>
          <p:cNvPr id="12294" name="页脚占位符 12293"/>
          <p:cNvSpPr>
            <a:spLocks noGrp="1"/>
          </p:cNvSpPr>
          <p:nvPr>
            <p:ph type="ftr" sz="quarter" idx="4"/>
          </p:nvPr>
        </p:nvSpPr>
        <p:spPr>
          <a:xfrm>
            <a:off x="0" y="9448800"/>
            <a:ext cx="2971800" cy="457200"/>
          </a:xfrm>
          <a:prstGeom prst="rect">
            <a:avLst/>
          </a:prstGeom>
          <a:noFill/>
          <a:ln w="9525">
            <a:noFill/>
          </a:ln>
        </p:spPr>
        <p:txBody>
          <a:bodyPr anchor="b" anchorCtr="0"/>
          <a:p>
            <a:pPr lvl="0"/>
            <a:endParaRPr lang="ja-JP" altLang="en-US" sz="1200" dirty="0"/>
          </a:p>
        </p:txBody>
      </p:sp>
      <p:sp>
        <p:nvSpPr>
          <p:cNvPr id="12295" name="灯片编号占位符 12294"/>
          <p:cNvSpPr>
            <a:spLocks noGrp="1"/>
          </p:cNvSpPr>
          <p:nvPr>
            <p:ph type="sldNum" sz="quarter" idx="5"/>
          </p:nvPr>
        </p:nvSpPr>
        <p:spPr>
          <a:xfrm>
            <a:off x="3887788" y="9448800"/>
            <a:ext cx="2895600" cy="457200"/>
          </a:xfrm>
          <a:prstGeom prst="rect">
            <a:avLst/>
          </a:prstGeom>
          <a:noFill/>
          <a:ln w="9525">
            <a:noFill/>
          </a:ln>
        </p:spPr>
        <p:txBody>
          <a:bodyPr anchor="b" anchorCtr="0"/>
          <a:p>
            <a:pPr lvl="0" algn="r"/>
            <a:fld id="{9A0DB2DC-4C9A-4742-B13C-FB6460FD3503}" type="slidenum">
              <a:rPr lang="ja-JP" altLang="en-US" sz="1200" dirty="0"/>
            </a:fld>
            <a:endParaRPr lang="ja-JP" altLang="en-US" sz="120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Times New Roman" panose="02020603050405020304" pitchFamily="18" charset="0"/>
        <a:ea typeface="ＭＳ Ｐ明朝" pitchFamily="18" charset="-128"/>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63490" name="幻灯片图像占位符 63489"/>
          <p:cNvSpPr>
            <a:spLocks noTextEdit="1"/>
          </p:cNvSpPr>
          <p:nvPr>
            <p:ph type="sldImg"/>
          </p:nvPr>
        </p:nvSpPr>
        <p:spPr>
          <a:xfrm>
            <a:off x="922338" y="746125"/>
            <a:ext cx="4967287" cy="3725863"/>
          </a:xfrm>
        </p:spPr>
      </p:sp>
      <p:sp>
        <p:nvSpPr>
          <p:cNvPr id="63491" name="文本占位符 63490"/>
          <p:cNvSpPr>
            <a:spLocks noGrp="1"/>
          </p:cNvSpPr>
          <p:nvPr>
            <p:ph type="body" idx="1"/>
          </p:nvPr>
        </p:nvSpPr>
        <p:spPr>
          <a:xfrm>
            <a:off x="908050" y="4721225"/>
            <a:ext cx="4991100" cy="4471988"/>
          </a:xfrm>
        </p:spPr>
        <p:txBody>
          <a:bodyPr/>
          <a:p>
            <a:pPr lvl="0"/>
            <a:r>
              <a:rPr lang="en-US" altLang="ja-JP"/>
              <a:t>KYT</a:t>
            </a:r>
            <a:r>
              <a:rPr lang="ja-JP" altLang="en-US"/>
              <a:t>の</a:t>
            </a:r>
            <a:r>
              <a:rPr lang="ja-JP" altLang="en-US" dirty="0"/>
              <a:t>歴史、１９７１年　日本の住友金属工業（株）が独創的に開発した安全活動の手法　当時は２ラウンドまでのものであった。１９７６年以降鉄鋼各社、関連会社へと住金方式の</a:t>
            </a:r>
            <a:r>
              <a:rPr lang="en-US" altLang="ja-JP"/>
              <a:t>KYT</a:t>
            </a:r>
            <a:r>
              <a:rPr lang="ja-JP" altLang="en-US" dirty="0"/>
              <a:t>が普及していった。</a:t>
            </a:r>
            <a:endParaRPr lang="ja-JP" altLang="en-US" dirty="0"/>
          </a:p>
          <a:p>
            <a:pPr lvl="0"/>
            <a:r>
              <a:rPr lang="ja-JP" altLang="en-US" dirty="0"/>
              <a:t>１９７</a:t>
            </a:r>
            <a:r>
              <a:rPr lang="ja-JP" altLang="en-US" dirty="0"/>
              <a:t>８年からＫＹＴ４ラウンド法として実験的に実施。１９７９年春「ＫＹＴ４ラウンド法のテキスト」をまとめＫＹＴトレーナ研修会を開催てから、日本全国の全産業に急速に普及していった。</a:t>
            </a:r>
            <a:endParaRPr lang="ja-JP" altLang="en-US" dirty="0"/>
          </a:p>
          <a:p>
            <a:pPr lvl="0"/>
            <a:r>
              <a:rPr lang="ja-JP" altLang="en-US" dirty="0"/>
              <a:t>　</a:t>
            </a:r>
            <a:endParaRPr lang="ja-JP" altLang="en-US" dirty="0"/>
          </a:p>
          <a:p>
            <a:pPr lvl="0"/>
            <a:r>
              <a:rPr lang="ja-JP" altLang="en-US" dirty="0"/>
              <a:t>現在では製造業のほか、建設業、運輸業、鉱業などに普及、安全関係者でＫＹＴという言葉を知らない人はいないほどになった。</a:t>
            </a:r>
            <a:endParaRPr lang="ja-JP" altLang="en-US" dirty="0"/>
          </a:p>
          <a:p>
            <a:pPr lvl="0"/>
            <a:r>
              <a:rPr lang="ja-JP" altLang="en-US" dirty="0"/>
              <a:t>デンソーも１９８５年ころから、全社で取り組み各所でＫＹＴ研修会を開催した。その後現場の中に普及していったが、デンソーの安全対策が設備の安全化を中心としたハード対策が優先されてきたため、一部の職場（保全部門、工機部門等）で継続される程度である。</a:t>
            </a:r>
            <a:endParaRPr lang="ja-JP" altLang="en-US" dirty="0"/>
          </a:p>
          <a:p>
            <a:pPr lvl="0"/>
            <a:endParaRPr lang="ja-JP" altLang="en-US" dirty="0"/>
          </a:p>
          <a:p>
            <a:pPr lvl="0"/>
            <a:r>
              <a:rPr lang="ja-JP" altLang="en-US" dirty="0"/>
              <a:t>ＫＹＴの説明</a:t>
            </a:r>
            <a:endParaRPr lang="ja-JP" altLang="en-US" dirty="0"/>
          </a:p>
          <a:p>
            <a:pPr lvl="0"/>
            <a:r>
              <a:rPr lang="ja-JP" altLang="en-US" dirty="0"/>
              <a:t>Ｋはｋｉｋｅｎ ：Ｄａｎｇｅｒ　ｏｒ　Ｒｉｓｋの意味</a:t>
            </a:r>
            <a:endParaRPr lang="ja-JP" altLang="en-US" dirty="0"/>
          </a:p>
          <a:p>
            <a:pPr lvl="0"/>
            <a:r>
              <a:rPr lang="ja-JP" altLang="en-US" dirty="0"/>
              <a:t>Ｙは</a:t>
            </a:r>
            <a:r>
              <a:rPr lang="en-US" altLang="ja-JP" dirty="0" err="1"/>
              <a:t>Yochi</a:t>
            </a:r>
            <a:r>
              <a:rPr lang="ja-JP" altLang="en-US" dirty="0" err="1"/>
              <a:t>　</a:t>
            </a:r>
            <a:r>
              <a:rPr lang="ja-JP" altLang="en-US"/>
              <a:t>　　：</a:t>
            </a:r>
            <a:r>
              <a:rPr lang="ja-JP" altLang="en-US" dirty="0"/>
              <a:t>Ｆｏｒｅｓｅｅ　　職場や作業の状況の中に潜む、さまざまな「労働災害や事故の原因となる可能性のある不安全行動　　　　　　　　　や不安全状態」を見つけ出して、それが引き起こす現象（事故の型）を予想するすること。</a:t>
            </a:r>
            <a:endParaRPr lang="ja-JP" altLang="en-US" dirty="0"/>
          </a:p>
          <a:p>
            <a:pPr lvl="0"/>
            <a:r>
              <a:rPr lang="ja-JP" altLang="en-US" dirty="0"/>
              <a:t>Ｔは　</a:t>
            </a:r>
            <a:r>
              <a:rPr lang="ja-JP" altLang="en-US" dirty="0"/>
              <a:t>　　　　 ：Ｔｒａｉｎｉｎｇ　小集団で話し合い、考え合い、危険情報を共有化して、対策をかんがえる中、危険のポイントと行　　　　　　　　動目標を定め、それを潜在意識に強く訴え、安全を確認して行動するようになるための、日常的な訓練である。</a:t>
            </a:r>
            <a:endParaRPr lang="ja-JP" altLang="en-US" dirty="0"/>
          </a:p>
          <a:p>
            <a:pPr lvl="0"/>
            <a:endParaRPr lang="ja-JP" altLang="en-US" dirty="0"/>
          </a:p>
          <a:p>
            <a:pPr lvl="0"/>
            <a:endParaRPr lang="ja-JP" altLang="en-US" dirty="0"/>
          </a:p>
          <a:p>
            <a:pPr lvl="0"/>
            <a:r>
              <a:rPr lang="ja-JP" altLang="en-US"/>
              <a:t>　</a:t>
            </a:r>
            <a:endParaRPr lang="ja-JP" altLang="en-US"/>
          </a:p>
          <a:p>
            <a:pPr lvl="0"/>
            <a:endParaRPr lang="ja-JP" altLang="en-US"/>
          </a:p>
          <a:p>
            <a:pPr lvl="0"/>
            <a:endParaRPr lang="ja-JP" altLang="en-US"/>
          </a:p>
          <a:p>
            <a:pPr lvl="0"/>
            <a:endParaRPr lang="ja-JP" altLang="en-US"/>
          </a:p>
          <a:p>
            <a:pPr lvl="0"/>
            <a:endParaRPr lang="ja-JP" altLang="en-US"/>
          </a:p>
          <a:p>
            <a:pPr lvl="0"/>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94210" name="幻灯片图像占位符 94209"/>
          <p:cNvSpPr>
            <a:spLocks noTextEdit="1"/>
          </p:cNvSpPr>
          <p:nvPr>
            <p:ph type="sldImg"/>
          </p:nvPr>
        </p:nvSpPr>
        <p:spPr>
          <a:xfrm>
            <a:off x="922338" y="746125"/>
            <a:ext cx="4967287" cy="3725863"/>
          </a:xfrm>
        </p:spPr>
      </p:sp>
      <p:sp>
        <p:nvSpPr>
          <p:cNvPr id="94211" name="文本占位符 94210"/>
          <p:cNvSpPr>
            <a:spLocks noGrp="1"/>
          </p:cNvSpPr>
          <p:nvPr>
            <p:ph type="body" idx="1"/>
          </p:nvPr>
        </p:nvSpPr>
        <p:spPr>
          <a:xfrm>
            <a:off x="908050" y="4721225"/>
            <a:ext cx="4991100" cy="4471988"/>
          </a:xfrm>
        </p:spPr>
        <p:txBody>
          <a:bodyPr/>
          <a:p>
            <a:pPr lvl="0"/>
            <a:r>
              <a:rPr lang="ja-JP" altLang="en-US" dirty="0"/>
              <a:t>気付いた危険を、みんなが</a:t>
            </a:r>
            <a:r>
              <a:rPr lang="ja-JP" altLang="en-US" dirty="0"/>
              <a:t>“</a:t>
            </a:r>
            <a:r>
              <a:rPr lang="ja-JP" altLang="en-US" dirty="0"/>
              <a:t>アリアリと目に浮かぶ</a:t>
            </a:r>
            <a:r>
              <a:rPr lang="ja-JP" altLang="en-US" dirty="0"/>
              <a:t>”</a:t>
            </a:r>
            <a:r>
              <a:rPr lang="ja-JP" altLang="en-US" dirty="0"/>
              <a:t>ように７つのポイントで具体化してみるよう説明する。</a:t>
            </a:r>
            <a:endParaRPr lang="ja-JP" altLang="en-US" dirty="0"/>
          </a:p>
          <a:p>
            <a:pPr lvl="0"/>
            <a:r>
              <a:rPr lang="ja-JP" altLang="en-US" dirty="0"/>
              <a:t>７つのポイントについて説明、次のスライドにまとめてあることも説明しておく。</a:t>
            </a:r>
            <a:endParaRPr lang="ja-JP"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21538" name="幻灯片图像占位符 321537"/>
          <p:cNvSpPr>
            <a:spLocks noTextEdit="1"/>
          </p:cNvSpPr>
          <p:nvPr>
            <p:ph type="sldImg"/>
          </p:nvPr>
        </p:nvSpPr>
        <p:spPr>
          <a:xfrm>
            <a:off x="922338" y="746125"/>
            <a:ext cx="4967287" cy="3725863"/>
          </a:xfrm>
        </p:spPr>
      </p:sp>
      <p:sp>
        <p:nvSpPr>
          <p:cNvPr id="321539" name="文本占位符 321538"/>
          <p:cNvSpPr>
            <a:spLocks noGrp="1"/>
          </p:cNvSpPr>
          <p:nvPr>
            <p:ph type="body" idx="1"/>
          </p:nvPr>
        </p:nvSpPr>
        <p:spPr>
          <a:xfrm>
            <a:off x="908050" y="4721225"/>
            <a:ext cx="4991100" cy="4471988"/>
          </a:xfrm>
        </p:spPr>
        <p:txBody>
          <a:bodyPr/>
          <a:p>
            <a:pPr lvl="0"/>
            <a:r>
              <a:rPr lang="ja-JP" altLang="en-US" dirty="0"/>
              <a:t>７つのポイントについて説明する。次に各ポイント毎に説明していく。</a:t>
            </a:r>
            <a:endParaRPr lang="ja-JP"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23586" name="幻灯片图像占位符 323585"/>
          <p:cNvSpPr>
            <a:spLocks noTextEdit="1"/>
          </p:cNvSpPr>
          <p:nvPr>
            <p:ph type="sldImg"/>
          </p:nvPr>
        </p:nvSpPr>
        <p:spPr>
          <a:xfrm>
            <a:off x="922338" y="746125"/>
            <a:ext cx="4967287" cy="3725863"/>
          </a:xfrm>
        </p:spPr>
      </p:sp>
      <p:sp>
        <p:nvSpPr>
          <p:cNvPr id="323587" name="文本占位符 323586"/>
          <p:cNvSpPr>
            <a:spLocks noGrp="1"/>
          </p:cNvSpPr>
          <p:nvPr>
            <p:ph type="body" idx="1"/>
          </p:nvPr>
        </p:nvSpPr>
        <p:spPr>
          <a:xfrm>
            <a:off x="908050" y="4721225"/>
            <a:ext cx="4991100" cy="4471988"/>
          </a:xfrm>
        </p:spPr>
        <p:txBody>
          <a:bodyPr/>
          <a:p>
            <a:pPr lvl="0"/>
            <a:r>
              <a:rPr lang="ja-JP" altLang="en-US" dirty="0"/>
              <a:t>危険のとらえ方と表現の仕方について説明する。特に</a:t>
            </a:r>
            <a:r>
              <a:rPr lang="en-US" altLang="ja-JP" dirty="0"/>
              <a:t>②</a:t>
            </a:r>
            <a:r>
              <a:rPr lang="ja-JP" altLang="en-US" dirty="0"/>
              <a:t>危険要因と現象の組み合わせについて詳しく説明する。</a:t>
            </a:r>
            <a:endParaRPr lang="ja-JP" altLang="en-US" dirty="0"/>
          </a:p>
          <a:p>
            <a:pPr lvl="0"/>
            <a:r>
              <a:rPr lang="ja-JP" altLang="en-US" dirty="0"/>
              <a:t>危険は　危険要因（不安全な状態と不安全な行動）と現象（事故の型）の組み合わせで表現するすることを説明する。</a:t>
            </a:r>
            <a:endParaRPr lang="ja-JP" altLang="en-US" dirty="0"/>
          </a:p>
          <a:p>
            <a:pPr lvl="0"/>
            <a:endParaRPr lang="ja-JP" altLang="en-US" dirty="0"/>
          </a:p>
          <a:p>
            <a:pPr lvl="0"/>
            <a:r>
              <a:rPr lang="ja-JP" altLang="en-US" dirty="0"/>
              <a:t>　　タイ語の表現はどうなるか？</a:t>
            </a:r>
            <a:endParaRPr lang="ja-JP" altLang="en-US" dirty="0"/>
          </a:p>
          <a:p>
            <a:pPr lvl="0"/>
            <a:r>
              <a:rPr lang="ja-JP" altLang="en-US" dirty="0"/>
              <a:t>　　日本語では～なので～になる　と表現する</a:t>
            </a:r>
            <a:endParaRPr lang="ja-JP" altLang="en-US" dirty="0"/>
          </a:p>
          <a:p>
            <a:pPr lvl="0"/>
            <a:r>
              <a:rPr lang="ja-JP" altLang="en-US" dirty="0"/>
              <a:t>　</a:t>
            </a:r>
            <a:endParaRPr lang="ja-JP" altLang="en-US" dirty="0"/>
          </a:p>
          <a:p>
            <a:pPr lvl="0"/>
            <a:r>
              <a:rPr lang="ja-JP" altLang="en-US" dirty="0"/>
              <a:t>　不安全な状態ということの意味について　　　　　　　　　　不安全行動の意味</a:t>
            </a:r>
            <a:endParaRPr lang="ja-JP" altLang="en-US" dirty="0"/>
          </a:p>
          <a:p>
            <a:pPr lvl="0"/>
            <a:r>
              <a:rPr lang="ja-JP" altLang="en-US" dirty="0"/>
              <a:t>　・回転部にカバーがされていない　　　　　　　　　　　　　・安全装置を無効にした</a:t>
            </a:r>
            <a:endParaRPr lang="ja-JP" altLang="en-US" dirty="0"/>
          </a:p>
          <a:p>
            <a:pPr lvl="0"/>
            <a:r>
              <a:rPr lang="ja-JP" altLang="en-US" dirty="0"/>
              <a:t>　・通路に物がはみ出している　　　　　　　　　　　　　　　・保護具を使わない</a:t>
            </a:r>
            <a:endParaRPr lang="ja-JP" altLang="en-US" dirty="0"/>
          </a:p>
          <a:p>
            <a:pPr lvl="0"/>
            <a:r>
              <a:rPr lang="ja-JP" altLang="en-US" dirty="0"/>
              <a:t>　・積荷が決められた高さを超えて積んである　　　　　　　　・つり荷の下に入っている</a:t>
            </a:r>
            <a:endParaRPr lang="ja-JP"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25634" name="幻灯片图像占位符 325633"/>
          <p:cNvSpPr>
            <a:spLocks noTextEdit="1"/>
          </p:cNvSpPr>
          <p:nvPr>
            <p:ph type="sldImg"/>
          </p:nvPr>
        </p:nvSpPr>
        <p:spPr>
          <a:xfrm>
            <a:off x="922338" y="746125"/>
            <a:ext cx="4967287" cy="3725863"/>
          </a:xfrm>
        </p:spPr>
      </p:sp>
      <p:sp>
        <p:nvSpPr>
          <p:cNvPr id="325635" name="文本占位符 325634"/>
          <p:cNvSpPr>
            <a:spLocks noGrp="1"/>
          </p:cNvSpPr>
          <p:nvPr>
            <p:ph type="body" idx="1"/>
          </p:nvPr>
        </p:nvSpPr>
        <p:spPr>
          <a:xfrm>
            <a:off x="908050" y="4721225"/>
            <a:ext cx="4991100" cy="4471988"/>
          </a:xfrm>
        </p:spPr>
        <p:txBody>
          <a:bodyPr/>
          <a:p>
            <a:pPr lvl="0"/>
            <a:r>
              <a:rPr lang="ja-JP" altLang="en-US" dirty="0"/>
              <a:t>具体的な表現の例をイラストを見ながら説明する。</a:t>
            </a:r>
            <a:endParaRPr lang="ja-JP" altLang="en-US" dirty="0"/>
          </a:p>
          <a:p>
            <a:pPr lvl="0"/>
            <a:r>
              <a:rPr lang="ja-JP" altLang="en-US" dirty="0"/>
              <a:t>足場板の上を荷物を肩に担いで運搬している作業者がいる、この場合危険要因</a:t>
            </a:r>
            <a:endParaRPr lang="ja-JP" altLang="en-US" dirty="0"/>
          </a:p>
          <a:p>
            <a:pPr lvl="0"/>
            <a:r>
              <a:rPr lang="ja-JP" altLang="en-US" dirty="0"/>
              <a:t>具体的に表現すると、メンバー同士、お互い分かり合い、気付き合いやすくなる</a:t>
            </a:r>
            <a:endParaRPr lang="ja-JP" altLang="en-US" dirty="0"/>
          </a:p>
          <a:p>
            <a:pPr lvl="0"/>
            <a:endParaRPr lang="ja-JP" altLang="en-US" dirty="0"/>
          </a:p>
          <a:p>
            <a:pPr lvl="0"/>
            <a:r>
              <a:rPr lang="ja-JP" altLang="en-US" dirty="0"/>
              <a:t>　　具体的でない言葉や現象のみの言葉は、どんな意味にも取れるため不適であるため使わないようにする。（ＮＧワードとする）</a:t>
            </a:r>
            <a:endParaRPr lang="ja-JP" altLang="en-US" dirty="0"/>
          </a:p>
          <a:p>
            <a:pPr lvl="0"/>
            <a:r>
              <a:rPr lang="ja-JP" altLang="en-US" dirty="0"/>
              <a:t>　　何が</a:t>
            </a:r>
            <a:r>
              <a:rPr lang="ja-JP" altLang="en-US" dirty="0"/>
              <a:t>“</a:t>
            </a:r>
            <a:r>
              <a:rPr lang="ja-JP" altLang="en-US" dirty="0"/>
              <a:t>どのように</a:t>
            </a:r>
            <a:r>
              <a:rPr lang="ja-JP" altLang="en-US" dirty="0"/>
              <a:t>”</a:t>
            </a:r>
            <a:r>
              <a:rPr lang="ja-JP" altLang="en-US" dirty="0"/>
              <a:t>「不安定、無理、悪い」のか、お互い分かり合えない。</a:t>
            </a:r>
            <a:endParaRPr lang="ja-JP" altLang="en-US" dirty="0"/>
          </a:p>
          <a:p>
            <a:pPr lvl="0"/>
            <a:r>
              <a:rPr lang="ja-JP" altLang="en-US" dirty="0"/>
              <a:t>　　・足場板の端を歩いているので～</a:t>
            </a:r>
            <a:endParaRPr lang="ja-JP" altLang="en-US" dirty="0"/>
          </a:p>
          <a:p>
            <a:pPr lvl="0"/>
            <a:r>
              <a:rPr lang="ja-JP" altLang="en-US" dirty="0"/>
              <a:t>　　　具体的に表現する</a:t>
            </a:r>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27682" name="幻灯片图像占位符 327681"/>
          <p:cNvSpPr>
            <a:spLocks noTextEdit="1"/>
          </p:cNvSpPr>
          <p:nvPr>
            <p:ph type="sldImg"/>
          </p:nvPr>
        </p:nvSpPr>
        <p:spPr>
          <a:xfrm>
            <a:off x="922338" y="746125"/>
            <a:ext cx="4967287" cy="3725863"/>
          </a:xfrm>
        </p:spPr>
      </p:sp>
      <p:sp>
        <p:nvSpPr>
          <p:cNvPr id="327683" name="文本占位符 327682"/>
          <p:cNvSpPr>
            <a:spLocks noGrp="1"/>
          </p:cNvSpPr>
          <p:nvPr>
            <p:ph type="body" idx="1"/>
          </p:nvPr>
        </p:nvSpPr>
        <p:spPr>
          <a:xfrm>
            <a:off x="908050" y="4721225"/>
            <a:ext cx="4991100" cy="4471988"/>
          </a:xfrm>
        </p:spPr>
        <p:txBody>
          <a:bodyPr/>
          <a:p>
            <a:pPr lvl="0"/>
            <a:endParaRPr lang="en-US" altLang="ja-JP"/>
          </a:p>
          <a:p>
            <a:pPr lvl="0"/>
            <a:r>
              <a:rPr lang="ja-JP" altLang="en-US" dirty="0"/>
              <a:t>危険要因を掘り下げて表現すると、何が危険か分かりやすい。ＫＹＴの求める危険要因について説明する。</a:t>
            </a:r>
            <a:endParaRPr lang="ja-JP" altLang="en-US" dirty="0"/>
          </a:p>
          <a:p>
            <a:pPr lvl="0"/>
            <a:endParaRPr lang="ja-JP" altLang="en-US" dirty="0"/>
          </a:p>
          <a:p>
            <a:pPr lvl="0"/>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29730" name="幻灯片图像占位符 329729"/>
          <p:cNvSpPr>
            <a:spLocks noTextEdit="1"/>
          </p:cNvSpPr>
          <p:nvPr>
            <p:ph type="sldImg"/>
          </p:nvPr>
        </p:nvSpPr>
        <p:spPr>
          <a:xfrm>
            <a:off x="922338" y="746125"/>
            <a:ext cx="4967287" cy="3725863"/>
          </a:xfrm>
        </p:spPr>
      </p:sp>
      <p:sp>
        <p:nvSpPr>
          <p:cNvPr id="329731" name="文本占位符 329730"/>
          <p:cNvSpPr>
            <a:spLocks noGrp="1"/>
          </p:cNvSpPr>
          <p:nvPr>
            <p:ph type="body" idx="1"/>
          </p:nvPr>
        </p:nvSpPr>
        <p:spPr>
          <a:xfrm>
            <a:off x="908050" y="4721225"/>
            <a:ext cx="4991100" cy="4471988"/>
          </a:xfrm>
        </p:spPr>
        <p:txBody>
          <a:bodyPr/>
          <a:p>
            <a:pPr lvl="0"/>
            <a:r>
              <a:rPr lang="ja-JP" altLang="en-US" dirty="0"/>
              <a:t>具体的表現にする理由について説明する。</a:t>
            </a:r>
            <a:endParaRPr lang="ja-JP" altLang="en-US" dirty="0"/>
          </a:p>
          <a:p>
            <a:pPr lvl="0"/>
            <a:r>
              <a:rPr lang="ja-JP" altLang="en-US" dirty="0"/>
              <a:t>お互い分かり合えることがＫＹＴの効果を高める。</a:t>
            </a:r>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31778" name="幻灯片图像占位符 331777"/>
          <p:cNvSpPr>
            <a:spLocks noTextEdit="1"/>
          </p:cNvSpPr>
          <p:nvPr>
            <p:ph type="sldImg"/>
          </p:nvPr>
        </p:nvSpPr>
        <p:spPr>
          <a:xfrm>
            <a:off x="922338" y="746125"/>
            <a:ext cx="4967287" cy="3725863"/>
          </a:xfrm>
        </p:spPr>
      </p:sp>
      <p:sp>
        <p:nvSpPr>
          <p:cNvPr id="331779" name="文本占位符 331778"/>
          <p:cNvSpPr>
            <a:spLocks noGrp="1"/>
          </p:cNvSpPr>
          <p:nvPr>
            <p:ph type="body" idx="1"/>
          </p:nvPr>
        </p:nvSpPr>
        <p:spPr>
          <a:xfrm>
            <a:off x="908050" y="4721225"/>
            <a:ext cx="4991100" cy="4471988"/>
          </a:xfrm>
        </p:spPr>
        <p:txBody>
          <a:bodyPr/>
          <a:p>
            <a:pPr lvl="0"/>
            <a:r>
              <a:rPr lang="ja-JP" altLang="en-US" dirty="0"/>
              <a:t>危険要因は対策を想定して表現しないこと。危険の中身が見えなくなる。</a:t>
            </a:r>
            <a:endParaRPr lang="ja-JP" altLang="en-US" dirty="0"/>
          </a:p>
          <a:p>
            <a:pPr lvl="0"/>
            <a:r>
              <a:rPr lang="ja-JP" altLang="en-US" dirty="0"/>
              <a:t>肯定的に表現すると危険の中身が見えてくることを説明。</a:t>
            </a:r>
            <a:endParaRPr lang="ja-JP" altLang="en-US" dirty="0"/>
          </a:p>
          <a:p>
            <a:pPr lvl="0"/>
            <a:endParaRPr lang="ja-JP" altLang="en-US" dirty="0"/>
          </a:p>
          <a:p>
            <a:pPr lvl="0"/>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33826" name="幻灯片图像占位符 333825"/>
          <p:cNvSpPr>
            <a:spLocks noTextEdit="1"/>
          </p:cNvSpPr>
          <p:nvPr>
            <p:ph type="sldImg"/>
          </p:nvPr>
        </p:nvSpPr>
        <p:spPr>
          <a:xfrm>
            <a:off x="922338" y="746125"/>
            <a:ext cx="4967287" cy="3725863"/>
          </a:xfrm>
        </p:spPr>
      </p:sp>
      <p:sp>
        <p:nvSpPr>
          <p:cNvPr id="333827" name="文本占位符 333826"/>
          <p:cNvSpPr>
            <a:spLocks noGrp="1"/>
          </p:cNvSpPr>
          <p:nvPr>
            <p:ph type="body" idx="1"/>
          </p:nvPr>
        </p:nvSpPr>
        <p:spPr>
          <a:xfrm>
            <a:off x="908050" y="4721225"/>
            <a:ext cx="4991100" cy="4471988"/>
          </a:xfrm>
        </p:spPr>
        <p:txBody>
          <a:bodyPr/>
          <a:p>
            <a:pPr lvl="0"/>
            <a:r>
              <a:rPr lang="ja-JP" altLang="en-US" dirty="0"/>
              <a:t>第２ラウンド　</a:t>
            </a:r>
            <a:endParaRPr lang="ja-JP" altLang="en-US" dirty="0"/>
          </a:p>
          <a:p>
            <a:pPr lvl="0"/>
            <a:r>
              <a:rPr lang="ja-JP" altLang="en-US" dirty="0"/>
              <a:t>重要項目を選んで、Ｎｏに〇印をつける</a:t>
            </a:r>
            <a:endParaRPr lang="ja-JP" altLang="en-US" dirty="0"/>
          </a:p>
          <a:p>
            <a:pPr lvl="0"/>
            <a:r>
              <a:rPr lang="ja-JP" altLang="en-US" dirty="0"/>
              <a:t>さらに〇印を絞り込んで、危険のポイントとして</a:t>
            </a:r>
            <a:r>
              <a:rPr lang="en-US" altLang="ja-JP" dirty="0"/>
              <a:t>◎</a:t>
            </a:r>
            <a:r>
              <a:rPr lang="ja-JP" altLang="en-US" dirty="0"/>
              <a:t>印とアンダーラインをつける</a:t>
            </a:r>
            <a:endParaRPr lang="ja-JP" altLang="en-US" dirty="0"/>
          </a:p>
          <a:p>
            <a:pPr lvl="0"/>
            <a:r>
              <a:rPr lang="ja-JP" altLang="en-US" dirty="0"/>
              <a:t>全員で指差唱和する　　　　　　　</a:t>
            </a:r>
            <a:endParaRPr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35874" name="幻灯片图像占位符 335873"/>
          <p:cNvSpPr>
            <a:spLocks noTextEdit="1"/>
          </p:cNvSpPr>
          <p:nvPr>
            <p:ph type="sldImg"/>
          </p:nvPr>
        </p:nvSpPr>
        <p:spPr>
          <a:xfrm>
            <a:off x="922338" y="746125"/>
            <a:ext cx="4967287" cy="3725863"/>
          </a:xfrm>
        </p:spPr>
      </p:sp>
      <p:sp>
        <p:nvSpPr>
          <p:cNvPr id="335875" name="文本占位符 335874"/>
          <p:cNvSpPr>
            <a:spLocks noGrp="1"/>
          </p:cNvSpPr>
          <p:nvPr>
            <p:ph type="body" idx="1"/>
          </p:nvPr>
        </p:nvSpPr>
        <p:spPr>
          <a:xfrm>
            <a:off x="908050" y="4721225"/>
            <a:ext cx="4991100" cy="4471988"/>
          </a:xfrm>
        </p:spPr>
        <p:txBody>
          <a:bodyPr/>
          <a:p>
            <a:pPr lvl="0"/>
            <a:r>
              <a:rPr lang="ja-JP" altLang="en-US" dirty="0"/>
              <a:t>第２ラウンドの手順・要領</a:t>
            </a:r>
            <a:endParaRPr lang="ja-JP" altLang="en-US" dirty="0"/>
          </a:p>
          <a:p>
            <a:pPr lvl="0"/>
            <a:r>
              <a:rPr lang="ja-JP" altLang="en-US" dirty="0"/>
              <a:t>メンバーから重要と思うと発言のあった項目に〇印をつける。〇印は何個になってもよい。</a:t>
            </a:r>
            <a:endParaRPr lang="ja-JP" altLang="en-US" dirty="0"/>
          </a:p>
          <a:p>
            <a:pPr lvl="0"/>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42018" name="幻灯片图像占位符 342017"/>
          <p:cNvSpPr>
            <a:spLocks noTextEdit="1"/>
          </p:cNvSpPr>
          <p:nvPr>
            <p:ph type="sldImg"/>
          </p:nvPr>
        </p:nvSpPr>
        <p:spPr>
          <a:xfrm>
            <a:off x="922338" y="746125"/>
            <a:ext cx="4967287" cy="3725863"/>
          </a:xfrm>
        </p:spPr>
      </p:sp>
      <p:sp>
        <p:nvSpPr>
          <p:cNvPr id="342019" name="文本占位符 342018"/>
          <p:cNvSpPr>
            <a:spLocks noGrp="1"/>
          </p:cNvSpPr>
          <p:nvPr>
            <p:ph type="body" idx="1"/>
          </p:nvPr>
        </p:nvSpPr>
        <p:spPr>
          <a:xfrm>
            <a:off x="908050" y="4721225"/>
            <a:ext cx="4991100" cy="4471988"/>
          </a:xfrm>
        </p:spPr>
        <p:txBody>
          <a:bodyPr/>
          <a:p>
            <a:pPr lvl="0"/>
            <a:r>
              <a:rPr lang="ja-JP" altLang="en-US" dirty="0"/>
              <a:t>危険のポイントを１～２項目に絞り込む。質の高い重要だと思われる危険を全員の合意をえて、危険のポイントとする。</a:t>
            </a:r>
            <a:endParaRPr lang="ja-JP" altLang="en-US" dirty="0"/>
          </a:p>
          <a:p>
            <a:pPr lvl="0"/>
            <a:endParaRPr lang="ja-JP" altLang="en-US" dirty="0"/>
          </a:p>
          <a:p>
            <a:pPr lvl="0"/>
            <a:endParaRPr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65538" name="幻灯片图像占位符 65537"/>
          <p:cNvSpPr>
            <a:spLocks noTextEdit="1"/>
          </p:cNvSpPr>
          <p:nvPr>
            <p:ph type="sldImg"/>
          </p:nvPr>
        </p:nvSpPr>
        <p:spPr>
          <a:xfrm>
            <a:off x="922338" y="746125"/>
            <a:ext cx="4967287" cy="3725863"/>
          </a:xfrm>
        </p:spPr>
      </p:sp>
      <p:sp>
        <p:nvSpPr>
          <p:cNvPr id="65539" name="文本占位符 65538"/>
          <p:cNvSpPr>
            <a:spLocks noGrp="1"/>
          </p:cNvSpPr>
          <p:nvPr>
            <p:ph type="body" idx="1"/>
          </p:nvPr>
        </p:nvSpPr>
        <p:spPr>
          <a:xfrm>
            <a:off x="908050" y="4721225"/>
            <a:ext cx="4991100" cy="4471988"/>
          </a:xfrm>
        </p:spPr>
        <p:txBody>
          <a:bodyPr/>
          <a:p>
            <a:pPr lvl="0"/>
            <a:r>
              <a:rPr lang="ja-JP" altLang="en-US" dirty="0"/>
              <a:t>職場に存在する危険の種類について順番に説明する。</a:t>
            </a:r>
            <a:endParaRPr lang="ja-JP" altLang="en-US" dirty="0"/>
          </a:p>
          <a:p>
            <a:pPr lvl="0"/>
            <a:r>
              <a:rPr lang="ja-JP" altLang="en-US" dirty="0"/>
              <a:t>　・フォークリフトが走っている、歩行者や周囲の道路状況、積荷の状況を想像して次にどんなことが起こるのか話し合う。</a:t>
            </a:r>
            <a:endParaRPr lang="ja-JP" altLang="en-US" dirty="0"/>
          </a:p>
          <a:p>
            <a:pPr lvl="0"/>
            <a:endParaRPr lang="ja-JP" altLang="en-US" dirty="0"/>
          </a:p>
          <a:p>
            <a:pPr lvl="0"/>
            <a:r>
              <a:rPr lang="ja-JP" altLang="en-US" dirty="0"/>
              <a:t>見える危険も見えない危険もある、災害防止はいかに危険を見つけるか、またその危険にいかに対応するかということの繰り返しである。</a:t>
            </a:r>
            <a:endParaRPr lang="ja-JP" altLang="en-US" dirty="0"/>
          </a:p>
          <a:p>
            <a:pPr lvl="0"/>
            <a:endParaRPr lang="ja-JP" altLang="en-US" dirty="0"/>
          </a:p>
          <a:p>
            <a:pPr lvl="0"/>
            <a:endParaRPr lang="ja-JP"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44066" name="幻灯片图像占位符 344065"/>
          <p:cNvSpPr>
            <a:spLocks noTextEdit="1"/>
          </p:cNvSpPr>
          <p:nvPr>
            <p:ph type="sldImg"/>
          </p:nvPr>
        </p:nvSpPr>
        <p:spPr>
          <a:xfrm>
            <a:off x="922338" y="746125"/>
            <a:ext cx="4967287" cy="3725863"/>
          </a:xfrm>
        </p:spPr>
      </p:sp>
      <p:sp>
        <p:nvSpPr>
          <p:cNvPr id="344067" name="文本占位符 344066"/>
          <p:cNvSpPr>
            <a:spLocks noGrp="1"/>
          </p:cNvSpPr>
          <p:nvPr>
            <p:ph type="body" idx="1"/>
          </p:nvPr>
        </p:nvSpPr>
        <p:spPr>
          <a:xfrm>
            <a:off x="908050" y="4721225"/>
            <a:ext cx="4991100" cy="4471988"/>
          </a:xfrm>
        </p:spPr>
        <p:txBody>
          <a:bodyPr/>
          <a:p>
            <a:pPr lvl="0"/>
            <a:r>
              <a:rPr lang="ja-JP" altLang="en-US" dirty="0"/>
              <a:t>このラウンドは対策を考えるラウンドです。危険のポイントに対する対策案を所定の時間内に３項目くらいだす。</a:t>
            </a:r>
            <a:endParaRPr lang="ja-JP" altLang="en-US" dirty="0"/>
          </a:p>
          <a:p>
            <a:pPr lvl="0"/>
            <a:endParaRPr lang="ja-JP"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46114" name="幻灯片图像占位符 346113"/>
          <p:cNvSpPr>
            <a:spLocks noTextEdit="1"/>
          </p:cNvSpPr>
          <p:nvPr>
            <p:ph type="sldImg"/>
          </p:nvPr>
        </p:nvSpPr>
        <p:spPr>
          <a:xfrm>
            <a:off x="922338" y="746125"/>
            <a:ext cx="4967287" cy="3725863"/>
          </a:xfrm>
        </p:spPr>
      </p:sp>
      <p:sp>
        <p:nvSpPr>
          <p:cNvPr id="346115" name="文本占位符 346114"/>
          <p:cNvSpPr>
            <a:spLocks noGrp="1"/>
          </p:cNvSpPr>
          <p:nvPr>
            <p:ph type="body" idx="1"/>
          </p:nvPr>
        </p:nvSpPr>
        <p:spPr>
          <a:xfrm>
            <a:off x="908050" y="4721225"/>
            <a:ext cx="4991100" cy="4471988"/>
          </a:xfrm>
        </p:spPr>
        <p:txBody>
          <a:bodyPr/>
          <a:p>
            <a:pPr lvl="0"/>
            <a:r>
              <a:rPr lang="ja-JP" altLang="en-US" dirty="0"/>
              <a:t>第３ラウンドの手順要領をまとめたものです。</a:t>
            </a:r>
            <a:endParaRPr lang="ja-JP" altLang="en-US" dirty="0"/>
          </a:p>
          <a:p>
            <a:pPr lvl="0"/>
            <a:endParaRPr lang="ja-JP"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49186" name="幻灯片图像占位符 349185"/>
          <p:cNvSpPr>
            <a:spLocks noTextEdit="1"/>
          </p:cNvSpPr>
          <p:nvPr>
            <p:ph type="sldImg"/>
          </p:nvPr>
        </p:nvSpPr>
        <p:spPr>
          <a:xfrm>
            <a:off x="922338" y="746125"/>
            <a:ext cx="4967287" cy="3725863"/>
          </a:xfrm>
        </p:spPr>
      </p:sp>
      <p:sp>
        <p:nvSpPr>
          <p:cNvPr id="349187" name="文本占位符 349186"/>
          <p:cNvSpPr>
            <a:spLocks noGrp="1"/>
          </p:cNvSpPr>
          <p:nvPr>
            <p:ph type="body" idx="1"/>
          </p:nvPr>
        </p:nvSpPr>
        <p:spPr>
          <a:xfrm>
            <a:off x="908050" y="4721225"/>
            <a:ext cx="4991100" cy="4471988"/>
          </a:xfrm>
        </p:spPr>
        <p:txBody>
          <a:bodyPr/>
          <a:p>
            <a:pPr lvl="0"/>
            <a:r>
              <a:rPr lang="ja-JP" altLang="en-US" dirty="0"/>
              <a:t>このラウンドは重点実施項目を実践するための、チーム行動目標を決めるラウンドです。</a:t>
            </a:r>
            <a:endParaRPr lang="ja-JP" altLang="en-US" dirty="0"/>
          </a:p>
          <a:p>
            <a:pPr lvl="0"/>
            <a:endParaRPr lang="ja-JP"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52258" name="幻灯片图像占位符 352257"/>
          <p:cNvSpPr>
            <a:spLocks noTextEdit="1"/>
          </p:cNvSpPr>
          <p:nvPr>
            <p:ph type="sldImg"/>
          </p:nvPr>
        </p:nvSpPr>
        <p:spPr>
          <a:xfrm>
            <a:off x="922338" y="746125"/>
            <a:ext cx="4967287" cy="3725863"/>
          </a:xfrm>
        </p:spPr>
      </p:sp>
      <p:sp>
        <p:nvSpPr>
          <p:cNvPr id="352259" name="文本占位符 352258"/>
          <p:cNvSpPr>
            <a:spLocks noGrp="1"/>
          </p:cNvSpPr>
          <p:nvPr>
            <p:ph type="body" idx="1"/>
          </p:nvPr>
        </p:nvSpPr>
        <p:spPr>
          <a:xfrm>
            <a:off x="908050" y="4721225"/>
            <a:ext cx="4991100" cy="4471988"/>
          </a:xfrm>
        </p:spPr>
        <p:txBody>
          <a:bodyPr/>
          <a:p>
            <a:pPr lvl="0"/>
            <a:endParaRPr lang="en-US" altLang="ja-JP" dirty="0"/>
          </a:p>
          <a:p>
            <a:pPr lvl="0"/>
            <a:r>
              <a:rPr lang="ja-JP" altLang="en-US" dirty="0"/>
              <a:t>チーム行動目標の設定について説明する。模造紙を取り囲み、行動目標を読み上げながら、指差唱和で確認する方法について説明する。</a:t>
            </a:r>
            <a:endParaRPr lang="ja-JP" altLang="en-US" dirty="0"/>
          </a:p>
          <a:p>
            <a:pPr lvl="0"/>
            <a:r>
              <a:rPr lang="ja-JP" altLang="en-US" dirty="0"/>
              <a:t>　～を～して～しよう　ヨシ！　</a:t>
            </a:r>
            <a:endParaRPr lang="ja-JP" altLang="en-US" dirty="0"/>
          </a:p>
          <a:p>
            <a:pPr lvl="0"/>
            <a:r>
              <a:rPr lang="ja-JP" altLang="en-US" dirty="0"/>
              <a:t>行動目標を指差唱和することにより、チームとしての一体感、連帯感が促進され「ヤルゾ」という意気込みが生まれてくることを実感してもらう。</a:t>
            </a:r>
            <a:endParaRPr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54306" name="幻灯片图像占位符 354305"/>
          <p:cNvSpPr>
            <a:spLocks noTextEdit="1"/>
          </p:cNvSpPr>
          <p:nvPr>
            <p:ph type="sldImg"/>
          </p:nvPr>
        </p:nvSpPr>
        <p:spPr>
          <a:xfrm>
            <a:off x="922338" y="746125"/>
            <a:ext cx="4967287" cy="3725863"/>
          </a:xfrm>
        </p:spPr>
      </p:sp>
      <p:sp>
        <p:nvSpPr>
          <p:cNvPr id="354307" name="文本占位符 354306"/>
          <p:cNvSpPr>
            <a:spLocks noGrp="1"/>
          </p:cNvSpPr>
          <p:nvPr>
            <p:ph type="body" idx="1"/>
          </p:nvPr>
        </p:nvSpPr>
        <p:spPr>
          <a:xfrm>
            <a:off x="908050" y="4721225"/>
            <a:ext cx="4991100" cy="4471988"/>
          </a:xfrm>
        </p:spPr>
        <p:txBody>
          <a:bodyPr/>
          <a:p>
            <a:pPr lvl="0"/>
            <a:r>
              <a:rPr lang="ja-JP" altLang="en-US" dirty="0"/>
              <a:t>指差呼称項目を設定し、タッチ＆コールをしてＫＹＴをしめくくる。</a:t>
            </a:r>
            <a:endParaRPr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57378" name="幻灯片图像占位符 357377"/>
          <p:cNvSpPr>
            <a:spLocks noTextEdit="1"/>
          </p:cNvSpPr>
          <p:nvPr>
            <p:ph type="sldImg"/>
          </p:nvPr>
        </p:nvSpPr>
        <p:spPr>
          <a:xfrm>
            <a:off x="922338" y="746125"/>
            <a:ext cx="4967287" cy="3725863"/>
          </a:xfrm>
        </p:spPr>
      </p:sp>
      <p:sp>
        <p:nvSpPr>
          <p:cNvPr id="357379" name="文本占位符 357378"/>
          <p:cNvSpPr>
            <a:spLocks noGrp="1"/>
          </p:cNvSpPr>
          <p:nvPr>
            <p:ph type="body" idx="1"/>
          </p:nvPr>
        </p:nvSpPr>
        <p:spPr>
          <a:xfrm>
            <a:off x="908050" y="4721225"/>
            <a:ext cx="4991100" cy="4471988"/>
          </a:xfrm>
        </p:spPr>
        <p:txBody>
          <a:bodyPr/>
          <a:p>
            <a:pPr lvl="0"/>
            <a:r>
              <a:rPr lang="ja-JP" altLang="en-US" dirty="0"/>
              <a:t>タッチ＆コールは</a:t>
            </a:r>
            <a:r>
              <a:rPr lang="en-US" altLang="ja-JP"/>
              <a:t>3</a:t>
            </a:r>
            <a:r>
              <a:rPr lang="ja-JP" altLang="en-US" dirty="0"/>
              <a:t>回おこなう。</a:t>
            </a:r>
            <a:endParaRPr lang="ja-JP" altLang="en-US" dirty="0"/>
          </a:p>
          <a:p>
            <a:pPr lvl="0"/>
            <a:r>
              <a:rPr lang="ja-JP" altLang="en-US" dirty="0"/>
              <a:t>リ</a:t>
            </a:r>
            <a:r>
              <a:rPr lang="ja-JP" altLang="en-US" dirty="0"/>
              <a:t>ーダーは「やろう、やるぞのＫＹＴ」という意気込みを全員が持つように仕向ける。</a:t>
            </a:r>
            <a:endParaRPr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359426" name="幻灯片图像占位符 359425"/>
          <p:cNvSpPr>
            <a:spLocks noTextEdit="1"/>
          </p:cNvSpPr>
          <p:nvPr>
            <p:ph type="sldImg"/>
          </p:nvPr>
        </p:nvSpPr>
        <p:spPr>
          <a:xfrm>
            <a:off x="922338" y="746125"/>
            <a:ext cx="4967287" cy="3725863"/>
          </a:xfrm>
        </p:spPr>
      </p:sp>
      <p:sp>
        <p:nvSpPr>
          <p:cNvPr id="359427" name="文本占位符 359426"/>
          <p:cNvSpPr>
            <a:spLocks noGrp="1"/>
          </p:cNvSpPr>
          <p:nvPr>
            <p:ph type="body" idx="1"/>
          </p:nvPr>
        </p:nvSpPr>
        <p:spPr>
          <a:xfrm>
            <a:off x="908050" y="4721225"/>
            <a:ext cx="4991100" cy="4471988"/>
          </a:xfrm>
        </p:spPr>
        <p:txBody>
          <a:bodyPr/>
          <a:p>
            <a:pPr lvl="0"/>
            <a:r>
              <a:rPr lang="ja-JP" altLang="en-US" dirty="0"/>
              <a:t>これから発表してもらうことを説明する。</a:t>
            </a:r>
            <a:endParaRPr lang="ja-JP" altLang="en-US" dirty="0"/>
          </a:p>
          <a:p>
            <a:pPr lvl="0"/>
            <a:r>
              <a:rPr lang="en-US" altLang="ja-JP"/>
              <a:t>1</a:t>
            </a:r>
            <a:r>
              <a:rPr lang="ja-JP" altLang="en-US" dirty="0"/>
              <a:t>チームずつ全員前に出て、模造紙を掲示して、発表者が発表する。他のメンバーは周囲を取り囲むようにして立つ。</a:t>
            </a:r>
            <a:endParaRPr lang="ja-JP" altLang="en-US" dirty="0"/>
          </a:p>
          <a:p>
            <a:pPr lvl="0"/>
            <a:r>
              <a:rPr lang="ja-JP" altLang="en-US" dirty="0"/>
              <a:t>発</a:t>
            </a:r>
            <a:r>
              <a:rPr lang="ja-JP" altLang="en-US" dirty="0"/>
              <a:t>表者は１ラウンド～４ラウンドまで流して読み上げる</a:t>
            </a:r>
            <a:endParaRPr lang="ja-JP" altLang="en-US" dirty="0"/>
          </a:p>
          <a:p>
            <a:pPr lvl="0"/>
            <a:r>
              <a:rPr lang="ja-JP" altLang="en-US" dirty="0"/>
              <a:t>発表するチーム以外のチームのコメント（講評者）係りは他チームの発表を聞いて講評する。</a:t>
            </a:r>
            <a:endParaRPr lang="ja-JP" altLang="en-US" dirty="0"/>
          </a:p>
          <a:p>
            <a:pPr lvl="0"/>
            <a:r>
              <a:rPr lang="ja-JP" altLang="en-US" dirty="0"/>
              <a:t>他チームのよいところを学ぶ姿勢が大事であることを説明する。</a:t>
            </a:r>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67586" name="幻灯片图像占位符 67585"/>
          <p:cNvSpPr>
            <a:spLocks noTextEdit="1"/>
          </p:cNvSpPr>
          <p:nvPr>
            <p:ph type="sldImg"/>
          </p:nvPr>
        </p:nvSpPr>
        <p:spPr>
          <a:xfrm>
            <a:off x="922338" y="746125"/>
            <a:ext cx="4967287" cy="3725863"/>
          </a:xfrm>
        </p:spPr>
      </p:sp>
      <p:sp>
        <p:nvSpPr>
          <p:cNvPr id="67587" name="文本占位符 67586"/>
          <p:cNvSpPr>
            <a:spLocks noGrp="1"/>
          </p:cNvSpPr>
          <p:nvPr>
            <p:ph type="body" idx="1"/>
          </p:nvPr>
        </p:nvSpPr>
        <p:spPr>
          <a:xfrm>
            <a:off x="908050" y="4721225"/>
            <a:ext cx="4991100" cy="4471988"/>
          </a:xfrm>
        </p:spPr>
        <p:txBody>
          <a:bodyPr/>
          <a:p>
            <a:pPr lvl="0"/>
            <a:r>
              <a:rPr lang="ja-JP" altLang="en-US" dirty="0"/>
              <a:t>ＫＹＴの目的について説明する</a:t>
            </a:r>
            <a:endParaRPr lang="ja-JP" altLang="en-US" dirty="0"/>
          </a:p>
          <a:p>
            <a:pPr lvl="0"/>
            <a:r>
              <a:rPr lang="en-US" altLang="ja-JP" dirty="0"/>
              <a:t>→</a:t>
            </a:r>
            <a:r>
              <a:rPr lang="ja-JP" altLang="en-US" dirty="0"/>
              <a:t>に沿って順番に説明していく。</a:t>
            </a:r>
            <a:endParaRPr lang="ja-JP" altLang="en-US" dirty="0"/>
          </a:p>
          <a:p>
            <a:pPr lvl="0"/>
            <a:endParaRPr lang="ja-JP" altLang="en-US" dirty="0"/>
          </a:p>
          <a:p>
            <a:pPr lvl="0"/>
            <a:r>
              <a:rPr lang="ja-JP" altLang="en-US" dirty="0"/>
              <a:t>感受性を鋭くするということはどんなことか？</a:t>
            </a:r>
            <a:endParaRPr lang="ja-JP" altLang="en-US" dirty="0"/>
          </a:p>
          <a:p>
            <a:pPr lvl="0"/>
            <a:r>
              <a:rPr lang="ja-JP" altLang="en-US" dirty="0"/>
              <a:t>危ないことを危ないと感じる感覚、危険な状況があるとき「危ないな」「なんとなく変だ」「どうも気になる」などとピンと気付く。この感覚が感受性である。</a:t>
            </a:r>
            <a:endParaRPr lang="ja-JP" altLang="en-US" dirty="0"/>
          </a:p>
          <a:p>
            <a:pPr lvl="0"/>
            <a:endParaRPr lang="ja-JP" altLang="en-US" dirty="0"/>
          </a:p>
          <a:p>
            <a:pPr lvl="0"/>
            <a:r>
              <a:rPr lang="ja-JP" altLang="en-US" dirty="0"/>
              <a:t>本来、人間は危険感受性が極めて鋭かった。それが急速な物質（機械）文明の進展のなかで、間に合わなかったり、鈍ったり、さび付いたり、だめになったりしている。これを研ぎなおして鋭く高めるのがＫＹＴである。</a:t>
            </a:r>
            <a:endParaRPr lang="ja-JP" altLang="en-US" dirty="0"/>
          </a:p>
          <a:p>
            <a:pPr lvl="0"/>
            <a:r>
              <a:rPr lang="ja-JP" altLang="en-US" dirty="0"/>
              <a:t>毎日毎日要所で、短時間ＫＹ活動をくり返し行って、危険を危険と感じる感受性を鋭く保つ必要がある。</a:t>
            </a:r>
            <a:endParaRPr lang="ja-JP"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73730" name="幻灯片图像占位符 73729"/>
          <p:cNvSpPr>
            <a:spLocks noTextEdit="1"/>
          </p:cNvSpPr>
          <p:nvPr>
            <p:ph type="sldImg"/>
          </p:nvPr>
        </p:nvSpPr>
        <p:spPr>
          <a:xfrm>
            <a:off x="922338" y="746125"/>
            <a:ext cx="4967287" cy="3725863"/>
          </a:xfrm>
        </p:spPr>
      </p:sp>
      <p:sp>
        <p:nvSpPr>
          <p:cNvPr id="73731" name="文本占位符 73730"/>
          <p:cNvSpPr>
            <a:spLocks noGrp="1"/>
          </p:cNvSpPr>
          <p:nvPr>
            <p:ph type="body" idx="1"/>
          </p:nvPr>
        </p:nvSpPr>
        <p:spPr>
          <a:xfrm>
            <a:off x="908050" y="4721225"/>
            <a:ext cx="4991100" cy="4471988"/>
          </a:xfrm>
        </p:spPr>
        <p:txBody>
          <a:bodyPr/>
          <a:p>
            <a:pPr lvl="0"/>
            <a:r>
              <a:rPr lang="ja-JP" altLang="en-US" dirty="0"/>
              <a:t>導入準備（職場で展開する前に）として大事なことを説明</a:t>
            </a:r>
            <a:endParaRPr lang="ja-JP" altLang="en-US" dirty="0"/>
          </a:p>
          <a:p>
            <a:pPr lvl="0"/>
            <a:endParaRPr lang="ja-JP" altLang="en-US" dirty="0"/>
          </a:p>
          <a:p>
            <a:pPr lvl="0"/>
            <a:r>
              <a:rPr lang="ja-JP" altLang="en-US" dirty="0"/>
              <a:t>１．リーダーの役割が重要、リーダーは参加者との信頼関係を作るよう日ごろから心がけておくとよい。</a:t>
            </a:r>
            <a:endParaRPr lang="ja-JP" altLang="en-US" dirty="0"/>
          </a:p>
          <a:p>
            <a:pPr lvl="0"/>
            <a:r>
              <a:rPr lang="ja-JP" altLang="en-US" dirty="0"/>
              <a:t>　　・集団にはリーダーが必要であり、リーダーの良し悪しが集団を左右する、リーダーの人格以上の集団は出来ないものである。</a:t>
            </a:r>
            <a:endParaRPr lang="ja-JP" altLang="en-US" dirty="0"/>
          </a:p>
          <a:p>
            <a:pPr lvl="0"/>
            <a:r>
              <a:rPr lang="ja-JP" altLang="en-US" dirty="0"/>
              <a:t>２．リーダーシップについて１～５を説明</a:t>
            </a:r>
            <a:endParaRPr lang="ja-JP" altLang="en-US" dirty="0"/>
          </a:p>
          <a:p>
            <a:pPr lvl="0"/>
            <a:r>
              <a:rPr lang="ja-JP" altLang="en-US" dirty="0"/>
              <a:t>　　　</a:t>
            </a:r>
            <a:endParaRPr lang="ja-JP" altLang="en-US" dirty="0"/>
          </a:p>
          <a:p>
            <a:pPr lvl="0"/>
            <a:r>
              <a:rPr lang="ja-JP" altLang="en-US" dirty="0"/>
              <a:t>　　・とくに４の自分の長所・短所を理解すると言うことは意外と気がつかないことである。</a:t>
            </a:r>
            <a:endParaRPr lang="ja-JP" altLang="en-US" dirty="0"/>
          </a:p>
          <a:p>
            <a:pPr lvl="0"/>
            <a:r>
              <a:rPr lang="ja-JP" altLang="en-US" dirty="0"/>
              <a:t>　　・心理学ではこういう言葉があります。「人は他人は変えられないが、今ある自分を変えることは出来る」自分自身がどんな人間か理　　　解できれば、自分を変えることができる。自分が変われば相手が変わる。リーダーは相手に受け入れられなければリーダーシップは　　　発揮できない。</a:t>
            </a:r>
            <a:endParaRPr lang="ja-JP" altLang="en-US" dirty="0"/>
          </a:p>
          <a:p>
            <a:pPr lvl="0"/>
            <a:r>
              <a:rPr lang="ja-JP" altLang="en-US" dirty="0"/>
              <a:t>この研修の実習を通じて体験してもらうとよい。</a:t>
            </a:r>
            <a:endParaRPr lang="ja-JP"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76802" name="幻灯片图像占位符 76801"/>
          <p:cNvSpPr>
            <a:spLocks noTextEdit="1"/>
          </p:cNvSpPr>
          <p:nvPr>
            <p:ph type="sldImg"/>
          </p:nvPr>
        </p:nvSpPr>
        <p:spPr>
          <a:xfrm>
            <a:off x="922338" y="746125"/>
            <a:ext cx="4967287" cy="3725863"/>
          </a:xfrm>
        </p:spPr>
      </p:sp>
      <p:sp>
        <p:nvSpPr>
          <p:cNvPr id="76803" name="文本占位符 76802"/>
          <p:cNvSpPr>
            <a:spLocks noGrp="1"/>
          </p:cNvSpPr>
          <p:nvPr>
            <p:ph type="body" idx="1"/>
          </p:nvPr>
        </p:nvSpPr>
        <p:spPr>
          <a:xfrm>
            <a:off x="908050" y="4721225"/>
            <a:ext cx="4991100" cy="4471988"/>
          </a:xfrm>
        </p:spPr>
        <p:txBody>
          <a:bodyPr/>
          <a:p>
            <a:pPr lvl="0"/>
            <a:r>
              <a:rPr lang="ja-JP" altLang="en-US" dirty="0"/>
              <a:t>チーム・ミーテイングにおける話し合い方についての原則を説明</a:t>
            </a:r>
            <a:endParaRPr lang="ja-JP" altLang="en-US" dirty="0"/>
          </a:p>
          <a:p>
            <a:pPr lvl="0"/>
            <a:r>
              <a:rPr lang="ja-JP" altLang="en-US" dirty="0"/>
              <a:t>テーマについてメンバーが出来るだけ自由に発言できることが望ましい。このためチームミーテイングではブレン（</a:t>
            </a:r>
            <a:r>
              <a:rPr lang="en-US" altLang="ja-JP"/>
              <a:t>Brain</a:t>
            </a:r>
            <a:r>
              <a:rPr lang="ja-JP" altLang="en-US"/>
              <a:t>）・</a:t>
            </a:r>
            <a:r>
              <a:rPr lang="ja-JP" altLang="en-US" dirty="0"/>
              <a:t>ストーミング（ｓｔｏｒｍ＋</a:t>
            </a:r>
            <a:r>
              <a:rPr lang="en-US" altLang="ja-JP" dirty="0" err="1"/>
              <a:t>Ing</a:t>
            </a:r>
            <a:r>
              <a:rPr lang="en-US" altLang="ja-JP"/>
              <a:t>   )</a:t>
            </a:r>
            <a:r>
              <a:rPr lang="ja-JP" altLang="en-US" dirty="0"/>
              <a:t>法をヒントにした「ホンネの話し合い方４原則」よって行う。</a:t>
            </a:r>
            <a:endParaRPr lang="ja-JP" altLang="en-US" dirty="0"/>
          </a:p>
          <a:p>
            <a:pPr lvl="0"/>
            <a:r>
              <a:rPr lang="ja-JP" altLang="en-US" dirty="0"/>
              <a:t>これはア</a:t>
            </a:r>
            <a:r>
              <a:rPr lang="ja-JP" altLang="en-US" dirty="0"/>
              <a:t>メリカの広告代理店副社長Ａ・オズボーン氏が開発した、自由奔放に発想するアイデア創出法である。</a:t>
            </a:r>
            <a:endParaRPr lang="ja-JP" altLang="en-US" dirty="0"/>
          </a:p>
          <a:p>
            <a:pPr lvl="0"/>
            <a:r>
              <a:rPr lang="ja-JP" altLang="en-US" dirty="0"/>
              <a:t>何人かのメンバーが、リラックスした雰囲気の中で、空想、連想の連鎖反応を起こしながら自由奔放なアイデアを大量に出し合っていくための方法。</a:t>
            </a:r>
            <a:endParaRPr lang="ja-JP" altLang="en-US" dirty="0"/>
          </a:p>
          <a:p>
            <a:pPr lvl="0"/>
            <a:r>
              <a:rPr lang="ja-JP" altLang="en-US" dirty="0"/>
              <a:t>１批判禁止　</a:t>
            </a:r>
            <a:endParaRPr lang="ja-JP" altLang="en-US" dirty="0"/>
          </a:p>
          <a:p>
            <a:pPr lvl="0"/>
            <a:r>
              <a:rPr lang="ja-JP" altLang="en-US" dirty="0"/>
              <a:t>２自由奔放</a:t>
            </a:r>
            <a:endParaRPr lang="ja-JP" altLang="en-US" dirty="0"/>
          </a:p>
          <a:p>
            <a:pPr lvl="0"/>
            <a:r>
              <a:rPr lang="ja-JP" altLang="en-US" dirty="0"/>
              <a:t>３大量生産　　大量の意見を出すのは何のためか、それは量の中の質を求めるためである。</a:t>
            </a:r>
            <a:endParaRPr lang="ja-JP" altLang="en-US" dirty="0"/>
          </a:p>
          <a:p>
            <a:pPr lvl="0"/>
            <a:r>
              <a:rPr lang="ja-JP" altLang="en-US" dirty="0"/>
              <a:t>４便乗加工　　他人のアイデアに便乗して、次の発想につなげて行くことが重要、こうしてドンドン本音を出していくこと。</a:t>
            </a:r>
            <a:endParaRPr lang="ja-JP" altLang="en-US" dirty="0"/>
          </a:p>
          <a:p>
            <a:pPr lvl="0"/>
            <a:endParaRPr lang="ja-JP" altLang="en-US" dirty="0"/>
          </a:p>
          <a:p>
            <a:pPr lvl="0"/>
            <a:r>
              <a:rPr lang="ja-JP" altLang="en-US" dirty="0"/>
              <a:t>実践向きにするため、常に全員立ったまま、話し合いを行う</a:t>
            </a: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81922" name="幻灯片图像占位符 81921"/>
          <p:cNvSpPr>
            <a:spLocks noTextEdit="1"/>
          </p:cNvSpPr>
          <p:nvPr>
            <p:ph type="sldImg"/>
          </p:nvPr>
        </p:nvSpPr>
        <p:spPr>
          <a:xfrm>
            <a:off x="922338" y="746125"/>
            <a:ext cx="4967287" cy="3725863"/>
          </a:xfrm>
        </p:spPr>
      </p:sp>
      <p:sp>
        <p:nvSpPr>
          <p:cNvPr id="81923" name="文本占位符 81922"/>
          <p:cNvSpPr>
            <a:spLocks noGrp="1"/>
          </p:cNvSpPr>
          <p:nvPr>
            <p:ph type="body" idx="1"/>
          </p:nvPr>
        </p:nvSpPr>
        <p:spPr>
          <a:xfrm>
            <a:off x="908050" y="4721225"/>
            <a:ext cx="4991100" cy="4471988"/>
          </a:xfrm>
        </p:spPr>
        <p:txBody>
          <a:bodyPr/>
          <a:p>
            <a:pPr lvl="0"/>
            <a:r>
              <a:rPr lang="ja-JP" altLang="en-US" dirty="0"/>
              <a:t>１ラウンドから４ラウンドそれぞれのラウンドの目的について概略を説明</a:t>
            </a:r>
            <a:endParaRPr lang="ja-JP" altLang="en-US" dirty="0"/>
          </a:p>
          <a:p>
            <a:pPr lvl="0"/>
            <a:r>
              <a:rPr lang="ja-JP" altLang="en-US" dirty="0"/>
              <a:t>１ラウンド　　現状把握　</a:t>
            </a:r>
            <a:endParaRPr lang="ja-JP" altLang="en-US" dirty="0"/>
          </a:p>
          <a:p>
            <a:pPr lvl="0"/>
            <a:endParaRPr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88066" name="幻灯片图像占位符 88065"/>
          <p:cNvSpPr>
            <a:spLocks noTextEdit="1"/>
          </p:cNvSpPr>
          <p:nvPr>
            <p:ph type="sldImg"/>
          </p:nvPr>
        </p:nvSpPr>
        <p:spPr>
          <a:xfrm>
            <a:off x="922338" y="746125"/>
            <a:ext cx="4967287" cy="3725863"/>
          </a:xfrm>
        </p:spPr>
      </p:sp>
      <p:sp>
        <p:nvSpPr>
          <p:cNvPr id="88067" name="文本占位符 88066"/>
          <p:cNvSpPr>
            <a:spLocks noGrp="1"/>
          </p:cNvSpPr>
          <p:nvPr>
            <p:ph type="body" idx="1"/>
          </p:nvPr>
        </p:nvSpPr>
        <p:spPr>
          <a:xfrm>
            <a:off x="908050" y="4721225"/>
            <a:ext cx="4991100" cy="4471988"/>
          </a:xfrm>
        </p:spPr>
        <p:txBody>
          <a:bodyPr/>
          <a:p>
            <a:pPr lvl="0"/>
            <a:r>
              <a:rPr lang="ja-JP" altLang="en-US" dirty="0"/>
              <a:t>ＫＹＴを始める前に、チームとして活動していくために、メンバー全員が気持ちを引き締め、話し合いにはいる雰囲気づくりをすることを目的に行う。大事なのはこれも訓練なので役割になりきっておこなうこと、オリジナルな演技が出来ればチームの雰囲気はよくなる。</a:t>
            </a:r>
            <a:endParaRPr lang="ja-JP" altLang="en-US" dirty="0"/>
          </a:p>
          <a:p>
            <a:pPr lvl="0"/>
            <a:r>
              <a:rPr lang="en-US" altLang="ja-JP" dirty="0"/>
              <a:t>①</a:t>
            </a:r>
            <a:r>
              <a:rPr lang="ja-JP" altLang="en-US" dirty="0"/>
              <a:t>～</a:t>
            </a:r>
            <a:r>
              <a:rPr lang="en-US" altLang="ja-JP" dirty="0"/>
              <a:t>③</a:t>
            </a:r>
            <a:r>
              <a:rPr lang="ja-JP" altLang="en-US" dirty="0"/>
              <a:t>を順番に説明、特にリーダーの役割が中心になるので、前にやった健康問いかけＫＹで練習したことを思い出して行うように説明する。</a:t>
            </a:r>
            <a:endParaRPr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90114" name="幻灯片图像占位符 90113"/>
          <p:cNvSpPr>
            <a:spLocks noTextEdit="1"/>
          </p:cNvSpPr>
          <p:nvPr>
            <p:ph type="sldImg"/>
          </p:nvPr>
        </p:nvSpPr>
        <p:spPr>
          <a:xfrm>
            <a:off x="922338" y="746125"/>
            <a:ext cx="4967287" cy="3725863"/>
          </a:xfrm>
        </p:spPr>
      </p:sp>
      <p:sp>
        <p:nvSpPr>
          <p:cNvPr id="90115" name="文本占位符 90114"/>
          <p:cNvSpPr>
            <a:spLocks noGrp="1"/>
          </p:cNvSpPr>
          <p:nvPr>
            <p:ph type="body" idx="1"/>
          </p:nvPr>
        </p:nvSpPr>
        <p:spPr>
          <a:xfrm>
            <a:off x="908050" y="4721225"/>
            <a:ext cx="4991100" cy="4471988"/>
          </a:xfrm>
        </p:spPr>
        <p:txBody>
          <a:bodyPr/>
          <a:p>
            <a:pPr lvl="0"/>
            <a:r>
              <a:rPr lang="ja-JP" altLang="en-US" dirty="0"/>
              <a:t>続いてＫＹＴシート集「シートＮｏ１．ドラム缶計量作業」を使い、ＫＹＴ４ラウンドの第１ラウンドの現状把握に入る。この作業にどんな危険潜んでいるか話し合う。</a:t>
            </a:r>
            <a:r>
              <a:rPr lang="en-US" altLang="ja-JP" dirty="0"/>
              <a:t>①</a:t>
            </a:r>
            <a:r>
              <a:rPr lang="ja-JP" altLang="en-US" dirty="0"/>
              <a:t>～</a:t>
            </a:r>
            <a:r>
              <a:rPr lang="en-US" altLang="ja-JP" dirty="0"/>
              <a:t>④</a:t>
            </a:r>
            <a:r>
              <a:rPr lang="ja-JP" altLang="en-US" dirty="0"/>
              <a:t>について説明。</a:t>
            </a:r>
            <a:endParaRPr lang="ja-JP" altLang="en-US" dirty="0"/>
          </a:p>
          <a:p>
            <a:pPr lvl="0"/>
            <a:r>
              <a:rPr lang="ja-JP" altLang="en-US" dirty="0"/>
              <a:t>準備するものを確認する</a:t>
            </a:r>
            <a:endParaRPr lang="ja-JP" altLang="en-US" dirty="0"/>
          </a:p>
          <a:p>
            <a:pPr lvl="0"/>
            <a:r>
              <a:rPr lang="ja-JP" altLang="en-US" dirty="0"/>
              <a:t>・ＫＹＴシートＮｏ１</a:t>
            </a:r>
            <a:endParaRPr lang="ja-JP" altLang="en-US" dirty="0"/>
          </a:p>
          <a:p>
            <a:pPr lvl="0"/>
            <a:r>
              <a:rPr lang="ja-JP" altLang="en-US" dirty="0"/>
              <a:t>・ＫＹＴレポート用紙（模造紙）</a:t>
            </a:r>
            <a:endParaRPr lang="ja-JP" altLang="en-US" dirty="0"/>
          </a:p>
          <a:p>
            <a:pPr lvl="0"/>
            <a:r>
              <a:rPr lang="ja-JP" altLang="en-US" dirty="0"/>
              <a:t>・マジックインキ　赤　黒</a:t>
            </a:r>
            <a:endParaRPr lang="ja-JP" altLang="en-US" dirty="0"/>
          </a:p>
          <a:p>
            <a:pPr lvl="0"/>
            <a:r>
              <a:rPr lang="ja-JP" altLang="en-US" dirty="0"/>
              <a:t>具体的な要領は次のスライドで説明する</a:t>
            </a:r>
            <a:endParaRPr lang="ja-JP"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灯片编号占位符 1"/>
          <p:cNvSpPr/>
          <p:nvPr>
            <p:ph type="sldNum" sz="quarter" idx="2"/>
          </p:nvPr>
        </p:nvSpPr>
        <p:spPr/>
        <p:txBody>
          <a:bodyPr/>
          <a:p>
            <a:pPr lvl="0" algn="r"/>
            <a:fld id="{9A0DB2DC-4C9A-4742-B13C-FB6460FD3503}" type="slidenum">
              <a:rPr lang="ja-JP" altLang="en-US" sz="1200" dirty="0"/>
            </a:fld>
            <a:endParaRPr lang="ja-JP" altLang="en-US" sz="1200" dirty="0"/>
          </a:p>
        </p:txBody>
      </p:sp>
      <p:sp>
        <p:nvSpPr>
          <p:cNvPr id="92162" name="幻灯片图像占位符 92161"/>
          <p:cNvSpPr>
            <a:spLocks noTextEdit="1"/>
          </p:cNvSpPr>
          <p:nvPr>
            <p:ph type="sldImg"/>
          </p:nvPr>
        </p:nvSpPr>
        <p:spPr>
          <a:xfrm>
            <a:off x="922338" y="746125"/>
            <a:ext cx="4967287" cy="3725863"/>
          </a:xfrm>
        </p:spPr>
      </p:sp>
      <p:sp>
        <p:nvSpPr>
          <p:cNvPr id="92163" name="文本占位符 92162"/>
          <p:cNvSpPr>
            <a:spLocks noGrp="1"/>
          </p:cNvSpPr>
          <p:nvPr>
            <p:ph type="body" idx="1"/>
          </p:nvPr>
        </p:nvSpPr>
        <p:spPr>
          <a:xfrm>
            <a:off x="908050" y="4721225"/>
            <a:ext cx="4991100" cy="4471988"/>
          </a:xfrm>
        </p:spPr>
        <p:txBody>
          <a:bodyPr/>
          <a:p>
            <a:pPr lvl="0"/>
            <a:r>
              <a:rPr lang="ja-JP" altLang="en-US" dirty="0"/>
              <a:t>進めかたの手順要領を説明</a:t>
            </a:r>
            <a:endParaRPr lang="ja-JP" altLang="en-US" dirty="0"/>
          </a:p>
          <a:p>
            <a:pPr lvl="0"/>
            <a:r>
              <a:rPr lang="ja-JP" altLang="en-US" dirty="0"/>
              <a:t>１．リーダーの役割　　イラストシートの状況を説明して</a:t>
            </a:r>
            <a:r>
              <a:rPr lang="ja-JP" altLang="en-US" dirty="0"/>
              <a:t>“</a:t>
            </a:r>
            <a:r>
              <a:rPr lang="ja-JP" altLang="en-US" dirty="0"/>
              <a:t>どんな危険がひそんでいるか</a:t>
            </a:r>
            <a:r>
              <a:rPr lang="ja-JP" altLang="en-US" dirty="0"/>
              <a:t>“</a:t>
            </a:r>
            <a:r>
              <a:rPr lang="ja-JP" altLang="en-US" dirty="0"/>
              <a:t>メンバーに問いかける。７項目以上でるようにに目標を決めておく。全員から発言を引き出す、物の面だけでなく、人や行動面の危険を発見するよう促す。</a:t>
            </a:r>
            <a:endParaRPr lang="ja-JP" altLang="en-US" dirty="0"/>
          </a:p>
          <a:p>
            <a:pPr lvl="0"/>
            <a:r>
              <a:rPr lang="ja-JP" altLang="en-US" dirty="0"/>
              <a:t>２．メンバーの役割　　イラストシートの作業者になりきって、危険を発見してドンドン発言する。</a:t>
            </a:r>
            <a:endParaRPr lang="ja-JP" altLang="en-US" dirty="0"/>
          </a:p>
          <a:p>
            <a:pPr lvl="0"/>
            <a:r>
              <a:rPr lang="ja-JP" altLang="en-US" dirty="0"/>
              <a:t>３．書記の役割　メンバーの発言をレポート用紙に手早く分かりやすく横書きしていく</a:t>
            </a: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1" Type="http://schemas.openxmlformats.org/officeDocument/2006/relationships/tags" Target="../tags/tag21.xml"/><Relationship Id="rId10"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5.xml"/><Relationship Id="rId8" Type="http://schemas.openxmlformats.org/officeDocument/2006/relationships/tags" Target="../tags/tag34.xml"/><Relationship Id="rId7" Type="http://schemas.openxmlformats.org/officeDocument/2006/relationships/tags" Target="../tags/tag33.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58.xml"/><Relationship Id="rId4" Type="http://schemas.openxmlformats.org/officeDocument/2006/relationships/tags" Target="../tags/tag57.xml"/><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8.xml"/><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3" Type="http://schemas.openxmlformats.org/officeDocument/2006/relationships/tags" Target="../tags/tag82.xml"/><Relationship Id="rId12" Type="http://schemas.openxmlformats.org/officeDocument/2006/relationships/tags" Target="../tags/tag81.xml"/><Relationship Id="rId11" Type="http://schemas.openxmlformats.org/officeDocument/2006/relationships/tags" Target="../tags/tag80.xml"/><Relationship Id="rId10" Type="http://schemas.openxmlformats.org/officeDocument/2006/relationships/tags" Target="../tags/tag7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 Id="rId3" Type="http://schemas.openxmlformats.org/officeDocument/2006/relationships/tags" Target="../tags/tag84.xml"/><Relationship Id="rId2" Type="http://schemas.openxmlformats.org/officeDocument/2006/relationships/tags" Target="../tags/tag83.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3" Type="http://schemas.openxmlformats.org/officeDocument/2006/relationships/image" Target="../media/image1.png"/><Relationship Id="rId12" Type="http://schemas.openxmlformats.org/officeDocument/2006/relationships/tags" Target="../tags/tag103.xml"/><Relationship Id="rId11" Type="http://schemas.openxmlformats.org/officeDocument/2006/relationships/tags" Target="../tags/tag102.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5" Type="http://schemas.openxmlformats.org/officeDocument/2006/relationships/image" Target="../media/image1.png"/><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151.xml"/><Relationship Id="rId6" Type="http://schemas.openxmlformats.org/officeDocument/2006/relationships/tags" Target="../tags/tag150.xml"/><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4.xml"/><Relationship Id="rId8" Type="http://schemas.openxmlformats.org/officeDocument/2006/relationships/tags" Target="../tags/tag163.xml"/><Relationship Id="rId7" Type="http://schemas.openxmlformats.org/officeDocument/2006/relationships/tags" Target="../tags/tag16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1" Type="http://schemas.openxmlformats.org/officeDocument/2006/relationships/tags" Target="../tags/tag165.xml"/><Relationship Id="rId10"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tags" Target="../tags/tag18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09.xml"/><Relationship Id="rId7" Type="http://schemas.openxmlformats.org/officeDocument/2006/relationships/tags" Target="../tags/tag208.xml"/><Relationship Id="rId6" Type="http://schemas.openxmlformats.org/officeDocument/2006/relationships/tags" Target="../tags/tag207.xml"/><Relationship Id="rId5" Type="http://schemas.openxmlformats.org/officeDocument/2006/relationships/tags" Target="../tags/tag206.xml"/><Relationship Id="rId4" Type="http://schemas.openxmlformats.org/officeDocument/2006/relationships/tags" Target="../tags/tag205.xml"/><Relationship Id="rId3" Type="http://schemas.openxmlformats.org/officeDocument/2006/relationships/tags" Target="../tags/tag204.xml"/><Relationship Id="rId2" Type="http://schemas.openxmlformats.org/officeDocument/2006/relationships/tags" Target="../tags/tag203.xml"/><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tags" Target="../tags/tag217.xml"/><Relationship Id="rId3" Type="http://schemas.openxmlformats.org/officeDocument/2006/relationships/tags" Target="../tags/tag216.xml"/><Relationship Id="rId2" Type="http://schemas.openxmlformats.org/officeDocument/2006/relationships/tags" Target="../tags/tag215.xml"/><Relationship Id="rId13" Type="http://schemas.openxmlformats.org/officeDocument/2006/relationships/tags" Target="../tags/tag226.xml"/><Relationship Id="rId12" Type="http://schemas.openxmlformats.org/officeDocument/2006/relationships/tags" Target="../tags/tag225.xml"/><Relationship Id="rId11" Type="http://schemas.openxmlformats.org/officeDocument/2006/relationships/tags" Target="../tags/tag224.xml"/><Relationship Id="rId10" Type="http://schemas.openxmlformats.org/officeDocument/2006/relationships/tags" Target="../tags/tag223.xml"/><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234.xml"/><Relationship Id="rId8" Type="http://schemas.openxmlformats.org/officeDocument/2006/relationships/tags" Target="../tags/tag233.xml"/><Relationship Id="rId7" Type="http://schemas.openxmlformats.org/officeDocument/2006/relationships/tags" Target="../tags/tag232.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tags" Target="../tags/tag228.xml"/><Relationship Id="rId2" Type="http://schemas.openxmlformats.org/officeDocument/2006/relationships/tags" Target="../tags/tag227.xml"/><Relationship Id="rId11" Type="http://schemas.openxmlformats.org/officeDocument/2006/relationships/tags" Target="../tags/tag236.xml"/><Relationship Id="rId10" Type="http://schemas.openxmlformats.org/officeDocument/2006/relationships/tags" Target="../tags/tag235.xml"/><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9" Type="http://schemas.openxmlformats.org/officeDocument/2006/relationships/tags" Target="../tags/tag244.xml"/><Relationship Id="rId8" Type="http://schemas.openxmlformats.org/officeDocument/2006/relationships/tags" Target="../tags/tag243.xml"/><Relationship Id="rId7" Type="http://schemas.openxmlformats.org/officeDocument/2006/relationships/tags" Target="../tags/tag242.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3" Type="http://schemas.openxmlformats.org/officeDocument/2006/relationships/image" Target="../media/image1.png"/><Relationship Id="rId12" Type="http://schemas.openxmlformats.org/officeDocument/2006/relationships/tags" Target="../tags/tag247.xml"/><Relationship Id="rId11" Type="http://schemas.openxmlformats.org/officeDocument/2006/relationships/tags" Target="../tags/tag246.xml"/><Relationship Id="rId10" Type="http://schemas.openxmlformats.org/officeDocument/2006/relationships/tags" Target="../tags/tag245.xml"/><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55.xml"/><Relationship Id="rId8" Type="http://schemas.openxmlformats.org/officeDocument/2006/relationships/tags" Target="../tags/tag254.xml"/><Relationship Id="rId7" Type="http://schemas.openxmlformats.org/officeDocument/2006/relationships/tags" Target="../tags/tag253.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1" Type="http://schemas.openxmlformats.org/officeDocument/2006/relationships/tags" Target="../tags/tag257.xml"/><Relationship Id="rId10" Type="http://schemas.openxmlformats.org/officeDocument/2006/relationships/tags" Target="../tags/tag256.xml"/><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9" Type="http://schemas.openxmlformats.org/officeDocument/2006/relationships/tags" Target="../tags/tag265.xml"/><Relationship Id="rId8" Type="http://schemas.openxmlformats.org/officeDocument/2006/relationships/tags" Target="../tags/tag264.xml"/><Relationship Id="rId7" Type="http://schemas.openxmlformats.org/officeDocument/2006/relationships/tags" Target="../tags/tag263.xml"/><Relationship Id="rId6" Type="http://schemas.openxmlformats.org/officeDocument/2006/relationships/tags" Target="../tags/tag26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5" Type="http://schemas.openxmlformats.org/officeDocument/2006/relationships/image" Target="../media/image1.png"/><Relationship Id="rId14" Type="http://schemas.openxmlformats.org/officeDocument/2006/relationships/tags" Target="../tags/tag270.xml"/><Relationship Id="rId13" Type="http://schemas.openxmlformats.org/officeDocument/2006/relationships/tags" Target="../tags/tag269.xml"/><Relationship Id="rId12" Type="http://schemas.openxmlformats.org/officeDocument/2006/relationships/tags" Target="../tags/tag268.xml"/><Relationship Id="rId11" Type="http://schemas.openxmlformats.org/officeDocument/2006/relationships/tags" Target="../tags/tag267.xml"/><Relationship Id="rId10" Type="http://schemas.openxmlformats.org/officeDocument/2006/relationships/tags" Target="../tags/tag266.xml"/><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78.xml"/><Relationship Id="rId8" Type="http://schemas.openxmlformats.org/officeDocument/2006/relationships/tags" Target="../tags/tag277.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3" Type="http://schemas.openxmlformats.org/officeDocument/2006/relationships/tags" Target="../tags/tag282.xml"/><Relationship Id="rId12" Type="http://schemas.openxmlformats.org/officeDocument/2006/relationships/tags" Target="../tags/tag281.xml"/><Relationship Id="rId11" Type="http://schemas.openxmlformats.org/officeDocument/2006/relationships/tags" Target="../tags/tag280.xml"/><Relationship Id="rId10" Type="http://schemas.openxmlformats.org/officeDocument/2006/relationships/tags" Target="../tags/tag279.xml"/><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fld id="{BB962C8B-B14F-4D97-AF65-F5344CB8AC3E}" type="datetime1">
              <a:rPr lang="ja-JP" altLang="en-US" dirty="0">
                <a:latin typeface="Times New Roman" panose="02020603050405020304" pitchFamily="18" charset="0"/>
              </a:rPr>
            </a:fld>
            <a:endParaRPr lang="ja-JP"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716657" cy="54864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3851910" y="836930"/>
            <a:ext cx="5099050" cy="511365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4316925"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4316025"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4316615"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5" name="页脚占位符 4"/>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528637" y="378959"/>
            <a:ext cx="4607719"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solidFill>
                <a:schemeClr val="lt1"/>
              </a:solidFill>
            </a:endParaRPr>
          </a:p>
        </p:txBody>
      </p:sp>
      <p:sp>
        <p:nvSpPr>
          <p:cNvPr id="2" name="标题 1"/>
          <p:cNvSpPr>
            <a:spLocks noGrp="1"/>
          </p:cNvSpPr>
          <p:nvPr>
            <p:ph type="ctrTitle" hasCustomPrompt="1"/>
            <p:custDataLst>
              <p:tags r:id="rId3"/>
            </p:custDataLst>
          </p:nvPr>
        </p:nvSpPr>
        <p:spPr>
          <a:xfrm>
            <a:off x="860620" y="2089484"/>
            <a:ext cx="4022522" cy="1047831"/>
          </a:xfrm>
        </p:spPr>
        <p:txBody>
          <a:bodyPr lIns="90000" tIns="46800" rIns="90000" bIns="0" anchor="b" anchorCtr="0">
            <a:normAutofit/>
          </a:bodyPr>
          <a:lstStyle>
            <a:lvl1pPr algn="ctr">
              <a:defRPr sz="3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859720" y="3209187"/>
            <a:ext cx="4022522" cy="522681"/>
          </a:xfrm>
        </p:spPr>
        <p:txBody>
          <a:bodyPr lIns="90000" tIns="0" rIns="90000" bIns="46800">
            <a:normAutofit/>
          </a:bodyPr>
          <a:lstStyle>
            <a:lvl1pPr marL="0" indent="0" algn="ctr" eaLnBrk="1" fontAlgn="auto" latinLnBrk="0" hangingPunct="1">
              <a:lnSpc>
                <a:spcPct val="100000"/>
              </a:lnSpc>
              <a:buNone/>
              <a:defRPr sz="1800" u="none" strike="noStrike" kern="1200" cap="none" spc="200" normalizeH="0" baseline="0">
                <a:solidFill>
                  <a:schemeClr val="tx1">
                    <a:lumMod val="85000"/>
                    <a:lumOff val="15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860310" y="3809063"/>
            <a:ext cx="4021931" cy="821191"/>
          </a:xfrm>
        </p:spPr>
        <p:txBody>
          <a:bodyPr lIns="90000" tIns="46800" rIns="90000" bIns="46800">
            <a:normAutofit/>
          </a:bodyPr>
          <a:lstStyle>
            <a:lvl1pPr marL="0" indent="0" algn="ctr">
              <a:buNone/>
              <a:defRPr sz="105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52508"/>
            <a:ext cx="8139178"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4271963" y="1450649"/>
            <a:ext cx="4872038"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7" name="弧形 16"/>
          <p:cNvSpPr/>
          <p:nvPr userDrawn="1">
            <p:custDataLst>
              <p:tags r:id="rId3"/>
            </p:custDataLst>
          </p:nvPr>
        </p:nvSpPr>
        <p:spPr>
          <a:xfrm>
            <a:off x="2388870" y="-1074420"/>
            <a:ext cx="675513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圆: 空心 17"/>
          <p:cNvSpPr/>
          <p:nvPr userDrawn="1">
            <p:custDataLst>
              <p:tags r:id="rId4"/>
            </p:custDataLst>
          </p:nvPr>
        </p:nvSpPr>
        <p:spPr>
          <a:xfrm>
            <a:off x="1798808" y="1651651"/>
            <a:ext cx="1180124"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2" name="标题 1"/>
          <p:cNvSpPr>
            <a:spLocks noGrp="1"/>
          </p:cNvSpPr>
          <p:nvPr>
            <p:ph type="title" hasCustomPrompt="1"/>
            <p:custDataLst>
              <p:tags r:id="rId5"/>
            </p:custDataLst>
          </p:nvPr>
        </p:nvSpPr>
        <p:spPr>
          <a:xfrm>
            <a:off x="189666" y="4583115"/>
            <a:ext cx="4196954" cy="749301"/>
          </a:xfrm>
        </p:spPr>
        <p:txBody>
          <a:bodyPr lIns="90000" tIns="46800" rIns="90000" bIns="46800" anchor="t" anchorCtr="0">
            <a:normAutofit/>
          </a:bodyPr>
          <a:lstStyle>
            <a:lvl1pPr algn="ct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4993990" y="2437393"/>
            <a:ext cx="4134792" cy="4420607"/>
          </a:xfrm>
          <a:prstGeom prst="rect">
            <a:avLst/>
          </a:prstGeom>
        </p:spPr>
      </p:pic>
      <p:cxnSp>
        <p:nvCxnSpPr>
          <p:cNvPr id="21" name="直接连接符 20"/>
          <p:cNvCxnSpPr/>
          <p:nvPr userDrawn="1">
            <p:custDataLst>
              <p:tags r:id="rId11"/>
            </p:custDataLst>
          </p:nvPr>
        </p:nvCxnSpPr>
        <p:spPr>
          <a:xfrm>
            <a:off x="2041397" y="4511499"/>
            <a:ext cx="493493"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502448"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4679158" y="952508"/>
            <a:ext cx="3962432" cy="5388907"/>
          </a:xfrm>
        </p:spPr>
        <p:txBody>
          <a:bodyPr lIns="90000" tIns="46800" rIns="90000" bIns="46800">
            <a:norm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52508"/>
            <a:ext cx="3962432" cy="381003"/>
          </a:xfrm>
        </p:spPr>
        <p:txBody>
          <a:bodyPr lIns="90000" tIns="46800" rIns="90000" bIns="46800" anchor="t"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406525"/>
            <a:ext cx="3962400"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52508"/>
            <a:ext cx="396243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406525"/>
            <a:ext cx="3962432" cy="4934752"/>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427120"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443235"/>
            <a:ext cx="8139178"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502448" y="952508"/>
            <a:ext cx="396243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952508"/>
            <a:ext cx="3962432" cy="5388907"/>
          </a:xfrm>
        </p:spPr>
        <p:txBody>
          <a:bodyPr vert="horz" lIns="90000" tIns="46800" rIns="90000" bIns="4680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952508"/>
            <a:ext cx="713238"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952500"/>
            <a:ext cx="7371076"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952508"/>
            <a:ext cx="8139178"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9724" y="1981200"/>
            <a:ext cx="3808476"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611505" y="1285875"/>
            <a:ext cx="4352925" cy="460629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14" name="任意多边形: 形状 13"/>
          <p:cNvSpPr/>
          <p:nvPr userDrawn="1">
            <p:custDataLst>
              <p:tags r:id="rId5"/>
            </p:custDataLst>
          </p:nvPr>
        </p:nvSpPr>
        <p:spPr>
          <a:xfrm>
            <a:off x="6983254" y="6246495"/>
            <a:ext cx="2044541"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a:solidFill>
                <a:schemeClr val="tx1">
                  <a:lumMod val="85000"/>
                  <a:lumOff val="15000"/>
                </a:schemeClr>
              </a:solidFill>
              <a:latin typeface="Arial" panose="020B0604020202020204" pitchFamily="34" charset="0"/>
              <a:ea typeface="微软雅黑" panose="020B050302020402020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19600" y="980728"/>
            <a:ext cx="867288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7500" tIns="35100" rIns="67500" bIns="35100" rtlCol="0" anchor="ctr">
            <a:normAutofit/>
          </a:bodyPr>
          <a:lstStyle/>
          <a:p>
            <a:pPr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2" name="标题 1"/>
          <p:cNvSpPr>
            <a:spLocks noGrp="1"/>
          </p:cNvSpPr>
          <p:nvPr>
            <p:ph type="title" hasCustomPrompt="1"/>
            <p:custDataLst>
              <p:tags r:id="rId3"/>
            </p:custDataLst>
          </p:nvPr>
        </p:nvSpPr>
        <p:spPr>
          <a:xfrm>
            <a:off x="961200" y="1249200"/>
            <a:ext cx="7219800" cy="723600"/>
          </a:xfrm>
        </p:spPr>
        <p:txBody>
          <a:bodyPr lIns="90000" tIns="46800" rIns="90000" bIns="46800"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960835" y="2163600"/>
            <a:ext cx="721995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2" name="组合 11"/>
          <p:cNvGrpSpPr/>
          <p:nvPr userDrawn="1">
            <p:custDataLst>
              <p:tags r:id="rId10"/>
            </p:custDataLst>
          </p:nvPr>
        </p:nvGrpSpPr>
        <p:grpSpPr>
          <a:xfrm flipH="1" flipV="1">
            <a:off x="7774305" y="5610225"/>
            <a:ext cx="222123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3617595"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dirty="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437400" y="770400"/>
            <a:ext cx="2970000" cy="882000"/>
          </a:xfrm>
        </p:spPr>
        <p:txBody>
          <a:bodyPr wrap="square" lIns="90000" tIns="46800" rIns="90000" bIns="46800"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3825900" y="769939"/>
            <a:ext cx="486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847249" y="5607051"/>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440100" y="1764000"/>
            <a:ext cx="29673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808000"/>
            <a:ext cx="82242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855345" y="-1856740"/>
            <a:ext cx="222123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0"/>
            </p:custDataLst>
          </p:nvPr>
        </p:nvSpPr>
        <p:spPr>
          <a:xfrm>
            <a:off x="459000" y="781200"/>
            <a:ext cx="8232300" cy="626400"/>
          </a:xfrm>
        </p:spPr>
        <p:txBody>
          <a:bodyPr wrap="square" lIns="90000" tIns="46800" rIns="90000" bIns="46800"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459000" y="1659600"/>
            <a:ext cx="8231981"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9144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453628" y="1681200"/>
            <a:ext cx="82431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445500" y="5180400"/>
            <a:ext cx="82512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7783354" y="-1854835"/>
            <a:ext cx="222123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
        <p:nvSpPr>
          <p:cNvPr id="2" name="标题 1"/>
          <p:cNvSpPr>
            <a:spLocks noGrp="1"/>
          </p:cNvSpPr>
          <p:nvPr>
            <p:ph type="title"/>
            <p:custDataLst>
              <p:tags r:id="rId11"/>
            </p:custDataLst>
          </p:nvPr>
        </p:nvSpPr>
        <p:spPr>
          <a:xfrm>
            <a:off x="453600" y="669600"/>
            <a:ext cx="8232300" cy="565200"/>
          </a:xfrm>
        </p:spPr>
        <p:txBody>
          <a:bodyPr wrap="square" lIns="90000" tIns="46800" rIns="90000" bIns="46800" anchor="ctr">
            <a:normAutofit/>
          </a:bodyPr>
          <a:lstStyle>
            <a:lvl1pPr algn="ct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p:custDataLst>
              <p:tags r:id="rId3"/>
            </p:custDataLst>
          </p:nvPr>
        </p:nvSpPr>
        <p:spPr>
          <a:xfrm>
            <a:off x="434700" y="237600"/>
            <a:ext cx="82782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34700" y="1663200"/>
            <a:ext cx="40068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4681800" y="1663200"/>
            <a:ext cx="40257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429300" y="4816800"/>
            <a:ext cx="40068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4689900" y="4813200"/>
            <a:ext cx="40257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7774305" y="5610225"/>
            <a:ext cx="222123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9144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rtlCol="0" anchor="ctr">
            <a:normAutofit/>
          </a:bodyPr>
          <a:lstStyle/>
          <a:p>
            <a:pPr lvl="0" algn="ctr"/>
            <a:endParaRPr lang="en-US" altLang="zh-CN" sz="1350" baseline="0">
              <a:solidFill>
                <a:schemeClr val="tx1">
                  <a:lumMod val="85000"/>
                  <a:lumOff val="15000"/>
                </a:schemeClr>
              </a:solidFill>
              <a:latin typeface="Arial" panose="020B0604020202020204" pitchFamily="34" charset="0"/>
              <a:ea typeface="微软雅黑" panose="020B0503020204020204" charset="-122"/>
              <a:sym typeface="+mn-ea"/>
            </a:endParaRPr>
          </a:p>
        </p:txBody>
      </p:sp>
      <p:sp>
        <p:nvSpPr>
          <p:cNvPr id="2" name="标题 1"/>
          <p:cNvSpPr>
            <a:spLocks noGrp="1"/>
          </p:cNvSpPr>
          <p:nvPr>
            <p:ph type="title" hasCustomPrompt="1"/>
            <p:custDataLst>
              <p:tags r:id="rId3"/>
            </p:custDataLst>
          </p:nvPr>
        </p:nvSpPr>
        <p:spPr>
          <a:xfrm>
            <a:off x="1142100" y="1339200"/>
            <a:ext cx="6858000" cy="2386800"/>
          </a:xfrm>
        </p:spPr>
        <p:txBody>
          <a:bodyPr wrap="square" lIns="90000" tIns="46800" rIns="90000" bIns="46800"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3862800"/>
            <a:ext cx="6858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7774305" y="5610225"/>
            <a:ext cx="222123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grpSp>
        <p:nvGrpSpPr>
          <p:cNvPr id="16" name="组合 15"/>
          <p:cNvGrpSpPr/>
          <p:nvPr userDrawn="1">
            <p:custDataLst>
              <p:tags r:id="rId11"/>
            </p:custDataLst>
          </p:nvPr>
        </p:nvGrpSpPr>
        <p:grpSpPr>
          <a:xfrm>
            <a:off x="-842486" y="-1883409"/>
            <a:ext cx="222123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500" tIns="35100" rIns="67500" bIns="35100" numCol="1" spcCol="0" rtlCol="0" fromWordArt="0" anchor="ctr" anchorCtr="0" forceAA="0" compatLnSpc="1">
              <a:normAutofit/>
            </a:bodyPr>
            <a:lstStyle/>
            <a:p>
              <a:pPr lvl="0" algn="ctr"/>
              <a:endParaRPr lang="zh-CN" altLang="en-US" sz="1350" baseline="0" dirty="0">
                <a:solidFill>
                  <a:schemeClr val="tx1">
                    <a:lumMod val="85000"/>
                    <a:lumOff val="15000"/>
                  </a:schemeClr>
                </a:solidFill>
                <a:latin typeface="Arial" panose="020B0604020202020204" pitchFamily="34" charset="0"/>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8" name="页脚占位符 7"/>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4" name="页脚占位符 3"/>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3" name="页脚占位符 2"/>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ja-JP" altLang="en-US" dirty="0">
              <a:latin typeface="Times New Roman" panose="02020603050405020304" pitchFamily="18" charset="0"/>
            </a:endParaRPr>
          </a:p>
        </p:txBody>
      </p:sp>
      <p:sp>
        <p:nvSpPr>
          <p:cNvPr id="6" name="页脚占位符 5"/>
          <p:cNvSpPr>
            <a:spLocks noGrp="1"/>
          </p:cNvSpPr>
          <p:nvPr>
            <p:ph type="ftr" sz="quarter" idx="11"/>
          </p:nvPr>
        </p:nvSpPr>
        <p:spPr/>
        <p:txBody>
          <a:bodyPr/>
          <a:lstStyle/>
          <a:p>
            <a:pPr lvl="0"/>
            <a:endParaRPr lang="ja-JP" altLang="en-US" dirty="0">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tags" Target="../tags/tag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8" Type="http://schemas.openxmlformats.org/officeDocument/2006/relationships/theme" Target="../theme/theme2.xml"/><Relationship Id="rId27" Type="http://schemas.openxmlformats.org/officeDocument/2006/relationships/image" Target="../media/image1.png"/><Relationship Id="rId26" Type="http://schemas.openxmlformats.org/officeDocument/2006/relationships/tags" Target="../tags/tag145.xml"/><Relationship Id="rId25" Type="http://schemas.openxmlformats.org/officeDocument/2006/relationships/tags" Target="../tags/tag144.xml"/><Relationship Id="rId24" Type="http://schemas.openxmlformats.org/officeDocument/2006/relationships/tags" Target="../tags/tag143.xml"/><Relationship Id="rId23" Type="http://schemas.openxmlformats.org/officeDocument/2006/relationships/tags" Target="../tags/tag142.xml"/><Relationship Id="rId22" Type="http://schemas.openxmlformats.org/officeDocument/2006/relationships/tags" Target="../tags/tag141.xml"/><Relationship Id="rId21" Type="http://schemas.openxmlformats.org/officeDocument/2006/relationships/tags" Target="../tags/tag140.xml"/><Relationship Id="rId20" Type="http://schemas.openxmlformats.org/officeDocument/2006/relationships/tags" Target="../tags/tag139.xml"/><Relationship Id="rId2" Type="http://schemas.openxmlformats.org/officeDocument/2006/relationships/slideLayout" Target="../slideLayouts/slideLayout13.xml"/><Relationship Id="rId19" Type="http://schemas.openxmlformats.org/officeDocument/2006/relationships/image" Target="../media/image3.png"/><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8.xml"/><Relationship Id="rId8" Type="http://schemas.openxmlformats.org/officeDocument/2006/relationships/slideLayout" Target="../slideLayouts/slideLayout37.xml"/><Relationship Id="rId7" Type="http://schemas.openxmlformats.org/officeDocument/2006/relationships/slideLayout" Target="../slideLayouts/slideLayout36.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3" Type="http://schemas.openxmlformats.org/officeDocument/2006/relationships/slideLayout" Target="../slideLayouts/slideLayout32.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289.xml"/><Relationship Id="rId25" Type="http://schemas.openxmlformats.org/officeDocument/2006/relationships/tags" Target="../tags/tag288.xml"/><Relationship Id="rId24" Type="http://schemas.openxmlformats.org/officeDocument/2006/relationships/tags" Target="../tags/tag287.xml"/><Relationship Id="rId23" Type="http://schemas.openxmlformats.org/officeDocument/2006/relationships/tags" Target="../tags/tag286.xml"/><Relationship Id="rId22" Type="http://schemas.openxmlformats.org/officeDocument/2006/relationships/tags" Target="../tags/tag285.xml"/><Relationship Id="rId21" Type="http://schemas.openxmlformats.org/officeDocument/2006/relationships/tags" Target="../tags/tag284.xml"/><Relationship Id="rId20" Type="http://schemas.openxmlformats.org/officeDocument/2006/relationships/tags" Target="../tags/tag283.xml"/><Relationship Id="rId2" Type="http://schemas.openxmlformats.org/officeDocument/2006/relationships/slideLayout" Target="../slideLayouts/slideLayout31.xml"/><Relationship Id="rId19" Type="http://schemas.openxmlformats.org/officeDocument/2006/relationships/image" Target="../media/image3.png"/><Relationship Id="rId18" Type="http://schemas.openxmlformats.org/officeDocument/2006/relationships/slideLayout" Target="../slideLayouts/slideLayout47.xml"/><Relationship Id="rId17" Type="http://schemas.openxmlformats.org/officeDocument/2006/relationships/slideLayout" Target="../slideLayouts/slideLayout46.xml"/><Relationship Id="rId16" Type="http://schemas.openxmlformats.org/officeDocument/2006/relationships/slideLayout" Target="../slideLayouts/slideLayout45.xml"/><Relationship Id="rId15" Type="http://schemas.openxmlformats.org/officeDocument/2006/relationships/slideLayout" Target="../slideLayouts/slideLayout44.xml"/><Relationship Id="rId14" Type="http://schemas.openxmlformats.org/officeDocument/2006/relationships/slideLayout" Target="../slideLayouts/slideLayout43.xml"/><Relationship Id="rId13" Type="http://schemas.openxmlformats.org/officeDocument/2006/relationships/slideLayout" Target="../slideLayouts/slideLayout42.xml"/><Relationship Id="rId12" Type="http://schemas.openxmlformats.org/officeDocument/2006/relationships/slideLayout" Target="../slideLayouts/slideLayout41.xml"/><Relationship Id="rId11" Type="http://schemas.openxmlformats.org/officeDocument/2006/relationships/slideLayout" Target="../slideLayouts/slideLayout40.xml"/><Relationship Id="rId10" Type="http://schemas.openxmlformats.org/officeDocument/2006/relationships/slideLayout" Target="../slideLayouts/slideLayout3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 1025"/>
          <p:cNvSpPr>
            <a:spLocks noGrp="1"/>
          </p:cNvSpPr>
          <p:nvPr>
            <p:ph type="title"/>
          </p:nvPr>
        </p:nvSpPr>
        <p:spPr>
          <a:xfrm>
            <a:off x="685800" y="609600"/>
            <a:ext cx="7772400" cy="1143000"/>
          </a:xfrm>
          <a:prstGeom prst="rect">
            <a:avLst/>
          </a:prstGeom>
          <a:noFill/>
          <a:ln w="9525">
            <a:noFill/>
          </a:ln>
        </p:spPr>
        <p:txBody>
          <a:bodyPr anchor="ctr" anchorCtr="0"/>
          <a:p>
            <a:pPr lvl="0"/>
            <a:r>
              <a:rPr lang="ja-JP" altLang="en-US" dirty="0"/>
              <a:t>マスタ タイトルの書式設定</a:t>
            </a:r>
            <a:endParaRPr lang="ja-JP" altLang="en-US" dirty="0"/>
          </a:p>
        </p:txBody>
      </p:sp>
      <p:sp>
        <p:nvSpPr>
          <p:cNvPr id="1027" name="文本占位符 1026"/>
          <p:cNvSpPr>
            <a:spLocks noGrp="1"/>
          </p:cNvSpPr>
          <p:nvPr>
            <p:ph type="body" idx="1"/>
          </p:nvPr>
        </p:nvSpPr>
        <p:spPr>
          <a:xfrm>
            <a:off x="685800" y="1981200"/>
            <a:ext cx="7772400" cy="4114800"/>
          </a:xfrm>
          <a:prstGeom prst="rect">
            <a:avLst/>
          </a:prstGeom>
          <a:noFill/>
          <a:ln w="9525">
            <a:noFill/>
          </a:ln>
        </p:spPr>
        <p:txBody>
          <a:bodyPr/>
          <a:p>
            <a:pPr lvl="0"/>
            <a:r>
              <a:rPr lang="ja-JP" altLang="en-US" dirty="0"/>
              <a:t>マスタ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ja-JP" altLang="en-US" dirty="0"/>
          </a:p>
        </p:txBody>
      </p:sp>
      <p:sp>
        <p:nvSpPr>
          <p:cNvPr id="1028" name="日期占位符 1027"/>
          <p:cNvSpPr>
            <a:spLocks noGrp="1"/>
          </p:cNvSpPr>
          <p:nvPr>
            <p:ph type="dt" sz="half" idx="2"/>
          </p:nvPr>
        </p:nvSpPr>
        <p:spPr>
          <a:xfrm>
            <a:off x="685800" y="6248400"/>
            <a:ext cx="1905000" cy="457200"/>
          </a:xfrm>
          <a:prstGeom prst="rect">
            <a:avLst/>
          </a:prstGeom>
          <a:noFill/>
          <a:ln w="9525">
            <a:noFill/>
          </a:ln>
        </p:spPr>
        <p:txBody>
          <a:bodyPr/>
          <a:lstStyle>
            <a:lvl1pPr>
              <a:defRPr sz="1400"/>
            </a:lvl1pPr>
          </a:lstStyle>
          <a:p>
            <a:pPr lvl="0"/>
            <a:fld id="{BB962C8B-B14F-4D97-AF65-F5344CB8AC3E}" type="datetime1">
              <a:rPr lang="ja-JP" altLang="en-US" dirty="0">
                <a:latin typeface="Times New Roman" panose="02020603050405020304" pitchFamily="18" charset="0"/>
              </a:rPr>
            </a:fld>
            <a:endParaRPr lang="ja-JP" altLang="en-US" dirty="0">
              <a:latin typeface="Times New Roman" panose="02020603050405020304" pitchFamily="18" charset="0"/>
            </a:endParaRPr>
          </a:p>
        </p:txBody>
      </p:sp>
      <p:sp>
        <p:nvSpPr>
          <p:cNvPr id="1029" name="页脚占位符 1028"/>
          <p:cNvSpPr>
            <a:spLocks noGrp="1"/>
          </p:cNvSpPr>
          <p:nvPr>
            <p:ph type="ftr" sz="quarter" idx="3"/>
          </p:nvPr>
        </p:nvSpPr>
        <p:spPr>
          <a:xfrm>
            <a:off x="3124200" y="6248400"/>
            <a:ext cx="2895600" cy="457200"/>
          </a:xfrm>
          <a:prstGeom prst="rect">
            <a:avLst/>
          </a:prstGeom>
          <a:noFill/>
          <a:ln w="9525">
            <a:noFill/>
          </a:ln>
        </p:spPr>
        <p:txBody>
          <a:bodyPr/>
          <a:lstStyle>
            <a:lvl1pPr algn="ctr">
              <a:defRPr sz="1400"/>
            </a:lvl1pPr>
          </a:lstStyle>
          <a:p>
            <a:pPr lvl="0"/>
            <a:endParaRPr lang="ja-JP" altLang="en-US" dirty="0">
              <a:latin typeface="Times New Roman" panose="02020603050405020304" pitchFamily="18" charset="0"/>
            </a:endParaRPr>
          </a:p>
        </p:txBody>
      </p:sp>
      <p:pic>
        <p:nvPicPr>
          <p:cNvPr id="8" name="图片 7"/>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809985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mc:Choice>
    <mc:Fallback>
      <p:transition/>
    </mc:Fallback>
  </mc:AlternateContent>
  <p:hf hdr="0" ftr="0" dt="0"/>
  <p:txStyles>
    <p:title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MS PGothic" panose="020B0600070205080204" pitchFamily="34" charset="-128"/>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09985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443231"/>
            <a:ext cx="8139178"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502412" y="952508"/>
            <a:ext cx="8139178"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574840" y="6349833"/>
            <a:ext cx="2025000" cy="316800"/>
          </a:xfrm>
          <a:prstGeom prst="rect">
            <a:avLst/>
          </a:prstGeom>
        </p:spPr>
        <p:txBody>
          <a:bodyPr vert="horz" lIns="91440" tIns="45720" rIns="91440" bIns="45720" rtlCol="0" anchor="ctr">
            <a:normAutofit/>
          </a:bodyPr>
          <a:lstStyle>
            <a:lvl1pPr algn="l">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3087000" y="6349833"/>
            <a:ext cx="2970000" cy="316800"/>
          </a:xfrm>
          <a:prstGeom prst="rect">
            <a:avLst/>
          </a:prstGeom>
        </p:spPr>
        <p:txBody>
          <a:bodyPr vert="horz" lIns="91440" tIns="45720" rIns="91440" bIns="45720" rtlCol="0" anchor="ctr">
            <a:normAutofit/>
          </a:bodyPr>
          <a:lstStyle>
            <a:lvl1pPr algn="ctr">
              <a:defRPr sz="900" baseline="0">
                <a:solidFill>
                  <a:schemeClr val="tx1">
                    <a:lumMod val="85000"/>
                    <a:lumOff val="1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6457950" y="6349833"/>
            <a:ext cx="2025000" cy="316800"/>
          </a:xfrm>
          <a:prstGeom prst="rect">
            <a:avLst/>
          </a:prstGeom>
        </p:spPr>
        <p:txBody>
          <a:bodyPr vert="horz" lIns="91440" tIns="45720" rIns="91440" bIns="45720" rtlCol="0" anchor="ctr">
            <a:normAutofit/>
          </a:bodyPr>
          <a:lstStyle>
            <a:lvl1pPr algn="r">
              <a:defRPr sz="900" baseline="0">
                <a:solidFill>
                  <a:schemeClr val="tx1">
                    <a:lumMod val="85000"/>
                    <a:lumOff val="1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8102396" y="188595"/>
            <a:ext cx="898096" cy="604737"/>
          </a:xfrm>
          <a:prstGeom prst="rect">
            <a:avLst/>
          </a:prstGeom>
        </p:spPr>
      </p:pic>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0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308.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7.xml"/><Relationship Id="rId2" Type="http://schemas.openxmlformats.org/officeDocument/2006/relationships/tags" Target="../tags/tag310.xml"/><Relationship Id="rId1" Type="http://schemas.openxmlformats.org/officeDocument/2006/relationships/tags" Target="../tags/tag30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3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313.xml"/></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tags" Target="../tags/tag314.xml"/><Relationship Id="rId2" Type="http://schemas.openxmlformats.org/officeDocument/2006/relationships/image" Target="../media/image11.png"/><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vmlDrawing" Target="../drawings/vmlDrawing2.vml"/><Relationship Id="rId4" Type="http://schemas.openxmlformats.org/officeDocument/2006/relationships/slideLayout" Target="../slideLayouts/slideLayout7.xml"/><Relationship Id="rId3" Type="http://schemas.openxmlformats.org/officeDocument/2006/relationships/tags" Target="../tags/tag315.xml"/><Relationship Id="rId2" Type="http://schemas.openxmlformats.org/officeDocument/2006/relationships/image" Target="../media/image12.png"/><Relationship Id="rId1"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tags" Target="../tags/tag297.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29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8.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31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32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32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5.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tags" Target="../tags/tag298.xml"/><Relationship Id="rId1" Type="http://schemas.openxmlformats.org/officeDocument/2006/relationships/image" Target="../media/image7.wmf"/></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32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32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3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31.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33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333.xml"/></Relationships>
</file>

<file path=ppt/slides/_rels/slide38.xml.rels><?xml version="1.0" encoding="UTF-8" standalone="yes"?>
<Relationships xmlns="http://schemas.openxmlformats.org/package/2006/relationships"><Relationship Id="rId9" Type="http://schemas.openxmlformats.org/officeDocument/2006/relationships/tags" Target="../tags/tag338.xml"/><Relationship Id="rId8" Type="http://schemas.openxmlformats.org/officeDocument/2006/relationships/hyperlink" Target="http://www.bofety.com/" TargetMode="External"/><Relationship Id="rId7" Type="http://schemas.openxmlformats.org/officeDocument/2006/relationships/tags" Target="../tags/tag337.xml"/><Relationship Id="rId6" Type="http://schemas.openxmlformats.org/officeDocument/2006/relationships/image" Target="../media/image15.jpeg"/><Relationship Id="rId5" Type="http://schemas.openxmlformats.org/officeDocument/2006/relationships/tags" Target="../tags/tag336.xml"/><Relationship Id="rId4" Type="http://schemas.openxmlformats.org/officeDocument/2006/relationships/image" Target="../media/image14.jpeg"/><Relationship Id="rId3" Type="http://schemas.openxmlformats.org/officeDocument/2006/relationships/tags" Target="../tags/tag335.xml"/><Relationship Id="rId2" Type="http://schemas.openxmlformats.org/officeDocument/2006/relationships/tags" Target="../tags/tag334.xml"/><Relationship Id="rId10" Type="http://schemas.openxmlformats.org/officeDocument/2006/relationships/slideLayout" Target="../slideLayouts/slideLayout40.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99.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tags" Target="../tags/tag300.xml"/><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0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0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0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4140359" y="1832134"/>
            <a:ext cx="4501515" cy="1319213"/>
          </a:xfrm>
        </p:spPr>
        <p:txBody>
          <a:bodyPr>
            <a:noAutofit/>
          </a:bodyPr>
          <a:lstStyle/>
          <a:p>
            <a:pPr marL="0" indent="0" algn="ctr">
              <a:lnSpc>
                <a:spcPct val="110000"/>
              </a:lnSpc>
              <a:spcBef>
                <a:spcPts val="0"/>
              </a:spcBef>
              <a:spcAft>
                <a:spcPts val="0"/>
              </a:spcAft>
              <a:buSzPct val="100000"/>
              <a:buNone/>
            </a:pPr>
            <a:r>
              <a:rPr lang="zh-CN" altLang="en-US" sz="3840" smtClean="0">
                <a:solidFill>
                  <a:srgbClr val="1E6FAD"/>
                </a:solidFill>
                <a:latin typeface="微软雅黑" panose="020B0503020204020204" charset="-122"/>
                <a:ea typeface="微软雅黑" panose="020B0503020204020204" charset="-122"/>
                <a:cs typeface="+mn-cs"/>
                <a:sym typeface="+mn-ea"/>
              </a:rPr>
              <a:t>ＫＹＴ实施培训资料</a:t>
            </a:r>
            <a:endParaRPr lang="zh-CN" altLang="en-US" sz="3840" smtClean="0">
              <a:solidFill>
                <a:srgbClr val="1E6FAD"/>
              </a:solidFill>
              <a:latin typeface="微软雅黑" panose="020B0503020204020204" charset="-122"/>
              <a:ea typeface="微软雅黑" panose="020B0503020204020204" charset="-122"/>
              <a:cs typeface="+mn-cs"/>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5458619" y="362749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4"/>
            </p:custDataLst>
          </p:nvPr>
        </p:nvSpPr>
        <p:spPr>
          <a:xfrm>
            <a:off x="5121119" y="4563444"/>
            <a:ext cx="675000" cy="675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全面</a:t>
            </a:r>
            <a:endParaRPr lang="zh-CN" altLang="en-US" sz="1350" b="1">
              <a:solidFill>
                <a:schemeClr val="dk1">
                  <a:lumMod val="85000"/>
                  <a:lumOff val="15000"/>
                </a:schemeClr>
              </a:solidFill>
            </a:endParaRPr>
          </a:p>
        </p:txBody>
      </p:sp>
      <p:sp>
        <p:nvSpPr>
          <p:cNvPr id="9" name="椭圆 8"/>
          <p:cNvSpPr/>
          <p:nvPr>
            <p:custDataLst>
              <p:tags r:id="rId5"/>
            </p:custDataLst>
          </p:nvPr>
        </p:nvSpPr>
        <p:spPr>
          <a:xfrm>
            <a:off x="6053455" y="456390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专业</a:t>
            </a:r>
            <a:endParaRPr lang="zh-CN" altLang="en-US" sz="1350" b="1">
              <a:solidFill>
                <a:schemeClr val="dk1">
                  <a:lumMod val="85000"/>
                  <a:lumOff val="15000"/>
                </a:schemeClr>
              </a:solidFill>
            </a:endParaRPr>
          </a:p>
        </p:txBody>
      </p:sp>
      <p:sp>
        <p:nvSpPr>
          <p:cNvPr id="10" name="椭圆 9"/>
          <p:cNvSpPr/>
          <p:nvPr>
            <p:custDataLst>
              <p:tags r:id="rId6"/>
            </p:custDataLst>
          </p:nvPr>
        </p:nvSpPr>
        <p:spPr>
          <a:xfrm>
            <a:off x="6985791" y="456344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350" b="1">
                <a:solidFill>
                  <a:schemeClr val="dk1">
                    <a:lumMod val="85000"/>
                    <a:lumOff val="15000"/>
                  </a:schemeClr>
                </a:solidFill>
              </a:rPr>
              <a:t>实用</a:t>
            </a:r>
            <a:endParaRPr lang="zh-CN" altLang="en-US" sz="135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3010" name="表格 83009"/>
          <p:cNvGraphicFramePr/>
          <p:nvPr/>
        </p:nvGraphicFramePr>
        <p:xfrm>
          <a:off x="533400" y="1009650"/>
          <a:ext cx="8305800" cy="4619625"/>
        </p:xfrm>
        <a:graphic>
          <a:graphicData uri="http://schemas.openxmlformats.org/drawingml/2006/table">
            <a:tbl>
              <a:tblPr/>
              <a:tblGrid>
                <a:gridCol w="990600"/>
                <a:gridCol w="2514600"/>
                <a:gridCol w="4800600"/>
              </a:tblGrid>
              <a:tr h="374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步骤</a:t>
                      </a:r>
                      <a:endParaRPr lang="zh-CN" altLang="en-US" sz="1600" b="1" dirty="0">
                        <a:latin typeface="Arial" panose="020B0604020202020204" pitchFamily="34" charset="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危险预知训练四步骤</a:t>
                      </a:r>
                      <a:endParaRPr lang="en-US" altLang="zh-CN" sz="1600" b="1">
                        <a:latin typeface="Arial" panose="020B0604020202020204" pitchFamily="34" charset="0"/>
                        <a:ea typeface="宋体" panose="02010600030101010101" pitchFamily="2" charset="-122"/>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危险预知训练的推进方法</a:t>
                      </a:r>
                      <a:endParaRPr lang="zh-CN" altLang="en-US" sz="1600" b="1">
                        <a:latin typeface="Arial" panose="020B0604020202020204" pitchFamily="34" charset="0"/>
                        <a:ea typeface="宋体" panose="02010600030101010101" pitchFamily="2" charset="-122"/>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99FFCC"/>
                    </a:solidFill>
                  </a:tcPr>
                </a:tc>
              </a:tr>
              <a:tr h="6762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en-US" altLang="ja-JP" sz="1600" b="1">
                          <a:latin typeface="Arial" panose="020B0604020202020204" pitchFamily="34" charset="0"/>
                        </a:rPr>
                        <a:t>1R</a:t>
                      </a:r>
                      <a:endParaRPr lang="zh-CN" altLang="en-US" sz="1600" b="1">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ja-JP" altLang="en-US" sz="1600" b="1" dirty="0">
                          <a:latin typeface="Arial" panose="020B0604020202020204" pitchFamily="34" charset="0"/>
                        </a:rPr>
                        <a:t>把握</a:t>
                      </a:r>
                      <a:r>
                        <a:rPr lang="zh-CN" altLang="en-US" sz="1600" b="1" dirty="0">
                          <a:latin typeface="Arial" panose="020B0604020202020204" pitchFamily="34" charset="0"/>
                          <a:ea typeface="宋体" panose="02010600030101010101" pitchFamily="2" charset="-122"/>
                        </a:rPr>
                        <a:t>现状</a:t>
                      </a:r>
                      <a:endParaRPr lang="ja-JP" altLang="en-US" sz="1600" b="1" dirty="0">
                        <a:latin typeface="Arial" panose="020B0604020202020204" pitchFamily="34" charset="0"/>
                        <a:ea typeface="宋体" panose="02010600030101010101" pitchFamily="2" charset="-122"/>
                      </a:endParaRPr>
                    </a:p>
                    <a:p>
                      <a:pPr marL="0" lvl="0" indent="0" algn="ctr">
                        <a:spcBef>
                          <a:spcPct val="50000"/>
                        </a:spcBef>
                        <a:buNone/>
                      </a:pPr>
                      <a:r>
                        <a:rPr lang="zh-CN" altLang="en-US" sz="1400" dirty="0">
                          <a:latin typeface="Arial" panose="020B0604020202020204" pitchFamily="34" charset="0"/>
                          <a:ea typeface="宋体" panose="02010600030101010101" pitchFamily="2" charset="-122"/>
                        </a:rPr>
                        <a:t>潜伏着什么样的危险？</a:t>
                      </a:r>
                      <a:endParaRPr lang="en-US" altLang="zh-CN" sz="14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50000"/>
                        </a:spcBef>
                        <a:buNone/>
                      </a:pPr>
                      <a:r>
                        <a:rPr lang="zh-CN" altLang="en-US" sz="1600" dirty="0">
                          <a:latin typeface="Arial" panose="020B0604020202020204" pitchFamily="34" charset="0"/>
                          <a:ea typeface="宋体" panose="02010600030101010101" pitchFamily="2" charset="-122"/>
                        </a:rPr>
                        <a:t>各自找出插图所示的状况里潜在的危险因素，推定该因素会引发的现象，然后共享。</a:t>
                      </a:r>
                      <a:endParaRPr lang="zh-CN" altLang="en-US" sz="16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120173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en-US" altLang="ja-JP" sz="1600" b="1">
                          <a:latin typeface="Arial" panose="020B0604020202020204" pitchFamily="34" charset="0"/>
                        </a:rPr>
                        <a:t>2R</a:t>
                      </a:r>
                      <a:endParaRPr lang="zh-CN" altLang="en-US" sz="1600" b="1">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ja-JP" altLang="en-US" sz="1600" b="1" dirty="0">
                          <a:latin typeface="Arial" panose="020B0604020202020204" pitchFamily="34" charset="0"/>
                        </a:rPr>
                        <a:t>追求</a:t>
                      </a:r>
                      <a:r>
                        <a:rPr lang="zh-CN" altLang="en-US" sz="1600" b="1" dirty="0">
                          <a:latin typeface="Arial" panose="020B0604020202020204" pitchFamily="34" charset="0"/>
                          <a:ea typeface="宋体" panose="02010600030101010101" pitchFamily="2" charset="-122"/>
                        </a:rPr>
                        <a:t>本质</a:t>
                      </a:r>
                      <a:endParaRPr lang="ja-JP" altLang="en-US" sz="1600" b="1" dirty="0">
                        <a:latin typeface="Arial" panose="020B0604020202020204" pitchFamily="34" charset="0"/>
                        <a:ea typeface="宋体" panose="02010600030101010101" pitchFamily="2" charset="-122"/>
                      </a:endParaRPr>
                    </a:p>
                    <a:p>
                      <a:pPr marL="0" lvl="0" indent="0" algn="ctr">
                        <a:spcBef>
                          <a:spcPct val="50000"/>
                        </a:spcBef>
                        <a:buNone/>
                      </a:pPr>
                      <a:r>
                        <a:rPr lang="zh-CN" altLang="en-US" sz="1400" dirty="0">
                          <a:latin typeface="Arial" panose="020B0604020202020204" pitchFamily="34" charset="0"/>
                          <a:ea typeface="宋体" panose="02010600030101010101" pitchFamily="2" charset="-122"/>
                        </a:rPr>
                        <a:t>这是危险的要点</a:t>
                      </a:r>
                      <a:endParaRPr lang="zh-CN" altLang="en-US" sz="1400" dirty="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50000"/>
                        </a:spcBef>
                        <a:buNone/>
                      </a:pPr>
                      <a:r>
                        <a:rPr lang="zh-CN" altLang="en-US" sz="1600" dirty="0">
                          <a:latin typeface="Arial" panose="020B0604020202020204" pitchFamily="34" charset="0"/>
                          <a:ea typeface="宋体" panose="02010600030101010101" pitchFamily="2" charset="-122"/>
                        </a:rPr>
                        <a:t>在发现的危险里面，把握认为是主要危险的危险，并画上</a:t>
                      </a:r>
                      <a:r>
                        <a:rPr lang="zh-CN"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a:t>
                      </a:r>
                      <a:endParaRPr lang="ja-JP" altLang="zh-CN" sz="1600" dirty="0">
                        <a:latin typeface="Arial" panose="020B0604020202020204" pitchFamily="34" charset="0"/>
                      </a:endParaRPr>
                    </a:p>
                    <a:p>
                      <a:pPr marL="0" lvl="0" indent="0">
                        <a:spcBef>
                          <a:spcPct val="50000"/>
                        </a:spcBef>
                        <a:buNone/>
                      </a:pPr>
                      <a:r>
                        <a:rPr lang="zh-CN" altLang="en-US" sz="1600" dirty="0">
                          <a:latin typeface="Arial" panose="020B0604020202020204" pitchFamily="34" charset="0"/>
                          <a:ea typeface="宋体" panose="02010600030101010101" pitchFamily="2" charset="-122"/>
                        </a:rPr>
                        <a:t>然后根据大家的一致意见锁定目标，画上</a:t>
                      </a:r>
                      <a:r>
                        <a:rPr lang="en-US" altLang="ja-JP"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和下划线，作为危险的要点，呼出口令确认。</a:t>
                      </a:r>
                      <a:endParaRPr lang="zh-CN" altLang="en-US" sz="160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6762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en-US" altLang="ja-JP" sz="1600" b="1">
                          <a:latin typeface="Arial" panose="020B0604020202020204" pitchFamily="34" charset="0"/>
                        </a:rPr>
                        <a:t>3R</a:t>
                      </a:r>
                      <a:endParaRPr lang="zh-CN" altLang="en-US" sz="1600" b="1">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树立对策</a:t>
                      </a:r>
                      <a:endParaRPr lang="en-US" altLang="zh-CN" sz="1600" b="1">
                        <a:latin typeface="Arial" panose="020B0604020202020204" pitchFamily="34" charset="0"/>
                        <a:ea typeface="宋体" panose="02010600030101010101" pitchFamily="2" charset="-122"/>
                      </a:endParaRPr>
                    </a:p>
                    <a:p>
                      <a:pPr marL="0" lvl="0" indent="0" algn="ctr">
                        <a:spcBef>
                          <a:spcPct val="50000"/>
                        </a:spcBef>
                        <a:buNone/>
                      </a:pPr>
                      <a:r>
                        <a:rPr lang="zh-CN" altLang="en-US" sz="1400" dirty="0">
                          <a:latin typeface="Arial" panose="020B0604020202020204" pitchFamily="34" charset="0"/>
                          <a:ea typeface="宋体" panose="02010600030101010101" pitchFamily="2" charset="-122"/>
                        </a:rPr>
                        <a:t>若是你的话，你会怎么做？</a:t>
                      </a:r>
                      <a:endParaRPr lang="en-US" altLang="zh-CN" sz="14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50000"/>
                        </a:spcBef>
                        <a:buNone/>
                      </a:pPr>
                      <a:r>
                        <a:rPr lang="zh-CN" altLang="en-US" sz="1600" dirty="0">
                          <a:latin typeface="Arial" panose="020B0604020202020204" pitchFamily="34" charset="0"/>
                          <a:ea typeface="宋体" panose="02010600030101010101" pitchFamily="2" charset="-122"/>
                        </a:rPr>
                        <a:t>思考应该怎样解决标上</a:t>
                      </a:r>
                      <a:r>
                        <a:rPr lang="en-US" altLang="ja-JP" sz="1600">
                          <a:latin typeface="Arial" panose="020B0604020202020204" pitchFamily="34" charset="0"/>
                        </a:rPr>
                        <a:t>◎</a:t>
                      </a:r>
                      <a:r>
                        <a:rPr lang="zh-CN" altLang="en-US" sz="1600" dirty="0">
                          <a:latin typeface="Arial" panose="020B0604020202020204" pitchFamily="34" charset="0"/>
                          <a:ea typeface="宋体" panose="02010600030101010101" pitchFamily="2" charset="-122"/>
                        </a:rPr>
                        <a:t>的重点</a:t>
                      </a:r>
                      <a:r>
                        <a:rPr lang="ja-JP" altLang="en-US" sz="1600" dirty="0">
                          <a:latin typeface="Arial" panose="020B0604020202020204" pitchFamily="34" charset="0"/>
                        </a:rPr>
                        <a:t>危険</a:t>
                      </a:r>
                      <a:r>
                        <a:rPr lang="zh-CN" altLang="en-US" sz="1600" dirty="0">
                          <a:latin typeface="Arial" panose="020B0604020202020204" pitchFamily="34" charset="0"/>
                          <a:ea typeface="宋体" panose="02010600030101010101" pitchFamily="2" charset="-122"/>
                        </a:rPr>
                        <a:t>，提出具体的解决方案。</a:t>
                      </a:r>
                      <a:endParaRPr lang="zh-CN" altLang="en-US" sz="16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239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en-US" altLang="ja-JP" sz="1600" b="1">
                          <a:latin typeface="Arial" panose="020B0604020202020204" pitchFamily="34" charset="0"/>
                        </a:rPr>
                        <a:t>4R</a:t>
                      </a:r>
                      <a:endParaRPr lang="zh-CN" altLang="en-US" sz="1600" b="1">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设</a:t>
                      </a:r>
                      <a:r>
                        <a:rPr lang="ja-JP" altLang="en-US" sz="1600" b="1" dirty="0">
                          <a:latin typeface="Arial" panose="020B0604020202020204" pitchFamily="34" charset="0"/>
                        </a:rPr>
                        <a:t>定</a:t>
                      </a:r>
                      <a:r>
                        <a:rPr lang="zh-CN" altLang="en-US" sz="1600" b="1" dirty="0">
                          <a:latin typeface="Arial" panose="020B0604020202020204" pitchFamily="34" charset="0"/>
                          <a:ea typeface="宋体" panose="02010600030101010101" pitchFamily="2" charset="-122"/>
                        </a:rPr>
                        <a:t>目标</a:t>
                      </a:r>
                      <a:endParaRPr lang="ja-JP" altLang="en-US" sz="1600" b="1" dirty="0">
                        <a:latin typeface="Arial" panose="020B0604020202020204" pitchFamily="34" charset="0"/>
                        <a:ea typeface="宋体" panose="02010600030101010101" pitchFamily="2" charset="-122"/>
                      </a:endParaRPr>
                    </a:p>
                    <a:p>
                      <a:pPr marL="0" lvl="0" indent="0" algn="ctr">
                        <a:spcBef>
                          <a:spcPct val="50000"/>
                        </a:spcBef>
                        <a:buNone/>
                      </a:pPr>
                      <a:r>
                        <a:rPr lang="zh-CN" altLang="en-US" sz="1400" dirty="0">
                          <a:latin typeface="Arial" panose="020B0604020202020204" pitchFamily="34" charset="0"/>
                          <a:ea typeface="宋体" panose="02010600030101010101" pitchFamily="2" charset="-122"/>
                        </a:rPr>
                        <a:t>我们这样做</a:t>
                      </a:r>
                      <a:endParaRPr lang="en-US" altLang="zh-CN" sz="14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50000"/>
                        </a:spcBef>
                        <a:buNone/>
                      </a:pPr>
                      <a:r>
                        <a:rPr lang="zh-CN" altLang="en-US" sz="1600" dirty="0">
                          <a:latin typeface="Arial" panose="020B0604020202020204" pitchFamily="34" charset="0"/>
                          <a:ea typeface="宋体" panose="02010600030101010101" pitchFamily="2" charset="-122"/>
                        </a:rPr>
                        <a:t>从提出的对策中在大家一致认同的对策上</a:t>
                      </a:r>
                      <a:r>
                        <a:rPr lang="zh-CN" altLang="en-US" sz="1600" dirty="0">
                          <a:latin typeface="Arial" panose="020B0604020202020204" pitchFamily="34" charset="0"/>
                          <a:ea typeface="宋体" panose="02010600030101010101" pitchFamily="2" charset="-122"/>
                        </a:rPr>
                        <a:t>标上</a:t>
                      </a:r>
                      <a:r>
                        <a:rPr lang="en-US" altLang="ja-JP" sz="1600">
                          <a:latin typeface="Arial" panose="020B0604020202020204" pitchFamily="34" charset="0"/>
                        </a:rPr>
                        <a:t>※</a:t>
                      </a:r>
                      <a:r>
                        <a:rPr lang="ja-JP" altLang="en-US" sz="1600" dirty="0">
                          <a:latin typeface="Arial" panose="020B0604020202020204" pitchFamily="34" charset="0"/>
                        </a:rPr>
                        <a:t>印</a:t>
                      </a:r>
                      <a:r>
                        <a:rPr lang="zh-CN" altLang="en-US" sz="1600" dirty="0">
                          <a:latin typeface="Arial" panose="020B0604020202020204" pitchFamily="34" charset="0"/>
                          <a:ea typeface="宋体" panose="02010600030101010101" pitchFamily="2" charset="-122"/>
                        </a:rPr>
                        <a:t>，作为</a:t>
                      </a:r>
                      <a:r>
                        <a:rPr lang="ja-JP"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重点实施项目</a:t>
                      </a:r>
                      <a:r>
                        <a:rPr lang="ja-JP"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，制定实施该项目的“团体行动目标”，众人呼出口令确认。</a:t>
                      </a:r>
                      <a:endParaRPr lang="zh-CN" altLang="en-US" sz="160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8667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确认</a:t>
                      </a:r>
                      <a:endParaRPr lang="zh-CN" altLang="en-US" sz="1600" b="1" dirty="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50000"/>
                        </a:spcBef>
                        <a:buNone/>
                      </a:pPr>
                      <a:r>
                        <a:rPr lang="zh-CN" altLang="en-US" sz="1600" b="1" dirty="0">
                          <a:latin typeface="Arial" panose="020B0604020202020204" pitchFamily="34" charset="0"/>
                          <a:ea typeface="宋体" panose="02010600030101010101" pitchFamily="2" charset="-122"/>
                        </a:rPr>
                        <a:t>总结</a:t>
                      </a:r>
                      <a:endParaRPr lang="zh-CN" altLang="en-US" sz="1600" b="1" dirty="0">
                        <a:latin typeface="Arial" panose="020B0604020202020204" pitchFamily="34" charset="0"/>
                        <a:ea typeface="宋体" panose="02010600030101010101" pitchFamily="2" charset="-122"/>
                      </a:endParaRPr>
                    </a:p>
                    <a:p>
                      <a:pPr marL="0" lvl="0" indent="0" algn="ctr">
                        <a:spcBef>
                          <a:spcPct val="50000"/>
                        </a:spcBef>
                        <a:buNone/>
                      </a:pPr>
                      <a:r>
                        <a:rPr lang="zh-CN" altLang="en-US" sz="1400" dirty="0">
                          <a:latin typeface="Arial" panose="020B0604020202020204" pitchFamily="34" charset="0"/>
                          <a:ea typeface="宋体" panose="02010600030101010101" pitchFamily="2" charset="-122"/>
                        </a:rPr>
                        <a:t>指出要点名称</a:t>
                      </a:r>
                      <a:endParaRPr lang="en-US" altLang="zh-CN" sz="1400">
                        <a:latin typeface="Arial" panose="020B0604020202020204" pitchFamily="34" charset="0"/>
                        <a:ea typeface="宋体" panose="02010600030101010101" pitchFamily="2" charset="-122"/>
                      </a:endParaRPr>
                    </a:p>
                    <a:p>
                      <a:pPr marL="0" lvl="0" indent="0" algn="ctr">
                        <a:spcBef>
                          <a:spcPct val="0"/>
                        </a:spcBef>
                        <a:buNone/>
                      </a:pPr>
                      <a:r>
                        <a:rPr lang="zh-CN" altLang="en-US" sz="1400" dirty="0">
                          <a:latin typeface="Arial" panose="020B0604020202020204" pitchFamily="34" charset="0"/>
                          <a:ea typeface="宋体" panose="02010600030101010101" pitchFamily="2" charset="-122"/>
                        </a:rPr>
                        <a:t>预备</a:t>
                      </a:r>
                      <a:r>
                        <a:rPr lang="ja-JP" altLang="en-US" sz="1400" dirty="0">
                          <a:latin typeface="Arial" panose="020B0604020202020204" pitchFamily="34" charset="0"/>
                        </a:rPr>
                        <a:t>・</a:t>
                      </a:r>
                      <a:r>
                        <a:rPr lang="zh-CN" altLang="en-US" sz="1400" dirty="0">
                          <a:latin typeface="Arial" panose="020B0604020202020204" pitchFamily="34" charset="0"/>
                          <a:ea typeface="宋体" panose="02010600030101010101" pitchFamily="2" charset="-122"/>
                        </a:rPr>
                        <a:t>行动</a:t>
                      </a:r>
                      <a:endParaRPr lang="zh-CN" altLang="en-US" sz="1400" dirty="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50000"/>
                        </a:spcBef>
                        <a:buNone/>
                      </a:pPr>
                      <a:r>
                        <a:rPr lang="zh-CN" altLang="en-US" sz="1600" dirty="0">
                          <a:latin typeface="Arial" panose="020B0604020202020204" pitchFamily="34" charset="0"/>
                          <a:ea typeface="宋体" panose="02010600030101010101" pitchFamily="2" charset="-122"/>
                        </a:rPr>
                        <a:t>在现场，规定必须通过呼出口令确认的呼出口令项目，进行三次呼出口令演练，以</a:t>
                      </a:r>
                      <a:r>
                        <a:rPr lang="zh-CN" altLang="en-US" sz="1400" dirty="0">
                          <a:latin typeface="Arial" panose="020B0604020202020204" pitchFamily="34" charset="0"/>
                          <a:ea typeface="宋体" panose="02010600030101010101" pitchFamily="2" charset="-122"/>
                        </a:rPr>
                        <a:t>预备</a:t>
                      </a:r>
                      <a:r>
                        <a:rPr lang="en-US" altLang="zh-CN" sz="1400" b="1">
                          <a:latin typeface="Arial" panose="020B0604020202020204" pitchFamily="34" charset="0"/>
                          <a:ea typeface="宋体" panose="02010600030101010101" pitchFamily="2" charset="-122"/>
                        </a:rPr>
                        <a:t>·</a:t>
                      </a:r>
                      <a:r>
                        <a:rPr lang="zh-CN" altLang="en-US" sz="1400" dirty="0">
                          <a:latin typeface="Arial" panose="020B0604020202020204" pitchFamily="34" charset="0"/>
                          <a:ea typeface="宋体" panose="02010600030101010101" pitchFamily="2" charset="-122"/>
                        </a:rPr>
                        <a:t>行动</a:t>
                      </a:r>
                      <a:r>
                        <a:rPr lang="zh-CN" altLang="en-US" sz="1400" dirty="0">
                          <a:latin typeface="Arial" panose="020B0604020202020204" pitchFamily="34" charset="0"/>
                          <a:ea typeface="宋体" panose="02010600030101010101" pitchFamily="2" charset="-122"/>
                        </a:rPr>
                        <a:t>的方式进行总结。</a:t>
                      </a:r>
                      <a:endParaRPr lang="zh-CN" altLang="en-US" sz="14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2977" name="文本框 82976"/>
          <p:cNvSpPr txBox="1"/>
          <p:nvPr/>
        </p:nvSpPr>
        <p:spPr>
          <a:xfrm>
            <a:off x="395605" y="120650"/>
            <a:ext cx="6705600" cy="74612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en-US" altLang="ja-JP" sz="4000" b="1">
                <a:latin typeface="Arial" panose="020B0604020202020204" pitchFamily="34" charset="0"/>
              </a:rPr>
              <a:t>KYT </a:t>
            </a:r>
            <a:r>
              <a:rPr lang="zh-CN" altLang="en-US" sz="4000" b="1" dirty="0">
                <a:latin typeface="华文楷体" panose="02010600040101010101" pitchFamily="2" charset="-122"/>
                <a:ea typeface="华文楷体" panose="02010600040101010101" pitchFamily="2" charset="-122"/>
              </a:rPr>
              <a:t>基础</a:t>
            </a:r>
            <a:r>
              <a:rPr lang="en-US" altLang="ja-JP" sz="4000" b="1">
                <a:latin typeface="华文楷体" panose="02010600040101010101" pitchFamily="2" charset="-122"/>
                <a:ea typeface="华文楷体" panose="02010600040101010101" pitchFamily="2" charset="-122"/>
              </a:rPr>
              <a:t>4</a:t>
            </a:r>
            <a:r>
              <a:rPr lang="zh-CN" altLang="en-US" sz="4000" b="1" dirty="0">
                <a:latin typeface="华文楷体" panose="02010600040101010101" pitchFamily="2" charset="-122"/>
                <a:ea typeface="华文楷体" panose="02010600040101010101" pitchFamily="2" charset="-122"/>
              </a:rPr>
              <a:t>步法的内容</a:t>
            </a:r>
            <a:endParaRPr lang="ja-JP" altLang="en-US" sz="4000" b="1">
              <a:latin typeface="华文楷体" panose="02010600040101010101" pitchFamily="2" charset="-122"/>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文本框 86017"/>
          <p:cNvSpPr txBox="1"/>
          <p:nvPr/>
        </p:nvSpPr>
        <p:spPr>
          <a:xfrm>
            <a:off x="152400" y="188595"/>
            <a:ext cx="6582410" cy="68389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zh-CN" altLang="en-US" sz="4400" b="1" dirty="0">
                <a:latin typeface="Times New Roman" panose="02020603050405020304" pitchFamily="18" charset="0"/>
                <a:ea typeface="华文楷体" panose="02010600040101010101" pitchFamily="2" charset="-122"/>
              </a:rPr>
              <a:t>讨论前的准备工作</a:t>
            </a:r>
            <a:endParaRPr lang="ja-JP" altLang="en-US" sz="4400" b="1" dirty="0">
              <a:latin typeface="Times New Roman" panose="02020603050405020304" pitchFamily="18" charset="0"/>
              <a:ea typeface="华文楷体" panose="02010600040101010101" pitchFamily="2" charset="-122"/>
            </a:endParaRPr>
          </a:p>
        </p:txBody>
      </p:sp>
      <p:graphicFrame>
        <p:nvGraphicFramePr>
          <p:cNvPr id="86062" name="表格 86061"/>
          <p:cNvGraphicFramePr/>
          <p:nvPr/>
        </p:nvGraphicFramePr>
        <p:xfrm>
          <a:off x="914400" y="2760663"/>
          <a:ext cx="7924800" cy="1465263"/>
        </p:xfrm>
        <a:graphic>
          <a:graphicData uri="http://schemas.openxmlformats.org/drawingml/2006/table">
            <a:tbl>
              <a:tblPr/>
              <a:tblGrid>
                <a:gridCol w="1219200"/>
                <a:gridCol w="6705600"/>
              </a:tblGrid>
              <a:tr h="3651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dist">
                        <a:spcBef>
                          <a:spcPct val="0"/>
                        </a:spcBef>
                        <a:buNone/>
                      </a:pPr>
                      <a:r>
                        <a:rPr lang="zh-CN" altLang="en-US" sz="1800" dirty="0">
                          <a:latin typeface="Arial" panose="020B0604020202020204" pitchFamily="34" charset="0"/>
                          <a:ea typeface="宋体" panose="02010600030101010101" pitchFamily="2" charset="-122"/>
                        </a:rPr>
                        <a:t>组长</a:t>
                      </a:r>
                      <a:endParaRPr lang="zh-CN" altLang="en-US" sz="1800" dirty="0">
                        <a:latin typeface="Arial" panose="020B0604020202020204" pitchFamily="34" charset="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ysDash"/>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1800" dirty="0">
                          <a:latin typeface="Arial" panose="020B0604020202020204" pitchFamily="34" charset="0"/>
                          <a:ea typeface="宋体" panose="02010600030101010101" pitchFamily="2" charset="-122"/>
                        </a:rPr>
                        <a:t>讨论的主持</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进行</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时间管理。促进全体人员的发言</a:t>
                      </a:r>
                      <a:endParaRPr lang="zh-CN" altLang="en-US" sz="1800" dirty="0">
                        <a:latin typeface="Arial" panose="020B0604020202020204" pitchFamily="34" charset="0"/>
                        <a:ea typeface="宋体" panose="02010600030101010101" pitchFamily="2" charset="-122"/>
                      </a:endParaRPr>
                    </a:p>
                  </a:txBody>
                  <a:tcPr marL="114300" marR="114300">
                    <a:lnL w="12700" cap="flat" cmpd="sng">
                      <a:solidFill>
                        <a:schemeClr val="tx1"/>
                      </a:solidFill>
                      <a:prstDash val="sysDash"/>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dist">
                        <a:spcBef>
                          <a:spcPct val="0"/>
                        </a:spcBef>
                        <a:buNone/>
                      </a:pPr>
                      <a:r>
                        <a:rPr lang="zh-CN" altLang="en-US" sz="1800" dirty="0">
                          <a:latin typeface="Arial" panose="020B0604020202020204" pitchFamily="34" charset="0"/>
                          <a:ea typeface="宋体" panose="02010600030101010101" pitchFamily="2" charset="-122"/>
                        </a:rPr>
                        <a:t>记录员</a:t>
                      </a:r>
                      <a:endParaRPr lang="zh-CN" altLang="en-US" sz="1800" dirty="0">
                        <a:latin typeface="Arial" panose="020B0604020202020204" pitchFamily="34" charset="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ysDash"/>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1800" dirty="0">
                          <a:latin typeface="Arial" panose="020B0604020202020204" pitchFamily="34" charset="0"/>
                          <a:ea typeface="宋体" panose="02010600030101010101" pitchFamily="2" charset="-122"/>
                        </a:rPr>
                        <a:t>迅速将成员的发言记录在报告用纸上</a:t>
                      </a:r>
                      <a:r>
                        <a:rPr lang="ja-JP" altLang="en-US"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无需概括</a:t>
                      </a:r>
                      <a:r>
                        <a:rPr lang="ja-JP" altLang="en-US" sz="1800" dirty="0">
                          <a:latin typeface="Arial" panose="020B0604020202020204" pitchFamily="34" charset="0"/>
                        </a:rPr>
                        <a:t>。</a:t>
                      </a:r>
                      <a:endParaRPr lang="zh-CN" altLang="en-US" sz="1800">
                        <a:latin typeface="Arial" panose="020B0604020202020204" pitchFamily="34" charset="0"/>
                      </a:endParaRPr>
                    </a:p>
                  </a:txBody>
                  <a:tcPr marL="114300" marR="114300">
                    <a:lnL w="12700" cap="flat" cmpd="sng">
                      <a:solidFill>
                        <a:schemeClr val="tx1"/>
                      </a:solidFill>
                      <a:prstDash val="sysDash"/>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98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dist">
                        <a:spcBef>
                          <a:spcPct val="0"/>
                        </a:spcBef>
                        <a:buNone/>
                      </a:pPr>
                      <a:r>
                        <a:rPr lang="zh-CN" altLang="en-US" sz="1800" dirty="0">
                          <a:latin typeface="Arial" panose="020B0604020202020204" pitchFamily="34" charset="0"/>
                          <a:ea typeface="宋体" panose="02010600030101010101" pitchFamily="2" charset="-122"/>
                        </a:rPr>
                        <a:t>发表者</a:t>
                      </a:r>
                      <a:endParaRPr lang="zh-CN" altLang="en-US" sz="1800" dirty="0">
                        <a:latin typeface="Arial" panose="020B0604020202020204" pitchFamily="34" charset="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ysDash"/>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1800" dirty="0">
                          <a:latin typeface="Arial" panose="020B0604020202020204" pitchFamily="34" charset="0"/>
                          <a:ea typeface="宋体" panose="02010600030101010101" pitchFamily="2" charset="-122"/>
                        </a:rPr>
                        <a:t>讨论结束后，发表各自所在团队的结果</a:t>
                      </a:r>
                      <a:r>
                        <a:rPr lang="ja-JP" altLang="en-US" sz="1800" dirty="0">
                          <a:latin typeface="Arial" panose="020B0604020202020204" pitchFamily="34" charset="0"/>
                        </a:rPr>
                        <a:t>。</a:t>
                      </a:r>
                      <a:endParaRPr lang="zh-CN" altLang="en-US" sz="1800">
                        <a:latin typeface="Arial" panose="020B0604020202020204" pitchFamily="34" charset="0"/>
                      </a:endParaRPr>
                    </a:p>
                  </a:txBody>
                  <a:tcPr marL="114300" marR="114300">
                    <a:lnL w="12700" cap="flat" cmpd="sng">
                      <a:solidFill>
                        <a:schemeClr val="tx1"/>
                      </a:solidFill>
                      <a:prstDash val="sysDash"/>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651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dist">
                        <a:spcBef>
                          <a:spcPct val="0"/>
                        </a:spcBef>
                        <a:buNone/>
                      </a:pPr>
                      <a:r>
                        <a:rPr lang="zh-CN" altLang="en-US" sz="1800" dirty="0">
                          <a:latin typeface="Arial" panose="020B0604020202020204" pitchFamily="34" charset="0"/>
                          <a:ea typeface="宋体" panose="02010600030101010101" pitchFamily="2" charset="-122"/>
                        </a:rPr>
                        <a:t>评论员</a:t>
                      </a:r>
                      <a:endParaRPr lang="zh-CN" altLang="en-US" sz="1800" dirty="0">
                        <a:latin typeface="Arial" panose="020B0604020202020204" pitchFamily="34" charset="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ysDash"/>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1800" dirty="0">
                          <a:latin typeface="Arial" panose="020B0604020202020204" pitchFamily="34" charset="0"/>
                          <a:ea typeface="宋体" panose="02010600030101010101" pitchFamily="2" charset="-122"/>
                        </a:rPr>
                        <a:t>针对对方团队的内容，找出好的地方，进行评价</a:t>
                      </a:r>
                      <a:r>
                        <a:rPr lang="ja-JP" altLang="en-US" sz="1800" dirty="0">
                          <a:latin typeface="Arial" panose="020B0604020202020204" pitchFamily="34" charset="0"/>
                        </a:rPr>
                        <a:t>。</a:t>
                      </a:r>
                      <a:endParaRPr lang="zh-CN" altLang="en-US" sz="1800">
                        <a:latin typeface="Arial" panose="020B0604020202020204" pitchFamily="34" charset="0"/>
                      </a:endParaRPr>
                    </a:p>
                  </a:txBody>
                  <a:tcPr marL="114300" marR="114300">
                    <a:lnL w="12700" cap="flat" cmpd="sng">
                      <a:solidFill>
                        <a:schemeClr val="tx1"/>
                      </a:solidFill>
                      <a:prstDash val="sysDash"/>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6036" name="文本框 86035"/>
          <p:cNvSpPr txBox="1"/>
          <p:nvPr/>
        </p:nvSpPr>
        <p:spPr>
          <a:xfrm>
            <a:off x="152400" y="1238250"/>
            <a:ext cx="8763000" cy="1327150"/>
          </a:xfrm>
          <a:prstGeom prst="rect">
            <a:avLst/>
          </a:prstGeom>
          <a:noFill/>
          <a:ln w="9525">
            <a:noFill/>
          </a:ln>
        </p:spPr>
        <p:txBody>
          <a:bodyPr lIns="54000" tIns="54000" rIns="54000" bIns="54000">
            <a:spAutoFit/>
          </a:bodyPr>
          <a:p>
            <a:pPr marL="2095500" indent="-2095500" defTabSz="914400">
              <a:tabLst>
                <a:tab pos="1809750" algn="l"/>
                <a:tab pos="2095500" algn="l"/>
              </a:tabLst>
            </a:pPr>
            <a:r>
              <a:rPr lang="en-US" altLang="ja-JP"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准备物品</a:t>
            </a:r>
            <a:r>
              <a:rPr lang="ja-JP" altLang="en-US"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插图</a:t>
            </a:r>
            <a:r>
              <a:rPr lang="ja-JP" altLang="en-US" sz="2000" dirty="0">
                <a:latin typeface="Times New Roman" panose="02020603050405020304" pitchFamily="18" charset="0"/>
                <a:ea typeface="宋体" panose="02010600030101010101" pitchFamily="2" charset="-122"/>
              </a:rPr>
              <a:t>、</a:t>
            </a:r>
            <a:r>
              <a:rPr lang="en-US" altLang="ja-JP" sz="2000">
                <a:latin typeface="Times New Roman" panose="02020603050405020304" pitchFamily="18" charset="0"/>
                <a:ea typeface="宋体" panose="02010600030101010101" pitchFamily="2" charset="-122"/>
              </a:rPr>
              <a:t>KYT</a:t>
            </a:r>
            <a:r>
              <a:rPr lang="zh-CN" altLang="en-US" sz="2000" dirty="0">
                <a:latin typeface="Times New Roman" panose="02020603050405020304" pitchFamily="18" charset="0"/>
                <a:ea typeface="宋体" panose="02010600030101010101" pitchFamily="2" charset="-122"/>
              </a:rPr>
              <a:t>报告</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笔记用具</a:t>
            </a:r>
            <a:endParaRPr lang="en-US" altLang="zh-CN" sz="2000">
              <a:latin typeface="Times New Roman" panose="02020603050405020304" pitchFamily="18" charset="0"/>
              <a:ea typeface="宋体" panose="02010600030101010101" pitchFamily="2" charset="-122"/>
            </a:endParaRPr>
          </a:p>
          <a:p>
            <a:pPr marL="2095500" indent="-2095500" defTabSz="914400">
              <a:tabLst>
                <a:tab pos="1809750" algn="l"/>
                <a:tab pos="2095500" algn="l"/>
              </a:tabLst>
            </a:pPr>
            <a:r>
              <a:rPr lang="en-US" altLang="ja-JP"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团队编成</a:t>
            </a:r>
            <a:r>
              <a:rPr lang="ja-JP" altLang="en-US"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一个团队</a:t>
            </a:r>
            <a:r>
              <a:rPr lang="en-US" altLang="ja-JP" sz="2000">
                <a:latin typeface="Times New Roman" panose="02020603050405020304" pitchFamily="18" charset="0"/>
                <a:ea typeface="宋体" panose="02010600030101010101" pitchFamily="2" charset="-122"/>
              </a:rPr>
              <a:t>5</a:t>
            </a:r>
            <a:r>
              <a:rPr lang="ja-JP" altLang="en-US" sz="2000" dirty="0">
                <a:latin typeface="Times New Roman" panose="02020603050405020304" pitchFamily="18" charset="0"/>
                <a:ea typeface="宋体" panose="02010600030101010101" pitchFamily="2" charset="-122"/>
              </a:rPr>
              <a:t>～</a:t>
            </a:r>
            <a:r>
              <a:rPr lang="en-US" altLang="ja-JP" sz="2000">
                <a:latin typeface="Times New Roman" panose="02020603050405020304" pitchFamily="18" charset="0"/>
                <a:ea typeface="宋体" panose="02010600030101010101" pitchFamily="2" charset="-122"/>
              </a:rPr>
              <a:t>6</a:t>
            </a:r>
            <a:r>
              <a:rPr lang="ja-JP" altLang="en-US" sz="2000" dirty="0">
                <a:latin typeface="Times New Roman" panose="02020603050405020304" pitchFamily="18" charset="0"/>
                <a:ea typeface="宋体" panose="02010600030101010101" pitchFamily="2" charset="-122"/>
              </a:rPr>
              <a:t>人。</a:t>
            </a:r>
            <a:endParaRPr lang="ja-JP" altLang="en-US" sz="2000" dirty="0">
              <a:latin typeface="Times New Roman" panose="02020603050405020304" pitchFamily="18" charset="0"/>
              <a:ea typeface="宋体" panose="02010600030101010101" pitchFamily="2" charset="-122"/>
            </a:endParaRPr>
          </a:p>
          <a:p>
            <a:pPr marL="2095500" indent="-2095500" defTabSz="914400">
              <a:tabLst>
                <a:tab pos="1809750" algn="l"/>
                <a:tab pos="2095500" algn="l"/>
              </a:tabLst>
            </a:pPr>
            <a:r>
              <a:rPr lang="en-US" altLang="ja-JP"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角色分担</a:t>
            </a:r>
            <a:r>
              <a:rPr lang="ja-JP" altLang="en-US"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决定组长</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主持</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记录员</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根据需要，决定发表者</a:t>
            </a:r>
            <a:r>
              <a:rPr lang="ja-JP" altLang="en-US" sz="2000" dirty="0">
                <a:latin typeface="Times New Roman" panose="02020603050405020304" pitchFamily="18" charset="0"/>
                <a:ea typeface="宋体" panose="02010600030101010101" pitchFamily="2" charset="-122"/>
              </a:rPr>
              <a:t>・</a:t>
            </a:r>
            <a:endParaRPr lang="ja-JP" altLang="zh-CN" sz="2000" dirty="0">
              <a:latin typeface="Times New Roman" panose="02020603050405020304" pitchFamily="18" charset="0"/>
              <a:ea typeface="宋体" panose="02010600030101010101" pitchFamily="2" charset="-122"/>
            </a:endParaRPr>
          </a:p>
          <a:p>
            <a:pPr marL="2095500" indent="-2095500" defTabSz="914400">
              <a:tabLst>
                <a:tab pos="1809750" algn="l"/>
                <a:tab pos="2095500" algn="l"/>
              </a:tabLst>
            </a:pP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ja-JP" altLang="en-US" sz="2000" dirty="0">
                <a:latin typeface="Times New Roman" panose="02020603050405020304" pitchFamily="18" charset="0"/>
                <a:ea typeface="宋体" panose="02010600030101010101" pitchFamily="2" charset="-122"/>
              </a:rPr>
              <a:t> </a:t>
            </a:r>
            <a:r>
              <a:rPr lang="ja-JP" altLang="zh-CN" sz="2000" dirty="0">
                <a:latin typeface="Times New Roman" panose="02020603050405020304" pitchFamily="18" charset="0"/>
                <a:ea typeface="宋体" panose="02010600030101010101" pitchFamily="2" charset="-122"/>
              </a:rPr>
              <a:t> </a:t>
            </a:r>
            <a:r>
              <a:rPr lang="zh-CN" altLang="en-US" sz="2000" dirty="0">
                <a:latin typeface="Times New Roman" panose="02020603050405020304" pitchFamily="18" charset="0"/>
                <a:ea typeface="宋体" panose="02010600030101010101" pitchFamily="2" charset="-122"/>
              </a:rPr>
              <a:t>评价员等</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组长可兼任记录员</a:t>
            </a:r>
            <a:r>
              <a:rPr lang="ja-JP" altLang="en-US" sz="2000" dirty="0">
                <a:latin typeface="Times New Roman" panose="02020603050405020304" pitchFamily="18" charset="0"/>
                <a:ea typeface="宋体" panose="02010600030101010101" pitchFamily="2" charset="-122"/>
              </a:rPr>
              <a:t>）。</a:t>
            </a:r>
            <a:endParaRPr lang="ja-JP" altLang="en-US" sz="2000">
              <a:latin typeface="Times New Roman" panose="02020603050405020304" pitchFamily="18" charset="0"/>
              <a:ea typeface="宋体" panose="02010600030101010101" pitchFamily="2" charset="-122"/>
            </a:endParaRPr>
          </a:p>
        </p:txBody>
      </p:sp>
      <p:sp>
        <p:nvSpPr>
          <p:cNvPr id="86037" name="文本框 86036"/>
          <p:cNvSpPr txBox="1"/>
          <p:nvPr/>
        </p:nvSpPr>
        <p:spPr>
          <a:xfrm>
            <a:off x="179388" y="4570413"/>
            <a:ext cx="8915400" cy="1738312"/>
          </a:xfrm>
          <a:prstGeom prst="rect">
            <a:avLst/>
          </a:prstGeom>
          <a:noFill/>
          <a:ln w="9525">
            <a:noFill/>
          </a:ln>
        </p:spPr>
        <p:txBody>
          <a:bodyPr lIns="54000" tIns="54000" rIns="54000" bIns="54000">
            <a:spAutoFit/>
          </a:bodyPr>
          <a:p>
            <a:pPr marL="2857500" indent="-2857500" defTabSz="914400">
              <a:spcBef>
                <a:spcPct val="15000"/>
              </a:spcBef>
              <a:tabLst>
                <a:tab pos="2571750" algn="l"/>
                <a:tab pos="2857500" algn="l"/>
              </a:tabLst>
            </a:pP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分角色表演</a:t>
            </a:r>
            <a:r>
              <a:rPr lang="ja-JP" altLang="en-US" sz="2000" dirty="0">
                <a:latin typeface="Arial" panose="020B0604020202020204" pitchFamily="34" charset="0"/>
              </a:rPr>
              <a:t>　　　　　</a:t>
            </a:r>
            <a:r>
              <a:rPr lang="ja-JP" altLang="zh-CN" sz="2000" dirty="0">
                <a:latin typeface="Arial" panose="020B0604020202020204" pitchFamily="34" charset="0"/>
              </a:rPr>
              <a:t> </a:t>
            </a:r>
            <a:r>
              <a:rPr lang="ja-JP" altLang="en-US" sz="2000" dirty="0">
                <a:latin typeface="Arial" panose="020B0604020202020204" pitchFamily="34" charset="0"/>
              </a:rPr>
              <a:t>：</a:t>
            </a:r>
            <a:r>
              <a:rPr lang="zh-CN" altLang="en-US" sz="2000" dirty="0">
                <a:latin typeface="Times New Roman" panose="02020603050405020304" pitchFamily="18" charset="0"/>
                <a:ea typeface="宋体" panose="02010600030101010101" pitchFamily="2" charset="-122"/>
              </a:rPr>
              <a:t>除记录员以外，其他人全都站这进行表演（分角色表演）</a:t>
            </a:r>
            <a:r>
              <a:rPr lang="ja-JP" altLang="en-US" dirty="0">
                <a:latin typeface="Times New Roman" panose="02020603050405020304" pitchFamily="18" charset="0"/>
              </a:rPr>
              <a:t> </a:t>
            </a:r>
            <a:endParaRPr lang="ja-JP" altLang="en-US" sz="2000" dirty="0">
              <a:latin typeface="Arial" panose="020B0604020202020204" pitchFamily="34" charset="0"/>
            </a:endParaRPr>
          </a:p>
          <a:p>
            <a:pPr marL="2857500" indent="-2857500" defTabSz="914400">
              <a:spcBef>
                <a:spcPct val="15000"/>
              </a:spcBef>
              <a:tabLst>
                <a:tab pos="2571750" algn="l"/>
                <a:tab pos="2857500" algn="l"/>
              </a:tabLst>
            </a:pPr>
            <a:r>
              <a:rPr lang="en-US" altLang="ja-JP"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时间分配与项目数 ：事先决定各步需花多长时间、各步出几个项目，并通知成员</a:t>
            </a:r>
            <a:r>
              <a:rPr lang="ja-JP" altLang="en-US" sz="2000" dirty="0">
                <a:latin typeface="宋体" panose="02010600030101010101" pitchFamily="2" charset="-122"/>
                <a:ea typeface="宋体" panose="02010600030101010101" pitchFamily="2" charset="-122"/>
              </a:rPr>
              <a:t>。</a:t>
            </a:r>
            <a:endParaRPr lang="ja-JP" altLang="en-US" sz="2000" dirty="0">
              <a:latin typeface="宋体" panose="02010600030101010101" pitchFamily="2" charset="-122"/>
              <a:ea typeface="宋体" panose="02010600030101010101" pitchFamily="2" charset="-122"/>
            </a:endParaRPr>
          </a:p>
          <a:p>
            <a:pPr marL="2857500" indent="-2857500" defTabSz="914400">
              <a:tabLst>
                <a:tab pos="2571750" algn="l"/>
                <a:tab pos="2857500" algn="l"/>
              </a:tabLst>
            </a:pPr>
            <a:r>
              <a:rPr lang="en-US" altLang="ja-JP"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训练主旨的说明   </a:t>
            </a:r>
            <a:r>
              <a:rPr lang="ja-JP" altLang="en-US"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最初举行时，简要说明为什么要进行该训练。</a:t>
            </a:r>
            <a:endParaRPr lang="zh-CN" altLang="en-US" sz="2000" dirty="0">
              <a:latin typeface="宋体" panose="02010600030101010101" pitchFamily="2" charset="-122"/>
              <a:ea typeface="宋体" panose="02010600030101010101" pitchFamily="2" charset="-122"/>
            </a:endParaRPr>
          </a:p>
          <a:p>
            <a:pPr marL="2857500" indent="-2857500" defTabSz="914400">
              <a:tabLst>
                <a:tab pos="2571750" algn="l"/>
                <a:tab pos="2857500" algn="l"/>
              </a:tabLst>
            </a:pPr>
            <a:r>
              <a:rPr lang="zh-CN" altLang="en-US" sz="2000" dirty="0">
                <a:latin typeface="宋体" panose="02010600030101010101" pitchFamily="2" charset="-122"/>
                <a:ea typeface="宋体" panose="02010600030101010101" pitchFamily="2" charset="-122"/>
              </a:rPr>
              <a:t>○会议的推进方法   </a:t>
            </a:r>
            <a:r>
              <a:rPr lang="ja-JP" altLang="en-US" sz="2000" dirty="0">
                <a:latin typeface="宋体" panose="02010600030101010101" pitchFamily="2" charset="-122"/>
                <a:ea typeface="宋体" panose="02010600030101010101" pitchFamily="2" charset="-122"/>
              </a:rPr>
              <a:t>：</a:t>
            </a:r>
            <a:r>
              <a:rPr lang="zh-CN" altLang="en-US" sz="2000" dirty="0">
                <a:latin typeface="宋体" panose="02010600030101010101" pitchFamily="2" charset="-122"/>
                <a:ea typeface="宋体" panose="02010600030101010101" pitchFamily="2" charset="-122"/>
              </a:rPr>
              <a:t>众人会谈时根据“互说真心话</a:t>
            </a:r>
            <a:r>
              <a:rPr lang="en-US" altLang="zh-CN" sz="2000">
                <a:latin typeface="宋体" panose="02010600030101010101" pitchFamily="2" charset="-122"/>
                <a:ea typeface="宋体" panose="02010600030101010101" pitchFamily="2" charset="-122"/>
              </a:rPr>
              <a:t>4</a:t>
            </a:r>
            <a:r>
              <a:rPr lang="zh-CN" altLang="en-US" sz="2000" dirty="0">
                <a:latin typeface="宋体" panose="02010600030101010101" pitchFamily="2" charset="-122"/>
                <a:ea typeface="宋体" panose="02010600030101010101" pitchFamily="2" charset="-122"/>
              </a:rPr>
              <a:t>原则”进行</a:t>
            </a:r>
            <a:r>
              <a:rPr lang="ja-JP" altLang="en-US" sz="2000" dirty="0">
                <a:latin typeface="宋体" panose="02010600030101010101" pitchFamily="2" charset="-122"/>
                <a:ea typeface="宋体" panose="02010600030101010101" pitchFamily="2" charset="-122"/>
              </a:rPr>
              <a:t>。</a:t>
            </a:r>
            <a:endParaRPr lang="ja-JP" altLang="en-US" sz="2000" dirty="0">
              <a:latin typeface="宋体" panose="02010600030101010101" pitchFamily="2" charset="-122"/>
              <a:ea typeface="宋体" panose="02010600030101010101" pitchFamily="2" charset="-122"/>
            </a:endParaRPr>
          </a:p>
        </p:txBody>
      </p:sp>
      <p:sp>
        <p:nvSpPr>
          <p:cNvPr id="86038" name="矩形 86037"/>
          <p:cNvSpPr/>
          <p:nvPr/>
        </p:nvSpPr>
        <p:spPr>
          <a:xfrm>
            <a:off x="76200" y="1066800"/>
            <a:ext cx="8991600" cy="5638800"/>
          </a:xfrm>
          <a:prstGeom prst="rect">
            <a:avLst/>
          </a:prstGeom>
          <a:noFill/>
          <a:ln w="28575" cap="flat" cmpd="sng">
            <a:solidFill>
              <a:schemeClr val="tx1"/>
            </a:solidFill>
            <a:prstDash val="solid"/>
            <a:miter/>
            <a:headEnd type="none" w="med" len="med"/>
            <a:tailEnd type="none" w="med" len="med"/>
          </a:ln>
        </p:spPr>
        <p:txBody>
          <a:bodyPr/>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文本框 87041"/>
          <p:cNvSpPr txBox="1"/>
          <p:nvPr/>
        </p:nvSpPr>
        <p:spPr>
          <a:xfrm>
            <a:off x="514350" y="1568450"/>
            <a:ext cx="8153400" cy="850900"/>
          </a:xfrm>
          <a:prstGeom prst="rect">
            <a:avLst/>
          </a:prstGeom>
          <a:noFill/>
          <a:ln w="28575" cap="flat" cmpd="sng">
            <a:solidFill>
              <a:schemeClr val="tx1"/>
            </a:solidFill>
            <a:prstDash val="solid"/>
            <a:miter/>
            <a:headEnd type="none" w="med" len="med"/>
            <a:tailEnd type="none" w="med" len="med"/>
          </a:ln>
        </p:spPr>
        <p:txBody>
          <a:bodyPr>
            <a:spAutoFit/>
          </a:bodyPr>
          <a:p>
            <a:pPr algn="ctr"/>
            <a:r>
              <a:rPr lang="zh-CN" altLang="en-US" b="1" dirty="0">
                <a:latin typeface="Times New Roman" panose="02020603050405020304" pitchFamily="18" charset="0"/>
                <a:ea typeface="宋体" panose="02010600030101010101" pitchFamily="2" charset="-122"/>
              </a:rPr>
              <a:t>团结众人，营造良好的讨论气氛</a:t>
            </a:r>
            <a:br>
              <a:rPr lang="ja-JP" altLang="en-US" b="1" dirty="0">
                <a:latin typeface="Times New Roman" panose="02020603050405020304" pitchFamily="18" charset="0"/>
                <a:ea typeface="宋体" panose="02010600030101010101" pitchFamily="2" charset="-122"/>
              </a:rPr>
            </a:br>
            <a:r>
              <a:rPr lang="ja-JP" altLang="en-US" b="1" dirty="0">
                <a:latin typeface="Times New Roman" panose="02020603050405020304" pitchFamily="18" charset="0"/>
              </a:rPr>
              <a:t>（</a:t>
            </a:r>
            <a:r>
              <a:rPr lang="zh-CN" altLang="en-US" b="1" dirty="0">
                <a:latin typeface="Times New Roman" panose="02020603050405020304" pitchFamily="18" charset="0"/>
                <a:ea typeface="宋体" panose="02010600030101010101" pitchFamily="2" charset="-122"/>
              </a:rPr>
              <a:t>适应角色</a:t>
            </a:r>
            <a:r>
              <a:rPr lang="ja-JP" altLang="en-US" b="1" dirty="0">
                <a:latin typeface="Times New Roman" panose="02020603050405020304" pitchFamily="18" charset="0"/>
              </a:rPr>
              <a:t>）</a:t>
            </a:r>
            <a:endParaRPr lang="ja-JP" altLang="en-US" b="1">
              <a:latin typeface="Times New Roman" panose="02020603050405020304" pitchFamily="18" charset="0"/>
            </a:endParaRPr>
          </a:p>
        </p:txBody>
      </p:sp>
      <p:graphicFrame>
        <p:nvGraphicFramePr>
          <p:cNvPr id="87074" name="表格 87073"/>
          <p:cNvGraphicFramePr/>
          <p:nvPr/>
        </p:nvGraphicFramePr>
        <p:xfrm>
          <a:off x="341313" y="2743200"/>
          <a:ext cx="8610600" cy="3505200"/>
        </p:xfrm>
        <a:graphic>
          <a:graphicData uri="http://schemas.openxmlformats.org/drawingml/2006/table">
            <a:tbl>
              <a:tblPr/>
              <a:tblGrid>
                <a:gridCol w="1752600"/>
                <a:gridCol w="4229100"/>
                <a:gridCol w="2628900"/>
              </a:tblGrid>
              <a:tr h="3952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000" b="1" dirty="0">
                          <a:latin typeface="Arial" panose="020B0604020202020204" pitchFamily="34" charset="0"/>
                          <a:ea typeface="宋体" panose="02010600030101010101" pitchFamily="2" charset="-122"/>
                        </a:rPr>
                        <a:t>顺序</a:t>
                      </a:r>
                      <a:endParaRPr lang="zh-CN" altLang="en-US" sz="20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①</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②</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14335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2000" dirty="0">
                          <a:latin typeface="Arial" panose="020B0604020202020204" pitchFamily="34" charset="0"/>
                        </a:rPr>
                        <a:t>①</a:t>
                      </a:r>
                      <a:r>
                        <a:rPr lang="zh-CN" altLang="en-US" sz="2000" dirty="0">
                          <a:latin typeface="Arial" panose="020B0604020202020204" pitchFamily="34" charset="0"/>
                          <a:ea typeface="宋体" panose="02010600030101010101" pitchFamily="2" charset="-122"/>
                        </a:rPr>
                        <a:t>整队</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编号</a:t>
                      </a:r>
                      <a:endParaRPr lang="zh-CN" altLang="en-US" sz="2000" dirty="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defTabSz="914400">
                        <a:spcBef>
                          <a:spcPct val="0"/>
                        </a:spcBef>
                        <a:buChar char="•"/>
                        <a:tabLst>
                          <a:tab pos="2381250" algn="l"/>
                        </a:tabLst>
                      </a:pPr>
                      <a:r>
                        <a:rPr lang="ja-JP" altLang="en-US" sz="2000" dirty="0">
                          <a:latin typeface="Arial" panose="020B0604020202020204" pitchFamily="34" charset="0"/>
                          <a:ea typeface="宋体" panose="02010600030101010101" pitchFamily="2" charset="-122"/>
                        </a:rPr>
                        <a:t>全</a:t>
                      </a:r>
                      <a:r>
                        <a:rPr lang="zh-CN" altLang="en-US" sz="2000" dirty="0">
                          <a:latin typeface="Arial" panose="020B0604020202020204" pitchFamily="34" charset="0"/>
                          <a:ea typeface="宋体" panose="02010600030101010101" pitchFamily="2" charset="-122"/>
                        </a:rPr>
                        <a:t>员</a:t>
                      </a:r>
                      <a:r>
                        <a:rPr lang="ja-JP" altLang="en-US" sz="2000" dirty="0">
                          <a:latin typeface="Arial" panose="020B0604020202020204" pitchFamily="34" charset="0"/>
                          <a:ea typeface="宋体" panose="02010600030101010101" pitchFamily="2" charset="-122"/>
                        </a:rPr>
                        <a:t>起立　</a:t>
                      </a:r>
                      <a:r>
                        <a:rPr lang="zh-CN" altLang="en-US" sz="2000" dirty="0">
                          <a:latin typeface="Arial" panose="020B0604020202020204" pitchFamily="34" charset="0"/>
                          <a:ea typeface="宋体" panose="02010600030101010101" pitchFamily="2" charset="-122"/>
                        </a:rPr>
                        <a:t>排成圆形</a:t>
                      </a:r>
                      <a:r>
                        <a:rPr lang="ja-JP" altLang="en-US" sz="2000">
                          <a:latin typeface="Arial" panose="020B0604020202020204" pitchFamily="34" charset="0"/>
                        </a:rPr>
                        <a:t>	 </a:t>
                      </a:r>
                      <a:r>
                        <a:rPr lang="zh-CN"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健康</a:t>
                      </a:r>
                      <a:r>
                        <a:rPr lang="zh-CN" altLang="en-US" sz="2000" dirty="0">
                          <a:latin typeface="Arial" panose="020B0604020202020204" pitchFamily="34" charset="0"/>
                          <a:ea typeface="宋体" panose="02010600030101010101" pitchFamily="2" charset="-122"/>
                        </a:rPr>
                        <a:t>观察</a:t>
                      </a:r>
                      <a:r>
                        <a:rPr lang="zh-CN" altLang="en-US" sz="2000" dirty="0">
                          <a:latin typeface="Arial" panose="020B0604020202020204" pitchFamily="34" charset="0"/>
                        </a:rPr>
                        <a:t>］</a:t>
                      </a:r>
                      <a:endParaRPr lang="zh-CN" altLang="en-US" sz="2000" dirty="0">
                        <a:latin typeface="Arial" panose="020B0604020202020204" pitchFamily="34" charset="0"/>
                      </a:endParaRPr>
                    </a:p>
                    <a:p>
                      <a:pPr marL="190500" lvl="0" indent="-190500" defTabSz="914400">
                        <a:spcBef>
                          <a:spcPct val="0"/>
                        </a:spcBef>
                        <a:buChar char="•"/>
                        <a:tabLst>
                          <a:tab pos="2381250" algn="l"/>
                        </a:tabLst>
                      </a:pPr>
                      <a:r>
                        <a:rPr lang="zh-CN" altLang="en-US" sz="2000" dirty="0">
                          <a:latin typeface="Arial" panose="020B0604020202020204" pitchFamily="34" charset="0"/>
                          <a:ea typeface="宋体" panose="02010600030101010101" pitchFamily="2" charset="-122"/>
                        </a:rPr>
                        <a:t>从组长的旁边开始，按顺序</a:t>
                      </a:r>
                      <a:r>
                        <a:rPr lang="en-US" altLang="zh-CN" sz="200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2</a:t>
                      </a:r>
                      <a:r>
                        <a:rPr lang="zh-CN" altLang="en-US" sz="2000" dirty="0">
                          <a:latin typeface="Arial" panose="020B0604020202020204" pitchFamily="34" charset="0"/>
                          <a:ea typeface="宋体" panose="02010600030101010101" pitchFamily="2" charset="-122"/>
                        </a:rPr>
                        <a:t>、</a:t>
                      </a:r>
                      <a:r>
                        <a:rPr lang="en-US" altLang="zh-CN" sz="200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编号，最后是组长</a:t>
                      </a:r>
                      <a:endParaRPr lang="zh-CN" altLang="en-US" sz="20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2000" dirty="0">
                          <a:latin typeface="Arial" panose="020B0604020202020204" pitchFamily="34" charset="0"/>
                          <a:ea typeface="宋体" panose="02010600030101010101" pitchFamily="2" charset="-122"/>
                        </a:rPr>
                        <a:t>组长观察每个成员的姿势、动作、脸色、神情、眼神、对话。</a:t>
                      </a:r>
                      <a:endParaRPr lang="zh-CN" altLang="en-US" sz="20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r>
              <a:tr h="8382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2000" dirty="0">
                          <a:latin typeface="Arial" panose="020B0604020202020204" pitchFamily="34" charset="0"/>
                        </a:rPr>
                        <a:t>②</a:t>
                      </a:r>
                      <a:r>
                        <a:rPr lang="zh-CN" altLang="en-US" sz="2000" dirty="0">
                          <a:latin typeface="Arial" panose="020B0604020202020204" pitchFamily="34" charset="0"/>
                          <a:ea typeface="宋体" panose="02010600030101010101" pitchFamily="2" charset="-122"/>
                        </a:rPr>
                        <a:t>寒暄</a:t>
                      </a:r>
                      <a:endParaRPr lang="zh-CN" altLang="en-US" sz="2000" dirty="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spcBef>
                          <a:spcPct val="0"/>
                        </a:spcBef>
                        <a:buChar char="•"/>
                      </a:pPr>
                      <a:r>
                        <a:rPr lang="zh-CN" altLang="en-US"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早上好</a:t>
                      </a:r>
                      <a:r>
                        <a:rPr lang="zh-CN" altLang="en-US"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你好</a:t>
                      </a:r>
                      <a:r>
                        <a:rPr lang="zh-CN" altLang="en-US" sz="2000" dirty="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等类似的一句话</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endParaRPr lang="zh-CN" altLang="en-US" sz="20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a:noFill/>
                    </a:lnB>
                    <a:lnTlToBr>
                      <a:noFill/>
                    </a:lnTlToBr>
                    <a:lnBlToTr>
                      <a:noFill/>
                    </a:lnBlToTr>
                    <a:noFill/>
                  </a:tcPr>
                </a:tc>
              </a:tr>
              <a:tr h="8382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2000" dirty="0">
                          <a:latin typeface="Arial" panose="020B0604020202020204" pitchFamily="34" charset="0"/>
                        </a:rPr>
                        <a:t>③</a:t>
                      </a:r>
                      <a:r>
                        <a:rPr lang="zh-CN" altLang="en-US" sz="2000" dirty="0">
                          <a:latin typeface="Arial" panose="020B0604020202020204" pitchFamily="34" charset="0"/>
                          <a:ea typeface="宋体" panose="02010600030101010101" pitchFamily="2" charset="-122"/>
                        </a:rPr>
                        <a:t>健康确认</a:t>
                      </a:r>
                      <a:endParaRPr lang="en-US" altLang="zh-CN" sz="200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defTabSz="914400">
                        <a:spcBef>
                          <a:spcPct val="0"/>
                        </a:spcBef>
                        <a:buChar char="•"/>
                        <a:tabLst>
                          <a:tab pos="2476500" algn="l"/>
                        </a:tabLst>
                      </a:pPr>
                      <a:r>
                        <a:rPr lang="zh-CN" altLang="en-US" sz="2000" dirty="0">
                          <a:latin typeface="Arial" panose="020B0604020202020204" pitchFamily="34" charset="0"/>
                          <a:ea typeface="宋体" panose="02010600030101010101" pitchFamily="2" charset="-122"/>
                        </a:rPr>
                        <a:t>用“固有名词”具体地进行询问，确认健康状况。</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健康询问</a:t>
                      </a:r>
                      <a:r>
                        <a:rPr lang="ja-JP" altLang="en-US" sz="2000" dirty="0">
                          <a:latin typeface="Arial" panose="020B0604020202020204" pitchFamily="34" charset="0"/>
                        </a:rPr>
                        <a:t>］</a:t>
                      </a:r>
                      <a:endParaRPr lang="zh-CN" altLang="en-US" sz="20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zh-CN" altLang="en-US" sz="2000" dirty="0">
                          <a:latin typeface="Arial" panose="020B0604020202020204" pitchFamily="34" charset="0"/>
                          <a:ea typeface="宋体" panose="02010600030101010101" pitchFamily="2" charset="-122"/>
                        </a:rPr>
                        <a:t>训练时以一人为对象。</a:t>
                      </a:r>
                      <a:endParaRPr lang="zh-CN" altLang="en-US"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7065" name="文本框 87064"/>
          <p:cNvSpPr txBox="1"/>
          <p:nvPr/>
        </p:nvSpPr>
        <p:spPr>
          <a:xfrm>
            <a:off x="304800" y="381000"/>
            <a:ext cx="6704330" cy="77914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ja-JP" altLang="en-US" sz="3200" b="1" dirty="0">
                <a:latin typeface="华文楷体" panose="02010600040101010101" pitchFamily="2" charset="-122"/>
                <a:ea typeface="华文楷体" panose="02010600040101010101" pitchFamily="2" charset="-122"/>
              </a:rPr>
              <a:t>＜</a:t>
            </a:r>
            <a:r>
              <a:rPr lang="zh-CN" altLang="en-US" sz="3200" b="1" dirty="0">
                <a:latin typeface="华文楷体" panose="02010600040101010101" pitchFamily="2" charset="-122"/>
                <a:ea typeface="华文楷体" panose="02010600040101010101" pitchFamily="2" charset="-122"/>
              </a:rPr>
              <a:t>导入</a:t>
            </a:r>
            <a:r>
              <a:rPr lang="ja-JP" altLang="en-US" sz="3200" b="1" dirty="0">
                <a:latin typeface="华文楷体" panose="02010600040101010101" pitchFamily="2" charset="-122"/>
                <a:ea typeface="华文楷体" panose="02010600040101010101" pitchFamily="2" charset="-122"/>
              </a:rPr>
              <a:t>＞</a:t>
            </a:r>
            <a:r>
              <a:rPr lang="en-US" altLang="ja-JP" sz="3200" b="1">
                <a:latin typeface="华文楷体" panose="02010600040101010101" pitchFamily="2" charset="-122"/>
                <a:ea typeface="华文楷体" panose="02010600040101010101" pitchFamily="2" charset="-122"/>
              </a:rPr>
              <a:t>KYT</a:t>
            </a:r>
            <a:r>
              <a:rPr lang="zh-CN" altLang="en-US" sz="3200" b="1" dirty="0">
                <a:latin typeface="华文楷体" panose="02010600040101010101" pitchFamily="2" charset="-122"/>
                <a:ea typeface="华文楷体" panose="02010600040101010101" pitchFamily="2" charset="-122"/>
              </a:rPr>
              <a:t>基础</a:t>
            </a:r>
            <a:r>
              <a:rPr lang="en-US" altLang="zh-CN" sz="3200" b="1">
                <a:latin typeface="华文楷体" panose="02010600040101010101" pitchFamily="2" charset="-122"/>
                <a:ea typeface="华文楷体" panose="02010600040101010101" pitchFamily="2" charset="-122"/>
              </a:rPr>
              <a:t>4</a:t>
            </a:r>
            <a:r>
              <a:rPr lang="zh-CN" altLang="en-US" sz="3200" b="1" dirty="0">
                <a:latin typeface="华文楷体" panose="02010600040101010101" pitchFamily="2" charset="-122"/>
                <a:ea typeface="华文楷体" panose="02010600040101010101" pitchFamily="2" charset="-122"/>
              </a:rPr>
              <a:t>步法的推进方法</a:t>
            </a:r>
            <a:endParaRPr lang="zh-CN" altLang="en-US" sz="3200" b="1" dirty="0">
              <a:latin typeface="华文楷体" panose="02010600040101010101" pitchFamily="2" charset="-122"/>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文本框 89089"/>
          <p:cNvSpPr txBox="1"/>
          <p:nvPr/>
        </p:nvSpPr>
        <p:spPr>
          <a:xfrm>
            <a:off x="457200" y="1285875"/>
            <a:ext cx="8534400" cy="885825"/>
          </a:xfrm>
          <a:prstGeom prst="rect">
            <a:avLst/>
          </a:prstGeom>
          <a:noFill/>
          <a:ln w="9525">
            <a:noFill/>
          </a:ln>
        </p:spPr>
        <p:txBody>
          <a:bodyPr>
            <a:spAutoFit/>
          </a:bodyPr>
          <a:p>
            <a:pPr algn="ctr"/>
            <a:r>
              <a:rPr lang="zh-CN" altLang="en-US" sz="2600" b="1" dirty="0">
                <a:latin typeface="Times New Roman" panose="02020603050405020304" pitchFamily="18" charset="0"/>
                <a:ea typeface="宋体" panose="02010600030101010101" pitchFamily="2" charset="-122"/>
              </a:rPr>
              <a:t>潜伏着什么样的危险？</a:t>
            </a:r>
            <a:endParaRPr lang="zh-CN" altLang="en-US" sz="2600" b="1" dirty="0">
              <a:latin typeface="Times New Roman" panose="02020603050405020304" pitchFamily="18" charset="0"/>
              <a:ea typeface="宋体" panose="02010600030101010101" pitchFamily="2" charset="-122"/>
            </a:endParaRPr>
          </a:p>
          <a:p>
            <a:pPr algn="ctr"/>
            <a:r>
              <a:rPr lang="en-US" altLang="zh-CN" sz="2600" b="1">
                <a:latin typeface="Times New Roman" panose="02020603050405020304" pitchFamily="18" charset="0"/>
              </a:rPr>
              <a:t>≪</a:t>
            </a:r>
            <a:r>
              <a:rPr lang="zh-CN" altLang="en-US" sz="2600" b="1" dirty="0">
                <a:latin typeface="Times New Roman" panose="02020603050405020304" pitchFamily="18" charset="0"/>
                <a:ea typeface="宋体" panose="02010600030101010101" pitchFamily="2" charset="-122"/>
              </a:rPr>
              <a:t>进行有关危险的“现状把握”的会谈</a:t>
            </a:r>
            <a:r>
              <a:rPr lang="zh-CN" altLang="en-US" sz="2600" b="1" dirty="0">
                <a:latin typeface="Times New Roman" panose="02020603050405020304" pitchFamily="18" charset="0"/>
              </a:rPr>
              <a:t>≫</a:t>
            </a:r>
            <a:endParaRPr lang="zh-CN" altLang="en-US" sz="2600" b="1" dirty="0">
              <a:latin typeface="Times New Roman" panose="02020603050405020304" pitchFamily="18" charset="0"/>
            </a:endParaRPr>
          </a:p>
        </p:txBody>
      </p:sp>
      <p:sp>
        <p:nvSpPr>
          <p:cNvPr id="89091" name="文本框 89090"/>
          <p:cNvSpPr txBox="1"/>
          <p:nvPr/>
        </p:nvSpPr>
        <p:spPr>
          <a:xfrm>
            <a:off x="377825" y="2276475"/>
            <a:ext cx="8534400" cy="4267200"/>
          </a:xfrm>
          <a:prstGeom prst="rect">
            <a:avLst/>
          </a:prstGeom>
          <a:noFill/>
          <a:ln w="28575" cap="flat" cmpd="sng">
            <a:solidFill>
              <a:schemeClr val="tx1"/>
            </a:solidFill>
            <a:prstDash val="solid"/>
            <a:miter/>
            <a:headEnd type="none" w="med" len="med"/>
            <a:tailEnd type="none" w="med" len="med"/>
          </a:ln>
        </p:spPr>
        <p:txBody>
          <a:bodyPr anchor="ctr" anchorCtr="0"/>
          <a:p>
            <a:pPr marL="282575" indent="-282575">
              <a:spcBef>
                <a:spcPct val="50000"/>
              </a:spcBef>
            </a:pPr>
            <a:r>
              <a:rPr lang="en-US" altLang="ja-JP" b="1" dirty="0">
                <a:latin typeface="Times New Roman" panose="02020603050405020304" pitchFamily="18" charset="0"/>
              </a:rPr>
              <a:t>①</a:t>
            </a:r>
            <a:r>
              <a:rPr lang="zh-CN" altLang="en-US" b="1" dirty="0">
                <a:latin typeface="Times New Roman" panose="02020603050405020304" pitchFamily="18" charset="0"/>
                <a:ea typeface="宋体" panose="02010600030101010101" pitchFamily="2" charset="-122"/>
              </a:rPr>
              <a:t>通过大家的会谈，找出插图所示状况里潜在的危险，</a:t>
            </a:r>
            <a:r>
              <a:rPr lang="ja-JP" altLang="en-US" b="1" dirty="0">
                <a:latin typeface="Times New Roman" panose="02020603050405020304" pitchFamily="18" charset="0"/>
                <a:ea typeface="宋体" panose="02010600030101010101" pitchFamily="2" charset="-122"/>
              </a:rPr>
              <a:t> </a:t>
            </a:r>
            <a:r>
              <a:rPr lang="zh-CN" altLang="en-US" b="1" dirty="0">
                <a:latin typeface="Times New Roman" panose="02020603050405020304" pitchFamily="18" charset="0"/>
                <a:ea typeface="宋体" panose="02010600030101010101" pitchFamily="2" charset="-122"/>
              </a:rPr>
              <a:t>相互推定出“危险因素”以及该因素“将引发的现象（事故的类型）”</a:t>
            </a:r>
            <a:r>
              <a:rPr lang="ja-JP" altLang="en-US" b="1" dirty="0">
                <a:latin typeface="Times New Roman" panose="02020603050405020304" pitchFamily="18" charset="0"/>
                <a:ea typeface="宋体" panose="02010600030101010101" pitchFamily="2" charset="-122"/>
              </a:rPr>
              <a:t> </a:t>
            </a:r>
            <a:endParaRPr lang="ja-JP" altLang="en-US" b="1" dirty="0">
              <a:latin typeface="Times New Roman" panose="02020603050405020304" pitchFamily="18" charset="0"/>
            </a:endParaRPr>
          </a:p>
          <a:p>
            <a:pPr marL="282575" indent="-282575">
              <a:spcBef>
                <a:spcPct val="50000"/>
              </a:spcBef>
            </a:pPr>
            <a:r>
              <a:rPr lang="en-US" altLang="ja-JP" b="1" dirty="0">
                <a:latin typeface="Times New Roman" panose="02020603050405020304" pitchFamily="18" charset="0"/>
              </a:rPr>
              <a:t>②</a:t>
            </a:r>
            <a:r>
              <a:rPr lang="zh-CN" altLang="en-US" b="1" dirty="0">
                <a:latin typeface="Times New Roman" panose="02020603050405020304" pitchFamily="18" charset="0"/>
                <a:ea typeface="宋体" panose="02010600030101010101" pitchFamily="2" charset="-122"/>
              </a:rPr>
              <a:t>将能想出来的危险因素记在纸上</a:t>
            </a:r>
            <a:r>
              <a:rPr lang="ja-JP" altLang="en-US" b="1" dirty="0">
                <a:latin typeface="Times New Roman" panose="02020603050405020304" pitchFamily="18" charset="0"/>
                <a:ea typeface="宋体" panose="02010600030101010101" pitchFamily="2" charset="-122"/>
              </a:rPr>
              <a:t>＜</a:t>
            </a:r>
            <a:r>
              <a:rPr lang="en-US" altLang="zh-CN" b="1">
                <a:latin typeface="Times New Roman" panose="02020603050405020304" pitchFamily="18" charset="0"/>
                <a:ea typeface="宋体" panose="02010600030101010101" pitchFamily="2" charset="-122"/>
              </a:rPr>
              <a:t>7</a:t>
            </a:r>
            <a:r>
              <a:rPr lang="zh-CN" altLang="en-US" b="1" dirty="0">
                <a:latin typeface="Times New Roman" panose="02020603050405020304" pitchFamily="18" charset="0"/>
                <a:ea typeface="宋体" panose="02010600030101010101" pitchFamily="2" charset="-122"/>
              </a:rPr>
              <a:t>个项目以上</a:t>
            </a:r>
            <a:r>
              <a:rPr lang="ja-JP" altLang="en-US" b="1" dirty="0">
                <a:latin typeface="Times New Roman" panose="02020603050405020304" pitchFamily="18" charset="0"/>
                <a:ea typeface="宋体" panose="02010600030101010101" pitchFamily="2" charset="-122"/>
              </a:rPr>
              <a:t>＞</a:t>
            </a:r>
            <a:endParaRPr lang="ja-JP" altLang="zh-CN" b="1" dirty="0">
              <a:latin typeface="Times New Roman" panose="02020603050405020304" pitchFamily="18" charset="0"/>
              <a:ea typeface="宋体" panose="02010600030101010101" pitchFamily="2" charset="-122"/>
            </a:endParaRPr>
          </a:p>
          <a:p>
            <a:pPr marL="282575" indent="-282575">
              <a:spcBef>
                <a:spcPct val="50000"/>
              </a:spcBef>
            </a:pPr>
            <a:r>
              <a:rPr lang="ja-JP" altLang="en-US" b="1" dirty="0">
                <a:latin typeface="Times New Roman" panose="02020603050405020304" pitchFamily="18" charset="0"/>
              </a:rPr>
              <a:t>　　・</a:t>
            </a:r>
            <a:r>
              <a:rPr lang="zh-CN" altLang="en-US" b="1" dirty="0">
                <a:latin typeface="Times New Roman" panose="02020603050405020304" pitchFamily="18" charset="0"/>
                <a:ea typeface="宋体" panose="02010600030101010101" pitchFamily="2" charset="-122"/>
              </a:rPr>
              <a:t>由于做了</a:t>
            </a:r>
            <a:r>
              <a:rPr lang="en-US" altLang="zh-CN" b="1">
                <a:latin typeface="Times New Roman" panose="02020603050405020304" pitchFamily="18" charset="0"/>
                <a:ea typeface="宋体" panose="02010600030101010101" pitchFamily="2" charset="-122"/>
              </a:rPr>
              <a:t>…</a:t>
            </a:r>
            <a:r>
              <a:rPr lang="ja-JP" altLang="en-US"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会导致</a:t>
            </a:r>
            <a:r>
              <a:rPr lang="en-US" altLang="zh-CN" b="1">
                <a:latin typeface="Times New Roman" panose="02020603050405020304" pitchFamily="18" charset="0"/>
                <a:ea typeface="宋体" panose="02010600030101010101" pitchFamily="2" charset="-122"/>
              </a:rPr>
              <a:t>…</a:t>
            </a:r>
            <a:r>
              <a:rPr lang="en-US" altLang="ja-JP" b="1">
                <a:latin typeface="Times New Roman" panose="02020603050405020304" pitchFamily="18" charset="0"/>
              </a:rPr>
              <a:t> </a:t>
            </a:r>
            <a:endParaRPr lang="ja-JP" altLang="zh-CN" b="1" dirty="0">
              <a:latin typeface="Times New Roman" panose="02020603050405020304" pitchFamily="18" charset="0"/>
            </a:endParaRPr>
          </a:p>
          <a:p>
            <a:pPr marL="282575" indent="-282575">
              <a:spcBef>
                <a:spcPct val="50000"/>
              </a:spcBef>
            </a:pPr>
            <a:r>
              <a:rPr lang="ja-JP" altLang="en-US" b="1" dirty="0">
                <a:latin typeface="Times New Roman" panose="02020603050405020304" pitchFamily="18" charset="0"/>
              </a:rPr>
              <a:t>　　・</a:t>
            </a:r>
            <a:r>
              <a:rPr lang="zh-CN" altLang="en-US" b="1" dirty="0">
                <a:latin typeface="Times New Roman" panose="02020603050405020304" pitchFamily="18" charset="0"/>
                <a:ea typeface="宋体" panose="02010600030101010101" pitchFamily="2" charset="-122"/>
              </a:rPr>
              <a:t>因为</a:t>
            </a:r>
            <a:r>
              <a:rPr lang="en-US" altLang="zh-CN" b="1">
                <a:latin typeface="Times New Roman" panose="02020603050405020304" pitchFamily="18" charset="0"/>
                <a:ea typeface="宋体" panose="02010600030101010101" pitchFamily="2" charset="-122"/>
              </a:rPr>
              <a:t>…</a:t>
            </a:r>
            <a:r>
              <a:rPr lang="ja-JP" altLang="en-US" b="1" dirty="0">
                <a:latin typeface="Times New Roman" panose="02020603050405020304" pitchFamily="18" charset="0"/>
                <a:ea typeface="宋体" panose="02010600030101010101" pitchFamily="2" charset="-122"/>
              </a:rPr>
              <a:t>～</a:t>
            </a:r>
            <a:r>
              <a:rPr lang="zh-CN" altLang="en-US" b="1" dirty="0">
                <a:latin typeface="Times New Roman" panose="02020603050405020304" pitchFamily="18" charset="0"/>
                <a:ea typeface="宋体" panose="02010600030101010101" pitchFamily="2" charset="-122"/>
              </a:rPr>
              <a:t>会导致</a:t>
            </a:r>
            <a:r>
              <a:rPr lang="en-US" altLang="zh-CN" b="1">
                <a:latin typeface="Times New Roman" panose="02020603050405020304" pitchFamily="18" charset="0"/>
                <a:ea typeface="宋体" panose="02010600030101010101" pitchFamily="2" charset="-122"/>
              </a:rPr>
              <a:t>…</a:t>
            </a:r>
            <a:endParaRPr lang="en-US" altLang="zh-CN" b="1">
              <a:latin typeface="Times New Roman" panose="02020603050405020304" pitchFamily="18" charset="0"/>
              <a:ea typeface="宋体" panose="02010600030101010101" pitchFamily="2" charset="-122"/>
            </a:endParaRPr>
          </a:p>
          <a:p>
            <a:pPr marL="282575" indent="-282575">
              <a:spcBef>
                <a:spcPct val="50000"/>
              </a:spcBef>
            </a:pPr>
            <a:r>
              <a:rPr lang="en-US" altLang="ja-JP" b="1">
                <a:latin typeface="Times New Roman" panose="02020603050405020304" pitchFamily="18" charset="0"/>
              </a:rPr>
              <a:t>③</a:t>
            </a:r>
            <a:r>
              <a:rPr lang="zh-CN" altLang="en-US" b="1" dirty="0">
                <a:latin typeface="Times New Roman" panose="02020603050405020304" pitchFamily="18" charset="0"/>
                <a:ea typeface="宋体" panose="02010600030101010101" pitchFamily="2" charset="-122"/>
              </a:rPr>
              <a:t>重新审视所找出来的危险因素是否具体</a:t>
            </a:r>
            <a:endParaRPr lang="ja-JP" altLang="en-US" b="1" dirty="0">
              <a:latin typeface="Times New Roman" panose="02020603050405020304" pitchFamily="18" charset="0"/>
            </a:endParaRPr>
          </a:p>
          <a:p>
            <a:pPr marL="282575" indent="-282575">
              <a:spcBef>
                <a:spcPct val="50000"/>
              </a:spcBef>
            </a:pPr>
            <a:r>
              <a:rPr lang="en-US" altLang="ja-JP" b="1" dirty="0">
                <a:latin typeface="Times New Roman" panose="02020603050405020304" pitchFamily="18" charset="0"/>
              </a:rPr>
              <a:t>④</a:t>
            </a:r>
            <a:r>
              <a:rPr lang="zh-CN" altLang="en-US" b="1" dirty="0">
                <a:latin typeface="Times New Roman" panose="02020603050405020304" pitchFamily="18" charset="0"/>
                <a:ea typeface="宋体" panose="02010600030101010101" pitchFamily="2" charset="-122"/>
              </a:rPr>
              <a:t>概括各位成员所发表的意见，标上号码进行记述</a:t>
            </a:r>
            <a:endParaRPr lang="ja-JP" altLang="en-US" b="1">
              <a:latin typeface="Times New Roman" panose="02020603050405020304" pitchFamily="18" charset="0"/>
            </a:endParaRPr>
          </a:p>
        </p:txBody>
      </p:sp>
      <p:sp>
        <p:nvSpPr>
          <p:cNvPr id="89092" name="文本框 89091"/>
          <p:cNvSpPr txBox="1"/>
          <p:nvPr/>
        </p:nvSpPr>
        <p:spPr>
          <a:xfrm>
            <a:off x="539750" y="381000"/>
            <a:ext cx="6016625" cy="7429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ja-JP" altLang="en-US" sz="4400" b="1" dirty="0">
                <a:latin typeface="Times New Roman" panose="02020603050405020304" pitchFamily="18" charset="0"/>
                <a:ea typeface="华文楷体" panose="02010600040101010101" pitchFamily="2" charset="-122"/>
              </a:rPr>
              <a:t>＜</a:t>
            </a:r>
            <a:r>
              <a:rPr lang="zh-CN" altLang="en-US" sz="4400" b="1" dirty="0">
                <a:latin typeface="Times New Roman" panose="02020603050405020304" pitchFamily="18" charset="0"/>
                <a:ea typeface="华文楷体" panose="02010600040101010101" pitchFamily="2" charset="-122"/>
              </a:rPr>
              <a:t>第一步</a:t>
            </a:r>
            <a:r>
              <a:rPr lang="ja-JP" altLang="en-US" sz="4400" b="1" dirty="0">
                <a:latin typeface="Times New Roman" panose="02020603050405020304" pitchFamily="18" charset="0"/>
                <a:ea typeface="华文楷体" panose="02010600040101010101" pitchFamily="2" charset="-122"/>
              </a:rPr>
              <a:t>＞</a:t>
            </a:r>
            <a:r>
              <a:rPr lang="zh-CN" altLang="en-US" sz="4400" b="1" dirty="0">
                <a:latin typeface="Times New Roman" panose="02020603050405020304" pitchFamily="18" charset="0"/>
                <a:ea typeface="华文楷体" panose="02010600040101010101" pitchFamily="2" charset="-122"/>
              </a:rPr>
              <a:t>把握现状</a:t>
            </a:r>
            <a:endParaRPr lang="ja-JP" altLang="en-US" sz="4400" b="1">
              <a:latin typeface="Arial" panose="020B0604020202020204" pitchFamily="34" charset="0"/>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1213" name="表格 91212"/>
          <p:cNvGraphicFramePr/>
          <p:nvPr>
            <p:custDataLst>
              <p:tags r:id="rId1"/>
            </p:custDataLst>
          </p:nvPr>
        </p:nvGraphicFramePr>
        <p:xfrm>
          <a:off x="228600" y="865823"/>
          <a:ext cx="8686800" cy="5783897"/>
        </p:xfrm>
        <a:graphic>
          <a:graphicData uri="http://schemas.openxmlformats.org/drawingml/2006/table">
            <a:tbl>
              <a:tblPr/>
              <a:tblGrid>
                <a:gridCol w="3276600"/>
                <a:gridCol w="2743200"/>
                <a:gridCol w="2667000"/>
              </a:tblGrid>
              <a:tr h="38798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顺序</a:t>
                      </a:r>
                      <a:endParaRPr lang="zh-CN" altLang="en-US" sz="1600" b="1" dirty="0">
                        <a:latin typeface="Arial" panose="020B0604020202020204" pitchFamily="34" charset="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要领</a:t>
                      </a:r>
                      <a:r>
                        <a:rPr lang="en-US" altLang="ja-JP" sz="1600" b="1" dirty="0">
                          <a:latin typeface="Arial" panose="020B0604020202020204" pitchFamily="34" charset="0"/>
                        </a:rPr>
                        <a:t>①</a:t>
                      </a:r>
                      <a:endParaRPr lang="zh-CN" altLang="en-US" sz="1600" b="1" dirty="0">
                        <a:latin typeface="Arial" panose="020B0604020202020204" pitchFamily="34" charset="0"/>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要领</a:t>
                      </a:r>
                      <a:r>
                        <a:rPr lang="en-US" altLang="ja-JP" sz="1600" b="1" dirty="0">
                          <a:latin typeface="Arial" panose="020B0604020202020204" pitchFamily="34" charset="0"/>
                        </a:rPr>
                        <a:t>②</a:t>
                      </a:r>
                      <a:endParaRPr lang="zh-CN" altLang="en-US" sz="1600" b="1" dirty="0">
                        <a:latin typeface="Arial" panose="020B0604020202020204" pitchFamily="34" charset="0"/>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11890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１．</a:t>
                      </a:r>
                      <a:r>
                        <a:rPr lang="zh-CN" altLang="en-US" sz="1600" dirty="0">
                          <a:latin typeface="Arial" panose="020B0604020202020204" pitchFamily="34" charset="0"/>
                          <a:ea typeface="宋体" panose="02010600030101010101" pitchFamily="2" charset="-122"/>
                        </a:rPr>
                        <a:t>组长问组员“潜在着什么危险？”</a:t>
                      </a:r>
                      <a:endParaRPr lang="zh-CN" altLang="en-US" sz="16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533400" lvl="0" indent="-533400">
                        <a:buNone/>
                      </a:pPr>
                      <a:r>
                        <a:rPr lang="zh-CN" altLang="en-US" sz="1600" dirty="0">
                          <a:ea typeface="宋体" panose="02010600030101010101" pitchFamily="2" charset="-122"/>
                        </a:rPr>
                        <a:t>①</a:t>
                      </a:r>
                      <a:r>
                        <a:rPr lang="zh-CN" altLang="en-US" sz="1600" dirty="0">
                          <a:latin typeface="Arial" panose="020B0604020202020204" pitchFamily="34" charset="0"/>
                          <a:ea typeface="宋体" panose="02010600030101010101" pitchFamily="2" charset="-122"/>
                        </a:rPr>
                        <a:t>向成员出示插图</a:t>
                      </a:r>
                      <a:endParaRPr lang="zh-CN" altLang="en-US" sz="1600" dirty="0">
                        <a:latin typeface="Arial" panose="020B0604020202020204" pitchFamily="34" charset="0"/>
                        <a:ea typeface="宋体" panose="02010600030101010101" pitchFamily="2" charset="-122"/>
                      </a:endParaRPr>
                    </a:p>
                    <a:p>
                      <a:pPr marL="533400" lvl="0" indent="-533400">
                        <a:buNone/>
                      </a:pPr>
                      <a:r>
                        <a:rPr lang="zh-CN" altLang="en-US" sz="1600" dirty="0">
                          <a:ea typeface="宋体" panose="02010600030101010101" pitchFamily="2" charset="-122"/>
                        </a:rPr>
                        <a:t>②</a:t>
                      </a:r>
                      <a:r>
                        <a:rPr lang="zh-CN" altLang="en-US" sz="1600" dirty="0">
                          <a:latin typeface="Arial" panose="020B0604020202020204" pitchFamily="34" charset="0"/>
                          <a:ea typeface="宋体" panose="02010600030101010101" pitchFamily="2" charset="-122"/>
                        </a:rPr>
                        <a:t>读取“</a:t>
                      </a:r>
                      <a:r>
                        <a:rPr lang="ja-JP" altLang="en-US" sz="1600" dirty="0">
                          <a:latin typeface="Arial" panose="020B0604020202020204" pitchFamily="34" charset="0"/>
                        </a:rPr>
                        <a:t>状況</a:t>
                      </a:r>
                      <a:r>
                        <a:rPr lang="en-US" altLang="zh-CN" sz="1600">
                          <a:latin typeface="Arial" panose="020B0604020202020204" pitchFamily="34" charset="0"/>
                        </a:rPr>
                        <a:t>”</a:t>
                      </a:r>
                      <a:endParaRPr lang="en-US" altLang="ja-JP" sz="1600" dirty="0">
                        <a:latin typeface="Arial" panose="020B0604020202020204" pitchFamily="34" charset="0"/>
                      </a:endParaRPr>
                    </a:p>
                    <a:p>
                      <a:pPr marL="533400" lvl="0" indent="-533400">
                        <a:buNone/>
                      </a:pPr>
                      <a:r>
                        <a:rPr lang="zh-CN" altLang="zh-CN" sz="1600" dirty="0">
                          <a:ea typeface="宋体" panose="02010600030101010101" pitchFamily="2" charset="-122"/>
                        </a:rPr>
                        <a:t>③</a:t>
                      </a:r>
                      <a:r>
                        <a:rPr lang="zh-CN" altLang="en-US" sz="1600" dirty="0">
                          <a:latin typeface="Arial" panose="020B0604020202020204" pitchFamily="34" charset="0"/>
                          <a:ea typeface="宋体" panose="02010600030101010101" pitchFamily="2" charset="-122"/>
                        </a:rPr>
                        <a:t>准备让组员进行发表</a:t>
                      </a:r>
                      <a:endParaRPr lang="en-US" altLang="zh-CN" sz="16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endParaRPr lang="zh-CN" altLang="en-US" sz="16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22161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２．</a:t>
                      </a:r>
                      <a:r>
                        <a:rPr lang="zh-CN" altLang="en-US" sz="1600" dirty="0">
                          <a:latin typeface="Arial" panose="020B0604020202020204" pitchFamily="34" charset="0"/>
                          <a:ea typeface="宋体" panose="02010600030101010101" pitchFamily="2" charset="-122"/>
                        </a:rPr>
                        <a:t>组员发表注意到了的危险</a:t>
                      </a:r>
                      <a:endParaRPr lang="en-US" altLang="zh-CN" sz="16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把自己当成是插图上的作业者</a:t>
                      </a:r>
                      <a:endParaRPr lang="en-US" altLang="zh-CN" sz="1600">
                        <a:latin typeface="Arial" panose="020B0604020202020204" pitchFamily="34" charset="0"/>
                        <a:ea typeface="宋体" panose="02010600030101010101" pitchFamily="2" charset="-122"/>
                      </a:endParaRPr>
                    </a:p>
                    <a:p>
                      <a:pPr marL="97155" lvl="0" indent="-97155">
                        <a:buChar char="•"/>
                      </a:pPr>
                      <a:r>
                        <a:rPr lang="zh-CN" altLang="en-US" sz="1600" dirty="0">
                          <a:latin typeface="Arial" panose="020B0604020202020204" pitchFamily="34" charset="0"/>
                          <a:ea typeface="宋体" panose="02010600030101010101" pitchFamily="2" charset="-122"/>
                        </a:rPr>
                        <a:t>不断发言很关键</a:t>
                      </a:r>
                      <a:endParaRPr lang="zh-CN" altLang="en-US" sz="1600" dirty="0">
                        <a:latin typeface="Arial" panose="020B0604020202020204" pitchFamily="34" charset="0"/>
                        <a:ea typeface="宋体" panose="02010600030101010101" pitchFamily="2" charset="-122"/>
                      </a:endParaRPr>
                    </a:p>
                    <a:p>
                      <a:pPr marL="97155" lvl="0" indent="-97155">
                        <a:buChar char="•"/>
                      </a:pPr>
                      <a:endParaRPr lang="ja-JP" altLang="en-US" sz="1600" dirty="0">
                        <a:latin typeface="Arial" panose="020B0604020202020204" pitchFamily="34" charset="0"/>
                      </a:endParaRPr>
                    </a:p>
                    <a:p>
                      <a:pPr marL="97155" lvl="0" indent="-97155">
                        <a:buChar char="•"/>
                      </a:pPr>
                      <a:r>
                        <a:rPr lang="zh-CN" altLang="en-US" sz="1600" dirty="0">
                          <a:latin typeface="Arial" panose="020B0604020202020204" pitchFamily="34" charset="0"/>
                          <a:ea typeface="宋体" panose="02010600030101010101" pitchFamily="2" charset="-122"/>
                        </a:rPr>
                        <a:t>危险因素的说明要尽量具体</a:t>
                      </a:r>
                      <a:endParaRPr lang="zh-CN" altLang="en-US" sz="1600" dirty="0">
                        <a:latin typeface="Arial" panose="020B0604020202020204" pitchFamily="34" charset="0"/>
                        <a:ea typeface="宋体" panose="02010600030101010101" pitchFamily="2" charset="-122"/>
                      </a:endParaRPr>
                    </a:p>
                    <a:p>
                      <a:pPr marL="97155" lvl="0" indent="-97155">
                        <a:buChar char="•"/>
                      </a:pPr>
                      <a:r>
                        <a:rPr lang="zh-CN" altLang="en-US" sz="1600" dirty="0">
                          <a:latin typeface="Arial" panose="020B0604020202020204" pitchFamily="34" charset="0"/>
                          <a:ea typeface="宋体" panose="02010600030101010101" pitchFamily="2" charset="-122"/>
                        </a:rPr>
                        <a:t>明确危险的“</a:t>
                      </a:r>
                      <a:r>
                        <a:rPr lang="ja-JP" altLang="en-US" sz="1600" dirty="0">
                          <a:latin typeface="Arial" panose="020B0604020202020204" pitchFamily="34" charset="0"/>
                        </a:rPr>
                        <a:t>状態</a:t>
                      </a:r>
                      <a:r>
                        <a:rPr lang="zh-CN" altLang="en-US" sz="1600" dirty="0">
                          <a:latin typeface="Arial" panose="020B0604020202020204" pitchFamily="34" charset="0"/>
                          <a:ea typeface="宋体" panose="02010600030101010101" pitchFamily="2" charset="-122"/>
                        </a:rPr>
                        <a:t>”与“行动</a:t>
                      </a:r>
                      <a:r>
                        <a:rPr lang="zh-CN"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动作</a:t>
                      </a:r>
                      <a:r>
                        <a:rPr lang="zh-CN"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a:t>
                      </a:r>
                      <a:endParaRPr lang="zh-CN" altLang="en-US" sz="160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没必要拘泥在</a:t>
                      </a:r>
                      <a:r>
                        <a:rPr lang="en-US" altLang="zh-CN" sz="1600">
                          <a:latin typeface="Arial" panose="020B0604020202020204" pitchFamily="34" charset="0"/>
                          <a:ea typeface="宋体" panose="02010600030101010101" pitchFamily="2" charset="-122"/>
                        </a:rPr>
                        <a:t>“</a:t>
                      </a:r>
                      <a:r>
                        <a:rPr lang="zh-CN" altLang="en-US" sz="1600" dirty="0">
                          <a:latin typeface="Arial" panose="020B0604020202020204" pitchFamily="34" charset="0"/>
                          <a:ea typeface="宋体" panose="02010600030101010101" pitchFamily="2" charset="-122"/>
                        </a:rPr>
                        <a:t>因为”、“导致”这些措辞上</a:t>
                      </a:r>
                      <a:endParaRPr lang="en-US" altLang="zh-CN" sz="1600">
                        <a:latin typeface="Arial" panose="020B0604020202020204" pitchFamily="34" charset="0"/>
                      </a:endParaRPr>
                    </a:p>
                    <a:p>
                      <a:pPr marL="97155" lvl="0" indent="-97155">
                        <a:buChar char="•"/>
                      </a:pPr>
                      <a:r>
                        <a:rPr lang="zh-CN" altLang="en-US" sz="1600" dirty="0">
                          <a:latin typeface="Arial" panose="020B0604020202020204" pitchFamily="34" charset="0"/>
                          <a:ea typeface="宋体" panose="02010600030101010101" pitchFamily="2" charset="-122"/>
                        </a:rPr>
                        <a:t>表达苦难的话</a:t>
                      </a:r>
                      <a:r>
                        <a:rPr lang="ja-JP"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也可以采用肢体语言</a:t>
                      </a:r>
                      <a:endParaRPr lang="ja-JP" altLang="en-US" sz="1600" dirty="0">
                        <a:latin typeface="Arial" panose="020B0604020202020204" pitchFamily="34" charset="0"/>
                      </a:endParaRPr>
                    </a:p>
                    <a:p>
                      <a:pPr marL="97155" lvl="0" indent="-97155">
                        <a:buChar char="•"/>
                      </a:pPr>
                      <a:r>
                        <a:rPr lang="zh-CN" altLang="en-US" sz="1600" dirty="0">
                          <a:latin typeface="Arial" panose="020B0604020202020204" pitchFamily="34" charset="0"/>
                          <a:ea typeface="宋体" panose="02010600030101010101" pitchFamily="2" charset="-122"/>
                        </a:rPr>
                        <a:t>该阶段，尽力就可以</a:t>
                      </a:r>
                      <a:endParaRPr lang="zh-CN" altLang="en-US" sz="1600" dirty="0">
                        <a:latin typeface="Arial" panose="020B0604020202020204" pitchFamily="34" charset="0"/>
                        <a:ea typeface="宋体" panose="02010600030101010101" pitchFamily="2" charset="-122"/>
                      </a:endParaRPr>
                    </a:p>
                    <a:p>
                      <a:pPr marL="97155" lvl="0" indent="-97155">
                        <a:buNone/>
                      </a:pPr>
                      <a:r>
                        <a:rPr lang="zh-CN" altLang="en-US" sz="1600" dirty="0">
                          <a:latin typeface="Arial" panose="020B0604020202020204" pitchFamily="34" charset="0"/>
                          <a:ea typeface="宋体" panose="02010600030101010101" pitchFamily="2" charset="-122"/>
                        </a:rPr>
                        <a:t>  深入思考，不断讨论</a:t>
                      </a:r>
                      <a:endParaRPr lang="zh-CN" altLang="en-US" sz="1600" dirty="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6286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３．</a:t>
                      </a:r>
                      <a:r>
                        <a:rPr lang="zh-CN" altLang="en-US" sz="1600" dirty="0">
                          <a:latin typeface="Arial" panose="020B0604020202020204" pitchFamily="34" charset="0"/>
                          <a:ea typeface="宋体" panose="02010600030101010101" pitchFamily="2" charset="-122"/>
                        </a:rPr>
                        <a:t>记录员将发言记录到报告里</a:t>
                      </a:r>
                      <a:endParaRPr lang="zh-CN" altLang="en-US" sz="160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迅速地横向书写</a:t>
                      </a:r>
                      <a:endParaRPr lang="en-US" altLang="zh-CN" sz="16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不用概括发言</a:t>
                      </a:r>
                      <a:endParaRPr lang="zh-CN" altLang="en-US" sz="1600" dirty="0">
                        <a:latin typeface="Arial" panose="020B0604020202020204" pitchFamily="34" charset="0"/>
                        <a:ea typeface="宋体" panose="02010600030101010101" pitchFamily="2" charset="-122"/>
                      </a:endParaRPr>
                    </a:p>
                    <a:p>
                      <a:pPr marL="97155" lvl="0" indent="-97155">
                        <a:buChar char="•"/>
                      </a:pPr>
                      <a:r>
                        <a:rPr lang="zh-CN" altLang="en-US" sz="1600" dirty="0">
                          <a:latin typeface="Arial" panose="020B0604020202020204" pitchFamily="34" charset="0"/>
                          <a:ea typeface="宋体" panose="02010600030101010101" pitchFamily="2" charset="-122"/>
                        </a:rPr>
                        <a:t>记录最原始的发表</a:t>
                      </a:r>
                      <a:endParaRPr lang="zh-CN" altLang="en-US" sz="16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3620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４．</a:t>
                      </a:r>
                      <a:r>
                        <a:rPr lang="zh-CN" altLang="en-US" sz="1600" dirty="0">
                          <a:latin typeface="Arial" panose="020B0604020202020204" pitchFamily="34" charset="0"/>
                          <a:ea typeface="宋体" panose="02010600030101010101" pitchFamily="2" charset="-122"/>
                        </a:rPr>
                        <a:t>事先决定的目标项目数</a:t>
                      </a:r>
                      <a:r>
                        <a:rPr lang="ja-JP" altLang="en-US" sz="1600" dirty="0">
                          <a:latin typeface="Arial" panose="020B0604020202020204" pitchFamily="34" charset="0"/>
                        </a:rPr>
                        <a:t>＜</a:t>
                      </a:r>
                      <a:r>
                        <a:rPr lang="en-US" altLang="zh-CN" sz="1600" b="1">
                          <a:latin typeface="Arial" panose="020B0604020202020204" pitchFamily="34" charset="0"/>
                          <a:ea typeface="宋体" panose="02010600030101010101" pitchFamily="2" charset="-122"/>
                        </a:rPr>
                        <a:t>7</a:t>
                      </a:r>
                      <a:r>
                        <a:rPr lang="zh-CN" altLang="en-US" sz="1600" b="1" dirty="0">
                          <a:latin typeface="Arial" panose="020B0604020202020204" pitchFamily="34" charset="0"/>
                          <a:ea typeface="宋体" panose="02010600030101010101" pitchFamily="2" charset="-122"/>
                        </a:rPr>
                        <a:t>项目</a:t>
                      </a:r>
                      <a:r>
                        <a:rPr lang="ja-JP" altLang="en-US" sz="1600" dirty="0">
                          <a:latin typeface="Arial" panose="020B0604020202020204" pitchFamily="34" charset="0"/>
                        </a:rPr>
                        <a:t>＞</a:t>
                      </a:r>
                      <a:r>
                        <a:rPr lang="zh-CN" altLang="en-US" sz="1600" dirty="0">
                          <a:latin typeface="Arial" panose="020B0604020202020204" pitchFamily="34" charset="0"/>
                          <a:ea typeface="宋体" panose="02010600030101010101" pitchFamily="2" charset="-122"/>
                        </a:rPr>
                        <a:t>以上，尽量多发现危险</a:t>
                      </a:r>
                      <a:endParaRPr lang="zh-CN" altLang="en-US" sz="1600" dirty="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组长指出目标项目数后，再向组员询问确认还有没有其他的</a:t>
                      </a:r>
                      <a:endParaRPr lang="ja-JP" altLang="en-US" sz="1600" dirty="0">
                        <a:latin typeface="Arial" panose="020B0604020202020204" pitchFamily="34" charset="0"/>
                      </a:endParaRPr>
                    </a:p>
                    <a:p>
                      <a:pPr marL="97155" lvl="0" indent="-97155">
                        <a:buChar char="•"/>
                      </a:pPr>
                      <a:r>
                        <a:rPr lang="zh-CN" altLang="en-US" sz="1600" dirty="0">
                          <a:latin typeface="Arial" panose="020B0604020202020204" pitchFamily="34" charset="0"/>
                          <a:ea typeface="宋体" panose="02010600030101010101" pitchFamily="2" charset="-122"/>
                        </a:rPr>
                        <a:t>组员可以再次发表新发现的危险</a:t>
                      </a:r>
                      <a:endParaRPr lang="zh-CN" altLang="en-US" sz="160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None/>
                      </a:pPr>
                      <a:endParaRPr lang="zh-CN" altLang="en-US" sz="16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91202" name="表格 91201"/>
          <p:cNvGraphicFramePr/>
          <p:nvPr/>
        </p:nvGraphicFramePr>
        <p:xfrm>
          <a:off x="395288" y="2852738"/>
          <a:ext cx="2889250" cy="1457325"/>
        </p:xfrm>
        <a:graphic>
          <a:graphicData uri="http://schemas.openxmlformats.org/drawingml/2006/table">
            <a:tbl>
              <a:tblPr/>
              <a:tblGrid>
                <a:gridCol w="1728788"/>
                <a:gridCol w="1160462"/>
              </a:tblGrid>
              <a:tr h="7286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1400" b="1" dirty="0">
                          <a:ea typeface="宋体" panose="02010600030101010101" pitchFamily="2" charset="-122"/>
                        </a:rPr>
                        <a:t>危险因素</a:t>
                      </a:r>
                      <a:endParaRPr lang="zh-CN" altLang="en-US" sz="1400" b="1" dirty="0">
                        <a:ea typeface="宋体" panose="02010600030101010101" pitchFamily="2" charset="-122"/>
                      </a:endParaRPr>
                    </a:p>
                    <a:p>
                      <a:pPr marL="0" lvl="0" indent="0" algn="ctr">
                        <a:spcBef>
                          <a:spcPct val="0"/>
                        </a:spcBef>
                        <a:buNone/>
                      </a:pPr>
                      <a:r>
                        <a:rPr lang="ja-JP" altLang="en-US" sz="1400" dirty="0"/>
                        <a:t>（</a:t>
                      </a:r>
                      <a:r>
                        <a:rPr lang="ja-JP" altLang="en-US" sz="1400" dirty="0"/>
                        <a:t>“</a:t>
                      </a:r>
                      <a:r>
                        <a:rPr lang="zh-CN" altLang="en-US" sz="1400" dirty="0">
                          <a:ea typeface="宋体" panose="02010600030101010101" pitchFamily="2" charset="-122"/>
                        </a:rPr>
                        <a:t>状态</a:t>
                      </a:r>
                      <a:r>
                        <a:rPr lang="ja-JP" altLang="en-US" sz="1400" dirty="0"/>
                        <a:t>”</a:t>
                      </a:r>
                      <a:r>
                        <a:rPr lang="ja-JP" altLang="en-US" sz="1400" dirty="0"/>
                        <a:t>と</a:t>
                      </a:r>
                      <a:r>
                        <a:rPr lang="ja-JP" altLang="en-US" sz="1400" dirty="0"/>
                        <a:t>“</a:t>
                      </a:r>
                      <a:r>
                        <a:rPr lang="zh-CN" altLang="en-US" sz="1400" dirty="0">
                          <a:ea typeface="宋体" panose="02010600030101010101" pitchFamily="2" charset="-122"/>
                        </a:rPr>
                        <a:t>行动</a:t>
                      </a:r>
                      <a:r>
                        <a:rPr lang="ja-JP" altLang="en-US" sz="1400" dirty="0"/>
                        <a:t>・</a:t>
                      </a:r>
                      <a:r>
                        <a:rPr lang="zh-CN" altLang="en-US" sz="1400" dirty="0">
                          <a:ea typeface="宋体" panose="02010600030101010101" pitchFamily="2" charset="-122"/>
                        </a:rPr>
                        <a:t>动作</a:t>
                      </a:r>
                      <a:r>
                        <a:rPr lang="ja-JP" altLang="en-US" sz="1400" dirty="0"/>
                        <a:t>”</a:t>
                      </a:r>
                      <a:r>
                        <a:rPr lang="ja-JP" altLang="en-US" sz="1400" dirty="0"/>
                        <a:t>）</a:t>
                      </a:r>
                      <a:endParaRPr lang="zh-CN" altLang="en-US" sz="1400" dirty="0"/>
                    </a:p>
                  </a:txBody>
                  <a:tcPr anchor="ctr" anchorCtr="0">
                    <a:lnL cap="flat">
                      <a:noFill/>
                    </a:lnL>
                    <a:lnR w="12700" cap="flat" cmpd="sng">
                      <a:solidFill>
                        <a:schemeClr val="tx1"/>
                      </a:solidFill>
                      <a:prstDash val="solid"/>
                      <a:headEnd type="none" w="med" len="med"/>
                      <a:tailEnd type="none" w="med" len="med"/>
                    </a:lnR>
                    <a:lnT cap="flat">
                      <a:noFill/>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1400" b="1" dirty="0">
                          <a:ea typeface="宋体" panose="02010600030101010101" pitchFamily="2" charset="-122"/>
                        </a:rPr>
                        <a:t>现象</a:t>
                      </a:r>
                      <a:endParaRPr lang="zh-CN" altLang="en-US" sz="1400" b="1" dirty="0">
                        <a:ea typeface="宋体" panose="02010600030101010101" pitchFamily="2" charset="-122"/>
                      </a:endParaRPr>
                    </a:p>
                    <a:p>
                      <a:pPr marL="0" lvl="0" indent="0" algn="ctr">
                        <a:spcBef>
                          <a:spcPct val="0"/>
                        </a:spcBef>
                        <a:buNone/>
                      </a:pPr>
                      <a:r>
                        <a:rPr lang="ja-JP" altLang="en-US" sz="1400" dirty="0"/>
                        <a:t>（</a:t>
                      </a:r>
                      <a:r>
                        <a:rPr lang="zh-CN" altLang="en-US" sz="1400" dirty="0">
                          <a:ea typeface="宋体" panose="02010600030101010101" pitchFamily="2" charset="-122"/>
                        </a:rPr>
                        <a:t>事故类型</a:t>
                      </a:r>
                      <a:r>
                        <a:rPr lang="ja-JP" altLang="en-US" sz="1400" dirty="0"/>
                        <a:t>）</a:t>
                      </a:r>
                      <a:endParaRPr lang="zh-CN" altLang="en-US" sz="1400"/>
                    </a:p>
                  </a:txBody>
                  <a:tcPr anchor="ctr" anchorCtr="0">
                    <a:lnL w="12700" cap="flat" cmpd="sng">
                      <a:solidFill>
                        <a:schemeClr val="tx1"/>
                      </a:solidFill>
                      <a:prstDash val="solid"/>
                      <a:headEnd type="none" w="med" len="med"/>
                      <a:tailEnd type="none" w="med" len="med"/>
                    </a:lnL>
                    <a:lnR cap="flat">
                      <a:noFill/>
                    </a:lnR>
                    <a:lnT cap="flat">
                      <a:noFill/>
                    </a:lnT>
                    <a:lnB w="12700" cap="flat" cmpd="sng">
                      <a:solidFill>
                        <a:schemeClr val="tx1"/>
                      </a:solidFill>
                      <a:prstDash val="solid"/>
                      <a:headEnd type="none" w="med" len="med"/>
                      <a:tailEnd type="none" w="med" len="med"/>
                    </a:lnB>
                    <a:lnTlToBr>
                      <a:noFill/>
                    </a:lnTlToBr>
                    <a:lnBlToTr>
                      <a:noFill/>
                    </a:lnBlToTr>
                    <a:noFill/>
                  </a:tcPr>
                </a:tc>
              </a:tr>
              <a:tr h="7286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endParaRPr lang="zh-CN" altLang="en-US" sz="1400" dirty="0">
                        <a:ea typeface="宋体" panose="02010600030101010101" pitchFamily="2" charset="-122"/>
                      </a:endParaRPr>
                    </a:p>
                    <a:p>
                      <a:pPr marL="0" lvl="0" indent="0" algn="ctr">
                        <a:spcBef>
                          <a:spcPct val="0"/>
                        </a:spcBef>
                        <a:buNone/>
                      </a:pPr>
                      <a:r>
                        <a:rPr lang="zh-CN" altLang="en-US" sz="1400" dirty="0">
                          <a:ea typeface="宋体" panose="02010600030101010101" pitchFamily="2" charset="-122"/>
                        </a:rPr>
                        <a:t>由于</a:t>
                      </a:r>
                      <a:r>
                        <a:rPr lang="en-US" altLang="zh-CN" sz="1400">
                          <a:latin typeface="Times New Roman" panose="02020603050405020304" pitchFamily="18" charset="0"/>
                          <a:ea typeface="宋体" panose="02010600030101010101" pitchFamily="2" charset="-122"/>
                        </a:rPr>
                        <a:t>…</a:t>
                      </a:r>
                      <a:endParaRPr lang="en-US" altLang="zh-CN" sz="1400">
                        <a:ea typeface="宋体" panose="02010600030101010101" pitchFamily="2" charset="-122"/>
                      </a:endParaRPr>
                    </a:p>
                    <a:p>
                      <a:pPr marL="0" lvl="0" indent="0" algn="ctr">
                        <a:spcBef>
                          <a:spcPct val="0"/>
                        </a:spcBef>
                        <a:buNone/>
                      </a:pPr>
                      <a:endParaRPr lang="zh-CN" altLang="en-US" sz="1400"/>
                    </a:p>
                  </a:txBody>
                  <a:tcPr anchor="ctr" anchorCtr="0">
                    <a:lnL cap="flat">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cap="flat">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1400" dirty="0">
                          <a:ea typeface="宋体" panose="02010600030101010101" pitchFamily="2" charset="-122"/>
                        </a:rPr>
                        <a:t>导致</a:t>
                      </a:r>
                      <a:r>
                        <a:rPr lang="en-US" altLang="zh-CN" sz="1400">
                          <a:latin typeface="Times New Roman" panose="02020603050405020304" pitchFamily="18" charset="0"/>
                          <a:ea typeface="宋体" panose="02010600030101010101" pitchFamily="2" charset="-122"/>
                        </a:rPr>
                        <a:t>…</a:t>
                      </a:r>
                      <a:endParaRPr lang="zh-CN" altLang="en-US" sz="1400" dirty="0">
                        <a:ea typeface="宋体" panose="02010600030101010101" pitchFamily="2" charset="-122"/>
                      </a:endParaRPr>
                    </a:p>
                  </a:txBody>
                  <a:tcPr anchor="ctr" anchorCtr="0">
                    <a:lnL w="12700" cap="flat" cmpd="sng">
                      <a:solidFill>
                        <a:schemeClr val="tx1"/>
                      </a:solidFill>
                      <a:prstDash val="solid"/>
                      <a:headEnd type="none" w="med" len="med"/>
                      <a:tailEnd type="none" w="med" len="med"/>
                    </a:lnL>
                    <a:lnR cap="flat">
                      <a:noFill/>
                    </a:lnR>
                    <a:lnT w="12700" cap="flat" cmpd="sng">
                      <a:solidFill>
                        <a:schemeClr val="tx1"/>
                      </a:solidFill>
                      <a:prstDash val="solid"/>
                      <a:headEnd type="none" w="med" len="med"/>
                      <a:tailEnd type="none" w="med" len="med"/>
                    </a:lnT>
                    <a:lnB cap="flat">
                      <a:noFill/>
                    </a:lnB>
                    <a:lnTlToBr>
                      <a:noFill/>
                    </a:lnTlToBr>
                    <a:lnBlToTr>
                      <a:noFill/>
                    </a:lnBlToTr>
                    <a:noFill/>
                  </a:tcPr>
                </a:tc>
              </a:tr>
            </a:tbl>
          </a:graphicData>
        </a:graphic>
      </p:graphicFrame>
      <p:sp>
        <p:nvSpPr>
          <p:cNvPr id="91179" name="文本框 91178"/>
          <p:cNvSpPr txBox="1"/>
          <p:nvPr/>
        </p:nvSpPr>
        <p:spPr>
          <a:xfrm>
            <a:off x="228600" y="109538"/>
            <a:ext cx="6486525" cy="501650"/>
          </a:xfrm>
          <a:prstGeom prst="rect">
            <a:avLst/>
          </a:prstGeom>
          <a:solidFill>
            <a:srgbClr val="FFFF66"/>
          </a:solidFill>
          <a:ln w="28575" cap="flat" cmpd="sng">
            <a:solidFill>
              <a:schemeClr val="tx1"/>
            </a:solidFill>
            <a:prstDash val="solid"/>
            <a:miter/>
            <a:headEnd type="none" w="med" len="med"/>
            <a:tailEnd type="none" w="med" len="med"/>
          </a:ln>
          <a:effectLst>
            <a:outerShdw dist="35921" dir="2699999" algn="ctr" rotWithShape="0">
              <a:schemeClr val="bg2"/>
            </a:outerShdw>
          </a:effectLst>
        </p:spPr>
        <p:txBody>
          <a:bodyPr lIns="54000" tIns="54000" rIns="54000" bIns="54000">
            <a:spAutoFit/>
          </a:bodyPr>
          <a:p>
            <a:pPr>
              <a:spcBef>
                <a:spcPct val="50000"/>
              </a:spcBef>
            </a:pP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第一步</a:t>
            </a: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把握现状的顺序、要领</a:t>
            </a:r>
            <a:r>
              <a:rPr lang="ja-JP" altLang="en-US" b="1" dirty="0">
                <a:latin typeface="宋体" panose="02010600030101010101" pitchFamily="2" charset="-122"/>
                <a:ea typeface="宋体" panose="02010600030101010101" pitchFamily="2" charset="-122"/>
              </a:rPr>
              <a:t>　（</a:t>
            </a:r>
            <a:r>
              <a:rPr lang="en-US" altLang="ja-JP" b="1">
                <a:latin typeface="宋体" panose="02010600030101010101" pitchFamily="2" charset="-122"/>
                <a:ea typeface="宋体" panose="02010600030101010101" pitchFamily="2" charset="-122"/>
              </a:rPr>
              <a:t>1/2</a:t>
            </a:r>
            <a:r>
              <a:rPr lang="ja-JP" altLang="en-US" b="1" dirty="0">
                <a:latin typeface="宋体" panose="02010600030101010101" pitchFamily="2" charset="-122"/>
                <a:ea typeface="宋体" panose="02010600030101010101" pitchFamily="2" charset="-122"/>
              </a:rPr>
              <a:t>）</a:t>
            </a:r>
            <a:endParaRPr lang="ja-JP" altLang="en-US" b="1">
              <a:latin typeface="宋体" panose="02010600030101010101" pitchFamily="2" charset="-122"/>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3186" name="表格 93185"/>
          <p:cNvGraphicFramePr/>
          <p:nvPr/>
        </p:nvGraphicFramePr>
        <p:xfrm>
          <a:off x="228600" y="914400"/>
          <a:ext cx="8686800" cy="5610225"/>
        </p:xfrm>
        <a:graphic>
          <a:graphicData uri="http://schemas.openxmlformats.org/drawingml/2006/table">
            <a:tbl>
              <a:tblPr/>
              <a:tblGrid>
                <a:gridCol w="1752600"/>
                <a:gridCol w="5410200"/>
                <a:gridCol w="1524000"/>
              </a:tblGrid>
              <a:tr h="3349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顺序</a:t>
                      </a:r>
                      <a:endParaRPr lang="zh-CN" altLang="en-US" sz="1600" b="1" dirty="0">
                        <a:latin typeface="Arial" panose="020B0604020202020204" pitchFamily="34" charset="0"/>
                        <a:ea typeface="宋体" panose="02010600030101010101" pitchFamily="2" charset="-122"/>
                      </a:endParaRPr>
                    </a:p>
                  </a:txBody>
                  <a:tcPr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要领</a:t>
                      </a:r>
                      <a:r>
                        <a:rPr lang="en-US" altLang="ja-JP" sz="1600" b="1" dirty="0">
                          <a:latin typeface="Arial" panose="020B0604020202020204" pitchFamily="34" charset="0"/>
                        </a:rPr>
                        <a:t>①</a:t>
                      </a:r>
                      <a:endParaRPr lang="zh-CN" altLang="en-US" sz="1600" b="1" dirty="0">
                        <a:latin typeface="Arial" panose="020B0604020202020204" pitchFamily="34" charset="0"/>
                      </a:endParaRPr>
                    </a:p>
                  </a:txBody>
                  <a:tcPr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600" b="1" dirty="0">
                          <a:latin typeface="Arial" panose="020B0604020202020204" pitchFamily="34" charset="0"/>
                          <a:ea typeface="宋体" panose="02010600030101010101" pitchFamily="2" charset="-122"/>
                        </a:rPr>
                        <a:t>要领</a:t>
                      </a:r>
                      <a:r>
                        <a:rPr lang="en-US" altLang="ja-JP" sz="1600" b="1" dirty="0">
                          <a:latin typeface="Arial" panose="020B0604020202020204" pitchFamily="34" charset="0"/>
                        </a:rPr>
                        <a:t>②</a:t>
                      </a:r>
                      <a:endParaRPr lang="zh-CN" altLang="en-US" sz="1600" b="1" dirty="0">
                        <a:latin typeface="Arial" panose="020B0604020202020204" pitchFamily="34" charset="0"/>
                      </a:endParaRPr>
                    </a:p>
                  </a:txBody>
                  <a:tcPr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41560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５．</a:t>
                      </a:r>
                      <a:r>
                        <a:rPr lang="zh-CN" altLang="en-US" sz="1600" dirty="0">
                          <a:latin typeface="Arial" panose="020B0604020202020204" pitchFamily="34" charset="0"/>
                          <a:ea typeface="宋体" panose="02010600030101010101" pitchFamily="2" charset="-122"/>
                        </a:rPr>
                        <a:t>通过会谈重新审视项目，根据需要添加或修改</a:t>
                      </a:r>
                      <a:endParaRPr lang="zh-CN" altLang="en-US" sz="1600">
                        <a:latin typeface="Arial" panose="020B0604020202020204" pitchFamily="34"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为了使大家对发言者所注意到的危险</a:t>
                      </a:r>
                      <a:r>
                        <a:rPr lang="zh-CN" altLang="en-US" sz="1600" b="1" dirty="0">
                          <a:latin typeface="Arial" panose="020B0604020202020204" pitchFamily="34" charset="0"/>
                          <a:ea typeface="宋体" panose="02010600030101010101" pitchFamily="2" charset="-122"/>
                        </a:rPr>
                        <a:t>历历在目</a:t>
                      </a:r>
                      <a:r>
                        <a:rPr lang="zh-CN" altLang="en-US" sz="1600" dirty="0">
                          <a:latin typeface="Arial" panose="020B0604020202020204" pitchFamily="34" charset="0"/>
                          <a:ea typeface="宋体" panose="02010600030101010101" pitchFamily="2" charset="-122"/>
                        </a:rPr>
                        <a:t>，参考以下</a:t>
                      </a:r>
                      <a:r>
                        <a:rPr lang="en-US" altLang="zh-CN" sz="1600" b="1">
                          <a:latin typeface="Arial" panose="020B0604020202020204" pitchFamily="34" charset="0"/>
                          <a:ea typeface="宋体" panose="02010600030101010101" pitchFamily="2" charset="-122"/>
                        </a:rPr>
                        <a:t>7</a:t>
                      </a:r>
                      <a:r>
                        <a:rPr lang="zh-CN" altLang="en-US" sz="1600" b="1" dirty="0">
                          <a:latin typeface="Arial" panose="020B0604020202020204" pitchFamily="34" charset="0"/>
                          <a:ea typeface="宋体" panose="02010600030101010101" pitchFamily="2" charset="-122"/>
                        </a:rPr>
                        <a:t>点</a:t>
                      </a:r>
                      <a:r>
                        <a:rPr lang="zh-CN" altLang="en-US" sz="1600" dirty="0">
                          <a:latin typeface="Arial" panose="020B0604020202020204" pitchFamily="34" charset="0"/>
                          <a:ea typeface="宋体" panose="02010600030101010101" pitchFamily="2" charset="-122"/>
                        </a:rPr>
                        <a:t>，将其具体化。</a:t>
                      </a:r>
                      <a:endParaRPr lang="zh-CN" altLang="en-US" sz="1600" dirty="0">
                        <a:latin typeface="Arial" panose="020B0604020202020204" pitchFamily="34"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重审之后，如果新发现危险，可追加发言</a:t>
                      </a:r>
                      <a:endParaRPr lang="zh-CN" altLang="en-US" sz="1600">
                        <a:latin typeface="Arial" panose="020B0604020202020204" pitchFamily="34" charset="0"/>
                      </a:endParaRPr>
                    </a:p>
                  </a:txBody>
                  <a:tcPr anchor="b"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1191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600" dirty="0">
                          <a:latin typeface="Arial" panose="020B0604020202020204" pitchFamily="34" charset="0"/>
                        </a:rPr>
                        <a:t>６．</a:t>
                      </a:r>
                      <a:r>
                        <a:rPr lang="zh-CN" altLang="en-US" sz="1600" dirty="0">
                          <a:latin typeface="Arial" panose="020B0604020202020204" pitchFamily="34" charset="0"/>
                          <a:ea typeface="宋体" panose="02010600030101010101" pitchFamily="2" charset="-122"/>
                        </a:rPr>
                        <a:t>组长宣布第一个步结束</a:t>
                      </a:r>
                      <a:endParaRPr lang="zh-CN" altLang="en-US" sz="1600" dirty="0">
                        <a:latin typeface="Arial" panose="020B0604020202020204" pitchFamily="34" charset="0"/>
                        <a:ea typeface="宋体" panose="0201060003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1600" dirty="0">
                          <a:latin typeface="Arial" panose="020B0604020202020204" pitchFamily="34" charset="0"/>
                          <a:ea typeface="宋体" panose="02010600030101010101" pitchFamily="2" charset="-122"/>
                        </a:rPr>
                        <a:t>考虑到预定时间</a:t>
                      </a:r>
                      <a:endParaRPr lang="ja-JP" altLang="en-US" sz="1600">
                        <a:latin typeface="Arial" panose="020B0604020202020204" pitchFamily="34" charset="0"/>
                        <a:ea typeface="宋体" panose="02010600030101010101" pitchFamily="2" charset="-122"/>
                      </a:endParaRPr>
                    </a:p>
                    <a:p>
                      <a:pPr marL="97155" lvl="0" indent="-97155">
                        <a:buChar char="•"/>
                      </a:pPr>
                      <a:r>
                        <a:rPr lang="zh-CN" altLang="en-US" sz="1600" dirty="0">
                          <a:latin typeface="Arial" panose="020B0604020202020204" pitchFamily="34" charset="0"/>
                          <a:ea typeface="宋体" panose="02010600030101010101" pitchFamily="2" charset="-122"/>
                        </a:rPr>
                        <a:t>把第一步告一段落</a:t>
                      </a:r>
                      <a:endParaRPr lang="zh-CN" altLang="en-US" sz="1600">
                        <a:latin typeface="Arial" panose="020B0604020202020204" pitchFamily="34" charset="0"/>
                        <a:ea typeface="宋体" panose="0201060003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None/>
                      </a:pPr>
                      <a:endParaRPr lang="zh-CN" altLang="en-US" sz="1600" dirty="0">
                        <a:latin typeface="Arial" panose="020B0604020202020204" pitchFamily="34"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93204" name="文本框 93203"/>
          <p:cNvSpPr txBox="1"/>
          <p:nvPr/>
        </p:nvSpPr>
        <p:spPr>
          <a:xfrm>
            <a:off x="2124075" y="1989138"/>
            <a:ext cx="5111750" cy="3175000"/>
          </a:xfrm>
          <a:prstGeom prst="rect">
            <a:avLst/>
          </a:prstGeom>
          <a:gradFill rotWithShape="0">
            <a:gsLst>
              <a:gs pos="0">
                <a:srgbClr val="FFFFCC"/>
              </a:gs>
              <a:gs pos="100000">
                <a:srgbClr val="FFFFFF"/>
              </a:gs>
            </a:gsLst>
            <a:lin ang="0" scaled="1"/>
            <a:tileRect/>
          </a:gradFill>
          <a:ln w="19050" cap="flat" cmpd="sng">
            <a:solidFill>
              <a:schemeClr val="tx1"/>
            </a:solidFill>
            <a:prstDash val="solid"/>
            <a:miter/>
            <a:headEnd type="none" w="med" len="med"/>
            <a:tailEnd type="none" w="med" len="med"/>
          </a:ln>
        </p:spPr>
        <p:txBody>
          <a:bodyPr lIns="54000" tIns="54000" rIns="54000" bIns="54000">
            <a:spAutoFit/>
          </a:bodyPr>
          <a:p>
            <a:pPr marL="457200" indent="-457200"/>
            <a:r>
              <a:rPr lang="zh-CN" altLang="en-US" sz="2000" dirty="0">
                <a:latin typeface="Times New Roman" panose="02020603050405020304" pitchFamily="18" charset="0"/>
                <a:ea typeface="宋体" panose="02010600030101010101" pitchFamily="2" charset="-122"/>
              </a:rPr>
              <a:t>①有没有把自己当成插图上的作业者</a:t>
            </a:r>
            <a:endParaRPr lang="zh-CN" altLang="en-US" sz="2000" dirty="0">
              <a:latin typeface="Times New Roman" panose="02020603050405020304" pitchFamily="18" charset="0"/>
              <a:ea typeface="宋体" panose="02010600030101010101" pitchFamily="2" charset="-122"/>
            </a:endParaRPr>
          </a:p>
          <a:p>
            <a:pPr marL="457200" indent="-457200"/>
            <a:r>
              <a:rPr lang="zh-CN" altLang="en-US" sz="2000" dirty="0">
                <a:latin typeface="Times New Roman" panose="02020603050405020304" pitchFamily="18" charset="0"/>
                <a:ea typeface="宋体" panose="02010600030101010101" pitchFamily="2" charset="-122"/>
              </a:rPr>
              <a:t>②能够把“危险因素”与“现象”结合起来表述吗</a:t>
            </a:r>
            <a:endParaRPr lang="zh-CN" altLang="en-US" sz="2000" dirty="0">
              <a:latin typeface="Times New Roman" panose="02020603050405020304" pitchFamily="18" charset="0"/>
              <a:ea typeface="宋体" panose="02010600030101010101" pitchFamily="2" charset="-122"/>
            </a:endParaRPr>
          </a:p>
          <a:p>
            <a:pPr marL="457200" indent="-457200"/>
            <a:r>
              <a:rPr lang="zh-CN" altLang="en-US" sz="2000" dirty="0">
                <a:latin typeface="Times New Roman" panose="02020603050405020304" pitchFamily="18" charset="0"/>
                <a:ea typeface="宋体" panose="02010600030101010101" pitchFamily="2" charset="-122"/>
              </a:rPr>
              <a:t>③根据</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现象</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能准确判定“事故的类型”吗</a:t>
            </a:r>
            <a:endParaRPr lang="ja-JP" altLang="en-US" sz="2000" dirty="0">
              <a:latin typeface="Times New Roman" panose="02020603050405020304" pitchFamily="18" charset="0"/>
              <a:ea typeface="宋体" panose="02010600030101010101" pitchFamily="2" charset="-122"/>
            </a:endParaRPr>
          </a:p>
          <a:p>
            <a:pPr marL="457200" indent="-457200"/>
            <a:r>
              <a:rPr lang="en-US" altLang="ja-JP" sz="2000" dirty="0">
                <a:latin typeface="Times New Roman" panose="02020603050405020304" pitchFamily="18" charset="0"/>
                <a:ea typeface="宋体" panose="02010600030101010101" pitchFamily="2" charset="-122"/>
              </a:rPr>
              <a:t>④“</a:t>
            </a:r>
            <a:r>
              <a:rPr lang="zh-CN" altLang="en-US" sz="2000" dirty="0">
                <a:latin typeface="Times New Roman" panose="02020603050405020304" pitchFamily="18" charset="0"/>
                <a:ea typeface="宋体" panose="02010600030101010101" pitchFamily="2" charset="-122"/>
              </a:rPr>
              <a:t>危险因素</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是通过“状态”与</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行动（动作）</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表现出来的吗</a:t>
            </a:r>
            <a:endParaRPr lang="ja-JP" altLang="en-US" sz="2000" dirty="0">
              <a:latin typeface="Times New Roman" panose="02020603050405020304" pitchFamily="18" charset="0"/>
              <a:ea typeface="宋体" panose="02010600030101010101" pitchFamily="2" charset="-122"/>
            </a:endParaRPr>
          </a:p>
          <a:p>
            <a:pPr marL="457200" indent="-457200"/>
            <a:r>
              <a:rPr lang="ja-JP" altLang="zh-CN" sz="2000" dirty="0">
                <a:latin typeface="Times New Roman" panose="02020603050405020304" pitchFamily="18" charset="0"/>
                <a:ea typeface="宋体" panose="02010600030101010101" pitchFamily="2" charset="-122"/>
              </a:rPr>
              <a:t>⑤</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危险因素</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有无深入挖掘</a:t>
            </a:r>
            <a:endParaRPr lang="en-US" altLang="zh-CN" sz="2000">
              <a:latin typeface="Times New Roman" panose="02020603050405020304" pitchFamily="18" charset="0"/>
              <a:ea typeface="宋体" panose="02010600030101010101" pitchFamily="2" charset="-122"/>
            </a:endParaRPr>
          </a:p>
          <a:p>
            <a:pPr marL="457200" indent="-457200"/>
            <a:r>
              <a:rPr lang="en-US" altLang="ja-JP" sz="2000" dirty="0">
                <a:latin typeface="Times New Roman" panose="02020603050405020304" pitchFamily="18" charset="0"/>
                <a:ea typeface="宋体" panose="02010600030101010101" pitchFamily="2" charset="-122"/>
              </a:rPr>
              <a:t>⑥“</a:t>
            </a:r>
            <a:r>
              <a:rPr lang="zh-CN" altLang="en-US" sz="2000" dirty="0">
                <a:latin typeface="Times New Roman" panose="02020603050405020304" pitchFamily="18" charset="0"/>
                <a:ea typeface="宋体" panose="02010600030101010101" pitchFamily="2" charset="-122"/>
              </a:rPr>
              <a:t>危险因素</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能否具体表达</a:t>
            </a:r>
            <a:endParaRPr lang="zh-CN" altLang="en-US" sz="2000" dirty="0">
              <a:latin typeface="Times New Roman" panose="02020603050405020304" pitchFamily="18" charset="0"/>
              <a:ea typeface="宋体" panose="02010600030101010101" pitchFamily="2" charset="-122"/>
            </a:endParaRPr>
          </a:p>
          <a:p>
            <a:pPr marL="457200" indent="-457200"/>
            <a:r>
              <a:rPr lang="en-US" altLang="ja-JP" sz="2000" dirty="0">
                <a:latin typeface="Times New Roman" panose="02020603050405020304" pitchFamily="18" charset="0"/>
                <a:ea typeface="宋体" panose="02010600030101010101" pitchFamily="2" charset="-122"/>
              </a:rPr>
              <a:t>⑦“</a:t>
            </a:r>
            <a:r>
              <a:rPr lang="zh-CN" altLang="en-US" sz="2000" dirty="0">
                <a:latin typeface="Times New Roman" panose="02020603050405020304" pitchFamily="18" charset="0"/>
                <a:ea typeface="宋体" panose="02010600030101010101" pitchFamily="2" charset="-122"/>
              </a:rPr>
              <a:t>危险因素</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能否肯定表达</a:t>
            </a:r>
            <a:endParaRPr lang="ja-JP" altLang="en-US" sz="2000">
              <a:latin typeface="Times New Roman" panose="02020603050405020304" pitchFamily="18" charset="0"/>
              <a:ea typeface="宋体" panose="02010600030101010101" pitchFamily="2" charset="-122"/>
            </a:endParaRPr>
          </a:p>
        </p:txBody>
      </p:sp>
      <p:sp>
        <p:nvSpPr>
          <p:cNvPr id="93205" name="文本框 93204"/>
          <p:cNvSpPr txBox="1"/>
          <p:nvPr/>
        </p:nvSpPr>
        <p:spPr>
          <a:xfrm>
            <a:off x="228600" y="168275"/>
            <a:ext cx="6719888" cy="5016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第一步</a:t>
            </a: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把握现状的顺序</a:t>
            </a:r>
            <a:r>
              <a:rPr lang="ja-JP" altLang="en-US" b="1" dirty="0">
                <a:latin typeface="宋体" panose="02010600030101010101" pitchFamily="2" charset="-122"/>
                <a:ea typeface="宋体" panose="02010600030101010101" pitchFamily="2" charset="-122"/>
              </a:rPr>
              <a:t>・</a:t>
            </a:r>
            <a:r>
              <a:rPr lang="zh-CN" altLang="en-US" b="1" dirty="0">
                <a:latin typeface="宋体" panose="02010600030101010101" pitchFamily="2" charset="-122"/>
                <a:ea typeface="宋体" panose="02010600030101010101" pitchFamily="2" charset="-122"/>
              </a:rPr>
              <a:t>要领</a:t>
            </a:r>
            <a:r>
              <a:rPr lang="ja-JP" altLang="en-US" b="1" dirty="0">
                <a:latin typeface="宋体" panose="02010600030101010101" pitchFamily="2" charset="-122"/>
                <a:ea typeface="宋体" panose="02010600030101010101" pitchFamily="2" charset="-122"/>
              </a:rPr>
              <a:t>　（</a:t>
            </a:r>
            <a:r>
              <a:rPr lang="en-US" altLang="ja-JP" b="1">
                <a:latin typeface="宋体" panose="02010600030101010101" pitchFamily="2" charset="-122"/>
                <a:ea typeface="宋体" panose="02010600030101010101" pitchFamily="2" charset="-122"/>
              </a:rPr>
              <a:t>2/2</a:t>
            </a:r>
            <a:r>
              <a:rPr lang="ja-JP" altLang="en-US" b="1" dirty="0">
                <a:latin typeface="宋体" panose="02010600030101010101" pitchFamily="2" charset="-122"/>
                <a:ea typeface="宋体" panose="02010600030101010101" pitchFamily="2" charset="-122"/>
              </a:rPr>
              <a:t>）</a:t>
            </a:r>
            <a:endParaRPr lang="ja-JP" altLang="en-US" b="1" dirty="0">
              <a:latin typeface="宋体" panose="02010600030101010101" pitchFamily="2" charset="-122"/>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文本框 320513"/>
          <p:cNvSpPr txBox="1"/>
          <p:nvPr/>
        </p:nvSpPr>
        <p:spPr>
          <a:xfrm>
            <a:off x="323215" y="621030"/>
            <a:ext cx="6477000" cy="7302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a:spAutoFit/>
          </a:bodyPr>
          <a:p>
            <a:pPr algn="ctr">
              <a:spcBef>
                <a:spcPct val="50000"/>
              </a:spcBef>
            </a:pPr>
            <a:r>
              <a:rPr lang="zh-CN" altLang="en-US" sz="4000" b="1" dirty="0">
                <a:latin typeface="华文楷体" panose="02010600040101010101" pitchFamily="2" charset="-122"/>
                <a:ea typeface="华文楷体" panose="02010600040101010101" pitchFamily="2" charset="-122"/>
              </a:rPr>
              <a:t>第一步    </a:t>
            </a:r>
            <a:r>
              <a:rPr lang="en-US" altLang="zh-CN" sz="4000" b="1">
                <a:latin typeface="华文楷体" panose="02010600040101010101" pitchFamily="2" charset="-122"/>
                <a:ea typeface="华文楷体" panose="02010600040101010101" pitchFamily="2" charset="-122"/>
              </a:rPr>
              <a:t>7</a:t>
            </a:r>
            <a:r>
              <a:rPr lang="zh-CN" altLang="en-US" sz="4000" b="1" dirty="0">
                <a:latin typeface="华文楷体" panose="02010600040101010101" pitchFamily="2" charset="-122"/>
                <a:ea typeface="华文楷体" panose="02010600040101010101" pitchFamily="2" charset="-122"/>
              </a:rPr>
              <a:t>要点</a:t>
            </a:r>
            <a:endParaRPr lang="zh-CN" altLang="en-US" sz="4000" b="1" dirty="0">
              <a:latin typeface="华文楷体" panose="02010600040101010101" pitchFamily="2" charset="-122"/>
              <a:ea typeface="华文楷体" panose="02010600040101010101" pitchFamily="2" charset="-122"/>
            </a:endParaRPr>
          </a:p>
        </p:txBody>
      </p:sp>
      <p:sp>
        <p:nvSpPr>
          <p:cNvPr id="320515" name="文本框 320514"/>
          <p:cNvSpPr txBox="1"/>
          <p:nvPr/>
        </p:nvSpPr>
        <p:spPr>
          <a:xfrm>
            <a:off x="533400" y="1676400"/>
            <a:ext cx="8229600" cy="4572000"/>
          </a:xfrm>
          <a:prstGeom prst="rect">
            <a:avLst/>
          </a:prstGeom>
          <a:noFill/>
          <a:ln w="28575" cap="flat" cmpd="sng">
            <a:solidFill>
              <a:schemeClr val="tx1"/>
            </a:solidFill>
            <a:prstDash val="solid"/>
            <a:miter/>
            <a:headEnd type="none" w="med" len="med"/>
            <a:tailEnd type="none" w="med" len="med"/>
          </a:ln>
        </p:spPr>
        <p:txBody>
          <a:bodyPr lIns="126000" rIns="126000" anchor="ctr" anchorCtr="0"/>
          <a:p>
            <a:pPr marL="576580" indent="-576580">
              <a:lnSpc>
                <a:spcPct val="120000"/>
              </a:lnSpc>
            </a:pPr>
            <a:r>
              <a:rPr lang="ja-JP" altLang="en-US" sz="2800" dirty="0">
                <a:latin typeface="Arial" panose="020B0604020202020204" pitchFamily="34" charset="0"/>
              </a:rPr>
              <a:t>（１）</a:t>
            </a:r>
            <a:r>
              <a:rPr lang="zh-CN" altLang="en-US" sz="2800" dirty="0">
                <a:latin typeface="Times New Roman" panose="02020603050405020304" pitchFamily="18" charset="0"/>
                <a:ea typeface="宋体" panose="02010600030101010101" pitchFamily="2" charset="-122"/>
              </a:rPr>
              <a:t>把自己当成插图里的作业者</a:t>
            </a:r>
            <a:endParaRPr lang="ja-JP" altLang="en-US" sz="2800" dirty="0">
              <a:latin typeface="Arial" panose="020B0604020202020204" pitchFamily="34" charset="0"/>
            </a:endParaRPr>
          </a:p>
          <a:p>
            <a:pPr marL="576580" indent="-576580">
              <a:lnSpc>
                <a:spcPct val="120000"/>
              </a:lnSpc>
            </a:pPr>
            <a:r>
              <a:rPr lang="ja-JP" altLang="en-US" sz="2800" dirty="0">
                <a:latin typeface="Arial" panose="020B0604020202020204" pitchFamily="34" charset="0"/>
              </a:rPr>
              <a:t>（２）</a:t>
            </a:r>
            <a:r>
              <a:rPr lang="zh-CN" altLang="en-US" sz="2800" dirty="0">
                <a:latin typeface="Times New Roman" panose="02020603050405020304" pitchFamily="18" charset="0"/>
                <a:ea typeface="宋体" panose="02010600030101010101" pitchFamily="2" charset="-122"/>
              </a:rPr>
              <a:t>通过“危险因素”与“现象”来把握危险</a:t>
            </a:r>
            <a:endParaRPr lang="en-US" altLang="zh-CN" sz="2800">
              <a:latin typeface="Times New Roman" panose="02020603050405020304" pitchFamily="18" charset="0"/>
              <a:ea typeface="宋体" panose="02010600030101010101" pitchFamily="2" charset="-122"/>
            </a:endParaRPr>
          </a:p>
          <a:p>
            <a:pPr marL="576580" indent="-576580">
              <a:lnSpc>
                <a:spcPct val="120000"/>
              </a:lnSpc>
            </a:pPr>
            <a:r>
              <a:rPr lang="ja-JP" altLang="en-US" sz="2800" dirty="0">
                <a:latin typeface="Arial" panose="020B0604020202020204" pitchFamily="34" charset="0"/>
              </a:rPr>
              <a:t>（３）</a:t>
            </a:r>
            <a:r>
              <a:rPr lang="zh-CN" altLang="en-US" sz="2800" dirty="0">
                <a:latin typeface="Arial" panose="020B0604020202020204" pitchFamily="34" charset="0"/>
                <a:ea typeface="宋体" panose="02010600030101010101" pitchFamily="2" charset="-122"/>
              </a:rPr>
              <a:t>根据</a:t>
            </a:r>
            <a:r>
              <a:rPr lang="zh-CN" altLang="en-US" sz="2800" dirty="0">
                <a:latin typeface="Times New Roman" panose="02020603050405020304" pitchFamily="18" charset="0"/>
                <a:ea typeface="宋体" panose="02010600030101010101" pitchFamily="2" charset="-122"/>
              </a:rPr>
              <a:t>“现象”准确判定“事故类型”</a:t>
            </a:r>
            <a:endParaRPr lang="ja-JP" altLang="en-US" sz="2800" dirty="0">
              <a:latin typeface="Times New Roman" panose="02020603050405020304" pitchFamily="18" charset="0"/>
              <a:ea typeface="宋体" panose="02010600030101010101" pitchFamily="2" charset="-122"/>
            </a:endParaRPr>
          </a:p>
          <a:p>
            <a:pPr marL="576580" indent="-576580">
              <a:lnSpc>
                <a:spcPct val="120000"/>
              </a:lnSpc>
            </a:pPr>
            <a:r>
              <a:rPr lang="ja-JP" altLang="en-US" sz="2800" dirty="0">
                <a:latin typeface="Arial" panose="020B0604020202020204" pitchFamily="34" charset="0"/>
              </a:rPr>
              <a:t>（４）</a:t>
            </a:r>
            <a:r>
              <a:rPr lang="zh-CN" altLang="en-US" sz="2800" dirty="0">
                <a:latin typeface="Times New Roman" panose="02020603050405020304" pitchFamily="18" charset="0"/>
                <a:ea typeface="宋体" panose="02010600030101010101" pitchFamily="2" charset="-122"/>
              </a:rPr>
              <a:t>尽量将“危险因素”理解为“不安全的状态”与“不安全的行动”</a:t>
            </a:r>
            <a:endParaRPr lang="ja-JP" altLang="en-US" sz="2800" dirty="0">
              <a:latin typeface="Times New Roman" panose="02020603050405020304" pitchFamily="18" charset="0"/>
              <a:ea typeface="宋体" panose="02010600030101010101" pitchFamily="2" charset="-122"/>
            </a:endParaRPr>
          </a:p>
          <a:p>
            <a:pPr marL="576580" indent="-576580">
              <a:lnSpc>
                <a:spcPct val="120000"/>
              </a:lnSpc>
            </a:pPr>
            <a:r>
              <a:rPr lang="ja-JP" altLang="en-US" sz="2800" dirty="0">
                <a:latin typeface="Arial" panose="020B0604020202020204" pitchFamily="34" charset="0"/>
              </a:rPr>
              <a:t>（５）</a:t>
            </a:r>
            <a:r>
              <a:rPr lang="zh-CN" altLang="en-US" sz="2800" dirty="0">
                <a:latin typeface="Times New Roman" panose="02020603050405020304" pitchFamily="18" charset="0"/>
                <a:ea typeface="宋体" panose="02010600030101010101" pitchFamily="2" charset="-122"/>
              </a:rPr>
              <a:t>深入挖掘“危险因素”</a:t>
            </a:r>
            <a:endParaRPr lang="ja-JP" altLang="en-US" sz="2800" dirty="0">
              <a:latin typeface="Arial" panose="020B0604020202020204" pitchFamily="34" charset="0"/>
            </a:endParaRPr>
          </a:p>
          <a:p>
            <a:pPr marL="576580" indent="-576580">
              <a:lnSpc>
                <a:spcPct val="120000"/>
              </a:lnSpc>
            </a:pPr>
            <a:r>
              <a:rPr lang="ja-JP" altLang="en-US" sz="2800" dirty="0">
                <a:latin typeface="Arial" panose="020B0604020202020204" pitchFamily="34" charset="0"/>
              </a:rPr>
              <a:t>（６）</a:t>
            </a:r>
            <a:r>
              <a:rPr lang="zh-CN" altLang="en-US" sz="2800" dirty="0">
                <a:latin typeface="Times New Roman" panose="02020603050405020304" pitchFamily="18" charset="0"/>
                <a:ea typeface="宋体" panose="02010600030101010101" pitchFamily="2" charset="-122"/>
              </a:rPr>
              <a:t>具体表达“危险因素”</a:t>
            </a:r>
            <a:r>
              <a:rPr lang="ja-JP" altLang="en-US" sz="2800" dirty="0">
                <a:latin typeface="Times New Roman" panose="02020603050405020304" pitchFamily="18" charset="0"/>
              </a:rPr>
              <a:t> </a:t>
            </a:r>
            <a:endParaRPr lang="ja-JP" altLang="zh-CN" sz="2800" dirty="0">
              <a:latin typeface="Times New Roman" panose="02020603050405020304" pitchFamily="18" charset="0"/>
            </a:endParaRPr>
          </a:p>
          <a:p>
            <a:pPr marL="576580" indent="-576580">
              <a:lnSpc>
                <a:spcPct val="120000"/>
              </a:lnSpc>
            </a:pPr>
            <a:r>
              <a:rPr lang="ja-JP" altLang="en-US" sz="2800" dirty="0">
                <a:latin typeface="Arial" panose="020B0604020202020204" pitchFamily="34" charset="0"/>
              </a:rPr>
              <a:t>（７）</a:t>
            </a:r>
            <a:r>
              <a:rPr lang="zh-CN" altLang="en-US" sz="2800" dirty="0">
                <a:latin typeface="Times New Roman" panose="02020603050405020304" pitchFamily="18" charset="0"/>
                <a:ea typeface="宋体" panose="02010600030101010101" pitchFamily="2" charset="-122"/>
              </a:rPr>
              <a:t>肯定表达“危险因素”</a:t>
            </a:r>
            <a:endParaRPr lang="zh-CN" altLang="en-US" sz="2800"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文本框 322561"/>
          <p:cNvSpPr txBox="1"/>
          <p:nvPr/>
        </p:nvSpPr>
        <p:spPr>
          <a:xfrm>
            <a:off x="1066800" y="1495425"/>
            <a:ext cx="6858000" cy="346075"/>
          </a:xfrm>
          <a:prstGeom prst="rect">
            <a:avLst/>
          </a:prstGeom>
          <a:solidFill>
            <a:srgbClr val="FFFFCC"/>
          </a:solidFill>
          <a:ln w="9525" cap="flat" cmpd="sng">
            <a:solidFill>
              <a:schemeClr val="tx1"/>
            </a:solidFill>
            <a:prstDash val="solid"/>
            <a:miter/>
            <a:headEnd type="none" w="med" len="med"/>
            <a:tailEnd type="none" w="med" len="med"/>
          </a:ln>
        </p:spPr>
        <p:txBody>
          <a:bodyPr anchor="ctr" anchorCtr="0">
            <a:spAutoFit/>
          </a:bodyPr>
          <a:p>
            <a:r>
              <a:rPr lang="en-US" altLang="ja-JP" sz="1600" b="1" dirty="0">
                <a:latin typeface="Arial" panose="020B0604020202020204" pitchFamily="34" charset="0"/>
              </a:rPr>
              <a:t>②</a:t>
            </a:r>
            <a:r>
              <a:rPr lang="zh-CN" altLang="en-US" sz="1600" b="1" dirty="0">
                <a:latin typeface="Arial" panose="020B0604020202020204" pitchFamily="34" charset="0"/>
                <a:ea typeface="宋体" panose="02010600030101010101" pitchFamily="2" charset="-122"/>
              </a:rPr>
              <a:t>将危险以</a:t>
            </a:r>
            <a:r>
              <a:rPr lang="ja-JP" altLang="en-US" sz="1600" b="1" dirty="0">
                <a:latin typeface="Arial" panose="020B0604020202020204" pitchFamily="34" charset="0"/>
              </a:rPr>
              <a:t>“</a:t>
            </a:r>
            <a:r>
              <a:rPr lang="zh-CN" altLang="en-US" sz="1600" b="1" dirty="0">
                <a:latin typeface="Arial" panose="020B0604020202020204" pitchFamily="34" charset="0"/>
                <a:ea typeface="宋体" panose="02010600030101010101" pitchFamily="2" charset="-122"/>
              </a:rPr>
              <a:t>危险因素</a:t>
            </a:r>
            <a:r>
              <a:rPr lang="ja-JP" altLang="en-US" sz="1600" b="1" dirty="0">
                <a:latin typeface="Arial" panose="020B0604020202020204" pitchFamily="34" charset="0"/>
              </a:rPr>
              <a:t>”</a:t>
            </a:r>
            <a:r>
              <a:rPr lang="zh-CN" altLang="en-US" sz="1600" b="1" dirty="0">
                <a:latin typeface="Arial" panose="020B0604020202020204" pitchFamily="34" charset="0"/>
                <a:ea typeface="宋体" panose="02010600030101010101" pitchFamily="2" charset="-122"/>
              </a:rPr>
              <a:t>与</a:t>
            </a:r>
            <a:r>
              <a:rPr lang="ja-JP" altLang="en-US" sz="1600" b="1" dirty="0">
                <a:latin typeface="Arial" panose="020B0604020202020204" pitchFamily="34" charset="0"/>
              </a:rPr>
              <a:t>“</a:t>
            </a:r>
            <a:r>
              <a:rPr lang="zh-CN" altLang="en-US" sz="1600" b="1" dirty="0">
                <a:latin typeface="Arial" panose="020B0604020202020204" pitchFamily="34" charset="0"/>
                <a:ea typeface="宋体" panose="02010600030101010101" pitchFamily="2" charset="-122"/>
              </a:rPr>
              <a:t>现象</a:t>
            </a:r>
            <a:r>
              <a:rPr lang="ja-JP" altLang="en-US" sz="1600" b="1" dirty="0">
                <a:latin typeface="Arial" panose="020B0604020202020204" pitchFamily="34" charset="0"/>
              </a:rPr>
              <a:t>”</a:t>
            </a:r>
            <a:r>
              <a:rPr lang="zh-CN" altLang="en-US" sz="1600" b="1" dirty="0">
                <a:latin typeface="Arial" panose="020B0604020202020204" pitchFamily="34" charset="0"/>
                <a:ea typeface="宋体" panose="02010600030101010101" pitchFamily="2" charset="-122"/>
              </a:rPr>
              <a:t>的组合形式表达</a:t>
            </a:r>
            <a:endParaRPr lang="zh-CN" altLang="en-US" sz="1600" b="1" dirty="0">
              <a:latin typeface="Arial" panose="020B0604020202020204" pitchFamily="34" charset="0"/>
              <a:ea typeface="宋体" panose="02010600030101010101" pitchFamily="2" charset="-122"/>
            </a:endParaRPr>
          </a:p>
        </p:txBody>
      </p:sp>
      <p:sp>
        <p:nvSpPr>
          <p:cNvPr id="322563" name="文本框 322562"/>
          <p:cNvSpPr txBox="1"/>
          <p:nvPr/>
        </p:nvSpPr>
        <p:spPr>
          <a:xfrm>
            <a:off x="1066800" y="1046163"/>
            <a:ext cx="6858000" cy="346075"/>
          </a:xfrm>
          <a:prstGeom prst="rect">
            <a:avLst/>
          </a:prstGeom>
          <a:solidFill>
            <a:srgbClr val="FFFFCC"/>
          </a:solidFill>
          <a:ln w="9525" cap="flat" cmpd="sng">
            <a:solidFill>
              <a:schemeClr val="tx1"/>
            </a:solidFill>
            <a:prstDash val="solid"/>
            <a:miter/>
            <a:headEnd type="none" w="med" len="med"/>
            <a:tailEnd type="none" w="med" len="med"/>
          </a:ln>
        </p:spPr>
        <p:txBody>
          <a:bodyPr lIns="126000" rIns="126000" anchor="ctr" anchorCtr="0">
            <a:spAutoFit/>
          </a:bodyPr>
          <a:p>
            <a:r>
              <a:rPr lang="en-US" altLang="ja-JP" sz="1600" b="1" dirty="0">
                <a:latin typeface="Arial" panose="020B0604020202020204" pitchFamily="34" charset="0"/>
              </a:rPr>
              <a:t>①</a:t>
            </a:r>
            <a:r>
              <a:rPr lang="zh-CN" altLang="en-US" sz="1600" b="1" dirty="0">
                <a:latin typeface="Arial" panose="020B0604020202020204" pitchFamily="34" charset="0"/>
                <a:ea typeface="宋体" panose="02010600030101010101" pitchFamily="2" charset="-122"/>
              </a:rPr>
              <a:t>把自己当成插图里的作业者</a:t>
            </a:r>
            <a:endParaRPr lang="en-US" altLang="zh-CN" sz="1600" b="1">
              <a:latin typeface="Arial" panose="020B0604020202020204" pitchFamily="34" charset="0"/>
              <a:ea typeface="宋体" panose="02010600030101010101" pitchFamily="2" charset="-122"/>
            </a:endParaRPr>
          </a:p>
        </p:txBody>
      </p:sp>
      <p:sp>
        <p:nvSpPr>
          <p:cNvPr id="322564" name="文本框 322563"/>
          <p:cNvSpPr txBox="1"/>
          <p:nvPr/>
        </p:nvSpPr>
        <p:spPr>
          <a:xfrm>
            <a:off x="2438400" y="5065713"/>
            <a:ext cx="533400" cy="336550"/>
          </a:xfrm>
          <a:prstGeom prst="rect">
            <a:avLst/>
          </a:prstGeom>
          <a:noFill/>
          <a:ln w="9525">
            <a:noFill/>
          </a:ln>
        </p:spPr>
        <p:txBody>
          <a:bodyPr>
            <a:spAutoFit/>
          </a:bodyPr>
          <a:p>
            <a:pPr algn="ctr">
              <a:spcBef>
                <a:spcPct val="50000"/>
              </a:spcBef>
            </a:pPr>
            <a:r>
              <a:rPr lang="ja-JP" altLang="en-US" sz="1600">
                <a:latin typeface="Times New Roman" panose="02020603050405020304" pitchFamily="18" charset="0"/>
              </a:rPr>
              <a:t>＋</a:t>
            </a:r>
            <a:endParaRPr lang="ja-JP" altLang="en-US" sz="1600">
              <a:latin typeface="Times New Roman" panose="02020603050405020304" pitchFamily="18" charset="0"/>
            </a:endParaRPr>
          </a:p>
        </p:txBody>
      </p:sp>
      <p:graphicFrame>
        <p:nvGraphicFramePr>
          <p:cNvPr id="322565" name="表格 322564"/>
          <p:cNvGraphicFramePr/>
          <p:nvPr/>
        </p:nvGraphicFramePr>
        <p:xfrm>
          <a:off x="4876800" y="3846513"/>
          <a:ext cx="3048000" cy="2136775"/>
        </p:xfrm>
        <a:graphic>
          <a:graphicData uri="http://schemas.openxmlformats.org/drawingml/2006/table">
            <a:tbl>
              <a:tblPr/>
              <a:tblGrid>
                <a:gridCol w="1676400"/>
                <a:gridCol w="1371600"/>
              </a:tblGrid>
              <a:tr h="334963">
                <a:tc grid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1600" b="1" dirty="0"/>
                        <a:t>③</a:t>
                      </a:r>
                      <a:r>
                        <a:rPr lang="zh-CN" altLang="en-US" sz="1600" b="1" dirty="0">
                          <a:ea typeface="宋体" panose="02010600030101010101" pitchFamily="2" charset="-122"/>
                        </a:rPr>
                        <a:t>断定</a:t>
                      </a:r>
                      <a:r>
                        <a:rPr lang="ja-JP" altLang="en-US" sz="1600" b="1" dirty="0"/>
                        <a:t>“</a:t>
                      </a:r>
                      <a:r>
                        <a:rPr lang="zh-CN" altLang="en-US" sz="1600" b="1" dirty="0">
                          <a:ea typeface="宋体" panose="02010600030101010101" pitchFamily="2" charset="-122"/>
                        </a:rPr>
                        <a:t>事故类型</a:t>
                      </a:r>
                      <a:r>
                        <a:rPr lang="ja-JP" altLang="en-US" sz="1600" b="1"/>
                        <a:t>”</a:t>
                      </a:r>
                      <a:endParaRPr lang="zh-CN" altLang="en-US" sz="1600" b="1"/>
                    </a:p>
                  </a:txBody>
                  <a:tcPr marL="133350" marR="1333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c hMerge="1">
                  <a:tcPr>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tcPr>
                </a:tc>
              </a:tr>
              <a:tr h="18018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spcBef>
                          <a:spcPct val="0"/>
                        </a:spcBef>
                        <a:buChar char="•"/>
                      </a:pPr>
                      <a:r>
                        <a:rPr lang="zh-CN" altLang="en-US" sz="1600" dirty="0">
                          <a:ea typeface="宋体" panose="02010600030101010101" pitchFamily="2" charset="-122"/>
                        </a:rPr>
                        <a:t>掉落</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碰撞</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撞头</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切手</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触电</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被卷入</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被压</a:t>
                      </a:r>
                      <a:endParaRPr lang="zh-CN" altLang="en-US" sz="1600" dirty="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a:noFill/>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spcBef>
                          <a:spcPct val="0"/>
                        </a:spcBef>
                        <a:buChar char="•"/>
                      </a:pPr>
                      <a:r>
                        <a:rPr lang="zh-CN" altLang="en-US" sz="1600" dirty="0">
                          <a:ea typeface="宋体" panose="02010600030101010101" pitchFamily="2" charset="-122"/>
                        </a:rPr>
                        <a:t>跌倒</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砸脚</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划伤手</a:t>
                      </a:r>
                      <a:endParaRPr lang="en-US" altLang="zh-CN" sz="160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烧伤</a:t>
                      </a:r>
                      <a:endParaRPr lang="zh-CN" altLang="en-US" sz="1600" dirty="0">
                        <a:ea typeface="宋体" panose="02010600030101010101" pitchFamily="2" charset="-122"/>
                      </a:endParaRPr>
                    </a:p>
                  </a:txBody>
                  <a:tcPr marL="133350" marR="133350">
                    <a:lnL>
                      <a:noFill/>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22574" name="表格 322573"/>
          <p:cNvGraphicFramePr/>
          <p:nvPr/>
        </p:nvGraphicFramePr>
        <p:xfrm>
          <a:off x="1066800" y="3846513"/>
          <a:ext cx="3048000" cy="1182688"/>
        </p:xfrm>
        <a:graphic>
          <a:graphicData uri="http://schemas.openxmlformats.org/drawingml/2006/table">
            <a:tbl>
              <a:tblPr/>
              <a:tblGrid>
                <a:gridCol w="3048000"/>
              </a:tblGrid>
              <a:tr h="3349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1600" b="1" dirty="0"/>
                        <a:t>④</a:t>
                      </a:r>
                      <a:r>
                        <a:rPr lang="en-US" altLang="ja-JP" sz="1600" b="1" dirty="0"/>
                        <a:t>“</a:t>
                      </a:r>
                      <a:r>
                        <a:rPr lang="zh-CN" altLang="en-US" sz="1600" b="1" dirty="0">
                          <a:ea typeface="宋体" panose="02010600030101010101" pitchFamily="2" charset="-122"/>
                        </a:rPr>
                        <a:t>不安全的状态</a:t>
                      </a:r>
                      <a:r>
                        <a:rPr lang="ja-JP" altLang="en-US" sz="1600" b="1"/>
                        <a:t>”</a:t>
                      </a:r>
                      <a:endParaRPr lang="zh-CN" altLang="en-US" sz="1600" b="1"/>
                    </a:p>
                  </a:txBody>
                  <a:tcPr marL="133350" marR="1333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847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spcBef>
                          <a:spcPct val="0"/>
                        </a:spcBef>
                        <a:buChar char="•"/>
                      </a:pPr>
                      <a:r>
                        <a:rPr lang="zh-CN" altLang="en-US" sz="1600" dirty="0">
                          <a:ea typeface="宋体" panose="02010600030101010101" pitchFamily="2" charset="-122"/>
                        </a:rPr>
                        <a:t>立足板狭窄</a:t>
                      </a:r>
                      <a:endParaRPr lang="en-US" altLang="zh-CN" sz="160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立足板潮湿</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残材散落</a:t>
                      </a:r>
                      <a:endParaRPr lang="zh-CN" altLang="en-US" sz="1600" dirty="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322582" name="表格 322581"/>
          <p:cNvGraphicFramePr/>
          <p:nvPr/>
        </p:nvGraphicFramePr>
        <p:xfrm>
          <a:off x="1066800" y="5522913"/>
          <a:ext cx="3048000" cy="1182688"/>
        </p:xfrm>
        <a:graphic>
          <a:graphicData uri="http://schemas.openxmlformats.org/drawingml/2006/table">
            <a:tbl>
              <a:tblPr/>
              <a:tblGrid>
                <a:gridCol w="3048000"/>
              </a:tblGrid>
              <a:tr h="33496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spcBef>
                          <a:spcPct val="0"/>
                        </a:spcBef>
                        <a:buNone/>
                      </a:pPr>
                      <a:r>
                        <a:rPr lang="en-US" altLang="ja-JP" sz="1600" b="1" dirty="0"/>
                        <a:t>④</a:t>
                      </a:r>
                      <a:r>
                        <a:rPr lang="en-US" altLang="ja-JP" sz="1600" b="1" dirty="0"/>
                        <a:t>“</a:t>
                      </a:r>
                      <a:r>
                        <a:rPr lang="zh-CN" altLang="en-US" sz="1600" b="1" dirty="0">
                          <a:ea typeface="宋体" panose="02010600030101010101" pitchFamily="2" charset="-122"/>
                        </a:rPr>
                        <a:t>不安全的行动</a:t>
                      </a:r>
                      <a:r>
                        <a:rPr lang="ja-JP" altLang="en-US" sz="1600" b="1" dirty="0"/>
                        <a:t>（</a:t>
                      </a:r>
                      <a:r>
                        <a:rPr lang="zh-CN" altLang="en-US" sz="1600" b="1" dirty="0">
                          <a:ea typeface="宋体" panose="02010600030101010101" pitchFamily="2" charset="-122"/>
                        </a:rPr>
                        <a:t>动作</a:t>
                      </a:r>
                      <a:r>
                        <a:rPr lang="ja-JP" altLang="en-US" sz="1600" b="1" dirty="0"/>
                        <a:t>）</a:t>
                      </a:r>
                      <a:r>
                        <a:rPr lang="ja-JP" altLang="en-US" sz="1600" b="1" dirty="0"/>
                        <a:t>”</a:t>
                      </a:r>
                      <a:endParaRPr lang="zh-CN" altLang="en-US" sz="1600" b="1"/>
                    </a:p>
                  </a:txBody>
                  <a:tcPr marL="133350" marR="1333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FFFFCC"/>
                    </a:solidFill>
                  </a:tcPr>
                </a:tc>
              </a:tr>
              <a:tr h="8477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spcBef>
                          <a:spcPct val="0"/>
                        </a:spcBef>
                        <a:buChar char="•"/>
                      </a:pPr>
                      <a:r>
                        <a:rPr lang="zh-CN" altLang="en-US" sz="1600" dirty="0">
                          <a:ea typeface="宋体" panose="02010600030101010101" pitchFamily="2" charset="-122"/>
                        </a:rPr>
                        <a:t>扛着货物</a:t>
                      </a:r>
                      <a:endParaRPr lang="zh-CN" altLang="en-US" sz="1600" dirty="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看不到脚下</a:t>
                      </a:r>
                      <a:endParaRPr lang="en-US" altLang="zh-CN" sz="1600">
                        <a:ea typeface="宋体" panose="02010600030101010101" pitchFamily="2" charset="-122"/>
                      </a:endParaRPr>
                    </a:p>
                    <a:p>
                      <a:pPr marL="100330" lvl="0" indent="-100330">
                        <a:spcBef>
                          <a:spcPct val="0"/>
                        </a:spcBef>
                        <a:buChar char="•"/>
                      </a:pPr>
                      <a:r>
                        <a:rPr lang="zh-CN" altLang="en-US" sz="1600" dirty="0">
                          <a:ea typeface="宋体" panose="02010600030101010101" pitchFamily="2" charset="-122"/>
                        </a:rPr>
                        <a:t>站在立足板的边缘</a:t>
                      </a:r>
                      <a:endParaRPr lang="zh-CN" altLang="en-US" sz="1600" dirty="0">
                        <a:ea typeface="宋体" panose="02010600030101010101" pitchFamily="2" charset="-122"/>
                      </a:endParaRPr>
                    </a:p>
                  </a:txBody>
                  <a:tcPr marL="133350" marR="1333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22590" name="椭圆 322589"/>
          <p:cNvSpPr/>
          <p:nvPr/>
        </p:nvSpPr>
        <p:spPr>
          <a:xfrm>
            <a:off x="1752600" y="1941513"/>
            <a:ext cx="2209800" cy="1371600"/>
          </a:xfrm>
          <a:prstGeom prst="ellipse">
            <a:avLst/>
          </a:prstGeom>
          <a:solidFill>
            <a:srgbClr val="CCFFFF"/>
          </a:solidFill>
          <a:ln w="9525" cap="flat" cmpd="sng">
            <a:solidFill>
              <a:schemeClr val="tx1"/>
            </a:solidFill>
            <a:prstDash val="solid"/>
            <a:headEnd type="none" w="med" len="med"/>
            <a:tailEnd type="none" w="med" len="med"/>
          </a:ln>
        </p:spPr>
        <p:txBody>
          <a:bodyPr wrap="none" anchor="ctr" anchorCtr="0"/>
          <a:p>
            <a:pPr algn="ctr"/>
            <a:r>
              <a:rPr lang="zh-CN" altLang="en-US" sz="1600" b="1" dirty="0">
                <a:latin typeface="Times New Roman" panose="02020603050405020304" pitchFamily="18" charset="0"/>
                <a:ea typeface="宋体" panose="02010600030101010101" pitchFamily="2" charset="-122"/>
              </a:rPr>
              <a:t>危险因素</a:t>
            </a:r>
            <a:endParaRPr lang="zh-CN" altLang="en-US" sz="1600" b="1" dirty="0">
              <a:latin typeface="Times New Roman" panose="02020603050405020304" pitchFamily="18" charset="0"/>
              <a:ea typeface="宋体" panose="02010600030101010101" pitchFamily="2" charset="-122"/>
            </a:endParaRPr>
          </a:p>
          <a:p>
            <a:pPr algn="ctr"/>
            <a:r>
              <a:rPr lang="zh-CN" altLang="en-US" sz="1600" dirty="0">
                <a:latin typeface="Times New Roman" panose="02020603050405020304" pitchFamily="18" charset="0"/>
                <a:ea typeface="宋体" panose="02010600030101010101" pitchFamily="2" charset="-122"/>
              </a:rPr>
              <a:t>因为</a:t>
            </a:r>
            <a:endParaRPr lang="zh-CN" altLang="en-US" sz="1600" dirty="0">
              <a:latin typeface="Times New Roman" panose="02020603050405020304" pitchFamily="18" charset="0"/>
              <a:ea typeface="宋体" panose="02010600030101010101" pitchFamily="2" charset="-122"/>
            </a:endParaRPr>
          </a:p>
        </p:txBody>
      </p:sp>
      <p:sp>
        <p:nvSpPr>
          <p:cNvPr id="322591" name="文本框 322590"/>
          <p:cNvSpPr txBox="1"/>
          <p:nvPr/>
        </p:nvSpPr>
        <p:spPr>
          <a:xfrm>
            <a:off x="5334000" y="1962150"/>
            <a:ext cx="1752600" cy="1316038"/>
          </a:xfrm>
          <a:prstGeom prst="rect">
            <a:avLst/>
          </a:prstGeom>
          <a:solidFill>
            <a:srgbClr val="CCFFFF"/>
          </a:solidFill>
          <a:ln w="9525" cap="flat" cmpd="sng">
            <a:solidFill>
              <a:schemeClr val="tx1"/>
            </a:solidFill>
            <a:prstDash val="solid"/>
            <a:miter/>
            <a:headEnd type="none" w="med" len="med"/>
            <a:tailEnd type="none" w="med" len="med"/>
          </a:ln>
        </p:spPr>
        <p:txBody>
          <a:bodyPr anchor="ctr" anchorCtr="0"/>
          <a:p>
            <a:pPr algn="ctr"/>
            <a:r>
              <a:rPr lang="ja-JP" altLang="en-US" sz="1600" b="1" dirty="0">
                <a:latin typeface="Times New Roman" panose="02020603050405020304" pitchFamily="18" charset="0"/>
              </a:rPr>
              <a:t>現象</a:t>
            </a:r>
            <a:endParaRPr lang="ja-JP" altLang="en-US" sz="1600" b="1" dirty="0">
              <a:latin typeface="Times New Roman" panose="02020603050405020304" pitchFamily="18" charset="0"/>
            </a:endParaRPr>
          </a:p>
          <a:p>
            <a:pPr algn="ctr"/>
            <a:r>
              <a:rPr lang="zh-CN" altLang="en-US" sz="1600" dirty="0">
                <a:latin typeface="Times New Roman" panose="02020603050405020304" pitchFamily="18" charset="0"/>
                <a:ea typeface="宋体" panose="02010600030101010101" pitchFamily="2" charset="-122"/>
              </a:rPr>
              <a:t>导致</a:t>
            </a:r>
            <a:endParaRPr lang="zh-CN" altLang="en-US" sz="1600" dirty="0">
              <a:latin typeface="Times New Roman" panose="02020603050405020304" pitchFamily="18" charset="0"/>
              <a:ea typeface="宋体" panose="02010600030101010101" pitchFamily="2" charset="-122"/>
            </a:endParaRPr>
          </a:p>
        </p:txBody>
      </p:sp>
      <p:sp>
        <p:nvSpPr>
          <p:cNvPr id="322592" name="文本框 322591"/>
          <p:cNvSpPr txBox="1"/>
          <p:nvPr/>
        </p:nvSpPr>
        <p:spPr>
          <a:xfrm>
            <a:off x="4343400" y="2443163"/>
            <a:ext cx="533400" cy="336550"/>
          </a:xfrm>
          <a:prstGeom prst="rect">
            <a:avLst/>
          </a:prstGeom>
          <a:noFill/>
          <a:ln w="9525">
            <a:noFill/>
          </a:ln>
        </p:spPr>
        <p:txBody>
          <a:bodyPr>
            <a:spAutoFit/>
          </a:bodyPr>
          <a:p>
            <a:pPr algn="ctr">
              <a:spcBef>
                <a:spcPct val="50000"/>
              </a:spcBef>
            </a:pPr>
            <a:r>
              <a:rPr lang="ja-JP" altLang="en-US" sz="1600">
                <a:latin typeface="Times New Roman" panose="02020603050405020304" pitchFamily="18" charset="0"/>
              </a:rPr>
              <a:t>＋</a:t>
            </a:r>
            <a:endParaRPr lang="ja-JP" altLang="en-US" sz="1600">
              <a:latin typeface="Times New Roman" panose="02020603050405020304" pitchFamily="18" charset="0"/>
            </a:endParaRPr>
          </a:p>
        </p:txBody>
      </p:sp>
      <p:sp>
        <p:nvSpPr>
          <p:cNvPr id="322593" name="直接连接符 322592"/>
          <p:cNvSpPr/>
          <p:nvPr/>
        </p:nvSpPr>
        <p:spPr>
          <a:xfrm>
            <a:off x="2743200" y="3389313"/>
            <a:ext cx="0" cy="381000"/>
          </a:xfrm>
          <a:prstGeom prst="line">
            <a:avLst/>
          </a:prstGeom>
          <a:ln w="57150" cap="flat" cmpd="sng">
            <a:solidFill>
              <a:schemeClr val="tx1"/>
            </a:solidFill>
            <a:prstDash val="solid"/>
            <a:headEnd type="none" w="med" len="med"/>
            <a:tailEnd type="triangle" w="med" len="med"/>
          </a:ln>
        </p:spPr>
      </p:sp>
      <p:sp>
        <p:nvSpPr>
          <p:cNvPr id="322594" name="任意多边形 322593"/>
          <p:cNvSpPr/>
          <p:nvPr/>
        </p:nvSpPr>
        <p:spPr>
          <a:xfrm>
            <a:off x="4495800" y="6056313"/>
            <a:ext cx="1447800" cy="592137"/>
          </a:xfrm>
          <a:custGeom>
            <a:avLst/>
            <a:gdLst>
              <a:gd name="txL" fmla="*/ 0 w 21600"/>
              <a:gd name="txT" fmla="*/ 16943 h 21600"/>
              <a:gd name="txR" fmla="*/ 16129 w 21600"/>
              <a:gd name="txB" fmla="*/ 21600 h 21600"/>
            </a:gdLst>
            <a:ahLst/>
            <a:cxnLst>
              <a:cxn ang="270">
                <a:pos x="14390" y="0"/>
              </a:cxn>
              <a:cxn ang="180">
                <a:pos x="7181" y="7181"/>
              </a:cxn>
              <a:cxn ang="180">
                <a:pos x="0" y="19271"/>
              </a:cxn>
              <a:cxn ang="90">
                <a:pos x="8064" y="21600"/>
              </a:cxn>
              <a:cxn ang="0">
                <a:pos x="16129" y="15608"/>
              </a:cxn>
              <a:cxn ang="0">
                <a:pos x="21600" y="7181"/>
              </a:cxn>
            </a:cxnLst>
            <a:rect l="txL" t="txT" r="txR" b="txB"/>
            <a:pathLst>
              <a:path w="21600" h="21600">
                <a:moveTo>
                  <a:pt x="14390" y="0"/>
                </a:moveTo>
                <a:lnTo>
                  <a:pt x="7181" y="7181"/>
                </a:lnTo>
                <a:lnTo>
                  <a:pt x="12652" y="7181"/>
                </a:lnTo>
                <a:lnTo>
                  <a:pt x="12652" y="16943"/>
                </a:lnTo>
                <a:lnTo>
                  <a:pt x="0" y="16943"/>
                </a:lnTo>
                <a:lnTo>
                  <a:pt x="0" y="21600"/>
                </a:lnTo>
                <a:lnTo>
                  <a:pt x="16129" y="21600"/>
                </a:lnTo>
                <a:lnTo>
                  <a:pt x="16129" y="7181"/>
                </a:lnTo>
                <a:lnTo>
                  <a:pt x="21600" y="7181"/>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322595" name="直接连接符 322594"/>
          <p:cNvSpPr/>
          <p:nvPr/>
        </p:nvSpPr>
        <p:spPr>
          <a:xfrm>
            <a:off x="6172200" y="3389313"/>
            <a:ext cx="0" cy="381000"/>
          </a:xfrm>
          <a:prstGeom prst="line">
            <a:avLst/>
          </a:prstGeom>
          <a:ln w="57150" cap="flat" cmpd="sng">
            <a:solidFill>
              <a:schemeClr val="tx1"/>
            </a:solidFill>
            <a:prstDash val="solid"/>
            <a:headEnd type="none" w="med" len="med"/>
            <a:tailEnd type="triangle" w="med" len="med"/>
          </a:ln>
        </p:spPr>
      </p:sp>
      <p:sp>
        <p:nvSpPr>
          <p:cNvPr id="322596" name="文本框 322595"/>
          <p:cNvSpPr txBox="1"/>
          <p:nvPr/>
        </p:nvSpPr>
        <p:spPr>
          <a:xfrm>
            <a:off x="395605" y="260985"/>
            <a:ext cx="6443980" cy="64643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zh-CN" altLang="en-US" sz="2800" b="1" dirty="0">
                <a:latin typeface="Arial" panose="020B0604020202020204" pitchFamily="34" charset="0"/>
                <a:ea typeface="宋体" panose="02010600030101010101" pitchFamily="2" charset="-122"/>
              </a:rPr>
              <a:t>第一步 </a:t>
            </a:r>
            <a:r>
              <a:rPr lang="ja-JP" altLang="en-US"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危险</a:t>
            </a:r>
            <a:r>
              <a:rPr lang="ja-JP" altLang="en-US" sz="2800" b="1" dirty="0">
                <a:latin typeface="Arial" panose="020B0604020202020204" pitchFamily="34" charset="0"/>
                <a:ea typeface="宋体" panose="02010600030101010101" pitchFamily="2" charset="-122"/>
              </a:rPr>
              <a:t>”</a:t>
            </a:r>
            <a:r>
              <a:rPr lang="zh-CN" altLang="en-US" sz="2800" b="1" dirty="0">
                <a:latin typeface="Arial" panose="020B0604020202020204" pitchFamily="34" charset="0"/>
                <a:ea typeface="宋体" panose="02010600030101010101" pitchFamily="2" charset="-122"/>
              </a:rPr>
              <a:t>的理解方法与表达方法</a:t>
            </a:r>
            <a:endParaRPr lang="zh-CN" altLang="en-US" sz="2800" b="1" dirty="0">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3" name="直接连接符 324612"/>
          <p:cNvSpPr/>
          <p:nvPr/>
        </p:nvSpPr>
        <p:spPr>
          <a:xfrm>
            <a:off x="1087438" y="1122363"/>
            <a:ext cx="2813050" cy="0"/>
          </a:xfrm>
          <a:prstGeom prst="line">
            <a:avLst/>
          </a:prstGeom>
          <a:ln w="38100" cap="flat" cmpd="dbl">
            <a:solidFill>
              <a:schemeClr val="tx1"/>
            </a:solidFill>
            <a:prstDash val="solid"/>
            <a:headEnd type="none" w="med" len="med"/>
            <a:tailEnd type="none" w="med" len="med"/>
          </a:ln>
        </p:spPr>
      </p:sp>
      <p:grpSp>
        <p:nvGrpSpPr>
          <p:cNvPr id="324631" name="组合 324630"/>
          <p:cNvGrpSpPr/>
          <p:nvPr/>
        </p:nvGrpSpPr>
        <p:grpSpPr>
          <a:xfrm>
            <a:off x="971550" y="765175"/>
            <a:ext cx="7467600" cy="1444625"/>
            <a:chOff x="612" y="482"/>
            <a:chExt cx="4704" cy="910"/>
          </a:xfrm>
        </p:grpSpPr>
        <p:sp>
          <p:nvSpPr>
            <p:cNvPr id="324611" name="文本框 324610"/>
            <p:cNvSpPr txBox="1"/>
            <p:nvPr/>
          </p:nvSpPr>
          <p:spPr>
            <a:xfrm>
              <a:off x="929" y="1141"/>
              <a:ext cx="2505" cy="251"/>
            </a:xfrm>
            <a:prstGeom prst="rect">
              <a:avLst/>
            </a:prstGeom>
            <a:noFill/>
            <a:ln w="9525">
              <a:noFill/>
            </a:ln>
          </p:spPr>
          <p:txBody>
            <a:bodyPr>
              <a:spAutoFit/>
            </a:bodyPr>
            <a:p>
              <a:pPr algn="ctr"/>
              <a:r>
                <a:rPr lang="zh-CN" altLang="en-US" sz="2000" dirty="0">
                  <a:latin typeface="Arial" panose="020B0604020202020204" pitchFamily="34" charset="0"/>
                  <a:ea typeface="宋体" panose="02010600030101010101" pitchFamily="2" charset="-122"/>
                </a:rPr>
                <a:t>危险因素</a:t>
              </a:r>
              <a:r>
                <a:rPr lang="ja-JP" altLang="en-US" sz="2000" dirty="0">
                  <a:latin typeface="Arial" panose="020B0604020202020204" pitchFamily="34" charset="0"/>
                </a:rPr>
                <a:t>（</a:t>
              </a:r>
              <a:r>
                <a:rPr lang="en-US" altLang="ja-JP" sz="2000">
                  <a:latin typeface="Arial" panose="020B0604020202020204" pitchFamily="34" charset="0"/>
                </a:rPr>
                <a:t>KYT</a:t>
              </a:r>
              <a:r>
                <a:rPr lang="zh-CN" altLang="en-US" sz="2000" dirty="0">
                  <a:latin typeface="Arial" panose="020B0604020202020204" pitchFamily="34" charset="0"/>
                  <a:ea typeface="宋体" panose="02010600030101010101" pitchFamily="2" charset="-122"/>
                </a:rPr>
                <a:t>所要找的东西</a:t>
              </a:r>
              <a:r>
                <a:rPr lang="ja-JP" altLang="en-US" sz="2000" dirty="0">
                  <a:latin typeface="Arial" panose="020B0604020202020204" pitchFamily="34" charset="0"/>
                </a:rPr>
                <a:t>）</a:t>
              </a:r>
              <a:endParaRPr lang="ja-JP" altLang="en-US" sz="2000" dirty="0">
                <a:latin typeface="Arial" panose="020B0604020202020204" pitchFamily="34" charset="0"/>
              </a:endParaRPr>
            </a:p>
          </p:txBody>
        </p:sp>
        <p:sp>
          <p:nvSpPr>
            <p:cNvPr id="324612" name="文本框 324611"/>
            <p:cNvSpPr txBox="1"/>
            <p:nvPr/>
          </p:nvSpPr>
          <p:spPr>
            <a:xfrm>
              <a:off x="612" y="482"/>
              <a:ext cx="4704" cy="251"/>
            </a:xfrm>
            <a:prstGeom prst="rect">
              <a:avLst/>
            </a:prstGeom>
            <a:noFill/>
            <a:ln w="9525">
              <a:noFill/>
            </a:ln>
          </p:spPr>
          <p:txBody>
            <a:bodyPr>
              <a:spAutoFit/>
            </a:bodyPr>
            <a:p>
              <a:r>
                <a:rPr lang="zh-CN" altLang="en-US" sz="2000" dirty="0">
                  <a:latin typeface="Arial" panose="020B0604020202020204" pitchFamily="34" charset="0"/>
                  <a:ea typeface="宋体" panose="02010600030101010101" pitchFamily="2" charset="-122"/>
                </a:rPr>
                <a:t>在立足板的边缘行走</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在潮湿的立足板上滑倒摔落</a:t>
              </a:r>
              <a:r>
                <a:rPr lang="ja-JP" altLang="en-US" sz="2000" dirty="0">
                  <a:latin typeface="Arial" panose="020B0604020202020204" pitchFamily="34" charset="0"/>
                </a:rPr>
                <a:t>。</a:t>
              </a:r>
              <a:endParaRPr lang="ja-JP" altLang="en-US" sz="2000" dirty="0">
                <a:latin typeface="Arial" panose="020B0604020202020204" pitchFamily="34" charset="0"/>
              </a:endParaRPr>
            </a:p>
          </p:txBody>
        </p:sp>
        <p:sp>
          <p:nvSpPr>
            <p:cNvPr id="324614" name="直接连接符 324613"/>
            <p:cNvSpPr/>
            <p:nvPr/>
          </p:nvSpPr>
          <p:spPr>
            <a:xfrm>
              <a:off x="2472" y="707"/>
              <a:ext cx="907" cy="2"/>
            </a:xfrm>
            <a:prstGeom prst="line">
              <a:avLst/>
            </a:prstGeom>
            <a:ln w="9525" cap="flat" cmpd="sng">
              <a:solidFill>
                <a:schemeClr val="tx1"/>
              </a:solidFill>
              <a:prstDash val="dash"/>
              <a:headEnd type="none" w="med" len="med"/>
              <a:tailEnd type="none" w="med" len="med"/>
            </a:ln>
          </p:spPr>
        </p:sp>
        <p:sp>
          <p:nvSpPr>
            <p:cNvPr id="324615" name="文本框 324614"/>
            <p:cNvSpPr txBox="1"/>
            <p:nvPr/>
          </p:nvSpPr>
          <p:spPr>
            <a:xfrm>
              <a:off x="867" y="715"/>
              <a:ext cx="1284" cy="250"/>
            </a:xfrm>
            <a:prstGeom prst="rect">
              <a:avLst/>
            </a:prstGeom>
            <a:noFill/>
            <a:ln w="9525">
              <a:noFill/>
            </a:ln>
          </p:spPr>
          <p:txBody>
            <a:bodyPr>
              <a:spAutoFit/>
            </a:bodyPr>
            <a:p>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不安全的行动</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24616" name="文本框 324615"/>
            <p:cNvSpPr txBox="1"/>
            <p:nvPr/>
          </p:nvSpPr>
          <p:spPr>
            <a:xfrm>
              <a:off x="2344" y="725"/>
              <a:ext cx="1284" cy="250"/>
            </a:xfrm>
            <a:prstGeom prst="rect">
              <a:avLst/>
            </a:prstGeom>
            <a:noFill/>
            <a:ln w="9525">
              <a:noFill/>
            </a:ln>
          </p:spPr>
          <p:txBody>
            <a:bodyPr>
              <a:spAutoFit/>
            </a:bodyPr>
            <a:p>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不安全的状态</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24617" name="左大括号 324616"/>
            <p:cNvSpPr/>
            <p:nvPr/>
          </p:nvSpPr>
          <p:spPr>
            <a:xfrm rot="-5400000">
              <a:off x="2062" y="-439"/>
              <a:ext cx="178" cy="2932"/>
            </a:xfrm>
            <a:prstGeom prst="leftBrace">
              <a:avLst>
                <a:gd name="adj1" fmla="val 137265"/>
                <a:gd name="adj2" fmla="val 49921"/>
              </a:avLst>
            </a:prstGeom>
            <a:noFill/>
            <a:ln w="9525" cap="flat" cmpd="sng">
              <a:solidFill>
                <a:schemeClr val="tx1"/>
              </a:solidFill>
              <a:prstDash val="solid"/>
              <a:headEnd type="none" w="med" len="med"/>
              <a:tailEnd type="none" w="med" len="med"/>
            </a:ln>
          </p:spPr>
          <p:txBody>
            <a:bodyPr/>
            <a:p>
              <a:endParaRPr lang="zh-CN" altLang="en-US"/>
            </a:p>
          </p:txBody>
        </p:sp>
        <p:sp>
          <p:nvSpPr>
            <p:cNvPr id="324618" name="左大括号 324617"/>
            <p:cNvSpPr/>
            <p:nvPr/>
          </p:nvSpPr>
          <p:spPr>
            <a:xfrm rot="-5400000">
              <a:off x="4048" y="569"/>
              <a:ext cx="178" cy="916"/>
            </a:xfrm>
            <a:prstGeom prst="leftBrace">
              <a:avLst>
                <a:gd name="adj1" fmla="val 42883"/>
                <a:gd name="adj2" fmla="val 49921"/>
              </a:avLst>
            </a:prstGeom>
            <a:noFill/>
            <a:ln w="9525" cap="flat" cmpd="sng">
              <a:solidFill>
                <a:schemeClr val="tx1"/>
              </a:solidFill>
              <a:prstDash val="solid"/>
              <a:headEnd type="none" w="med" len="med"/>
              <a:tailEnd type="none" w="med" len="med"/>
            </a:ln>
          </p:spPr>
          <p:txBody>
            <a:bodyPr/>
            <a:p>
              <a:endParaRPr lang="zh-CN" altLang="en-US"/>
            </a:p>
          </p:txBody>
        </p:sp>
        <p:sp>
          <p:nvSpPr>
            <p:cNvPr id="324619" name="文本框 324618"/>
            <p:cNvSpPr txBox="1"/>
            <p:nvPr/>
          </p:nvSpPr>
          <p:spPr>
            <a:xfrm>
              <a:off x="3740" y="1141"/>
              <a:ext cx="855" cy="251"/>
            </a:xfrm>
            <a:prstGeom prst="rect">
              <a:avLst/>
            </a:prstGeom>
            <a:noFill/>
            <a:ln w="9525">
              <a:noFill/>
            </a:ln>
          </p:spPr>
          <p:txBody>
            <a:bodyPr>
              <a:spAutoFit/>
            </a:bodyPr>
            <a:p>
              <a:pPr algn="ctr"/>
              <a:r>
                <a:rPr lang="zh-CN" altLang="en-US" sz="2000" dirty="0">
                  <a:latin typeface="Arial" panose="020B0604020202020204" pitchFamily="34" charset="0"/>
                  <a:ea typeface="宋体" panose="02010600030101010101" pitchFamily="2" charset="-122"/>
                </a:rPr>
                <a:t>现象</a:t>
              </a:r>
              <a:endParaRPr lang="zh-CN" altLang="en-US" sz="2000" dirty="0">
                <a:latin typeface="Arial" panose="020B0604020202020204" pitchFamily="34" charset="0"/>
                <a:ea typeface="宋体" panose="02010600030101010101" pitchFamily="2" charset="-122"/>
              </a:endParaRPr>
            </a:p>
          </p:txBody>
        </p:sp>
      </p:grpSp>
      <p:sp>
        <p:nvSpPr>
          <p:cNvPr id="324620" name="文本框 324619"/>
          <p:cNvSpPr txBox="1"/>
          <p:nvPr/>
        </p:nvSpPr>
        <p:spPr>
          <a:xfrm>
            <a:off x="1274763" y="3962400"/>
            <a:ext cx="6594475" cy="406400"/>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sz="2000" dirty="0">
                <a:latin typeface="Arial" panose="020B0604020202020204" pitchFamily="34" charset="0"/>
                <a:ea typeface="宋体" panose="02010600030101010101" pitchFamily="2" charset="-122"/>
              </a:rPr>
              <a:t>                       具体化是为了互相理解、互相发现</a:t>
            </a:r>
            <a:endParaRPr lang="en-US" altLang="zh-CN" sz="2000">
              <a:latin typeface="Arial" panose="020B0604020202020204" pitchFamily="34" charset="0"/>
            </a:endParaRPr>
          </a:p>
        </p:txBody>
      </p:sp>
      <p:grpSp>
        <p:nvGrpSpPr>
          <p:cNvPr id="324621" name="组合 324620"/>
          <p:cNvGrpSpPr/>
          <p:nvPr/>
        </p:nvGrpSpPr>
        <p:grpSpPr>
          <a:xfrm>
            <a:off x="1371600" y="4487863"/>
            <a:ext cx="6303963" cy="2065337"/>
            <a:chOff x="720" y="2208"/>
            <a:chExt cx="3120" cy="1228"/>
          </a:xfrm>
        </p:grpSpPr>
        <p:sp>
          <p:nvSpPr>
            <p:cNvPr id="324622" name="文本框 324621"/>
            <p:cNvSpPr txBox="1"/>
            <p:nvPr/>
          </p:nvSpPr>
          <p:spPr>
            <a:xfrm>
              <a:off x="720" y="2208"/>
              <a:ext cx="1104" cy="423"/>
            </a:xfrm>
            <a:prstGeom prst="rect">
              <a:avLst/>
            </a:prstGeom>
            <a:noFill/>
            <a:ln w="9525" cap="flat" cmpd="sng">
              <a:solidFill>
                <a:schemeClr val="tx1"/>
              </a:solidFill>
              <a:prstDash val="solid"/>
              <a:miter/>
              <a:headEnd type="none" w="med" len="med"/>
              <a:tailEnd type="none" w="med" len="med"/>
            </a:ln>
          </p:spPr>
          <p:txBody>
            <a:bodyPr>
              <a:spAutoFit/>
            </a:bodyPr>
            <a:p>
              <a:pPr marL="100330" indent="-100330">
                <a:buChar char="•"/>
              </a:pPr>
              <a:r>
                <a:rPr lang="zh-CN" altLang="en-US" sz="2000" dirty="0">
                  <a:latin typeface="Arial" panose="020B0604020202020204" pitchFamily="34" charset="0"/>
                  <a:ea typeface="宋体" panose="02010600030101010101" pitchFamily="2" charset="-122"/>
                </a:rPr>
                <a:t>不具体</a:t>
              </a:r>
              <a:endParaRPr lang="zh-CN" altLang="en-US" sz="2000" dirty="0">
                <a:latin typeface="Arial" panose="020B0604020202020204" pitchFamily="34" charset="0"/>
                <a:ea typeface="宋体" panose="02010600030101010101" pitchFamily="2" charset="-122"/>
              </a:endParaRPr>
            </a:p>
            <a:p>
              <a:pPr marL="100330" indent="-100330">
                <a:buChar char="•"/>
              </a:pPr>
              <a:r>
                <a:rPr lang="zh-CN" altLang="en-US" sz="2000" dirty="0">
                  <a:latin typeface="Arial" panose="020B0604020202020204" pitchFamily="34" charset="0"/>
                  <a:ea typeface="宋体" panose="02010600030101010101" pitchFamily="2" charset="-122"/>
                </a:rPr>
                <a:t>仅现象</a:t>
              </a:r>
              <a:endParaRPr lang="zh-CN" altLang="en-US" sz="2000" dirty="0">
                <a:latin typeface="Arial" panose="020B0604020202020204" pitchFamily="34" charset="0"/>
                <a:ea typeface="宋体" panose="02010600030101010101" pitchFamily="2" charset="-122"/>
              </a:endParaRPr>
            </a:p>
          </p:txBody>
        </p:sp>
        <p:sp>
          <p:nvSpPr>
            <p:cNvPr id="324623" name="文本框 324622"/>
            <p:cNvSpPr txBox="1"/>
            <p:nvPr/>
          </p:nvSpPr>
          <p:spPr>
            <a:xfrm>
              <a:off x="864" y="2928"/>
              <a:ext cx="768" cy="243"/>
            </a:xfrm>
            <a:prstGeom prst="rect">
              <a:avLst/>
            </a:prstGeom>
            <a:solidFill>
              <a:srgbClr val="CCFFFF"/>
            </a:solidFill>
            <a:ln w="9525" cap="flat" cmpd="sng">
              <a:solidFill>
                <a:schemeClr val="tx1"/>
              </a:solidFill>
              <a:prstDash val="solid"/>
              <a:miter/>
              <a:headEnd type="none" w="med" len="med"/>
              <a:tailEnd type="none" w="med" len="med"/>
            </a:ln>
          </p:spPr>
          <p:txBody>
            <a:bodyPr>
              <a:spAutoFit/>
            </a:bodyPr>
            <a:p>
              <a:pPr marL="100330" indent="-100330" algn="ctr"/>
              <a:r>
                <a:rPr lang="en-US" altLang="ja-JP" sz="2000">
                  <a:latin typeface="Arial" panose="020B0604020202020204" pitchFamily="34" charset="0"/>
                </a:rPr>
                <a:t>NG</a:t>
              </a:r>
              <a:r>
                <a:rPr lang="zh-CN" altLang="en-US" sz="2000" dirty="0">
                  <a:latin typeface="Arial" panose="020B0604020202020204" pitchFamily="34" charset="0"/>
                  <a:ea typeface="宋体" panose="02010600030101010101" pitchFamily="2" charset="-122"/>
                </a:rPr>
                <a:t>口令</a:t>
              </a:r>
              <a:endParaRPr lang="zh-CN" altLang="en-US" sz="2000" dirty="0">
                <a:latin typeface="Arial" panose="020B0604020202020204" pitchFamily="34" charset="0"/>
                <a:ea typeface="宋体" panose="02010600030101010101" pitchFamily="2" charset="-122"/>
              </a:endParaRPr>
            </a:p>
          </p:txBody>
        </p:sp>
        <p:sp>
          <p:nvSpPr>
            <p:cNvPr id="324624" name="文本框 324623"/>
            <p:cNvSpPr txBox="1"/>
            <p:nvPr/>
          </p:nvSpPr>
          <p:spPr>
            <a:xfrm>
              <a:off x="2496" y="2832"/>
              <a:ext cx="1344" cy="604"/>
            </a:xfrm>
            <a:prstGeom prst="rect">
              <a:avLst/>
            </a:prstGeom>
            <a:noFill/>
            <a:ln w="9525" cap="flat" cmpd="sng">
              <a:solidFill>
                <a:schemeClr val="tx1"/>
              </a:solidFill>
              <a:prstDash val="solid"/>
              <a:miter/>
              <a:headEnd type="none" w="med" len="med"/>
              <a:tailEnd type="none" w="med" len="med"/>
            </a:ln>
          </p:spPr>
          <p:txBody>
            <a:bodyPr>
              <a:spAutoFit/>
            </a:bodyPr>
            <a:p>
              <a:pPr marL="100330" indent="-100330">
                <a:buChar char="•"/>
              </a:pPr>
              <a:r>
                <a:rPr lang="zh-CN" altLang="en-US" sz="2000" dirty="0">
                  <a:latin typeface="Arial" panose="020B0604020202020204" pitchFamily="34" charset="0"/>
                  <a:ea typeface="宋体" panose="02010600030101010101" pitchFamily="2" charset="-122"/>
                </a:rPr>
                <a:t>不稳定</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会导致</a:t>
              </a:r>
              <a:endParaRPr lang="en-US" altLang="zh-CN" sz="2000">
                <a:latin typeface="Arial" panose="020B0604020202020204" pitchFamily="34" charset="0"/>
                <a:ea typeface="宋体" panose="02010600030101010101" pitchFamily="2" charset="-122"/>
              </a:endParaRPr>
            </a:p>
            <a:p>
              <a:pPr marL="100330" indent="-100330">
                <a:buChar char="•"/>
              </a:pPr>
              <a:r>
                <a:rPr lang="zh-CN" altLang="en-US" sz="2000" dirty="0">
                  <a:latin typeface="Arial" panose="020B0604020202020204" pitchFamily="34" charset="0"/>
                  <a:ea typeface="宋体" panose="02010600030101010101" pitchFamily="2" charset="-122"/>
                </a:rPr>
                <a:t>因错误姿势</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会导致</a:t>
              </a:r>
              <a:endParaRPr lang="zh-CN" altLang="en-US" sz="2000" dirty="0">
                <a:latin typeface="Arial" panose="020B0604020202020204" pitchFamily="34" charset="0"/>
                <a:ea typeface="宋体" panose="02010600030101010101" pitchFamily="2" charset="-122"/>
              </a:endParaRPr>
            </a:p>
            <a:p>
              <a:pPr marL="100330" indent="-100330">
                <a:buChar char="•"/>
              </a:pPr>
              <a:r>
                <a:rPr lang="zh-CN" altLang="en-US" sz="2000" dirty="0">
                  <a:latin typeface="Arial" panose="020B0604020202020204" pitchFamily="34" charset="0"/>
                  <a:ea typeface="宋体" panose="02010600030101010101" pitchFamily="2" charset="-122"/>
                </a:rPr>
                <a:t>因不好</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会导致</a:t>
              </a:r>
              <a:endParaRPr lang="zh-CN" altLang="en-US" sz="2000" dirty="0">
                <a:latin typeface="Arial" panose="020B0604020202020204" pitchFamily="34" charset="0"/>
                <a:ea typeface="宋体" panose="02010600030101010101" pitchFamily="2" charset="-122"/>
              </a:endParaRPr>
            </a:p>
          </p:txBody>
        </p:sp>
        <p:sp>
          <p:nvSpPr>
            <p:cNvPr id="324625" name="直接连接符 324624"/>
            <p:cNvSpPr/>
            <p:nvPr/>
          </p:nvSpPr>
          <p:spPr>
            <a:xfrm>
              <a:off x="1248" y="2640"/>
              <a:ext cx="0" cy="240"/>
            </a:xfrm>
            <a:prstGeom prst="line">
              <a:avLst/>
            </a:prstGeom>
            <a:ln w="57150" cap="flat" cmpd="sng">
              <a:solidFill>
                <a:schemeClr val="tx1"/>
              </a:solidFill>
              <a:prstDash val="solid"/>
              <a:headEnd type="none" w="med" len="med"/>
              <a:tailEnd type="triangle" w="med" len="med"/>
            </a:ln>
          </p:spPr>
        </p:sp>
        <p:sp>
          <p:nvSpPr>
            <p:cNvPr id="324626" name="直接连接符 324625"/>
            <p:cNvSpPr/>
            <p:nvPr/>
          </p:nvSpPr>
          <p:spPr>
            <a:xfrm>
              <a:off x="1728" y="3072"/>
              <a:ext cx="672" cy="0"/>
            </a:xfrm>
            <a:prstGeom prst="line">
              <a:avLst/>
            </a:prstGeom>
            <a:ln w="57150" cap="flat" cmpd="sng">
              <a:solidFill>
                <a:schemeClr val="tx1"/>
              </a:solidFill>
              <a:prstDash val="solid"/>
              <a:headEnd type="none" w="med" len="med"/>
              <a:tailEnd type="triangle" w="med" len="med"/>
            </a:ln>
          </p:spPr>
        </p:sp>
      </p:grpSp>
      <p:sp>
        <p:nvSpPr>
          <p:cNvPr id="324627" name="文本框 324626"/>
          <p:cNvSpPr txBox="1"/>
          <p:nvPr/>
        </p:nvSpPr>
        <p:spPr>
          <a:xfrm>
            <a:off x="539750" y="188913"/>
            <a:ext cx="2971800" cy="466725"/>
          </a:xfrm>
          <a:prstGeom prst="rect">
            <a:avLst/>
          </a:prstGeom>
          <a:solidFill>
            <a:srgbClr val="FFFFCC"/>
          </a:solidFill>
          <a:ln w="952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126000" rIns="126000" anchor="ctr" anchorCtr="0">
            <a:spAutoFit/>
          </a:bodyPr>
          <a:p>
            <a:r>
              <a:rPr lang="ja-JP" altLang="en-US" b="1">
                <a:latin typeface="Arial" panose="020B0604020202020204" pitchFamily="34" charset="0"/>
              </a:rPr>
              <a:t>〔</a:t>
            </a:r>
            <a:r>
              <a:rPr lang="zh-CN" altLang="en-US" b="1" dirty="0">
                <a:latin typeface="Arial" panose="020B0604020202020204" pitchFamily="34" charset="0"/>
                <a:ea typeface="宋体" panose="02010600030101010101" pitchFamily="2" charset="-122"/>
              </a:rPr>
              <a:t>具体表现事例</a:t>
            </a:r>
            <a:r>
              <a:rPr lang="ja-JP" altLang="en-US" b="1">
                <a:latin typeface="Arial" panose="020B0604020202020204" pitchFamily="34" charset="0"/>
              </a:rPr>
              <a:t>〕</a:t>
            </a:r>
            <a:endParaRPr lang="ja-JP" altLang="en-US" b="1">
              <a:latin typeface="Arial" panose="020B0604020202020204" pitchFamily="34" charset="0"/>
            </a:endParaRPr>
          </a:p>
        </p:txBody>
      </p:sp>
      <p:graphicFrame>
        <p:nvGraphicFramePr>
          <p:cNvPr id="324628" name="对象 324627"/>
          <p:cNvGraphicFramePr/>
          <p:nvPr/>
        </p:nvGraphicFramePr>
        <p:xfrm>
          <a:off x="3352800" y="2146300"/>
          <a:ext cx="3352800" cy="1785938"/>
        </p:xfrm>
        <a:graphic>
          <a:graphicData uri="http://schemas.openxmlformats.org/presentationml/2006/ole">
            <mc:AlternateContent xmlns:mc="http://schemas.openxmlformats.org/markup-compatibility/2006">
              <mc:Choice xmlns:v="urn:schemas-microsoft-com:vml" Requires="v">
                <p:oleObj spid="_x0000_s3076" name="" r:id="rId1" imgW="2895600" imgH="1543050" progId="Paint.Picture">
                  <p:embed/>
                </p:oleObj>
              </mc:Choice>
              <mc:Fallback>
                <p:oleObj name="" r:id="rId1" imgW="2895600" imgH="1543050" progId="Paint.Picture">
                  <p:embed/>
                  <p:pic>
                    <p:nvPicPr>
                      <p:cNvPr id="0" name="图片 3075"/>
                      <p:cNvPicPr/>
                      <p:nvPr/>
                    </p:nvPicPr>
                    <p:blipFill>
                      <a:blip r:embed="rId2"/>
                      <a:stretch>
                        <a:fillRect/>
                      </a:stretch>
                    </p:blipFill>
                    <p:spPr>
                      <a:xfrm>
                        <a:off x="3352800" y="2146300"/>
                        <a:ext cx="3352800" cy="1785938"/>
                      </a:xfrm>
                      <a:prstGeom prst="rect">
                        <a:avLst/>
                      </a:prstGeom>
                      <a:noFill/>
                      <a:ln w="38100">
                        <a:noFill/>
                        <a:miter/>
                      </a:ln>
                    </p:spPr>
                  </p:pic>
                </p:oleObj>
              </mc:Fallback>
            </mc:AlternateContent>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6658" name="文本框 326657"/>
          <p:cNvSpPr txBox="1"/>
          <p:nvPr/>
        </p:nvSpPr>
        <p:spPr>
          <a:xfrm>
            <a:off x="533400" y="212725"/>
            <a:ext cx="3839210" cy="489585"/>
          </a:xfrm>
          <a:prstGeom prst="rect">
            <a:avLst/>
          </a:prstGeom>
          <a:solidFill>
            <a:srgbClr val="FFFFCC"/>
          </a:solidFill>
          <a:ln w="9525" cap="flat" cmpd="sng">
            <a:solidFill>
              <a:schemeClr val="tx1"/>
            </a:solidFill>
            <a:prstDash val="solid"/>
            <a:miter/>
            <a:headEnd type="none" w="med" len="med"/>
            <a:tailEnd type="none" w="med" len="med"/>
          </a:ln>
        </p:spPr>
        <p:txBody>
          <a:bodyPr lIns="126000" rIns="126000" anchor="ctr" anchorCtr="0">
            <a:noAutofit/>
          </a:bodyPr>
          <a:p>
            <a:r>
              <a:rPr lang="en-US" altLang="ja-JP" b="1" dirty="0">
                <a:latin typeface="Arial" panose="020B0604020202020204" pitchFamily="34" charset="0"/>
              </a:rPr>
              <a:t>⑤</a:t>
            </a:r>
            <a:r>
              <a:rPr lang="zh-CN" altLang="en-US" b="1" dirty="0">
                <a:latin typeface="Arial" panose="020B0604020202020204" pitchFamily="34" charset="0"/>
                <a:ea typeface="宋体" panose="02010600030101010101" pitchFamily="2" charset="-122"/>
              </a:rPr>
              <a:t>深入挖掘</a:t>
            </a:r>
            <a:r>
              <a:rPr lang="ja-JP" altLang="en-US" b="1">
                <a:latin typeface="Arial" panose="020B0604020202020204" pitchFamily="34" charset="0"/>
              </a:rPr>
              <a:t>“</a:t>
            </a:r>
            <a:r>
              <a:rPr lang="zh-CN" altLang="en-US" b="1" dirty="0">
                <a:latin typeface="Arial" panose="020B0604020202020204" pitchFamily="34" charset="0"/>
                <a:ea typeface="宋体" panose="02010600030101010101" pitchFamily="2" charset="-122"/>
              </a:rPr>
              <a:t>危险因素</a:t>
            </a:r>
            <a:r>
              <a:rPr lang="ja-JP" altLang="en-US" b="1" dirty="0">
                <a:latin typeface="Arial" panose="020B0604020202020204" pitchFamily="34" charset="0"/>
              </a:rPr>
              <a:t>”</a:t>
            </a:r>
            <a:endParaRPr lang="ja-JP" altLang="en-US" b="1">
              <a:latin typeface="Arial" panose="020B0604020202020204" pitchFamily="34" charset="0"/>
            </a:endParaRPr>
          </a:p>
        </p:txBody>
      </p:sp>
      <p:sp>
        <p:nvSpPr>
          <p:cNvPr id="326659" name="文本框 326658"/>
          <p:cNvSpPr txBox="1"/>
          <p:nvPr/>
        </p:nvSpPr>
        <p:spPr>
          <a:xfrm>
            <a:off x="609600" y="806450"/>
            <a:ext cx="7162800" cy="396875"/>
          </a:xfrm>
          <a:prstGeom prst="rect">
            <a:avLst/>
          </a:prstGeom>
          <a:noFill/>
          <a:ln w="9525">
            <a:noFill/>
          </a:ln>
        </p:spPr>
        <p:txBody>
          <a:bodyPr lIns="126000" rIns="126000" anchor="ctr" anchorCtr="0">
            <a:spAutoFit/>
          </a:bodyPr>
          <a:p>
            <a:r>
              <a:rPr lang="ja-JP" altLang="en-US" sz="2000">
                <a:latin typeface="Arial" panose="020B0604020202020204" pitchFamily="34" charset="0"/>
              </a:rPr>
              <a:t>〔</a:t>
            </a:r>
            <a:r>
              <a:rPr lang="ja-JP" altLang="en-US" sz="2000" dirty="0">
                <a:latin typeface="Arial" panose="020B0604020202020204" pitchFamily="34" charset="0"/>
              </a:rPr>
              <a:t>例</a:t>
            </a:r>
            <a:r>
              <a:rPr lang="ja-JP" altLang="en-US" sz="2000">
                <a:latin typeface="Arial" panose="020B0604020202020204" pitchFamily="34" charset="0"/>
              </a:rPr>
              <a:t>〕</a:t>
            </a:r>
            <a:r>
              <a:rPr lang="ja-JP" altLang="en-US" sz="2000" dirty="0">
                <a:latin typeface="Arial" panose="020B0604020202020204" pitchFamily="34" charset="0"/>
              </a:rPr>
              <a:t>　</a:t>
            </a:r>
            <a:r>
              <a:rPr lang="zh-CN" altLang="en-US" sz="2000" dirty="0">
                <a:latin typeface="Arial" panose="020B0604020202020204" pitchFamily="34" charset="0"/>
                <a:ea typeface="宋体" panose="02010600030101010101" pitchFamily="2" charset="-122"/>
              </a:rPr>
              <a:t>状况</a:t>
            </a:r>
            <a:r>
              <a:rPr lang="ja-JP" altLang="en-US" sz="2000" dirty="0">
                <a:latin typeface="Arial" panose="020B0604020202020204" pitchFamily="34" charset="0"/>
              </a:rPr>
              <a:t> ： </a:t>
            </a:r>
            <a:r>
              <a:rPr lang="zh-CN" altLang="en-US" sz="2000" dirty="0">
                <a:latin typeface="Arial" panose="020B0604020202020204" pitchFamily="34" charset="0"/>
                <a:ea typeface="宋体" panose="02010600030101010101" pitchFamily="2" charset="-122"/>
              </a:rPr>
              <a:t>你踩在梯子上擦窗户</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26660" name="文本框 326659"/>
          <p:cNvSpPr txBox="1"/>
          <p:nvPr/>
        </p:nvSpPr>
        <p:spPr>
          <a:xfrm>
            <a:off x="1295400" y="1355725"/>
            <a:ext cx="4800600" cy="3622675"/>
          </a:xfrm>
          <a:prstGeom prst="rect">
            <a:avLst/>
          </a:prstGeom>
          <a:noFill/>
          <a:ln w="9525">
            <a:noFill/>
          </a:ln>
        </p:spPr>
        <p:txBody>
          <a:bodyPr lIns="126000" rIns="126000" anchor="ctr" anchorCtr="0">
            <a:spAutoFit/>
          </a:bodyPr>
          <a:p>
            <a:pPr>
              <a:lnSpc>
                <a:spcPct val="120000"/>
              </a:lnSpc>
              <a:spcBef>
                <a:spcPct val="50000"/>
              </a:spcBef>
            </a:pP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比如</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想到</a:t>
            </a:r>
            <a:r>
              <a:rPr lang="ja-JP" altLang="en-US" sz="2000" dirty="0">
                <a:latin typeface="Arial" panose="020B0604020202020204" pitchFamily="34" charset="0"/>
              </a:rPr>
              <a:t>　</a:t>
            </a:r>
            <a:r>
              <a:rPr lang="zh-CN" altLang="en-US" sz="2000" dirty="0">
                <a:latin typeface="Arial" panose="020B0604020202020204" pitchFamily="34" charset="0"/>
                <a:ea typeface="宋体" panose="02010600030101010101" pitchFamily="2" charset="-122"/>
              </a:rPr>
              <a:t>“有点不稳，会掉落”的危险</a:t>
            </a:r>
            <a:r>
              <a:rPr lang="ja-JP" altLang="en-US" sz="2000" dirty="0">
                <a:latin typeface="Arial" panose="020B0604020202020204" pitchFamily="34" charset="0"/>
              </a:rPr>
              <a:t>？</a:t>
            </a:r>
            <a:endParaRPr lang="ja-JP" altLang="zh-CN" sz="2000" dirty="0">
              <a:latin typeface="Arial" panose="020B0604020202020204" pitchFamily="34" charset="0"/>
            </a:endParaRPr>
          </a:p>
          <a:p>
            <a:pPr>
              <a:lnSpc>
                <a:spcPct val="120000"/>
              </a:lnSpc>
              <a:spcBef>
                <a:spcPct val="50000"/>
              </a:spcBef>
            </a:pPr>
            <a:r>
              <a:rPr lang="zh-CN" altLang="en-US" sz="2000" dirty="0">
                <a:latin typeface="Arial" panose="020B0604020202020204" pitchFamily="34" charset="0"/>
                <a:ea typeface="宋体" panose="02010600030101010101" pitchFamily="2" charset="-122"/>
              </a:rPr>
              <a:t>为什么会不稳呢？</a:t>
            </a:r>
            <a:endParaRPr lang="zh-CN" altLang="en-US" sz="2000" dirty="0">
              <a:latin typeface="Arial" panose="020B0604020202020204" pitchFamily="34" charset="0"/>
              <a:ea typeface="宋体" panose="02010600030101010101" pitchFamily="2" charset="-122"/>
            </a:endParaRPr>
          </a:p>
          <a:p>
            <a:pPr>
              <a:lnSpc>
                <a:spcPct val="120000"/>
              </a:lnSpc>
              <a:spcBef>
                <a:spcPct val="50000"/>
              </a:spcBef>
            </a:pPr>
            <a:r>
              <a:rPr lang="zh-CN" altLang="en-US" sz="2000" dirty="0">
                <a:latin typeface="Arial" panose="020B0604020202020204" pitchFamily="34" charset="0"/>
                <a:ea typeface="宋体" panose="02010600030101010101" pitchFamily="2" charset="-122"/>
              </a:rPr>
              <a:t>比如：</a:t>
            </a:r>
            <a:r>
              <a:rPr lang="ja-JP" altLang="en-US" sz="2000" dirty="0">
                <a:latin typeface="Arial" panose="020B0604020202020204" pitchFamily="34" charset="0"/>
              </a:rPr>
              <a:t>「</a:t>
            </a:r>
            <a:r>
              <a:rPr lang="zh-CN" altLang="en-US" sz="2000" u="sng" dirty="0">
                <a:latin typeface="Arial" panose="020B0604020202020204" pitchFamily="34" charset="0"/>
                <a:ea typeface="宋体" panose="02010600030101010101" pitchFamily="2" charset="-122"/>
              </a:rPr>
              <a:t>梯子在摇晃，会掉下去</a:t>
            </a:r>
            <a:r>
              <a:rPr lang="ja-JP" altLang="en-US" sz="2000" dirty="0">
                <a:latin typeface="Arial" panose="020B0604020202020204" pitchFamily="34" charset="0"/>
              </a:rPr>
              <a:t>」？</a:t>
            </a:r>
            <a:endParaRPr lang="ja-JP" altLang="zh-CN" sz="2000" dirty="0">
              <a:latin typeface="Arial" panose="020B0604020202020204" pitchFamily="34" charset="0"/>
            </a:endParaRPr>
          </a:p>
          <a:p>
            <a:pPr>
              <a:lnSpc>
                <a:spcPct val="120000"/>
              </a:lnSpc>
              <a:spcBef>
                <a:spcPct val="50000"/>
              </a:spcBef>
            </a:pPr>
            <a:r>
              <a:rPr lang="zh-CN" altLang="en-US" sz="2000" dirty="0">
                <a:latin typeface="Arial" panose="020B0604020202020204" pitchFamily="34" charset="0"/>
                <a:ea typeface="宋体" panose="02010600030101010101" pitchFamily="2" charset="-122"/>
              </a:rPr>
              <a:t>为什么会摇晃呢？</a:t>
            </a:r>
            <a:endParaRPr lang="zh-CN" altLang="en-US" sz="2000" dirty="0">
              <a:latin typeface="Arial" panose="020B0604020202020204" pitchFamily="34" charset="0"/>
              <a:ea typeface="宋体" panose="02010600030101010101" pitchFamily="2" charset="-122"/>
            </a:endParaRPr>
          </a:p>
          <a:p>
            <a:pPr>
              <a:lnSpc>
                <a:spcPct val="120000"/>
              </a:lnSpc>
              <a:spcBef>
                <a:spcPct val="50000"/>
              </a:spcBef>
            </a:pPr>
            <a:r>
              <a:rPr lang="zh-CN" altLang="en-US" sz="2000" dirty="0">
                <a:latin typeface="Arial" panose="020B0604020202020204" pitchFamily="34" charset="0"/>
                <a:ea typeface="宋体" panose="02010600030101010101" pitchFamily="2" charset="-122"/>
              </a:rPr>
              <a:t>比如：</a:t>
            </a:r>
            <a:r>
              <a:rPr lang="zh-CN" altLang="en-US" sz="2000" u="sng" dirty="0">
                <a:latin typeface="Arial" panose="020B0604020202020204" pitchFamily="34" charset="0"/>
                <a:ea typeface="宋体" panose="02010600030101010101" pitchFamily="2" charset="-122"/>
              </a:rPr>
              <a:t>“因为为了去擦远离梯子的窗户，探出身子，所以梯子有点摇晃，人就会不稳，掉下去”。</a:t>
            </a:r>
            <a:endParaRPr lang="ja-JP" altLang="en-US" sz="2000" u="sng">
              <a:latin typeface="Arial" panose="020B0604020202020204" pitchFamily="34" charset="0"/>
              <a:ea typeface="宋体" panose="02010600030101010101" pitchFamily="2" charset="-122"/>
            </a:endParaRPr>
          </a:p>
        </p:txBody>
      </p:sp>
      <p:sp>
        <p:nvSpPr>
          <p:cNvPr id="326661" name="文本框 326660"/>
          <p:cNvSpPr txBox="1"/>
          <p:nvPr/>
        </p:nvSpPr>
        <p:spPr>
          <a:xfrm>
            <a:off x="1295400" y="5318125"/>
            <a:ext cx="5581650" cy="396875"/>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下划线所示部分正是</a:t>
            </a:r>
            <a:r>
              <a:rPr lang="en-US" altLang="ja-JP" sz="2000">
                <a:latin typeface="Arial" panose="020B0604020202020204" pitchFamily="34" charset="0"/>
              </a:rPr>
              <a:t>KYT</a:t>
            </a:r>
            <a:r>
              <a:rPr lang="zh-CN" altLang="en-US" sz="2000" dirty="0">
                <a:latin typeface="Arial" panose="020B0604020202020204" pitchFamily="34" charset="0"/>
                <a:ea typeface="宋体" panose="02010600030101010101" pitchFamily="2" charset="-122"/>
              </a:rPr>
              <a:t>所找的</a:t>
            </a:r>
            <a:r>
              <a:rPr lang="ja-JP" altLang="en-US" sz="2000">
                <a:latin typeface="Arial" panose="020B0604020202020204" pitchFamily="34" charset="0"/>
              </a:rPr>
              <a:t>“</a:t>
            </a:r>
            <a:r>
              <a:rPr lang="zh-CN" altLang="en-US" sz="2000" dirty="0">
                <a:latin typeface="Arial" panose="020B0604020202020204" pitchFamily="34" charset="0"/>
                <a:ea typeface="宋体" panose="02010600030101010101" pitchFamily="2" charset="-122"/>
              </a:rPr>
              <a:t>危险因素</a:t>
            </a:r>
            <a:r>
              <a:rPr lang="ja-JP" altLang="en-US" sz="2000" dirty="0">
                <a:latin typeface="Arial" panose="020B0604020202020204" pitchFamily="34" charset="0"/>
              </a:rPr>
              <a:t>” 。</a:t>
            </a:r>
            <a:endParaRPr lang="ja-JP" altLang="en-US" sz="2000" dirty="0">
              <a:latin typeface="Arial" panose="020B0604020202020204" pitchFamily="34" charset="0"/>
            </a:endParaRPr>
          </a:p>
        </p:txBody>
      </p:sp>
      <p:graphicFrame>
        <p:nvGraphicFramePr>
          <p:cNvPr id="326662" name="对象 326661"/>
          <p:cNvGraphicFramePr/>
          <p:nvPr/>
        </p:nvGraphicFramePr>
        <p:xfrm>
          <a:off x="6096000" y="1524000"/>
          <a:ext cx="2909888" cy="3657600"/>
        </p:xfrm>
        <a:graphic>
          <a:graphicData uri="http://schemas.openxmlformats.org/presentationml/2006/ole">
            <mc:AlternateContent xmlns:mc="http://schemas.openxmlformats.org/markup-compatibility/2006">
              <mc:Choice xmlns:v="urn:schemas-microsoft-com:vml" Requires="v">
                <p:oleObj spid="_x0000_s3077" name="" r:id="rId1" imgW="3705225" imgH="4657725" progId="Paint.Picture">
                  <p:embed/>
                </p:oleObj>
              </mc:Choice>
              <mc:Fallback>
                <p:oleObj name="" r:id="rId1" imgW="3705225" imgH="4657725" progId="Paint.Picture">
                  <p:embed/>
                  <p:pic>
                    <p:nvPicPr>
                      <p:cNvPr id="0" name="图片 3076"/>
                      <p:cNvPicPr/>
                      <p:nvPr/>
                    </p:nvPicPr>
                    <p:blipFill>
                      <a:blip r:embed="rId2"/>
                      <a:stretch>
                        <a:fillRect/>
                      </a:stretch>
                    </p:blipFill>
                    <p:spPr>
                      <a:xfrm>
                        <a:off x="6096000" y="1524000"/>
                        <a:ext cx="2909888" cy="3657600"/>
                      </a:xfrm>
                      <a:prstGeom prst="rect">
                        <a:avLst/>
                      </a:prstGeom>
                      <a:noFill/>
                      <a:ln w="38100">
                        <a:noFill/>
                        <a:miter/>
                      </a:ln>
                    </p:spPr>
                  </p:pic>
                </p:oleObj>
              </mc:Fallback>
            </mc:AlternateContent>
          </a:graphicData>
        </a:graphic>
      </p:graphicFrame>
    </p:spTree>
    <p:custDataLst>
      <p:tags r:id="rId3"/>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5268" y="1714500"/>
            <a:ext cx="5566410" cy="2124710"/>
          </a:xfrm>
          <a:prstGeom prst="rect">
            <a:avLst/>
          </a:prstGeom>
          <a:noFill/>
        </p:spPr>
        <p:txBody>
          <a:bodyPr wrap="square" rtlCol="0" anchor="t">
            <a:spAutoFit/>
          </a:bodyPr>
          <a:lstStyle/>
          <a:p>
            <a:pPr indent="304800" algn="just">
              <a:lnSpc>
                <a:spcPct val="140000"/>
              </a:lnSpc>
            </a:pP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35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35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35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35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8706" name="文本框 328705"/>
          <p:cNvSpPr txBox="1"/>
          <p:nvPr/>
        </p:nvSpPr>
        <p:spPr>
          <a:xfrm>
            <a:off x="533400" y="168275"/>
            <a:ext cx="3803650" cy="454660"/>
          </a:xfrm>
          <a:prstGeom prst="rect">
            <a:avLst/>
          </a:prstGeom>
          <a:solidFill>
            <a:srgbClr val="FFFFCC"/>
          </a:solidFill>
          <a:ln w="9525" cap="flat" cmpd="sng">
            <a:solidFill>
              <a:schemeClr val="tx1"/>
            </a:solidFill>
            <a:prstDash val="solid"/>
            <a:miter/>
            <a:headEnd type="none" w="med" len="med"/>
            <a:tailEnd type="none" w="med" len="med"/>
          </a:ln>
        </p:spPr>
        <p:txBody>
          <a:bodyPr lIns="126000" rIns="126000" anchor="ctr" anchorCtr="0">
            <a:noAutofit/>
          </a:bodyPr>
          <a:p>
            <a:r>
              <a:rPr lang="en-US" altLang="ja-JP" b="1" dirty="0">
                <a:latin typeface="Arial" panose="020B0604020202020204" pitchFamily="34" charset="0"/>
              </a:rPr>
              <a:t>⑥</a:t>
            </a:r>
            <a:r>
              <a:rPr lang="zh-CN" altLang="en-US" b="1" dirty="0">
                <a:latin typeface="Arial" panose="020B0604020202020204" pitchFamily="34" charset="0"/>
                <a:ea typeface="宋体" panose="02010600030101010101" pitchFamily="2" charset="-122"/>
              </a:rPr>
              <a:t>具体表达</a:t>
            </a:r>
            <a:r>
              <a:rPr lang="ja-JP" altLang="en-US" b="1" dirty="0">
                <a:latin typeface="Arial" panose="020B0604020202020204" pitchFamily="34" charset="0"/>
              </a:rPr>
              <a:t>“</a:t>
            </a:r>
            <a:r>
              <a:rPr lang="zh-CN" altLang="en-US" b="1" dirty="0">
                <a:latin typeface="Arial" panose="020B0604020202020204" pitchFamily="34" charset="0"/>
                <a:ea typeface="宋体" panose="02010600030101010101" pitchFamily="2" charset="-122"/>
              </a:rPr>
              <a:t>危险因素</a:t>
            </a:r>
            <a:r>
              <a:rPr lang="ja-JP" altLang="en-US" b="1" dirty="0">
                <a:latin typeface="Arial" panose="020B0604020202020204" pitchFamily="34" charset="0"/>
              </a:rPr>
              <a:t>”</a:t>
            </a:r>
            <a:endParaRPr lang="ja-JP" altLang="en-US" b="1">
              <a:latin typeface="Arial" panose="020B0604020202020204" pitchFamily="34" charset="0"/>
            </a:endParaRPr>
          </a:p>
        </p:txBody>
      </p:sp>
      <p:sp>
        <p:nvSpPr>
          <p:cNvPr id="328707" name="文本框 328706"/>
          <p:cNvSpPr txBox="1"/>
          <p:nvPr/>
        </p:nvSpPr>
        <p:spPr>
          <a:xfrm>
            <a:off x="533400" y="914400"/>
            <a:ext cx="4686300" cy="396875"/>
          </a:xfrm>
          <a:prstGeom prst="rect">
            <a:avLst/>
          </a:prstGeom>
          <a:noFill/>
          <a:ln w="9525">
            <a:noFill/>
          </a:ln>
        </p:spPr>
        <p:txBody>
          <a:bodyPr lIns="126000" rIns="126000" anchor="ctr" anchorCtr="0">
            <a:spAutoFit/>
          </a:bodyPr>
          <a:p>
            <a:r>
              <a:rPr lang="zh-CN" altLang="en-US" sz="2000" dirty="0">
                <a:latin typeface="Times New Roman" panose="02020603050405020304" pitchFamily="18" charset="0"/>
                <a:ea typeface="宋体" panose="02010600030101010101" pitchFamily="2" charset="-122"/>
              </a:rPr>
              <a:t>具体化是为了互相了解、互相发现。</a:t>
            </a:r>
            <a:endParaRPr lang="ja-JP" altLang="en-US" sz="2000">
              <a:latin typeface="Times New Roman" panose="02020603050405020304" pitchFamily="18" charset="0"/>
              <a:ea typeface="宋体" panose="02010600030101010101" pitchFamily="2" charset="-122"/>
            </a:endParaRPr>
          </a:p>
        </p:txBody>
      </p:sp>
      <p:sp>
        <p:nvSpPr>
          <p:cNvPr id="328708" name="文本框 328707"/>
          <p:cNvSpPr txBox="1"/>
          <p:nvPr/>
        </p:nvSpPr>
        <p:spPr>
          <a:xfrm>
            <a:off x="533400" y="1489075"/>
            <a:ext cx="911225" cy="395288"/>
          </a:xfrm>
          <a:prstGeom prst="rect">
            <a:avLst/>
          </a:prstGeom>
          <a:noFill/>
          <a:ln w="9525">
            <a:noFill/>
          </a:ln>
        </p:spPr>
        <p:txBody>
          <a:bodyPr lIns="126000" rIns="126000" anchor="ctr" anchorCtr="0">
            <a:spAutoFit/>
          </a:bodyPr>
          <a:p>
            <a:r>
              <a:rPr lang="ja-JP" altLang="en-US" sz="2000">
                <a:latin typeface="Arial" panose="020B0604020202020204" pitchFamily="34" charset="0"/>
              </a:rPr>
              <a:t>〔</a:t>
            </a:r>
            <a:r>
              <a:rPr lang="ja-JP" altLang="en-US" sz="2000" dirty="0">
                <a:latin typeface="Arial" panose="020B0604020202020204" pitchFamily="34" charset="0"/>
              </a:rPr>
              <a:t>例</a:t>
            </a:r>
            <a:r>
              <a:rPr lang="ja-JP" altLang="en-US" sz="2000">
                <a:latin typeface="Arial" panose="020B0604020202020204" pitchFamily="34" charset="0"/>
              </a:rPr>
              <a:t>〕</a:t>
            </a:r>
            <a:endParaRPr lang="ja-JP" altLang="en-US" sz="2000">
              <a:latin typeface="Arial" panose="020B0604020202020204" pitchFamily="34" charset="0"/>
            </a:endParaRPr>
          </a:p>
        </p:txBody>
      </p:sp>
      <p:sp>
        <p:nvSpPr>
          <p:cNvPr id="328709" name="文本框 328708"/>
          <p:cNvSpPr txBox="1"/>
          <p:nvPr/>
        </p:nvSpPr>
        <p:spPr>
          <a:xfrm>
            <a:off x="1646238" y="1427163"/>
            <a:ext cx="2833687" cy="1187450"/>
          </a:xfrm>
          <a:prstGeom prst="rect">
            <a:avLst/>
          </a:prstGeom>
          <a:noFill/>
          <a:ln w="9525">
            <a:noFill/>
          </a:ln>
        </p:spPr>
        <p:txBody>
          <a:bodyPr lIns="126000" rIns="126000" anchor="ctr" anchorCtr="0">
            <a:spAutoFit/>
          </a:bodyPr>
          <a:p>
            <a:pPr>
              <a:lnSpc>
                <a:spcPct val="120000"/>
              </a:lnSpc>
            </a:pPr>
            <a:r>
              <a:rPr lang="zh-CN" altLang="en-US" sz="2000" u="sng" dirty="0">
                <a:latin typeface="Arial" panose="020B0604020202020204" pitchFamily="34" charset="0"/>
                <a:ea typeface="宋体" panose="02010600030101010101" pitchFamily="2" charset="-122"/>
              </a:rPr>
              <a:t>因为不正确的姿势</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u="sng" dirty="0">
                <a:latin typeface="Arial" panose="020B0604020202020204" pitchFamily="34" charset="0"/>
                <a:ea typeface="宋体" panose="02010600030101010101" pitchFamily="2" charset="-122"/>
              </a:rPr>
              <a:t>因为不稳定</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a:t>
            </a:r>
            <a:r>
              <a:rPr lang="zh-CN" altLang="en-US" sz="2000" dirty="0">
                <a:latin typeface="Arial" panose="020B0604020202020204" pitchFamily="34" charset="0"/>
              </a:rPr>
              <a:t>～</a:t>
            </a:r>
            <a:r>
              <a:rPr lang="zh-CN" altLang="en-US" sz="2000" u="sng" dirty="0">
                <a:latin typeface="Arial" panose="020B0604020202020204" pitchFamily="34" charset="0"/>
                <a:ea typeface="宋体" panose="02010600030101010101" pitchFamily="2" charset="-122"/>
              </a:rPr>
              <a:t>不好</a:t>
            </a:r>
            <a:r>
              <a:rPr lang="zh-CN" altLang="en-US" sz="2000" dirty="0">
                <a:latin typeface="Arial" panose="020B0604020202020204" pitchFamily="34" charset="0"/>
              </a:rPr>
              <a:t>～</a:t>
            </a:r>
            <a:endParaRPr lang="zh-CN" altLang="en-US" sz="2000" dirty="0">
              <a:latin typeface="Arial" panose="020B0604020202020204" pitchFamily="34" charset="0"/>
            </a:endParaRPr>
          </a:p>
        </p:txBody>
      </p:sp>
      <p:sp>
        <p:nvSpPr>
          <p:cNvPr id="328710" name="文本框 328709"/>
          <p:cNvSpPr txBox="1"/>
          <p:nvPr/>
        </p:nvSpPr>
        <p:spPr>
          <a:xfrm>
            <a:off x="4479925" y="1817688"/>
            <a:ext cx="4046538" cy="396875"/>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之类的只是抽象的表达方式的话</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28711" name="双括号 328710"/>
          <p:cNvSpPr/>
          <p:nvPr/>
        </p:nvSpPr>
        <p:spPr>
          <a:xfrm>
            <a:off x="1544638" y="1458913"/>
            <a:ext cx="2833687" cy="1238250"/>
          </a:xfrm>
          <a:prstGeom prst="bracketPair">
            <a:avLst>
              <a:gd name="adj" fmla="val 16667"/>
            </a:avLst>
          </a:prstGeom>
          <a:noFill/>
          <a:ln w="9525" cap="flat" cmpd="sng">
            <a:solidFill>
              <a:schemeClr val="tx1"/>
            </a:solidFill>
            <a:prstDash val="solid"/>
            <a:headEnd type="none" w="med" len="med"/>
            <a:tailEnd type="none" w="med" len="med"/>
          </a:ln>
        </p:spPr>
        <p:txBody>
          <a:bodyPr/>
          <a:p>
            <a:endParaRPr lang="zh-CN" altLang="en-US"/>
          </a:p>
        </p:txBody>
      </p:sp>
      <p:sp>
        <p:nvSpPr>
          <p:cNvPr id="328712" name="文本框 328711"/>
          <p:cNvSpPr txBox="1"/>
          <p:nvPr/>
        </p:nvSpPr>
        <p:spPr>
          <a:xfrm>
            <a:off x="609600" y="3017838"/>
            <a:ext cx="8153400" cy="822325"/>
          </a:xfrm>
          <a:prstGeom prst="rect">
            <a:avLst/>
          </a:prstGeom>
          <a:noFill/>
          <a:ln w="9525">
            <a:noFill/>
          </a:ln>
        </p:spPr>
        <p:txBody>
          <a:bodyPr lIns="126000" rIns="126000" anchor="ctr" anchorCtr="0">
            <a:spAutoFit/>
          </a:bodyPr>
          <a:p>
            <a:r>
              <a:rPr lang="zh-CN" altLang="en-US" sz="2000" dirty="0">
                <a:latin typeface="Times New Roman" panose="02020603050405020304" pitchFamily="18" charset="0"/>
                <a:ea typeface="宋体" panose="02010600030101010101" pitchFamily="2" charset="-122"/>
              </a:rPr>
              <a:t>就不能互相理解</a:t>
            </a:r>
            <a:r>
              <a:rPr lang="en-US" altLang="zh-CN" sz="2000">
                <a:latin typeface="Times New Roman" panose="02020603050405020304" pitchFamily="18" charset="0"/>
                <a:ea typeface="宋体" panose="02010600030101010101" pitchFamily="2" charset="-122"/>
              </a:rPr>
              <a:t>——</a:t>
            </a:r>
            <a:r>
              <a:rPr lang="en-US" altLang="zh-CN">
                <a:latin typeface="Times New Roman" panose="02020603050405020304" pitchFamily="18" charset="0"/>
                <a:ea typeface="宋体" panose="02010600030101010101" pitchFamily="2" charset="-122"/>
              </a:rPr>
              <a:t> </a:t>
            </a:r>
            <a:r>
              <a:rPr lang="en-US" altLang="ja-JP" sz="2000">
                <a:latin typeface="Arial" panose="020B0604020202020204" pitchFamily="34" charset="0"/>
              </a:rPr>
              <a:t>“</a:t>
            </a:r>
            <a:r>
              <a:rPr lang="zh-CN" altLang="en-US" sz="2000" dirty="0">
                <a:latin typeface="Arial" panose="020B0604020202020204" pitchFamily="34" charset="0"/>
                <a:ea typeface="宋体" panose="02010600030101010101" pitchFamily="2" charset="-122"/>
              </a:rPr>
              <a:t>什么</a:t>
            </a:r>
            <a:r>
              <a:rPr lang="ja-JP" altLang="en-US" sz="2000" dirty="0">
                <a:latin typeface="Arial" panose="020B0604020202020204" pitchFamily="34" charset="0"/>
              </a:rPr>
              <a:t>” “</a:t>
            </a:r>
            <a:r>
              <a:rPr lang="zh-CN" altLang="en-US" sz="2000" dirty="0">
                <a:latin typeface="Arial" panose="020B0604020202020204" pitchFamily="34" charset="0"/>
                <a:ea typeface="宋体" panose="02010600030101010101" pitchFamily="2" charset="-122"/>
              </a:rPr>
              <a:t>如何</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地</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不正确</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不稳定</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不好</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了？</a:t>
            </a:r>
            <a:endParaRPr lang="ja-JP" altLang="en-US" sz="2000" dirty="0">
              <a:latin typeface="Arial" panose="020B0604020202020204" pitchFamily="34" charset="0"/>
            </a:endParaRPr>
          </a:p>
          <a:p>
            <a:r>
              <a:rPr lang="zh-CN" altLang="en-US" sz="2000" dirty="0">
                <a:latin typeface="Arial" panose="020B0604020202020204" pitchFamily="34" charset="0"/>
                <a:ea typeface="宋体" panose="02010600030101010101" pitchFamily="2" charset="-122"/>
              </a:rPr>
              <a:t>于是</a:t>
            </a:r>
            <a:r>
              <a:rPr lang="en-US" altLang="zh-CN">
                <a:latin typeface="Times New Roman" panose="02020603050405020304" pitchFamily="18" charset="0"/>
              </a:rPr>
              <a:t>——</a:t>
            </a:r>
            <a:endParaRPr lang="en-US" altLang="ja-JP">
              <a:latin typeface="Times New Roman" panose="02020603050405020304" pitchFamily="18" charset="0"/>
            </a:endParaRPr>
          </a:p>
        </p:txBody>
      </p:sp>
      <p:sp>
        <p:nvSpPr>
          <p:cNvPr id="328713" name="文本框 328712"/>
          <p:cNvSpPr txBox="1"/>
          <p:nvPr/>
        </p:nvSpPr>
        <p:spPr>
          <a:xfrm>
            <a:off x="2143125" y="3840163"/>
            <a:ext cx="3440113" cy="822325"/>
          </a:xfrm>
          <a:prstGeom prst="rect">
            <a:avLst/>
          </a:prstGeom>
          <a:noFill/>
          <a:ln w="9525">
            <a:noFill/>
          </a:ln>
        </p:spPr>
        <p:txBody>
          <a:bodyPr lIns="126000" rIns="126000" anchor="ctr" anchorCtr="0">
            <a:spAutoFit/>
          </a:bodyPr>
          <a:p>
            <a:pPr>
              <a:lnSpc>
                <a:spcPct val="120000"/>
              </a:lnSpc>
            </a:pPr>
            <a:r>
              <a:rPr lang="zh-CN" altLang="en-US" sz="2000" dirty="0">
                <a:latin typeface="Arial" panose="020B0604020202020204" pitchFamily="34" charset="0"/>
                <a:ea typeface="宋体" panose="02010600030101010101" pitchFamily="2" charset="-122"/>
              </a:rPr>
              <a:t>因为半蹲着拿着</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因为用脚尖站立</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28714" name="文本框 328713"/>
          <p:cNvSpPr txBox="1"/>
          <p:nvPr/>
        </p:nvSpPr>
        <p:spPr>
          <a:xfrm>
            <a:off x="947738" y="3916363"/>
            <a:ext cx="1214437" cy="395287"/>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比如</a:t>
            </a:r>
            <a:endParaRPr lang="zh-CN" altLang="en-US" sz="2000" dirty="0">
              <a:latin typeface="Arial" panose="020B0604020202020204" pitchFamily="34" charset="0"/>
              <a:ea typeface="宋体" panose="02010600030101010101" pitchFamily="2" charset="-122"/>
            </a:endParaRPr>
          </a:p>
        </p:txBody>
      </p:sp>
      <p:sp>
        <p:nvSpPr>
          <p:cNvPr id="328715" name="双括号 328714"/>
          <p:cNvSpPr/>
          <p:nvPr/>
        </p:nvSpPr>
        <p:spPr>
          <a:xfrm>
            <a:off x="2060575" y="3927475"/>
            <a:ext cx="3541713" cy="823913"/>
          </a:xfrm>
          <a:prstGeom prst="bracketPair">
            <a:avLst>
              <a:gd name="adj" fmla="val 16667"/>
            </a:avLst>
          </a:prstGeom>
          <a:noFill/>
          <a:ln w="9525" cap="flat" cmpd="sng">
            <a:solidFill>
              <a:schemeClr val="tx1"/>
            </a:solidFill>
            <a:prstDash val="solid"/>
            <a:headEnd type="none" w="med" len="med"/>
            <a:tailEnd type="none" w="med" len="med"/>
          </a:ln>
        </p:spPr>
        <p:txBody>
          <a:bodyPr/>
          <a:p>
            <a:endParaRPr lang="zh-CN" altLang="en-US"/>
          </a:p>
        </p:txBody>
      </p:sp>
      <p:sp>
        <p:nvSpPr>
          <p:cNvPr id="328716" name="文本框 328715"/>
          <p:cNvSpPr txBox="1"/>
          <p:nvPr/>
        </p:nvSpPr>
        <p:spPr>
          <a:xfrm>
            <a:off x="5703888" y="4119563"/>
            <a:ext cx="3059112" cy="395287"/>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之类的具体表达方式。</a:t>
            </a:r>
            <a:endParaRPr lang="en-US" altLang="zh-CN" sz="2000">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0754" name="文本框 330753"/>
          <p:cNvSpPr txBox="1"/>
          <p:nvPr/>
        </p:nvSpPr>
        <p:spPr>
          <a:xfrm>
            <a:off x="533400" y="170180"/>
            <a:ext cx="3533140" cy="446405"/>
          </a:xfrm>
          <a:prstGeom prst="rect">
            <a:avLst/>
          </a:prstGeom>
          <a:solidFill>
            <a:srgbClr val="FFFFCC"/>
          </a:solidFill>
          <a:ln w="9525" cap="flat" cmpd="sng">
            <a:solidFill>
              <a:schemeClr val="tx1"/>
            </a:solidFill>
            <a:prstDash val="solid"/>
            <a:miter/>
            <a:headEnd type="none" w="med" len="med"/>
            <a:tailEnd type="none" w="med" len="med"/>
          </a:ln>
        </p:spPr>
        <p:txBody>
          <a:bodyPr lIns="126000" rIns="126000" anchor="ctr" anchorCtr="0">
            <a:noAutofit/>
          </a:bodyPr>
          <a:p>
            <a:r>
              <a:rPr lang="en-US" altLang="ja-JP" b="1" dirty="0">
                <a:latin typeface="Arial" panose="020B0604020202020204" pitchFamily="34" charset="0"/>
              </a:rPr>
              <a:t>⑦</a:t>
            </a:r>
            <a:r>
              <a:rPr lang="zh-CN" altLang="en-US" b="1" dirty="0">
                <a:latin typeface="Arial" panose="020B0604020202020204" pitchFamily="34" charset="0"/>
                <a:ea typeface="宋体" panose="02010600030101010101" pitchFamily="2" charset="-122"/>
              </a:rPr>
              <a:t>肯定表达</a:t>
            </a:r>
            <a:r>
              <a:rPr lang="en-US" altLang="zh-CN" b="1">
                <a:latin typeface="Arial" panose="020B0604020202020204" pitchFamily="34" charset="0"/>
              </a:rPr>
              <a:t>“</a:t>
            </a:r>
            <a:r>
              <a:rPr lang="zh-CN" altLang="en-US" b="1" dirty="0">
                <a:latin typeface="Arial" panose="020B0604020202020204" pitchFamily="34" charset="0"/>
                <a:ea typeface="宋体" panose="02010600030101010101" pitchFamily="2" charset="-122"/>
              </a:rPr>
              <a:t>危险因素</a:t>
            </a:r>
            <a:r>
              <a:rPr lang="zh-CN" altLang="en-US" b="1" dirty="0">
                <a:latin typeface="Arial" panose="020B0604020202020204" pitchFamily="34" charset="0"/>
              </a:rPr>
              <a:t>”</a:t>
            </a:r>
            <a:endParaRPr lang="ja-JP" altLang="en-US" b="1">
              <a:latin typeface="Arial" panose="020B0604020202020204" pitchFamily="34" charset="0"/>
            </a:endParaRPr>
          </a:p>
        </p:txBody>
      </p:sp>
      <p:sp>
        <p:nvSpPr>
          <p:cNvPr id="330755" name="文本框 330754"/>
          <p:cNvSpPr txBox="1"/>
          <p:nvPr/>
        </p:nvSpPr>
        <p:spPr>
          <a:xfrm>
            <a:off x="533400" y="960438"/>
            <a:ext cx="930275" cy="396875"/>
          </a:xfrm>
          <a:prstGeom prst="rect">
            <a:avLst/>
          </a:prstGeom>
          <a:noFill/>
          <a:ln w="9525">
            <a:noFill/>
          </a:ln>
        </p:spPr>
        <p:txBody>
          <a:bodyPr lIns="126000" rIns="126000" anchor="ctr" anchorCtr="0">
            <a:spAutoFit/>
          </a:bodyPr>
          <a:p>
            <a:r>
              <a:rPr lang="en-US" altLang="zh-CN" sz="2000">
                <a:latin typeface="Arial" panose="020B0604020202020204" pitchFamily="34" charset="0"/>
              </a:rPr>
              <a:t>〔</a:t>
            </a:r>
            <a:r>
              <a:rPr lang="zh-CN" altLang="en-US" sz="2000" dirty="0">
                <a:latin typeface="Arial" panose="020B0604020202020204" pitchFamily="34" charset="0"/>
                <a:ea typeface="宋体" panose="02010600030101010101" pitchFamily="2" charset="-122"/>
              </a:rPr>
              <a:t>例</a:t>
            </a:r>
            <a:r>
              <a:rPr lang="en-US" altLang="zh-CN" sz="2000">
                <a:latin typeface="Arial" panose="020B0604020202020204" pitchFamily="34" charset="0"/>
              </a:rPr>
              <a:t>〕</a:t>
            </a:r>
            <a:endParaRPr lang="en-US" altLang="zh-CN" sz="2000">
              <a:latin typeface="Arial" panose="020B0604020202020204" pitchFamily="34" charset="0"/>
            </a:endParaRPr>
          </a:p>
        </p:txBody>
      </p:sp>
      <p:sp>
        <p:nvSpPr>
          <p:cNvPr id="330756" name="文本框 330755"/>
          <p:cNvSpPr txBox="1"/>
          <p:nvPr/>
        </p:nvSpPr>
        <p:spPr>
          <a:xfrm>
            <a:off x="1371600" y="811213"/>
            <a:ext cx="4343400" cy="1187450"/>
          </a:xfrm>
          <a:prstGeom prst="rect">
            <a:avLst/>
          </a:prstGeom>
          <a:noFill/>
          <a:ln w="9525">
            <a:noFill/>
          </a:ln>
        </p:spPr>
        <p:txBody>
          <a:bodyPr lIns="126000" rIns="126000" anchor="ctr" anchorCtr="0">
            <a:spAutoFit/>
          </a:bodyPr>
          <a:p>
            <a:pPr>
              <a:lnSpc>
                <a:spcPct val="120000"/>
              </a:lnSpc>
            </a:pPr>
            <a:r>
              <a:rPr lang="zh-CN" altLang="en-US" sz="2000" dirty="0">
                <a:latin typeface="Arial" panose="020B0604020202020204" pitchFamily="34" charset="0"/>
                <a:ea typeface="宋体" panose="02010600030101010101" pitchFamily="2" charset="-122"/>
              </a:rPr>
              <a:t>因为没系安全带</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因为没戴安全眼镜</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因为没固定立足板</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30757" name="双括号 330756"/>
          <p:cNvSpPr/>
          <p:nvPr/>
        </p:nvSpPr>
        <p:spPr>
          <a:xfrm>
            <a:off x="1285875" y="960438"/>
            <a:ext cx="4240213" cy="992187"/>
          </a:xfrm>
          <a:prstGeom prst="bracketPair">
            <a:avLst>
              <a:gd name="adj" fmla="val 16667"/>
            </a:avLst>
          </a:prstGeom>
          <a:noFill/>
          <a:ln w="9525" cap="flat" cmpd="sng">
            <a:solidFill>
              <a:schemeClr val="tx1"/>
            </a:solidFill>
            <a:prstDash val="solid"/>
            <a:headEnd type="none" w="med" len="med"/>
            <a:tailEnd type="none" w="med" len="med"/>
          </a:ln>
        </p:spPr>
        <p:txBody>
          <a:bodyPr/>
          <a:p>
            <a:endParaRPr lang="zh-CN" altLang="en-US"/>
          </a:p>
        </p:txBody>
      </p:sp>
      <p:sp>
        <p:nvSpPr>
          <p:cNvPr id="330758" name="文本框 330757"/>
          <p:cNvSpPr txBox="1"/>
          <p:nvPr/>
        </p:nvSpPr>
        <p:spPr>
          <a:xfrm>
            <a:off x="1219200" y="2193925"/>
            <a:ext cx="7391400" cy="1311275"/>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诸如这些让人想起对策的“因为没有</a:t>
            </a:r>
            <a:r>
              <a:rPr lang="en-US" altLang="zh-CN" sz="200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之类的否定性的危险因素的发言很多</a:t>
            </a:r>
            <a:r>
              <a:rPr lang="ja-JP" altLang="en-US" sz="2000" dirty="0">
                <a:latin typeface="Arial" panose="020B0604020202020204" pitchFamily="34" charset="0"/>
              </a:rPr>
              <a:t>。</a:t>
            </a:r>
            <a:endParaRPr lang="ja-JP" altLang="en-US" sz="2000" dirty="0">
              <a:latin typeface="Arial" panose="020B0604020202020204" pitchFamily="34" charset="0"/>
            </a:endParaRPr>
          </a:p>
          <a:p>
            <a:r>
              <a:rPr lang="zh-CN" altLang="en-US" sz="2000" dirty="0">
                <a:latin typeface="Arial" panose="020B0604020202020204" pitchFamily="34" charset="0"/>
                <a:ea typeface="宋体" panose="02010600030101010101" pitchFamily="2" charset="-122"/>
              </a:rPr>
              <a:t>但是，仅是这样的话，就看不到危险因素的实质。</a:t>
            </a:r>
            <a:endParaRPr lang="ja-JP" altLang="en-US" sz="2000" dirty="0">
              <a:latin typeface="Arial" panose="020B0604020202020204" pitchFamily="34" charset="0"/>
            </a:endParaRPr>
          </a:p>
          <a:p>
            <a:r>
              <a:rPr lang="zh-CN" altLang="en-US" sz="2000" dirty="0">
                <a:latin typeface="Arial" panose="020B0604020202020204" pitchFamily="34" charset="0"/>
                <a:ea typeface="宋体" panose="02010600030101010101" pitchFamily="2" charset="-122"/>
              </a:rPr>
              <a:t>看不到危险的样子、其动向。于是，比如：</a:t>
            </a:r>
            <a:endParaRPr lang="ja-JP" altLang="en-US" sz="2000">
              <a:latin typeface="Arial" panose="020B0604020202020204" pitchFamily="34" charset="0"/>
            </a:endParaRPr>
          </a:p>
        </p:txBody>
      </p:sp>
      <p:sp>
        <p:nvSpPr>
          <p:cNvPr id="330759" name="文本框 330758"/>
          <p:cNvSpPr txBox="1"/>
          <p:nvPr/>
        </p:nvSpPr>
        <p:spPr>
          <a:xfrm>
            <a:off x="1524000" y="3733800"/>
            <a:ext cx="3516313" cy="1187450"/>
          </a:xfrm>
          <a:prstGeom prst="rect">
            <a:avLst/>
          </a:prstGeom>
          <a:noFill/>
          <a:ln w="9525">
            <a:noFill/>
          </a:ln>
        </p:spPr>
        <p:txBody>
          <a:bodyPr lIns="126000" rIns="126000" anchor="ctr" anchorCtr="0">
            <a:spAutoFit/>
          </a:bodyPr>
          <a:p>
            <a:pPr>
              <a:lnSpc>
                <a:spcPct val="120000"/>
              </a:lnSpc>
            </a:pPr>
            <a:r>
              <a:rPr lang="zh-CN" altLang="en-US" sz="2000" dirty="0">
                <a:latin typeface="Arial" panose="020B0604020202020204" pitchFamily="34" charset="0"/>
                <a:ea typeface="宋体" panose="02010600030101010101" pitchFamily="2" charset="-122"/>
              </a:rPr>
              <a:t>因为伸出身子了</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因为脸凑过去了</a:t>
            </a:r>
            <a:r>
              <a:rPr lang="ja-JP" altLang="en-US" sz="2000" dirty="0">
                <a:latin typeface="Arial" panose="020B0604020202020204" pitchFamily="34" charset="0"/>
              </a:rPr>
              <a:t>～</a:t>
            </a:r>
            <a:endParaRPr lang="ja-JP" altLang="en-US" sz="2000" dirty="0">
              <a:latin typeface="Arial" panose="020B0604020202020204" pitchFamily="34" charset="0"/>
            </a:endParaRPr>
          </a:p>
          <a:p>
            <a:pPr>
              <a:lnSpc>
                <a:spcPct val="120000"/>
              </a:lnSpc>
            </a:pPr>
            <a:r>
              <a:rPr lang="zh-CN" altLang="en-US" sz="2000" dirty="0">
                <a:latin typeface="Arial" panose="020B0604020202020204" pitchFamily="34" charset="0"/>
                <a:ea typeface="宋体" panose="02010600030101010101" pitchFamily="2" charset="-122"/>
              </a:rPr>
              <a:t>因为立足板松弛了</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30760" name="双括号 330759"/>
          <p:cNvSpPr/>
          <p:nvPr/>
        </p:nvSpPr>
        <p:spPr>
          <a:xfrm>
            <a:off x="1447800" y="3886200"/>
            <a:ext cx="3724275" cy="928688"/>
          </a:xfrm>
          <a:prstGeom prst="bracketPair">
            <a:avLst>
              <a:gd name="adj" fmla="val 16667"/>
            </a:avLst>
          </a:prstGeom>
          <a:noFill/>
          <a:ln w="9525" cap="flat" cmpd="sng">
            <a:solidFill>
              <a:schemeClr val="tx1"/>
            </a:solidFill>
            <a:prstDash val="solid"/>
            <a:headEnd type="none" w="med" len="med"/>
            <a:tailEnd type="none" w="med" len="med"/>
          </a:ln>
        </p:spPr>
        <p:txBody>
          <a:bodyPr/>
          <a:p>
            <a:endParaRPr lang="zh-CN" altLang="en-US"/>
          </a:p>
        </p:txBody>
      </p:sp>
      <p:sp>
        <p:nvSpPr>
          <p:cNvPr id="330761" name="文本框 330760"/>
          <p:cNvSpPr txBox="1"/>
          <p:nvPr/>
        </p:nvSpPr>
        <p:spPr>
          <a:xfrm>
            <a:off x="5257800" y="4114800"/>
            <a:ext cx="3516313" cy="396875"/>
          </a:xfrm>
          <a:prstGeom prst="rect">
            <a:avLst/>
          </a:prstGeom>
          <a:noFill/>
          <a:ln w="9525">
            <a:noFill/>
          </a:ln>
        </p:spPr>
        <p:txBody>
          <a:bodyPr lIns="126000" rIns="126000" anchor="ctr" anchorCtr="0">
            <a:spAutoFit/>
          </a:bodyPr>
          <a:p>
            <a:r>
              <a:rPr lang="zh-CN" altLang="en-US" sz="2000" dirty="0">
                <a:latin typeface="Arial" panose="020B0604020202020204" pitchFamily="34" charset="0"/>
                <a:ea typeface="宋体" panose="02010600030101010101" pitchFamily="2" charset="-122"/>
              </a:rPr>
              <a:t>请采取这样的肯定表达方式</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330762" name="文本框 330761"/>
          <p:cNvSpPr txBox="1"/>
          <p:nvPr/>
        </p:nvSpPr>
        <p:spPr>
          <a:xfrm>
            <a:off x="1219200" y="5318125"/>
            <a:ext cx="7250113" cy="1006475"/>
          </a:xfrm>
          <a:prstGeom prst="rect">
            <a:avLst/>
          </a:prstGeom>
          <a:noFill/>
          <a:ln w="9525">
            <a:noFill/>
          </a:ln>
        </p:spPr>
        <p:txBody>
          <a:bodyPr lIns="126000" rIns="126000" anchor="ctr" anchorCtr="0">
            <a:spAutoFit/>
          </a:bodyPr>
          <a:p>
            <a:pPr marL="381000" indent="-381000"/>
            <a:r>
              <a:rPr lang="ja-JP" altLang="en-US" sz="2000">
                <a:latin typeface="Arial" panose="020B0604020202020204" pitchFamily="34" charset="0"/>
              </a:rPr>
              <a:t>（</a:t>
            </a:r>
            <a:r>
              <a:rPr lang="ja-JP" altLang="en-US" sz="2000" dirty="0">
                <a:latin typeface="Arial" panose="020B0604020202020204" pitchFamily="34" charset="0"/>
              </a:rPr>
              <a:t>注）</a:t>
            </a:r>
            <a:r>
              <a:rPr lang="zh-CN" altLang="en-US" sz="2000" dirty="0">
                <a:latin typeface="Arial" panose="020B0604020202020204" pitchFamily="34" charset="0"/>
                <a:ea typeface="宋体" panose="02010600030101010101" pitchFamily="2" charset="-122"/>
              </a:rPr>
              <a:t>这里所说的否定的表达，是让人想起对策的，比方“没系安全带”之类的表达，不包括“因为看不到脚下”这样的仅是描述客观状况的表达。</a:t>
            </a:r>
            <a:endParaRPr lang="ja-JP" altLang="en-US" sz="2000">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500" name="文本框 362499"/>
          <p:cNvSpPr txBox="1"/>
          <p:nvPr/>
        </p:nvSpPr>
        <p:spPr>
          <a:xfrm>
            <a:off x="2824163" y="2309813"/>
            <a:ext cx="3244850" cy="1006475"/>
          </a:xfrm>
          <a:prstGeom prst="rect">
            <a:avLst/>
          </a:prstGeom>
          <a:noFill/>
          <a:ln w="9525">
            <a:noFill/>
          </a:ln>
        </p:spPr>
        <p:txBody>
          <a:bodyPr wrap="none" anchor="t" anchorCtr="0">
            <a:spAutoFit/>
          </a:bodyPr>
          <a:p>
            <a:r>
              <a:rPr lang="zh-CN" altLang="en-US" sz="6000" b="1" dirty="0">
                <a:latin typeface="Times New Roman" panose="02020603050405020304" pitchFamily="18" charset="0"/>
                <a:ea typeface="宋体" panose="02010600030101010101" pitchFamily="2" charset="-122"/>
              </a:rPr>
              <a:t>事例练习</a:t>
            </a:r>
            <a:endParaRPr lang="zh-CN" altLang="en-US" sz="60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文本框 332801"/>
          <p:cNvSpPr txBox="1"/>
          <p:nvPr/>
        </p:nvSpPr>
        <p:spPr>
          <a:xfrm>
            <a:off x="723900" y="1447800"/>
            <a:ext cx="7734300" cy="822325"/>
          </a:xfrm>
          <a:prstGeom prst="rect">
            <a:avLst/>
          </a:prstGeom>
          <a:noFill/>
          <a:ln w="9525">
            <a:noFill/>
          </a:ln>
        </p:spPr>
        <p:txBody>
          <a:bodyPr>
            <a:spAutoFit/>
          </a:bodyPr>
          <a:p>
            <a:pPr marL="285750" indent="-285750">
              <a:spcBef>
                <a:spcPct val="20000"/>
              </a:spcBef>
            </a:pPr>
            <a:r>
              <a:rPr lang="en-US" altLang="ja-JP" b="1" dirty="0">
                <a:latin typeface="Times New Roman" panose="02020603050405020304" pitchFamily="18" charset="0"/>
              </a:rPr>
              <a:t>≪</a:t>
            </a:r>
            <a:r>
              <a:rPr lang="zh-CN" altLang="en-US" b="1" dirty="0">
                <a:latin typeface="Times New Roman" panose="02020603050405020304" pitchFamily="18" charset="0"/>
                <a:ea typeface="宋体" panose="02010600030101010101" pitchFamily="2" charset="-122"/>
              </a:rPr>
              <a:t>从发现的危险里面，共同商量决定危险系数大的危险，将其定为“危险的要点”。</a:t>
            </a:r>
            <a:endParaRPr lang="zh-CN" altLang="en-US" b="1" dirty="0">
              <a:latin typeface="Times New Roman" panose="02020603050405020304" pitchFamily="18" charset="0"/>
              <a:ea typeface="宋体" panose="02010600030101010101" pitchFamily="2" charset="-122"/>
            </a:endParaRPr>
          </a:p>
        </p:txBody>
      </p:sp>
      <p:sp>
        <p:nvSpPr>
          <p:cNvPr id="332803" name="文本框 332802"/>
          <p:cNvSpPr txBox="1"/>
          <p:nvPr/>
        </p:nvSpPr>
        <p:spPr>
          <a:xfrm>
            <a:off x="876300" y="2508250"/>
            <a:ext cx="7391400" cy="2749550"/>
          </a:xfrm>
          <a:prstGeom prst="rect">
            <a:avLst/>
          </a:prstGeom>
          <a:noFill/>
          <a:ln w="28575" cap="flat" cmpd="sng">
            <a:solidFill>
              <a:schemeClr val="tx1"/>
            </a:solidFill>
            <a:prstDash val="solid"/>
            <a:miter/>
            <a:headEnd type="none" w="med" len="med"/>
            <a:tailEnd type="none" w="med" len="med"/>
          </a:ln>
        </p:spPr>
        <p:txBody>
          <a:bodyPr anchor="ctr" anchorCtr="0"/>
          <a:p>
            <a:pPr marL="476250" indent="-476250">
              <a:spcBef>
                <a:spcPct val="50000"/>
              </a:spcBef>
              <a:buAutoNum type="circleNumDbPlain"/>
            </a:pPr>
            <a:r>
              <a:rPr lang="zh-CN" altLang="en-US" dirty="0">
                <a:latin typeface="Times New Roman" panose="02020603050405020304" pitchFamily="18" charset="0"/>
                <a:ea typeface="宋体" panose="02010600030101010101" pitchFamily="2" charset="-122"/>
              </a:rPr>
              <a:t>从发现的危险中，把认为是重要的危险标上</a:t>
            </a:r>
            <a:r>
              <a:rPr lang="en-US" altLang="ja-JP" dirty="0">
                <a:latin typeface="Times New Roman" panose="02020603050405020304" pitchFamily="18" charset="0"/>
              </a:rPr>
              <a:t>○</a:t>
            </a:r>
            <a:endParaRPr lang="zh-CN" altLang="en-US" dirty="0">
              <a:latin typeface="Times New Roman" panose="02020603050405020304" pitchFamily="18" charset="0"/>
              <a:ea typeface="宋体" panose="02010600030101010101" pitchFamily="2" charset="-122"/>
            </a:endParaRPr>
          </a:p>
          <a:p>
            <a:pPr marL="476250" indent="-476250">
              <a:spcBef>
                <a:spcPct val="50000"/>
              </a:spcBef>
              <a:buAutoNum type="circleNumDbPlain"/>
            </a:pPr>
            <a:r>
              <a:rPr lang="zh-CN" altLang="en-US" dirty="0">
                <a:latin typeface="Times New Roman" panose="02020603050405020304" pitchFamily="18" charset="0"/>
                <a:ea typeface="宋体" panose="02010600030101010101" pitchFamily="2" charset="-122"/>
              </a:rPr>
              <a:t>然后，再缩小范围，标上</a:t>
            </a:r>
            <a:r>
              <a:rPr lang="zh-CN" altLang="en-US" dirty="0">
                <a:latin typeface="Times New Roman" panose="02020603050405020304" pitchFamily="18" charset="0"/>
              </a:rPr>
              <a:t>◎</a:t>
            </a:r>
            <a:r>
              <a:rPr lang="zh-CN" altLang="en-US" dirty="0">
                <a:latin typeface="Times New Roman" panose="02020603050405020304" pitchFamily="18" charset="0"/>
                <a:ea typeface="宋体" panose="02010600030101010101" pitchFamily="2" charset="-122"/>
              </a:rPr>
              <a:t>印和下划线，将其定为“危险的要点”</a:t>
            </a:r>
            <a:endParaRPr lang="zh-CN" altLang="en-US" dirty="0">
              <a:latin typeface="Times New Roman" panose="02020603050405020304" pitchFamily="18" charset="0"/>
            </a:endParaRPr>
          </a:p>
          <a:p>
            <a:pPr marL="476250" indent="-476250">
              <a:spcBef>
                <a:spcPct val="50000"/>
              </a:spcBef>
              <a:buAutoNum type="circleNumDbPlain"/>
            </a:pPr>
            <a:r>
              <a:rPr lang="zh-CN" altLang="en-US" dirty="0">
                <a:latin typeface="Times New Roman" panose="02020603050405020304" pitchFamily="18" charset="0"/>
                <a:ea typeface="宋体" panose="02010600030101010101" pitchFamily="2" charset="-122"/>
              </a:rPr>
              <a:t>用手指着并大声确认“危险的要点”</a:t>
            </a:r>
            <a:endParaRPr lang="en-US" altLang="zh-CN">
              <a:latin typeface="Times New Roman" panose="02020603050405020304" pitchFamily="18" charset="0"/>
              <a:ea typeface="宋体" panose="02010600030101010101" pitchFamily="2" charset="-122"/>
            </a:endParaRPr>
          </a:p>
        </p:txBody>
      </p:sp>
      <p:sp>
        <p:nvSpPr>
          <p:cNvPr id="332804" name="文本框 332803"/>
          <p:cNvSpPr txBox="1"/>
          <p:nvPr/>
        </p:nvSpPr>
        <p:spPr>
          <a:xfrm>
            <a:off x="179705" y="405130"/>
            <a:ext cx="5901690" cy="51054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ja-JP" altLang="en-US" b="1" dirty="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第</a:t>
            </a:r>
            <a:r>
              <a:rPr lang="en-US" altLang="zh-CN" b="1">
                <a:latin typeface="华文楷体" panose="02010600040101010101" pitchFamily="2" charset="-122"/>
                <a:ea typeface="华文楷体" panose="02010600040101010101" pitchFamily="2" charset="-122"/>
              </a:rPr>
              <a:t>2</a:t>
            </a:r>
            <a:r>
              <a:rPr lang="zh-CN" altLang="en-US" b="1" dirty="0">
                <a:latin typeface="华文楷体" panose="02010600040101010101" pitchFamily="2" charset="-122"/>
                <a:ea typeface="华文楷体" panose="02010600040101010101" pitchFamily="2" charset="-122"/>
              </a:rPr>
              <a:t>步</a:t>
            </a:r>
            <a:r>
              <a:rPr lang="ja-JP" altLang="en-US" b="1" dirty="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追求本质</a:t>
            </a:r>
            <a:r>
              <a:rPr lang="ja-JP" altLang="en-US" b="1" dirty="0">
                <a:latin typeface="华文楷体" panose="02010600040101010101" pitchFamily="2" charset="-122"/>
                <a:ea typeface="华文楷体" panose="02010600040101010101" pitchFamily="2" charset="-122"/>
              </a:rPr>
              <a:t>：</a:t>
            </a:r>
            <a:r>
              <a:rPr lang="zh-CN" altLang="en-US" b="1" dirty="0">
                <a:latin typeface="华文楷体" panose="02010600040101010101" pitchFamily="2" charset="-122"/>
                <a:ea typeface="华文楷体" panose="02010600040101010101" pitchFamily="2" charset="-122"/>
              </a:rPr>
              <a:t>这就是危险的要点</a:t>
            </a:r>
            <a:endParaRPr lang="zh-CN" altLang="en-US" b="1" dirty="0">
              <a:latin typeface="华文楷体" panose="02010600040101010101" pitchFamily="2" charset="-122"/>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34875" name="表格 334874"/>
          <p:cNvGraphicFramePr/>
          <p:nvPr/>
        </p:nvGraphicFramePr>
        <p:xfrm>
          <a:off x="168275" y="1077913"/>
          <a:ext cx="8807450" cy="5394325"/>
        </p:xfrm>
        <a:graphic>
          <a:graphicData uri="http://schemas.openxmlformats.org/drawingml/2006/table">
            <a:tbl>
              <a:tblPr/>
              <a:tblGrid>
                <a:gridCol w="2979738"/>
                <a:gridCol w="3079750"/>
                <a:gridCol w="2747962"/>
              </a:tblGrid>
              <a:tr h="455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顺序</a:t>
                      </a:r>
                      <a:endParaRPr lang="zh-CN" altLang="en-US" sz="24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①</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②</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24288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１．</a:t>
                      </a:r>
                      <a:r>
                        <a:rPr lang="zh-CN" altLang="en-US" sz="2400" dirty="0">
                          <a:latin typeface="Arial" panose="020B0604020202020204" pitchFamily="34" charset="0"/>
                          <a:ea typeface="宋体" panose="02010600030101010101" pitchFamily="2" charset="-122"/>
                        </a:rPr>
                        <a:t>组长从第</a:t>
                      </a:r>
                      <a:r>
                        <a:rPr lang="en-US" altLang="zh-CN" sz="240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步里找出的危险里，一个个询问</a:t>
                      </a:r>
                      <a:r>
                        <a:rPr lang="en-US" altLang="zh-CN" sz="240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什么是有问题的重大危险？”</a:t>
                      </a:r>
                      <a:endParaRPr lang="en-US" altLang="zh-CN" sz="240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400" dirty="0">
                          <a:latin typeface="Arial" panose="020B0604020202020204" pitchFamily="34" charset="0"/>
                          <a:ea typeface="宋体" panose="02010600030101010101" pitchFamily="2" charset="-122"/>
                        </a:rPr>
                        <a:t>大家一起注视第一步里提出来的危险</a:t>
                      </a:r>
                      <a:endParaRPr lang="zh-CN" altLang="en-US" sz="24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400" dirty="0">
                          <a:latin typeface="Arial" panose="020B0604020202020204" pitchFamily="34" charset="0"/>
                          <a:ea typeface="宋体" panose="02010600030101010101" pitchFamily="2" charset="-122"/>
                        </a:rPr>
                        <a:t>也可以按项目读取</a:t>
                      </a:r>
                      <a:endParaRPr lang="en-US" altLang="zh-CN" sz="24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25098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２．</a:t>
                      </a:r>
                      <a:r>
                        <a:rPr lang="zh-CN" altLang="en-US" sz="2400" dirty="0">
                          <a:latin typeface="Arial" panose="020B0604020202020204" pitchFamily="34" charset="0"/>
                          <a:ea typeface="宋体" panose="02010600030101010101" pitchFamily="2" charset="-122"/>
                        </a:rPr>
                        <a:t>组员发表认为是重要项目的标记“</a:t>
                      </a:r>
                      <a:r>
                        <a:rPr lang="zh-CN" altLang="en-US" sz="2400" dirty="0">
                          <a:latin typeface="Arial" panose="020B0604020202020204" pitchFamily="34" charset="0"/>
                        </a:rPr>
                        <a:t>○</a:t>
                      </a:r>
                      <a:r>
                        <a:rPr lang="en-US" altLang="zh-CN" sz="240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a:t>
                      </a:r>
                      <a:endParaRPr lang="zh-CN" altLang="en-US" sz="2400" dirty="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2400" dirty="0">
                          <a:latin typeface="Arial" panose="020B0604020202020204" pitchFamily="34" charset="0"/>
                          <a:ea typeface="宋体" panose="02010600030101010101" pitchFamily="2" charset="-122"/>
                        </a:rPr>
                        <a:t>对那些认为“这是个问题”、“这个不能大意”的项目的项目号，大家要踊跃发言。</a:t>
                      </a:r>
                      <a:endParaRPr lang="ja-JP" altLang="en-US" sz="2400" dirty="0">
                        <a:latin typeface="Arial" panose="020B0604020202020204" pitchFamily="34" charset="0"/>
                      </a:endParaRPr>
                    </a:p>
                    <a:p>
                      <a:pPr marL="190500" lvl="0" indent="-190500">
                        <a:buFontTx/>
                        <a:buAutoNum type="circleNumDbPlain"/>
                      </a:pPr>
                      <a:r>
                        <a:rPr lang="zh-CN" altLang="en-US" sz="2400" dirty="0">
                          <a:latin typeface="Arial" panose="020B0604020202020204" pitchFamily="34" charset="0"/>
                          <a:ea typeface="宋体" panose="02010600030101010101" pitchFamily="2" charset="-122"/>
                        </a:rPr>
                        <a:t>记录员在项目号上标上红色的</a:t>
                      </a:r>
                      <a:r>
                        <a:rPr lang="zh-CN" altLang="en-US"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印</a:t>
                      </a:r>
                      <a:endParaRPr lang="zh-CN" altLang="en-US" sz="24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2400" dirty="0">
                          <a:latin typeface="Arial" panose="020B0604020202020204" pitchFamily="34" charset="0"/>
                          <a:ea typeface="宋体" panose="02010600030101010101" pitchFamily="2" charset="-122"/>
                        </a:rPr>
                        <a:t>尊重每个人的意见，不一定要全员的一致意见</a:t>
                      </a:r>
                      <a:endParaRPr lang="en-US" altLang="zh-CN" sz="2400">
                        <a:latin typeface="Arial" panose="020B0604020202020204" pitchFamily="34" charset="0"/>
                        <a:ea typeface="宋体" panose="02010600030101010101" pitchFamily="2" charset="-122"/>
                      </a:endParaRPr>
                    </a:p>
                    <a:p>
                      <a:pPr marL="97155" lvl="0" indent="-97155">
                        <a:buChar char="•"/>
                      </a:pPr>
                      <a:r>
                        <a:rPr lang="en-US" altLang="ja-JP"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多标记几个也可以。</a:t>
                      </a:r>
                      <a:endParaRPr lang="zh-CN" altLang="en-US" sz="24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34870" name="文本框 334869"/>
          <p:cNvSpPr txBox="1"/>
          <p:nvPr/>
        </p:nvSpPr>
        <p:spPr>
          <a:xfrm>
            <a:off x="228600" y="304800"/>
            <a:ext cx="6333490" cy="52895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spcBef>
                <a:spcPct val="50000"/>
              </a:spcBef>
            </a:pPr>
            <a:r>
              <a:rPr lang="zh-CN"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步</a:t>
            </a:r>
            <a:r>
              <a:rPr lang="zh-CN"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追求本质的顺序、要领</a:t>
            </a:r>
            <a:r>
              <a:rPr lang="zh-CN" altLang="en-US" sz="2800" b="1" dirty="0">
                <a:latin typeface="Arial" panose="020B0604020202020204" pitchFamily="34" charset="0"/>
              </a:rPr>
              <a:t>（</a:t>
            </a:r>
            <a:r>
              <a:rPr lang="en-US" altLang="ja-JP" sz="2800" b="1">
                <a:latin typeface="Arial" panose="020B0604020202020204" pitchFamily="34" charset="0"/>
              </a:rPr>
              <a:t>1/2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1029" name="表格 341028"/>
          <p:cNvGraphicFramePr/>
          <p:nvPr/>
        </p:nvGraphicFramePr>
        <p:xfrm>
          <a:off x="190500" y="941388"/>
          <a:ext cx="8763000" cy="5148263"/>
        </p:xfrm>
        <a:graphic>
          <a:graphicData uri="http://schemas.openxmlformats.org/drawingml/2006/table">
            <a:tbl>
              <a:tblPr/>
              <a:tblGrid>
                <a:gridCol w="2171700"/>
                <a:gridCol w="3657600"/>
                <a:gridCol w="2933700"/>
              </a:tblGrid>
              <a:tr h="3825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800" b="1" dirty="0">
                          <a:latin typeface="Arial" panose="020B0604020202020204" pitchFamily="34" charset="0"/>
                          <a:ea typeface="宋体" panose="02010600030101010101" pitchFamily="2" charset="-122"/>
                        </a:rPr>
                        <a:t>顺序</a:t>
                      </a:r>
                      <a:endParaRPr lang="zh-CN" altLang="en-US" sz="1800" b="1" dirty="0">
                        <a:latin typeface="Arial" panose="020B0604020202020204" pitchFamily="34" charset="0"/>
                        <a:ea typeface="宋体" panose="02010600030101010101" pitchFamily="2" charset="-122"/>
                      </a:endParaRPr>
                    </a:p>
                  </a:txBody>
                  <a:tcPr marL="54000" marR="54000" marT="54000" marB="540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ja-JP" altLang="en-US" sz="1800" b="1" dirty="0">
                          <a:latin typeface="Arial" panose="020B0604020202020204" pitchFamily="34" charset="0"/>
                        </a:rPr>
                        <a:t>要領</a:t>
                      </a:r>
                      <a:r>
                        <a:rPr lang="en-US" altLang="ja-JP" sz="1800" b="1" dirty="0">
                          <a:latin typeface="Arial" panose="020B0604020202020204" pitchFamily="34" charset="0"/>
                        </a:rPr>
                        <a:t>①</a:t>
                      </a:r>
                      <a:endParaRPr lang="zh-CN" altLang="en-US" sz="1800" b="1">
                        <a:latin typeface="Arial" panose="020B0604020202020204" pitchFamily="34" charset="0"/>
                      </a:endParaRPr>
                    </a:p>
                  </a:txBody>
                  <a:tcPr marL="54000" marR="54000" marT="54000" marB="54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ja-JP" altLang="en-US" sz="1800" b="1" dirty="0">
                          <a:latin typeface="Arial" panose="020B0604020202020204" pitchFamily="34" charset="0"/>
                        </a:rPr>
                        <a:t>要領</a:t>
                      </a:r>
                      <a:r>
                        <a:rPr lang="en-US" altLang="ja-JP" sz="1800" b="1" dirty="0">
                          <a:latin typeface="Arial" panose="020B0604020202020204" pitchFamily="34" charset="0"/>
                        </a:rPr>
                        <a:t>②</a:t>
                      </a:r>
                      <a:endParaRPr lang="zh-CN" altLang="en-US" sz="1800" b="1">
                        <a:latin typeface="Arial" panose="020B0604020202020204" pitchFamily="34" charset="0"/>
                      </a:endParaRPr>
                    </a:p>
                  </a:txBody>
                  <a:tcPr marL="54000" marR="54000" marT="54000" marB="540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685800">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82575" lvl="0" indent="-282575">
                        <a:buNone/>
                      </a:pPr>
                      <a:r>
                        <a:rPr lang="ja-JP" altLang="en-US" sz="1800" dirty="0">
                          <a:latin typeface="Arial" panose="020B0604020202020204" pitchFamily="34" charset="0"/>
                        </a:rPr>
                        <a:t>３．</a:t>
                      </a:r>
                      <a:r>
                        <a:rPr lang="zh-CN" altLang="en-US" sz="1800" dirty="0">
                          <a:latin typeface="Arial" panose="020B0604020202020204" pitchFamily="34" charset="0"/>
                          <a:ea typeface="宋体" panose="02010600030101010101" pitchFamily="2" charset="-122"/>
                        </a:rPr>
                        <a:t>通过大家的一致决定，确认“</a:t>
                      </a:r>
                      <a:r>
                        <a:rPr lang="zh-CN" altLang="en-US" sz="1800" b="1" dirty="0">
                          <a:latin typeface="Arial" panose="020B0604020202020204" pitchFamily="34" charset="0"/>
                          <a:ea typeface="宋体" panose="02010600030101010101" pitchFamily="2" charset="-122"/>
                        </a:rPr>
                        <a:t>危险的要点</a:t>
                      </a:r>
                      <a:r>
                        <a:rPr lang="zh-CN" altLang="en-US" sz="1800" dirty="0">
                          <a:latin typeface="Arial" panose="020B0604020202020204" pitchFamily="34" charset="0"/>
                          <a:ea typeface="宋体" panose="02010600030101010101" pitchFamily="2" charset="-122"/>
                        </a:rPr>
                        <a:t>”</a:t>
                      </a:r>
                      <a:endParaRPr lang="en-US" altLang="zh-CN" sz="1800">
                        <a:latin typeface="Arial" panose="020B0604020202020204" pitchFamily="34" charset="0"/>
                        <a:ea typeface="宋体" panose="02010600030101010101" pitchFamily="2" charset="-122"/>
                      </a:endParaRPr>
                    </a:p>
                    <a:p>
                      <a:pPr marL="282575" lvl="0" indent="-282575" algn="r">
                        <a:buNone/>
                      </a:pPr>
                      <a:r>
                        <a:rPr lang="ja-JP" altLang="en-US" sz="1800" dirty="0">
                          <a:latin typeface="Arial" panose="020B0604020202020204" pitchFamily="34" charset="0"/>
                        </a:rPr>
                        <a:t>＜</a:t>
                      </a:r>
                      <a:r>
                        <a:rPr lang="en-US" altLang="ja-JP" sz="1800" b="1">
                          <a:latin typeface="Arial" panose="020B0604020202020204" pitchFamily="34" charset="0"/>
                        </a:rPr>
                        <a:t>1</a:t>
                      </a:r>
                      <a:r>
                        <a:rPr lang="ja-JP" altLang="en-US" sz="1800" b="1" dirty="0">
                          <a:latin typeface="Arial" panose="020B0604020202020204" pitchFamily="34" charset="0"/>
                        </a:rPr>
                        <a:t>～</a:t>
                      </a:r>
                      <a:r>
                        <a:rPr lang="en-US" altLang="ja-JP" sz="1800" b="1">
                          <a:latin typeface="Arial" panose="020B0604020202020204" pitchFamily="34" charset="0"/>
                        </a:rPr>
                        <a:t>2</a:t>
                      </a:r>
                      <a:r>
                        <a:rPr lang="zh-CN" altLang="en-US" sz="1800" b="1" dirty="0">
                          <a:latin typeface="Arial" panose="020B0604020202020204" pitchFamily="34" charset="0"/>
                          <a:ea typeface="宋体" panose="02010600030101010101" pitchFamily="2" charset="-122"/>
                        </a:rPr>
                        <a:t>项目</a:t>
                      </a:r>
                      <a:r>
                        <a:rPr lang="ja-JP" altLang="en-US" sz="1800" dirty="0">
                          <a:latin typeface="Arial" panose="020B0604020202020204" pitchFamily="34" charset="0"/>
                        </a:rPr>
                        <a:t>＞</a:t>
                      </a:r>
                      <a:endParaRPr lang="zh-CN" altLang="en-US" sz="1800">
                        <a:latin typeface="Arial" panose="020B0604020202020204" pitchFamily="34" charset="0"/>
                      </a:endParaRPr>
                    </a:p>
                  </a:txBody>
                  <a:tcPr marL="54000" marR="54000" marT="54000" marB="540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87325" lvl="0" indent="-187325">
                        <a:buFontTx/>
                        <a:buAutoNum type="circleNumDbPlain"/>
                      </a:pPr>
                      <a:r>
                        <a:rPr lang="zh-CN" altLang="en-US" sz="1800" dirty="0">
                          <a:latin typeface="Arial" panose="020B0604020202020204" pitchFamily="34" charset="0"/>
                          <a:ea typeface="宋体" panose="02010600030101010101" pitchFamily="2" charset="-122"/>
                        </a:rPr>
                        <a:t>组长与组员商量，全员一致决定</a:t>
                      </a:r>
                      <a:endParaRPr lang="en-US" altLang="zh-CN" sz="1800">
                        <a:latin typeface="Arial" panose="020B0604020202020204" pitchFamily="34" charset="0"/>
                        <a:ea typeface="宋体" panose="02010600030101010101" pitchFamily="2" charset="-122"/>
                      </a:endParaRPr>
                    </a:p>
                  </a:txBody>
                  <a:tcPr marL="54000" marR="54000" marT="54000" marB="54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endParaRPr lang="zh-CN" altLang="en-US" sz="1800" dirty="0">
                        <a:latin typeface="Arial" panose="020B0604020202020204" pitchFamily="34" charset="0"/>
                      </a:endParaRPr>
                    </a:p>
                  </a:txBody>
                  <a:tcPr marL="54000" marR="54000" marT="54000" marB="540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811337">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1600" lvl="0" indent="-101600">
                        <a:buChar char="•"/>
                      </a:pPr>
                      <a:r>
                        <a:rPr lang="ja-JP" altLang="en-US"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危险的要点</a:t>
                      </a:r>
                      <a:r>
                        <a:rPr lang="ja-JP" altLang="en-US"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并不是由多数决定</a:t>
                      </a:r>
                      <a:endParaRPr lang="en-US" altLang="zh-CN" sz="1800">
                        <a:latin typeface="Arial" panose="020B0604020202020204" pitchFamily="34" charset="0"/>
                        <a:ea typeface="宋体" panose="02010600030101010101" pitchFamily="2" charset="-122"/>
                      </a:endParaRPr>
                    </a:p>
                    <a:p>
                      <a:pPr marL="101600" lvl="0" indent="-101600">
                        <a:buChar char="•"/>
                      </a:pPr>
                      <a:r>
                        <a:rPr lang="zh-CN" altLang="en-US" sz="1800" dirty="0">
                          <a:latin typeface="Arial" panose="020B0604020202020204" pitchFamily="34" charset="0"/>
                          <a:ea typeface="宋体" panose="02010600030101010101" pitchFamily="2" charset="-122"/>
                        </a:rPr>
                        <a:t>“就</a:t>
                      </a:r>
                      <a:r>
                        <a:rPr lang="zh-CN" altLang="en-US" sz="1800" dirty="0">
                          <a:latin typeface="Arial" panose="020B0604020202020204" pitchFamily="34" charset="0"/>
                          <a:ea typeface="宋体" panose="02010600030101010101" pitchFamily="2" charset="-122"/>
                        </a:rPr>
                        <a:t>是这个！”“果然是这个！”要有这样的感觉</a:t>
                      </a:r>
                      <a:endParaRPr lang="ja-JP" altLang="en-US" sz="1800">
                        <a:latin typeface="Arial" panose="020B0604020202020204" pitchFamily="34" charset="0"/>
                      </a:endParaRPr>
                    </a:p>
                    <a:p>
                      <a:pPr marL="101600" lvl="0" indent="-101600">
                        <a:buChar char="•"/>
                      </a:pPr>
                      <a:r>
                        <a:rPr lang="zh-CN" altLang="en-US" sz="1800" dirty="0">
                          <a:latin typeface="Arial" panose="020B0604020202020204" pitchFamily="34" charset="0"/>
                          <a:ea typeface="宋体" panose="02010600030101010101" pitchFamily="2" charset="-122"/>
                        </a:rPr>
                        <a:t>通过全员的一致决定，找出大家都认可的，特别关注的危险。</a:t>
                      </a:r>
                      <a:endParaRPr lang="zh-CN" altLang="en-US" sz="1800">
                        <a:latin typeface="Arial" panose="020B0604020202020204" pitchFamily="34" charset="0"/>
                      </a:endParaRPr>
                    </a:p>
                  </a:txBody>
                  <a:tcPr marL="54000" marR="54000" marT="54000" marB="54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1600" lvl="0" indent="-101600">
                        <a:buChar char="•"/>
                      </a:pPr>
                      <a:r>
                        <a:rPr lang="zh-CN" altLang="en-US" sz="1800" dirty="0">
                          <a:latin typeface="Arial" panose="020B0604020202020204" pitchFamily="34" charset="0"/>
                          <a:ea typeface="宋体" panose="02010600030101010101" pitchFamily="2" charset="-122"/>
                        </a:rPr>
                        <a:t>在对策上要求紧急的。</a:t>
                      </a:r>
                      <a:br>
                        <a:rPr lang="ja-JP" altLang="en-US" sz="1800">
                          <a:latin typeface="Arial" panose="020B0604020202020204" pitchFamily="34" charset="0"/>
                        </a:rPr>
                      </a:br>
                      <a:r>
                        <a:rPr lang="en-US" altLang="ja-JP"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现象</a:t>
                      </a:r>
                      <a:r>
                        <a:rPr lang="ja-JP" altLang="en-US" sz="1800" dirty="0">
                          <a:latin typeface="Arial" panose="020B0604020202020204" pitchFamily="34" charset="0"/>
                        </a:rPr>
                        <a:t>（事故）</a:t>
                      </a:r>
                      <a:r>
                        <a:rPr lang="zh-CN" altLang="en-US" sz="1800" dirty="0">
                          <a:latin typeface="Arial" panose="020B0604020202020204" pitchFamily="34" charset="0"/>
                          <a:ea typeface="宋体" panose="02010600030101010101" pitchFamily="2" charset="-122"/>
                        </a:rPr>
                        <a:t>的可能性</a:t>
                      </a:r>
                      <a:r>
                        <a:rPr lang="ja-JP" altLang="en-US"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频率</a:t>
                      </a:r>
                      <a:endParaRPr lang="ja-JP" altLang="en-US" sz="1800" dirty="0">
                        <a:latin typeface="Arial" panose="020B0604020202020204" pitchFamily="34" charset="0"/>
                        <a:ea typeface="宋体" panose="02010600030101010101" pitchFamily="2" charset="-122"/>
                      </a:endParaRPr>
                    </a:p>
                    <a:p>
                      <a:pPr marL="101600" lvl="0" indent="-101600">
                        <a:buChar char="•"/>
                      </a:pPr>
                      <a:r>
                        <a:rPr lang="zh-CN" altLang="en-US" sz="1800" dirty="0">
                          <a:latin typeface="Arial" panose="020B0604020202020204" pitchFamily="34" charset="0"/>
                          <a:ea typeface="宋体" panose="02010600030101010101" pitchFamily="2" charset="-122"/>
                        </a:rPr>
                        <a:t>有可能成为重大事故的</a:t>
                      </a:r>
                      <a:r>
                        <a:rPr lang="en-US" altLang="ja-JP"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发生事故后造成的结果很严重的</a:t>
                      </a:r>
                      <a:endParaRPr lang="en-US" altLang="zh-CN" sz="1800">
                        <a:latin typeface="Arial" panose="020B0604020202020204" pitchFamily="34" charset="0"/>
                        <a:ea typeface="宋体" panose="02010600030101010101" pitchFamily="2" charset="-122"/>
                      </a:endParaRPr>
                    </a:p>
                  </a:txBody>
                  <a:tcPr marL="54000" marR="54000" marT="54000" marB="540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73183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87325" lvl="0" indent="-187325">
                        <a:buFontTx/>
                        <a:buAutoNum type="circleNumDbPlain" startAt="2"/>
                      </a:pPr>
                      <a:r>
                        <a:rPr lang="zh-CN" altLang="en-US" sz="1800" dirty="0">
                          <a:latin typeface="Arial" panose="020B0604020202020204" pitchFamily="34" charset="0"/>
                          <a:ea typeface="宋体" panose="02010600030101010101" pitchFamily="2" charset="-122"/>
                        </a:rPr>
                        <a:t>记录员标上红色的</a:t>
                      </a:r>
                      <a:r>
                        <a:rPr lang="en-US" altLang="ja-JP"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和下划线</a:t>
                      </a:r>
                      <a:endParaRPr lang="en-US" altLang="zh-CN" sz="1800">
                        <a:latin typeface="Arial" panose="020B0604020202020204" pitchFamily="34" charset="0"/>
                        <a:ea typeface="宋体" panose="02010600030101010101" pitchFamily="2" charset="-122"/>
                      </a:endParaRPr>
                    </a:p>
                  </a:txBody>
                  <a:tcPr marL="54000" marR="54000" marT="54000" marB="54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1800" dirty="0">
                          <a:latin typeface="Arial" panose="020B0604020202020204" pitchFamily="34" charset="0"/>
                          <a:ea typeface="宋体" panose="02010600030101010101" pitchFamily="2" charset="-122"/>
                        </a:rPr>
                        <a:t>重审标有</a:t>
                      </a:r>
                      <a:r>
                        <a:rPr lang="en-US" altLang="ja-JP" sz="1800" dirty="0">
                          <a:latin typeface="Arial" panose="020B0604020202020204" pitchFamily="34" charset="0"/>
                        </a:rPr>
                        <a:t>◎</a:t>
                      </a:r>
                      <a:r>
                        <a:rPr lang="zh-CN" altLang="en-US" sz="1800" dirty="0">
                          <a:latin typeface="Arial" panose="020B0604020202020204" pitchFamily="34" charset="0"/>
                          <a:ea typeface="宋体" panose="02010600030101010101" pitchFamily="2" charset="-122"/>
                        </a:rPr>
                        <a:t>的项目的表达</a:t>
                      </a:r>
                      <a:endParaRPr lang="zh-CN" altLang="en-US" sz="1800" dirty="0">
                        <a:latin typeface="Arial" panose="020B0604020202020204" pitchFamily="34" charset="0"/>
                        <a:ea typeface="宋体" panose="02010600030101010101" pitchFamily="2" charset="-122"/>
                      </a:endParaRPr>
                    </a:p>
                  </a:txBody>
                  <a:tcPr marL="54000" marR="54000" marT="54000" marB="540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536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82575" lvl="0" indent="-282575">
                        <a:buNone/>
                      </a:pPr>
                      <a:r>
                        <a:rPr lang="ja-JP" altLang="en-US" sz="1800" dirty="0">
                          <a:latin typeface="Arial" panose="020B0604020202020204" pitchFamily="34" charset="0"/>
                        </a:rPr>
                        <a:t>４．</a:t>
                      </a:r>
                      <a:r>
                        <a:rPr lang="zh-CN" altLang="en-US" sz="1800" b="1" dirty="0">
                          <a:latin typeface="Arial" panose="020B0604020202020204" pitchFamily="34" charset="0"/>
                          <a:ea typeface="宋体" panose="02010600030101010101" pitchFamily="2" charset="-122"/>
                        </a:rPr>
                        <a:t>用手指着并大声确认</a:t>
                      </a:r>
                      <a:r>
                        <a:rPr lang="zh-CN" altLang="en-US" sz="1800" dirty="0">
                          <a:latin typeface="Arial" panose="020B0604020202020204" pitchFamily="34" charset="0"/>
                          <a:ea typeface="宋体" panose="02010600030101010101" pitchFamily="2" charset="-122"/>
                        </a:rPr>
                        <a:t>“危险的要点”，以此来总结第</a:t>
                      </a:r>
                      <a:r>
                        <a:rPr lang="en-US" altLang="zh-CN" sz="1800">
                          <a:latin typeface="Arial" panose="020B0604020202020204" pitchFamily="34" charset="0"/>
                          <a:ea typeface="宋体" panose="02010600030101010101" pitchFamily="2" charset="-122"/>
                        </a:rPr>
                        <a:t>2</a:t>
                      </a:r>
                      <a:r>
                        <a:rPr lang="zh-CN" altLang="en-US" sz="1800" dirty="0">
                          <a:latin typeface="Arial" panose="020B0604020202020204" pitchFamily="34" charset="0"/>
                          <a:ea typeface="宋体" panose="02010600030101010101" pitchFamily="2" charset="-122"/>
                        </a:rPr>
                        <a:t>步，进入下一步。</a:t>
                      </a:r>
                      <a:endParaRPr lang="en-US" altLang="zh-CN" sz="1800">
                        <a:latin typeface="Arial" panose="020B0604020202020204" pitchFamily="34" charset="0"/>
                        <a:ea typeface="宋体" panose="02010600030101010101" pitchFamily="2" charset="-122"/>
                      </a:endParaRPr>
                    </a:p>
                  </a:txBody>
                  <a:tcPr marL="54000" marR="54000" marT="54000" marB="5400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1800" dirty="0">
                          <a:latin typeface="Arial" panose="020B0604020202020204" pitchFamily="34" charset="0"/>
                          <a:ea typeface="宋体" panose="02010600030101010101" pitchFamily="2" charset="-122"/>
                        </a:rPr>
                        <a:t>组长发出指示</a:t>
                      </a:r>
                      <a:r>
                        <a:rPr lang="zh-CN" altLang="en-US" sz="1800" dirty="0">
                          <a:latin typeface="Arial" panose="020B0604020202020204" pitchFamily="34" charset="0"/>
                          <a:ea typeface="宋体" panose="02010600030101010101" pitchFamily="2" charset="-122"/>
                        </a:rPr>
                        <a:t>：“危险的要点！因为</a:t>
                      </a:r>
                      <a:r>
                        <a:rPr lang="ja-JP" altLang="en-US" sz="1800" dirty="0">
                          <a:latin typeface="Arial" panose="020B0604020202020204" pitchFamily="34" charset="0"/>
                        </a:rPr>
                        <a:t>～</a:t>
                      </a:r>
                      <a:r>
                        <a:rPr lang="en-US" altLang="zh-CN"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导致</a:t>
                      </a:r>
                      <a:r>
                        <a:rPr lang="zh-CN" altLang="en-US" sz="1800" dirty="0">
                          <a:latin typeface="Arial" panose="020B0604020202020204" pitchFamily="34" charset="0"/>
                        </a:rPr>
                        <a:t>～</a:t>
                      </a:r>
                      <a:r>
                        <a:rPr lang="ja-JP" altLang="en-US" sz="1800" dirty="0">
                          <a:latin typeface="Arial" panose="020B0604020202020204" pitchFamily="34" charset="0"/>
                        </a:rPr>
                        <a:t> </a:t>
                      </a:r>
                      <a:r>
                        <a:rPr lang="zh-CN" altLang="en-US" sz="1800" dirty="0">
                          <a:latin typeface="Arial" panose="020B0604020202020204" pitchFamily="34" charset="0"/>
                          <a:ea typeface="宋体" panose="02010600030101010101" pitchFamily="2" charset="-122"/>
                        </a:rPr>
                        <a:t>好</a:t>
                      </a:r>
                      <a:r>
                        <a:rPr lang="ja-JP" altLang="en-US" sz="1800" dirty="0">
                          <a:latin typeface="Arial" panose="020B0604020202020204" pitchFamily="34" charset="0"/>
                        </a:rPr>
                        <a:t>！」</a:t>
                      </a:r>
                      <a:endParaRPr lang="ja-JP" altLang="en-US" sz="1800" dirty="0">
                        <a:latin typeface="Arial" panose="020B0604020202020204" pitchFamily="34" charset="0"/>
                      </a:endParaRPr>
                    </a:p>
                    <a:p>
                      <a:pPr marL="0" lvl="0" indent="0">
                        <a:buNone/>
                      </a:pPr>
                      <a:r>
                        <a:rPr lang="zh-CN" altLang="en-US" sz="1800" dirty="0">
                          <a:latin typeface="Arial" panose="020B0604020202020204" pitchFamily="34" charset="0"/>
                          <a:ea typeface="宋体" panose="02010600030101010101" pitchFamily="2" charset="-122"/>
                        </a:rPr>
                        <a:t>全员用手指着确认</a:t>
                      </a:r>
                      <a:r>
                        <a:rPr lang="zh-CN" altLang="en-US" sz="1800" dirty="0">
                          <a:latin typeface="Arial" panose="020B0604020202020204" pitchFamily="34" charset="0"/>
                          <a:ea typeface="宋体" panose="02010600030101010101" pitchFamily="2" charset="-122"/>
                        </a:rPr>
                        <a:t>：“因为</a:t>
                      </a:r>
                      <a:r>
                        <a:rPr lang="zh-CN" altLang="en-US" sz="1800" dirty="0">
                          <a:latin typeface="Arial" panose="020B0604020202020204" pitchFamily="34" charset="0"/>
                        </a:rPr>
                        <a:t>～</a:t>
                      </a:r>
                      <a:r>
                        <a:rPr lang="en-US" altLang="zh-CN" sz="1800">
                          <a:latin typeface="Arial" panose="020B0604020202020204" pitchFamily="34" charset="0"/>
                        </a:rPr>
                        <a:t>,</a:t>
                      </a:r>
                      <a:r>
                        <a:rPr lang="zh-CN" altLang="en-US" sz="1800" dirty="0">
                          <a:latin typeface="Arial" panose="020B0604020202020204" pitchFamily="34" charset="0"/>
                          <a:ea typeface="宋体" panose="02010600030101010101" pitchFamily="2" charset="-122"/>
                        </a:rPr>
                        <a:t>导致</a:t>
                      </a:r>
                      <a:r>
                        <a:rPr lang="zh-CN" altLang="en-US" sz="1800" dirty="0">
                          <a:latin typeface="Arial" panose="020B0604020202020204" pitchFamily="34" charset="0"/>
                        </a:rPr>
                        <a:t>～　</a:t>
                      </a:r>
                      <a:r>
                        <a:rPr lang="zh-CN" altLang="en-US" sz="1800" dirty="0">
                          <a:latin typeface="Arial" panose="020B0604020202020204" pitchFamily="34" charset="0"/>
                          <a:ea typeface="宋体" panose="02010600030101010101" pitchFamily="2" charset="-122"/>
                        </a:rPr>
                        <a:t>好</a:t>
                      </a:r>
                      <a:r>
                        <a:rPr lang="ja-JP" altLang="en-US" sz="1800" dirty="0">
                          <a:latin typeface="Arial" panose="020B0604020202020204" pitchFamily="34" charset="0"/>
                        </a:rPr>
                        <a:t>！」</a:t>
                      </a:r>
                      <a:endParaRPr lang="zh-CN" altLang="en-US" sz="1800">
                        <a:latin typeface="Arial" panose="020B0604020202020204" pitchFamily="34" charset="0"/>
                      </a:endParaRPr>
                    </a:p>
                  </a:txBody>
                  <a:tcPr marL="54000" marR="54000" marT="54000" marB="5400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1600" lvl="0" indent="-101600">
                        <a:buChar char="•"/>
                      </a:pPr>
                      <a:r>
                        <a:rPr lang="zh-CN" altLang="en-US" sz="1800" dirty="0">
                          <a:latin typeface="Arial" panose="020B0604020202020204" pitchFamily="34" charset="0"/>
                          <a:ea typeface="宋体" panose="02010600030101010101" pitchFamily="2" charset="-122"/>
                        </a:rPr>
                        <a:t>端正姿势，眼手并用，关注文字，</a:t>
                      </a:r>
                      <a:endParaRPr lang="zh-CN" altLang="en-US" sz="1800" dirty="0">
                        <a:latin typeface="Arial" panose="020B0604020202020204" pitchFamily="34" charset="0"/>
                        <a:ea typeface="宋体" panose="02010600030101010101" pitchFamily="2" charset="-122"/>
                      </a:endParaRPr>
                    </a:p>
                    <a:p>
                      <a:pPr marL="101600" lvl="0" indent="-101600">
                        <a:buChar char="•"/>
                      </a:pPr>
                      <a:r>
                        <a:rPr lang="zh-CN" altLang="en-US" sz="1800" dirty="0">
                          <a:latin typeface="Arial" panose="020B0604020202020204" pitchFamily="34" charset="0"/>
                          <a:ea typeface="宋体" panose="02010600030101010101" pitchFamily="2" charset="-122"/>
                        </a:rPr>
                        <a:t>“这个危险无论如何都要解决”！表达强烈的决心，进行确认。</a:t>
                      </a:r>
                      <a:endParaRPr lang="en-US" altLang="zh-CN" sz="1800">
                        <a:latin typeface="Arial" panose="020B0604020202020204" pitchFamily="34" charset="0"/>
                        <a:ea typeface="宋体" panose="02010600030101010101" pitchFamily="2" charset="-122"/>
                      </a:endParaRPr>
                    </a:p>
                  </a:txBody>
                  <a:tcPr marL="54000" marR="54000" marT="54000" marB="5400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1018" name="文本框 341017"/>
          <p:cNvSpPr txBox="1"/>
          <p:nvPr/>
        </p:nvSpPr>
        <p:spPr>
          <a:xfrm>
            <a:off x="228600" y="176530"/>
            <a:ext cx="6313170" cy="53467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2</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追求本质的顺序、要领</a:t>
            </a:r>
            <a:r>
              <a:rPr lang="ja-JP" altLang="en-US" sz="2800" b="1" dirty="0">
                <a:latin typeface="Arial" panose="020B0604020202020204" pitchFamily="34" charset="0"/>
              </a:rPr>
              <a:t>（</a:t>
            </a:r>
            <a:r>
              <a:rPr lang="en-US" altLang="ja-JP" sz="2800" b="1">
                <a:latin typeface="Arial" panose="020B0604020202020204" pitchFamily="34" charset="0"/>
              </a:rPr>
              <a:t>2/2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文本框 363521"/>
          <p:cNvSpPr txBox="1"/>
          <p:nvPr/>
        </p:nvSpPr>
        <p:spPr>
          <a:xfrm>
            <a:off x="2824163" y="2309813"/>
            <a:ext cx="3244850" cy="1006475"/>
          </a:xfrm>
          <a:prstGeom prst="rect">
            <a:avLst/>
          </a:prstGeom>
          <a:noFill/>
          <a:ln w="9525">
            <a:noFill/>
          </a:ln>
        </p:spPr>
        <p:txBody>
          <a:bodyPr wrap="none" anchor="t" anchorCtr="0">
            <a:spAutoFit/>
          </a:bodyPr>
          <a:p>
            <a:r>
              <a:rPr lang="zh-CN" altLang="en-US" sz="6000" b="1" dirty="0">
                <a:latin typeface="Times New Roman" panose="02020603050405020304" pitchFamily="18" charset="0"/>
                <a:ea typeface="宋体" panose="02010600030101010101" pitchFamily="2" charset="-122"/>
              </a:rPr>
              <a:t>事例练习</a:t>
            </a:r>
            <a:endParaRPr lang="zh-CN" altLang="en-US" sz="60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文本框 343041"/>
          <p:cNvSpPr txBox="1"/>
          <p:nvPr/>
        </p:nvSpPr>
        <p:spPr>
          <a:xfrm>
            <a:off x="685800" y="1433513"/>
            <a:ext cx="7772400" cy="457200"/>
          </a:xfrm>
          <a:prstGeom prst="rect">
            <a:avLst/>
          </a:prstGeom>
          <a:noFill/>
          <a:ln w="9525">
            <a:noFill/>
          </a:ln>
        </p:spPr>
        <p:txBody>
          <a:bodyPr>
            <a:spAutoFit/>
          </a:bodyPr>
          <a:p>
            <a:pPr algn="ctr">
              <a:spcBef>
                <a:spcPct val="20000"/>
              </a:spcBef>
            </a:pPr>
            <a:r>
              <a:rPr lang="en-US" altLang="ja-JP" b="1" dirty="0">
                <a:latin typeface="Times New Roman" panose="02020603050405020304" pitchFamily="18" charset="0"/>
              </a:rPr>
              <a:t>≪</a:t>
            </a:r>
            <a:r>
              <a:rPr lang="zh-CN" altLang="en-US" b="1" dirty="0">
                <a:latin typeface="Times New Roman" panose="02020603050405020304" pitchFamily="18" charset="0"/>
                <a:ea typeface="宋体" panose="02010600030101010101" pitchFamily="2" charset="-122"/>
              </a:rPr>
              <a:t>针对“危险的要点”，一起商量，想出对策。</a:t>
            </a:r>
            <a:r>
              <a:rPr lang="en-US" altLang="ja-JP" b="1" dirty="0">
                <a:latin typeface="Times New Roman" panose="02020603050405020304" pitchFamily="18" charset="0"/>
              </a:rPr>
              <a:t>≫</a:t>
            </a:r>
            <a:endParaRPr lang="en-US" altLang="ja-JP" b="1">
              <a:latin typeface="Times New Roman" panose="02020603050405020304" pitchFamily="18" charset="0"/>
            </a:endParaRPr>
          </a:p>
        </p:txBody>
      </p:sp>
      <p:sp>
        <p:nvSpPr>
          <p:cNvPr id="343044" name="文本框 343043"/>
          <p:cNvSpPr txBox="1"/>
          <p:nvPr/>
        </p:nvSpPr>
        <p:spPr>
          <a:xfrm>
            <a:off x="381000" y="533400"/>
            <a:ext cx="6715125" cy="62166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树立对策</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如果是你，会怎样做？</a:t>
            </a:r>
            <a:endParaRPr lang="zh-CN" altLang="en-US" sz="2800" b="1" dirty="0">
              <a:latin typeface="Arial" panose="020B0604020202020204" pitchFamily="34" charset="0"/>
              <a:ea typeface="宋体" panose="02010600030101010101" pitchFamily="2" charset="-122"/>
            </a:endParaRPr>
          </a:p>
        </p:txBody>
      </p:sp>
      <p:sp>
        <p:nvSpPr>
          <p:cNvPr id="343045" name="矩形 343044"/>
          <p:cNvSpPr/>
          <p:nvPr/>
        </p:nvSpPr>
        <p:spPr>
          <a:xfrm>
            <a:off x="1211263" y="4897438"/>
            <a:ext cx="5395912" cy="473075"/>
          </a:xfrm>
          <a:prstGeom prst="rect">
            <a:avLst/>
          </a:prstGeom>
          <a:noFill/>
          <a:ln w="9525">
            <a:noFill/>
          </a:ln>
        </p:spPr>
        <p:txBody>
          <a:bodyPr lIns="54000" tIns="54000" rIns="54000" bIns="54000">
            <a:spAutoFit/>
          </a:bodyPr>
          <a:p>
            <a:pPr algn="ctr"/>
            <a:r>
              <a:rPr lang="ja-JP" altLang="en-US" dirty="0">
                <a:latin typeface="Arial" panose="020B0604020202020204" pitchFamily="34" charset="0"/>
              </a:rPr>
              <a:t>２．</a:t>
            </a:r>
            <a:r>
              <a:rPr lang="zh-CN" altLang="en-US" dirty="0">
                <a:latin typeface="Arial" panose="020B0604020202020204" pitchFamily="34" charset="0"/>
                <a:ea typeface="宋体" panose="02010600030101010101" pitchFamily="2" charset="-122"/>
              </a:rPr>
              <a:t>适当地总结组员的意见、并记述下来</a:t>
            </a:r>
            <a:endParaRPr lang="ja-JP" altLang="en-US" dirty="0">
              <a:latin typeface="Arial" panose="020B0604020202020204" pitchFamily="34" charset="0"/>
              <a:ea typeface="宋体" panose="02010600030101010101" pitchFamily="2" charset="-122"/>
            </a:endParaRPr>
          </a:p>
        </p:txBody>
      </p:sp>
      <p:sp>
        <p:nvSpPr>
          <p:cNvPr id="343043" name="文本框 343042"/>
          <p:cNvSpPr txBox="1"/>
          <p:nvPr/>
        </p:nvSpPr>
        <p:spPr>
          <a:xfrm>
            <a:off x="533400" y="2057400"/>
            <a:ext cx="8077200" cy="3819525"/>
          </a:xfrm>
          <a:prstGeom prst="rect">
            <a:avLst/>
          </a:prstGeom>
          <a:noFill/>
          <a:ln w="28575" cap="flat" cmpd="sng">
            <a:solidFill>
              <a:schemeClr val="tx1"/>
            </a:solidFill>
            <a:prstDash val="solid"/>
            <a:miter/>
            <a:headEnd type="none" w="med" len="med"/>
            <a:tailEnd type="none" w="med" len="med"/>
          </a:ln>
        </p:spPr>
        <p:txBody>
          <a:bodyPr anchor="ctr" anchorCtr="0"/>
          <a:p>
            <a:pPr>
              <a:lnSpc>
                <a:spcPct val="110000"/>
              </a:lnSpc>
            </a:pPr>
            <a:r>
              <a:rPr lang="zh-CN" altLang="en-US" dirty="0">
                <a:latin typeface="Times New Roman" panose="02020603050405020304" pitchFamily="18" charset="0"/>
                <a:ea typeface="宋体" panose="02010600030101010101" pitchFamily="2" charset="-122"/>
              </a:rPr>
              <a:t>要考虑为了解决“危险的要点”，怎样做才好，然后确定具体的对策。</a:t>
            </a:r>
            <a:endParaRPr lang="zh-CN" altLang="en-US" dirty="0">
              <a:latin typeface="Times New Roman" panose="02020603050405020304" pitchFamily="18" charset="0"/>
              <a:ea typeface="宋体" panose="02010600030101010101" pitchFamily="2" charset="-122"/>
            </a:endParaRPr>
          </a:p>
          <a:p>
            <a:pPr>
              <a:lnSpc>
                <a:spcPct val="110000"/>
              </a:lnSpc>
            </a:pPr>
            <a:r>
              <a:rPr lang="ja-JP" altLang="en-US" dirty="0">
                <a:latin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对策必须是具体的，实际可行的。</a:t>
            </a:r>
            <a:endParaRPr lang="zh-CN" altLang="en-US" dirty="0">
              <a:latin typeface="Times New Roman" panose="02020603050405020304" pitchFamily="18" charset="0"/>
              <a:ea typeface="宋体" panose="02010600030101010101" pitchFamily="2" charset="-122"/>
            </a:endParaRPr>
          </a:p>
          <a:p>
            <a:pPr>
              <a:lnSpc>
                <a:spcPct val="110000"/>
              </a:lnSpc>
            </a:pPr>
            <a:r>
              <a:rPr lang="ja-JP" altLang="en-US" dirty="0">
                <a:latin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是一个团队应该要做的。</a:t>
            </a:r>
            <a:r>
              <a:rPr lang="ja-JP" altLang="en-US" dirty="0">
                <a:latin typeface="Times New Roman" panose="02020603050405020304" pitchFamily="18" charset="0"/>
              </a:rPr>
              <a:t>　</a:t>
            </a:r>
            <a:endParaRPr lang="ja-JP" altLang="en-US" dirty="0">
              <a:latin typeface="Times New Roman" panose="02020603050405020304" pitchFamily="18" charset="0"/>
            </a:endParaRPr>
          </a:p>
          <a:p>
            <a:pPr>
              <a:lnSpc>
                <a:spcPct val="110000"/>
              </a:lnSpc>
            </a:pPr>
            <a:r>
              <a:rPr lang="ja-JP" altLang="en-US" dirty="0">
                <a:latin typeface="Times New Roman" panose="02020603050405020304" pitchFamily="18" charset="0"/>
              </a:rPr>
              <a:t>　　</a:t>
            </a:r>
            <a:r>
              <a:rPr lang="zh-CN" altLang="en-US" dirty="0">
                <a:latin typeface="Times New Roman" panose="02020603050405020304" pitchFamily="18" charset="0"/>
                <a:ea typeface="宋体" panose="02010600030101010101" pitchFamily="2" charset="-122"/>
              </a:rPr>
              <a:t>请不断地拿出这样的对策。</a:t>
            </a:r>
            <a:endParaRPr lang="zh-CN" altLang="en-US" dirty="0">
              <a:latin typeface="Times New Roman" panose="02020603050405020304" pitchFamily="18" charset="0"/>
              <a:ea typeface="宋体" panose="02010600030101010101" pitchFamily="2" charset="-122"/>
            </a:endParaRPr>
          </a:p>
          <a:p>
            <a:pPr>
              <a:lnSpc>
                <a:spcPct val="110000"/>
              </a:lnSpc>
            </a:pPr>
            <a:endParaRPr lang="ja-JP" altLang="en-US" dirty="0">
              <a:latin typeface="Times New Roman" panose="02020603050405020304" pitchFamily="18" charset="0"/>
            </a:endParaRPr>
          </a:p>
          <a:p>
            <a:pPr>
              <a:lnSpc>
                <a:spcPct val="110000"/>
              </a:lnSpc>
            </a:pPr>
            <a:endParaRPr lang="ja-JP" altLang="en-US" dirty="0">
              <a:latin typeface="Times New Roman" panose="02020603050405020304" pitchFamily="18" charset="0"/>
            </a:endParaRPr>
          </a:p>
          <a:p>
            <a:pPr>
              <a:lnSpc>
                <a:spcPct val="110000"/>
              </a:lnSpc>
            </a:pPr>
            <a:endParaRPr lang="ja-JP" altLang="en-US">
              <a:latin typeface="Times New Roman" panose="02020603050405020304" pitchFamily="18"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5114" name="表格 345113"/>
          <p:cNvGraphicFramePr/>
          <p:nvPr/>
        </p:nvGraphicFramePr>
        <p:xfrm>
          <a:off x="190500" y="1028700"/>
          <a:ext cx="8801100" cy="5673725"/>
        </p:xfrm>
        <a:graphic>
          <a:graphicData uri="http://schemas.openxmlformats.org/drawingml/2006/table">
            <a:tbl>
              <a:tblPr/>
              <a:tblGrid>
                <a:gridCol w="2705100"/>
                <a:gridCol w="3124200"/>
                <a:gridCol w="2971800"/>
              </a:tblGrid>
              <a:tr h="3952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顺序</a:t>
                      </a:r>
                      <a:endParaRPr lang="zh-CN" altLang="en-US" sz="20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①</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②</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17240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82575" lvl="0" indent="-282575">
                        <a:buNone/>
                      </a:pPr>
                      <a:r>
                        <a:rPr lang="ja-JP" altLang="en-US" sz="2000" dirty="0">
                          <a:latin typeface="Arial" panose="020B0604020202020204" pitchFamily="34" charset="0"/>
                        </a:rPr>
                        <a:t>１．</a:t>
                      </a:r>
                      <a:r>
                        <a:rPr lang="zh-CN" altLang="en-US" sz="2000" dirty="0">
                          <a:latin typeface="Arial" panose="020B0604020202020204" pitchFamily="34" charset="0"/>
                          <a:ea typeface="宋体" panose="02010600030101010101" pitchFamily="2" charset="-122"/>
                        </a:rPr>
                        <a:t>组长就“危险的要点”向组员询问对策。</a:t>
                      </a:r>
                      <a:endParaRPr lang="zh-CN" altLang="en-US" sz="20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2000" dirty="0">
                          <a:latin typeface="Arial" panose="020B0604020202020204" pitchFamily="34" charset="0"/>
                          <a:ea typeface="宋体" panose="02010600030101010101" pitchFamily="2" charset="-122"/>
                        </a:rPr>
                        <a:t>为了预防或防止该危险的发生，这样问“若是你的话，会怎样做？”</a:t>
                      </a:r>
                      <a:r>
                        <a:rPr lang="ja-JP" altLang="en-US" sz="2000" dirty="0">
                          <a:latin typeface="Arial" panose="020B0604020202020204" pitchFamily="34" charset="0"/>
                        </a:rPr>
                        <a:t> </a:t>
                      </a:r>
                      <a:endParaRPr lang="zh-CN" altLang="ja-JP" sz="2000" dirty="0">
                        <a:latin typeface="Arial" panose="020B0604020202020204" pitchFamily="34" charset="0"/>
                        <a:ea typeface="宋体" panose="02010600030101010101" pitchFamily="2" charset="-122"/>
                      </a:endParaRPr>
                    </a:p>
                    <a:p>
                      <a:pPr marL="190500" lvl="0" indent="-190500">
                        <a:buFontTx/>
                        <a:buAutoNum type="circleNumDbPlain"/>
                      </a:pPr>
                      <a:r>
                        <a:rPr lang="zh-CN" altLang="en-US" sz="2000" dirty="0">
                          <a:latin typeface="Arial" panose="020B0604020202020204" pitchFamily="34" charset="0"/>
                          <a:ea typeface="宋体" panose="02010600030101010101" pitchFamily="2" charset="-122"/>
                        </a:rPr>
                        <a:t>组员做好发言的准备</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endParaRPr lang="zh-CN" altLang="en-US" sz="20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004887">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82575" lvl="0" indent="-282575">
                        <a:buNone/>
                      </a:pPr>
                      <a:r>
                        <a:rPr lang="ja-JP" altLang="en-US" sz="2000" dirty="0">
                          <a:latin typeface="Arial" panose="020B0604020202020204" pitchFamily="34" charset="0"/>
                        </a:rPr>
                        <a:t>２．</a:t>
                      </a:r>
                      <a:r>
                        <a:rPr lang="zh-CN" altLang="en-US" sz="2000" dirty="0">
                          <a:latin typeface="Arial" panose="020B0604020202020204" pitchFamily="34" charset="0"/>
                          <a:ea typeface="宋体" panose="02010600030101010101" pitchFamily="2" charset="-122"/>
                        </a:rPr>
                        <a:t>组员就“具体的、实际可行的”对策进行发言。</a:t>
                      </a:r>
                      <a:endParaRPr lang="en-US" altLang="zh-CN" sz="2000">
                        <a:latin typeface="Arial" panose="020B0604020202020204" pitchFamily="34" charset="0"/>
                        <a:ea typeface="宋体" panose="02010600030101010101" pitchFamily="2" charset="-122"/>
                      </a:endParaRPr>
                    </a:p>
                    <a:p>
                      <a:pPr marL="282575" lvl="0" indent="-282575" algn="r">
                        <a:buNone/>
                      </a:pPr>
                      <a:endParaRPr lang="zh-CN" altLang="en-US" sz="20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2000" dirty="0">
                          <a:latin typeface="Arial" panose="020B0604020202020204" pitchFamily="34" charset="0"/>
                          <a:ea typeface="宋体" panose="02010600030101010101" pitchFamily="2" charset="-122"/>
                        </a:rPr>
                        <a:t>站在插图里的作业者的立场上不断地发言是很重要的。</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a:noFill/>
                    </a:lnB>
                    <a:lnTlToBr>
                      <a:noFill/>
                    </a:lnTlToBr>
                    <a:lnBlToTr>
                      <a:noFill/>
                    </a:lnBlToTr>
                    <a:noFill/>
                  </a:tcPr>
                </a:tc>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2000" dirty="0">
                          <a:latin typeface="Arial" panose="020B0604020202020204" pitchFamily="34" charset="0"/>
                          <a:ea typeface="宋体" panose="02010600030101010101" pitchFamily="2" charset="-122"/>
                        </a:rPr>
                        <a:t>若是自己的话，应有“这种状况下这样做”“有必要这样做”</a:t>
                      </a:r>
                      <a:r>
                        <a:rPr lang="ja-JP" altLang="en-US" sz="2000" dirty="0">
                          <a:latin typeface="Arial" panose="020B0604020202020204" pitchFamily="34" charset="0"/>
                        </a:rPr>
                        <a:t> </a:t>
                      </a:r>
                      <a:r>
                        <a:rPr lang="zh-CN" altLang="en-US" sz="2000" dirty="0">
                          <a:latin typeface="Arial" panose="020B0604020202020204" pitchFamily="34" charset="0"/>
                          <a:ea typeface="宋体" panose="02010600030101010101" pitchFamily="2" charset="-122"/>
                        </a:rPr>
                        <a:t>的想法</a:t>
                      </a:r>
                      <a:endParaRPr lang="zh-CN" altLang="ja-JP" sz="2000" dirty="0">
                        <a:latin typeface="Arial" panose="020B0604020202020204" pitchFamily="34" charset="0"/>
                        <a:ea typeface="宋体" panose="02010600030101010101" pitchFamily="2" charset="-122"/>
                      </a:endParaRPr>
                    </a:p>
                    <a:p>
                      <a:pPr marL="97155" lvl="0" indent="-97155">
                        <a:buChar char="•"/>
                      </a:pPr>
                      <a:r>
                        <a:rPr lang="zh-CN" altLang="en-US" sz="2000" dirty="0">
                          <a:latin typeface="Arial" panose="020B0604020202020204" pitchFamily="34" charset="0"/>
                          <a:ea typeface="宋体" panose="02010600030101010101" pitchFamily="2" charset="-122"/>
                        </a:rPr>
                        <a:t>尊重每个人的意见，不一定要一起商量</a:t>
                      </a:r>
                      <a:endParaRPr lang="en-US" altLang="zh-CN" sz="2000">
                        <a:latin typeface="Arial" panose="020B0604020202020204" pitchFamily="34" charset="0"/>
                        <a:ea typeface="宋体" panose="02010600030101010101" pitchFamily="2" charset="-122"/>
                      </a:endParaRPr>
                    </a:p>
                    <a:p>
                      <a:pPr marL="97155" lvl="0" indent="-97155">
                        <a:buChar char="•"/>
                      </a:pP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行动内容</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不仅仅是指“作业方法”，而且还包括“创造良好状态的行动”</a:t>
                      </a:r>
                      <a:r>
                        <a:rPr lang="ja-JP" altLang="en-US" sz="2000" dirty="0">
                          <a:latin typeface="Arial" panose="020B0604020202020204" pitchFamily="34" charset="0"/>
                        </a:rPr>
                        <a:t> </a:t>
                      </a:r>
                      <a:endParaRPr lang="ja-JP" altLang="zh-CN" sz="2000" dirty="0">
                        <a:latin typeface="Arial" panose="020B0604020202020204" pitchFamily="34" charset="0"/>
                      </a:endParaRPr>
                    </a:p>
                    <a:p>
                      <a:pPr marL="97155" lvl="0" indent="-97155">
                        <a:buChar char="•"/>
                      </a:pPr>
                      <a:r>
                        <a:rPr lang="zh-CN" altLang="en-US" sz="2000" dirty="0">
                          <a:latin typeface="Arial" panose="020B0604020202020204" pitchFamily="34" charset="0"/>
                          <a:ea typeface="宋体" panose="02010600030101010101" pitchFamily="2" charset="-122"/>
                        </a:rPr>
                        <a:t>也可以是很严格的对策</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167481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90830" lvl="0" indent="-100330">
                        <a:buChar char="•"/>
                      </a:pPr>
                      <a:r>
                        <a:rPr lang="zh-CN" altLang="en-US" sz="2000" dirty="0">
                          <a:latin typeface="Arial" panose="020B0604020202020204" pitchFamily="34" charset="0"/>
                          <a:ea typeface="宋体" panose="02010600030101010101" pitchFamily="2" charset="-122"/>
                        </a:rPr>
                        <a:t>对策不是“不做</a:t>
                      </a:r>
                      <a:r>
                        <a:rPr lang="en-US" altLang="zh-CN" sz="200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之类的否定的、禁止的方法，</a:t>
                      </a:r>
                      <a:endParaRPr lang="ja-JP" altLang="en-US" sz="2000" dirty="0">
                        <a:latin typeface="Arial" panose="020B0604020202020204" pitchFamily="34" charset="0"/>
                      </a:endParaRPr>
                    </a:p>
                    <a:p>
                      <a:pPr marL="290830" lvl="0" indent="-100330">
                        <a:buChar char="•"/>
                      </a:pPr>
                      <a:r>
                        <a:rPr lang="zh-CN" altLang="en-US" sz="2000" dirty="0">
                          <a:latin typeface="Arial" panose="020B0604020202020204" pitchFamily="34" charset="0"/>
                          <a:ea typeface="宋体" panose="02010600030101010101" pitchFamily="2" charset="-122"/>
                        </a:rPr>
                        <a:t>而是“做</a:t>
                      </a:r>
                      <a:r>
                        <a:rPr lang="en-US" altLang="zh-CN" sz="200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之类的具有实践性的，积极地具体的行动内容。</a:t>
                      </a:r>
                      <a:endParaRPr lang="zh-CN" altLang="en-US" sz="20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a:noFill/>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8747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startAt="2"/>
                      </a:pPr>
                      <a:r>
                        <a:rPr lang="zh-CN" altLang="en-US" sz="2000" dirty="0">
                          <a:latin typeface="Arial" panose="020B0604020202020204" pitchFamily="34" charset="0"/>
                          <a:ea typeface="宋体" panose="02010600030101010101" pitchFamily="2" charset="-122"/>
                        </a:rPr>
                        <a:t>记录员将发言记录到报告用纸上。</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345110" name="文本框 345109"/>
          <p:cNvSpPr txBox="1"/>
          <p:nvPr/>
        </p:nvSpPr>
        <p:spPr>
          <a:xfrm>
            <a:off x="152400" y="228600"/>
            <a:ext cx="6858000" cy="5635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树立对策的顺序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1/2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7138" name="表格 347137"/>
          <p:cNvGraphicFramePr/>
          <p:nvPr/>
        </p:nvGraphicFramePr>
        <p:xfrm>
          <a:off x="190500" y="1143000"/>
          <a:ext cx="8763000" cy="4953000"/>
        </p:xfrm>
        <a:graphic>
          <a:graphicData uri="http://schemas.openxmlformats.org/drawingml/2006/table">
            <a:tbl>
              <a:tblPr/>
              <a:tblGrid>
                <a:gridCol w="3162300"/>
                <a:gridCol w="3429000"/>
                <a:gridCol w="2171700"/>
              </a:tblGrid>
              <a:tr h="455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顺序</a:t>
                      </a:r>
                      <a:endParaRPr lang="zh-CN" altLang="en-US" sz="24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①</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②</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25923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３．</a:t>
                      </a:r>
                      <a:r>
                        <a:rPr lang="zh-CN" altLang="en-US" sz="2400" dirty="0">
                          <a:latin typeface="Arial" panose="020B0604020202020204" pitchFamily="34" charset="0"/>
                          <a:ea typeface="宋体" panose="02010600030101010101" pitchFamily="2" charset="-122"/>
                        </a:rPr>
                        <a:t>提出预先决定的目标项目数</a:t>
                      </a:r>
                      <a:endParaRPr lang="en-US" altLang="zh-CN" sz="2400">
                        <a:latin typeface="Arial" panose="020B0604020202020204" pitchFamily="34" charset="0"/>
                        <a:ea typeface="宋体" panose="02010600030101010101" pitchFamily="2" charset="-122"/>
                      </a:endParaRPr>
                    </a:p>
                    <a:p>
                      <a:pPr marL="376555" lvl="0" indent="-376555">
                        <a:buNone/>
                      </a:pPr>
                      <a:r>
                        <a:rPr lang="ja-JP" altLang="en-US"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每个</a:t>
                      </a:r>
                      <a:r>
                        <a:rPr lang="en-US" altLang="zh-CN" sz="240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个项目左右</a:t>
                      </a:r>
                      <a:r>
                        <a:rPr lang="ja-JP" altLang="en-US" sz="2400" dirty="0">
                          <a:latin typeface="Arial" panose="020B0604020202020204" pitchFamily="34" charset="0"/>
                        </a:rPr>
                        <a:t>＞</a:t>
                      </a:r>
                      <a:endParaRPr lang="zh-CN" altLang="en-US" sz="24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Char char="•"/>
                      </a:pPr>
                      <a:r>
                        <a:rPr lang="zh-CN" altLang="en-US" sz="2400" dirty="0">
                          <a:latin typeface="Arial" panose="020B0604020202020204" pitchFamily="34" charset="0"/>
                          <a:ea typeface="宋体" panose="02010600030101010101" pitchFamily="2" charset="-122"/>
                        </a:rPr>
                        <a:t>组长提出目标项目数后，询问、确认还有没有其他的。</a:t>
                      </a:r>
                      <a:endParaRPr lang="ja-JP" altLang="en-US" sz="2400" dirty="0">
                        <a:latin typeface="Arial" panose="020B0604020202020204" pitchFamily="34" charset="0"/>
                      </a:endParaRPr>
                    </a:p>
                    <a:p>
                      <a:pPr marL="100330" lvl="0" indent="-100330">
                        <a:buChar char="•"/>
                      </a:pPr>
                      <a:r>
                        <a:rPr lang="zh-CN" altLang="en-US" sz="2400" dirty="0">
                          <a:latin typeface="Arial" panose="020B0604020202020204" pitchFamily="34" charset="0"/>
                          <a:ea typeface="宋体" panose="02010600030101010101" pitchFamily="2" charset="-122"/>
                        </a:rPr>
                        <a:t>组员若是有新发现的对策，可发言提出。</a:t>
                      </a:r>
                      <a:endParaRPr lang="en-US" altLang="zh-CN" sz="24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None/>
                      </a:pPr>
                      <a:endParaRPr lang="zh-CN" altLang="en-US" sz="24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905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４．</a:t>
                      </a:r>
                      <a:r>
                        <a:rPr lang="zh-CN" altLang="en-US" sz="2400" dirty="0">
                          <a:latin typeface="Arial" panose="020B0604020202020204" pitchFamily="34" charset="0"/>
                          <a:ea typeface="宋体" panose="02010600030101010101" pitchFamily="2" charset="-122"/>
                        </a:rPr>
                        <a:t>组长告知组员第</a:t>
                      </a:r>
                      <a:r>
                        <a:rPr lang="en-US" altLang="zh-CN" sz="240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步结束，进入下一步。</a:t>
                      </a:r>
                      <a:endParaRPr lang="zh-CN" altLang="en-US" sz="24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Char char="•"/>
                      </a:pPr>
                      <a:r>
                        <a:rPr lang="zh-CN" altLang="en-US" sz="2400" dirty="0">
                          <a:latin typeface="Arial" panose="020B0604020202020204" pitchFamily="34" charset="0"/>
                          <a:ea typeface="宋体" panose="02010600030101010101" pitchFamily="2" charset="-122"/>
                        </a:rPr>
                        <a:t>考虑预定时间</a:t>
                      </a:r>
                      <a:endParaRPr lang="en-US" altLang="zh-CN" sz="2400">
                        <a:latin typeface="Arial" panose="020B0604020202020204" pitchFamily="34" charset="0"/>
                        <a:ea typeface="宋体" panose="02010600030101010101" pitchFamily="2" charset="-122"/>
                      </a:endParaRPr>
                    </a:p>
                    <a:p>
                      <a:pPr marL="100330" lvl="0" indent="-100330">
                        <a:buChar char="•"/>
                      </a:pPr>
                      <a:r>
                        <a:rPr lang="zh-CN" altLang="en-US" sz="2400" dirty="0">
                          <a:latin typeface="Arial" panose="020B0604020202020204" pitchFamily="34" charset="0"/>
                          <a:ea typeface="宋体" panose="02010600030101010101" pitchFamily="2" charset="-122"/>
                        </a:rPr>
                        <a:t>在合适的时候结束</a:t>
                      </a:r>
                      <a:endParaRPr lang="en-US" altLang="zh-CN" sz="24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400" dirty="0">
                          <a:latin typeface="Arial" panose="020B0604020202020204" pitchFamily="34" charset="0"/>
                          <a:ea typeface="宋体" panose="02010600030101010101" pitchFamily="2" charset="-122"/>
                        </a:rPr>
                        <a:t>结束这一步</a:t>
                      </a:r>
                      <a:endParaRPr lang="zh-CN" altLang="en-US" sz="24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47156" name="文本框 347155"/>
          <p:cNvSpPr txBox="1"/>
          <p:nvPr/>
        </p:nvSpPr>
        <p:spPr>
          <a:xfrm>
            <a:off x="152400" y="344488"/>
            <a:ext cx="7086600" cy="563562"/>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3</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树立对策的顺序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2/2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框 62465"/>
          <p:cNvSpPr txBox="1"/>
          <p:nvPr/>
        </p:nvSpPr>
        <p:spPr>
          <a:xfrm>
            <a:off x="228600" y="4343400"/>
            <a:ext cx="2971800" cy="1066800"/>
          </a:xfrm>
          <a:prstGeom prst="rect">
            <a:avLst/>
          </a:prstGeom>
          <a:solidFill>
            <a:srgbClr val="CCFFFF"/>
          </a:solidFill>
          <a:ln w="28575" cap="flat" cmpd="sng">
            <a:solidFill>
              <a:schemeClr val="tx1"/>
            </a:solidFill>
            <a:prstDash val="solid"/>
            <a:miter/>
            <a:headEnd type="none" w="med" len="med"/>
            <a:tailEnd type="none" w="med" len="med"/>
          </a:ln>
        </p:spPr>
        <p:txBody>
          <a:bodyPr/>
          <a:p>
            <a:pPr>
              <a:lnSpc>
                <a:spcPct val="115000"/>
              </a:lnSpc>
              <a:spcBef>
                <a:spcPct val="50000"/>
              </a:spcBef>
            </a:pPr>
            <a:r>
              <a:rPr lang="zh-CN" altLang="en-US" b="1" dirty="0">
                <a:latin typeface="Times New Roman" panose="02020603050405020304" pitchFamily="18" charset="0"/>
                <a:ea typeface="华文楷体" panose="02010600040101010101" pitchFamily="2" charset="-122"/>
              </a:rPr>
              <a:t>将</a:t>
            </a:r>
            <a:r>
              <a:rPr lang="zh-CN" altLang="en-US" b="1" dirty="0">
                <a:latin typeface="Times New Roman" panose="02020603050405020304" pitchFamily="18" charset="0"/>
                <a:ea typeface="华文楷体" panose="02010600040101010101" pitchFamily="2" charset="-122"/>
              </a:rPr>
              <a:t>作业现场有可能发生的危险</a:t>
            </a:r>
            <a:endParaRPr lang="ja-JP" altLang="en-US" b="1">
              <a:latin typeface="Times New Roman" panose="02020603050405020304" pitchFamily="18" charset="0"/>
              <a:ea typeface="华文楷体" panose="02010600040101010101" pitchFamily="2" charset="-122"/>
            </a:endParaRPr>
          </a:p>
        </p:txBody>
      </p:sp>
      <p:sp>
        <p:nvSpPr>
          <p:cNvPr id="62467" name="文本框 62466"/>
          <p:cNvSpPr txBox="1"/>
          <p:nvPr/>
        </p:nvSpPr>
        <p:spPr>
          <a:xfrm>
            <a:off x="5257800" y="4343400"/>
            <a:ext cx="3657600" cy="1066800"/>
          </a:xfrm>
          <a:prstGeom prst="rect">
            <a:avLst/>
          </a:prstGeom>
          <a:solidFill>
            <a:srgbClr val="CCFFFF"/>
          </a:solidFill>
          <a:ln w="28575" cap="flat" cmpd="sng">
            <a:solidFill>
              <a:schemeClr val="tx1"/>
            </a:solidFill>
            <a:prstDash val="solid"/>
            <a:miter/>
            <a:headEnd type="none" w="med" len="med"/>
            <a:tailEnd type="none" w="med" len="med"/>
          </a:ln>
        </p:spPr>
        <p:txBody>
          <a:bodyPr/>
          <a:p>
            <a:pPr>
              <a:lnSpc>
                <a:spcPct val="115000"/>
              </a:lnSpc>
              <a:spcBef>
                <a:spcPct val="50000"/>
              </a:spcBef>
            </a:pPr>
            <a:r>
              <a:rPr lang="zh-CN" altLang="en-US" b="1" dirty="0">
                <a:latin typeface="Times New Roman" panose="02020603050405020304" pitchFamily="18" charset="0"/>
                <a:ea typeface="华文楷体" panose="02010600040101010101" pitchFamily="2" charset="-122"/>
              </a:rPr>
              <a:t>告知大家回避危险的最好方法，</a:t>
            </a:r>
            <a:r>
              <a:rPr lang="zh-CN" altLang="en-US" b="1" dirty="0">
                <a:latin typeface="Times New Roman" panose="02020603050405020304" pitchFamily="18" charset="0"/>
                <a:ea typeface="华文楷体" panose="02010600040101010101" pitchFamily="2" charset="-122"/>
              </a:rPr>
              <a:t>并</a:t>
            </a:r>
            <a:r>
              <a:rPr lang="zh-CN" altLang="en-US" b="1" dirty="0">
                <a:latin typeface="Times New Roman" panose="02020603050405020304" pitchFamily="18" charset="0"/>
                <a:ea typeface="华文楷体" panose="02010600040101010101" pitchFamily="2" charset="-122"/>
              </a:rPr>
              <a:t>进行训练</a:t>
            </a:r>
            <a:r>
              <a:rPr lang="zh-CN" altLang="en-US" b="1" dirty="0">
                <a:latin typeface="Times New Roman" panose="02020603050405020304" pitchFamily="18" charset="0"/>
                <a:ea typeface="华文楷体" panose="02010600040101010101" pitchFamily="2" charset="-122"/>
              </a:rPr>
              <a:t>。</a:t>
            </a:r>
            <a:endParaRPr lang="ja-JP" altLang="en-US" b="1" dirty="0">
              <a:latin typeface="Times New Roman" panose="02020603050405020304" pitchFamily="18" charset="0"/>
              <a:ea typeface="华文楷体" panose="02010600040101010101" pitchFamily="2" charset="-122"/>
            </a:endParaRPr>
          </a:p>
        </p:txBody>
      </p:sp>
      <p:sp>
        <p:nvSpPr>
          <p:cNvPr id="62468" name="文本框 62467"/>
          <p:cNvSpPr txBox="1"/>
          <p:nvPr/>
        </p:nvSpPr>
        <p:spPr>
          <a:xfrm>
            <a:off x="3603625" y="4343400"/>
            <a:ext cx="1425575" cy="365125"/>
          </a:xfrm>
          <a:prstGeom prst="rect">
            <a:avLst/>
          </a:prstGeom>
          <a:solidFill>
            <a:srgbClr val="FFFF66"/>
          </a:solidFill>
          <a:ln w="28575" cap="flat" cmpd="sng">
            <a:solidFill>
              <a:schemeClr val="tx1"/>
            </a:solidFill>
            <a:prstDash val="solid"/>
            <a:miter/>
            <a:headEnd type="none" w="med" len="med"/>
            <a:tailEnd type="none" w="med" len="med"/>
          </a:ln>
        </p:spPr>
        <p:txBody>
          <a:bodyPr>
            <a:spAutoFit/>
          </a:bodyPr>
          <a:p>
            <a:pPr algn="ctr">
              <a:spcBef>
                <a:spcPct val="50000"/>
              </a:spcBef>
            </a:pPr>
            <a:r>
              <a:rPr lang="zh-CN" altLang="en-US" sz="1600" b="1" dirty="0">
                <a:latin typeface="Times New Roman" panose="02020603050405020304" pitchFamily="18" charset="0"/>
                <a:ea typeface="宋体" panose="02010600030101010101" pitchFamily="2" charset="-122"/>
              </a:rPr>
              <a:t>找出来</a:t>
            </a:r>
            <a:endParaRPr lang="zh-CN" altLang="en-US" sz="1600" b="1" dirty="0">
              <a:latin typeface="Times New Roman" panose="02020603050405020304" pitchFamily="18" charset="0"/>
              <a:ea typeface="宋体" panose="02010600030101010101" pitchFamily="2" charset="-122"/>
            </a:endParaRPr>
          </a:p>
        </p:txBody>
      </p:sp>
      <p:sp>
        <p:nvSpPr>
          <p:cNvPr id="62469" name="右箭头 62468"/>
          <p:cNvSpPr/>
          <p:nvPr/>
        </p:nvSpPr>
        <p:spPr>
          <a:xfrm>
            <a:off x="3810000" y="4800600"/>
            <a:ext cx="914400" cy="685800"/>
          </a:xfrm>
          <a:prstGeom prst="rightArrow">
            <a:avLst>
              <a:gd name="adj1" fmla="val 50000"/>
              <a:gd name="adj2"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2470" name="文本框 62469"/>
          <p:cNvSpPr txBox="1"/>
          <p:nvPr/>
        </p:nvSpPr>
        <p:spPr>
          <a:xfrm>
            <a:off x="971550" y="5876925"/>
            <a:ext cx="7343775" cy="609600"/>
          </a:xfrm>
          <a:prstGeom prst="rect">
            <a:avLst/>
          </a:prstGeom>
          <a:solidFill>
            <a:srgbClr val="FFFF66"/>
          </a:solidFill>
          <a:ln w="28575" cap="flat" cmpd="sng">
            <a:solidFill>
              <a:schemeClr val="tx1"/>
            </a:solidFill>
            <a:prstDash val="solid"/>
            <a:miter/>
            <a:headEnd type="none" w="med" len="med"/>
            <a:tailEnd type="none" w="med" len="med"/>
          </a:ln>
        </p:spPr>
        <p:txBody>
          <a:bodyPr/>
          <a:p>
            <a:pPr algn="ctr">
              <a:lnSpc>
                <a:spcPct val="115000"/>
              </a:lnSpc>
              <a:spcBef>
                <a:spcPct val="50000"/>
              </a:spcBef>
            </a:pPr>
            <a:r>
              <a:rPr lang="zh-CN" altLang="en-US" b="1" dirty="0">
                <a:latin typeface="Times New Roman" panose="02020603050405020304" pitchFamily="18" charset="0"/>
                <a:ea typeface="华文楷体" panose="02010600040101010101" pitchFamily="2" charset="-122"/>
              </a:rPr>
              <a:t>大家一起进行安全方面的“防患于未然”的讨论</a:t>
            </a:r>
            <a:endParaRPr lang="zh-CN" altLang="en-US" b="1" dirty="0">
              <a:latin typeface="Times New Roman" panose="02020603050405020304" pitchFamily="18" charset="0"/>
              <a:ea typeface="华文楷体" panose="02010600040101010101" pitchFamily="2" charset="-122"/>
            </a:endParaRPr>
          </a:p>
        </p:txBody>
      </p:sp>
      <p:pic>
        <p:nvPicPr>
          <p:cNvPr id="62471" name="图片 62470"/>
          <p:cNvPicPr>
            <a:picLocks noChangeAspect="1"/>
          </p:cNvPicPr>
          <p:nvPr/>
        </p:nvPicPr>
        <p:blipFill>
          <a:blip r:embed="rId1"/>
          <a:stretch>
            <a:fillRect/>
          </a:stretch>
        </p:blipFill>
        <p:spPr>
          <a:xfrm>
            <a:off x="7010400" y="1905000"/>
            <a:ext cx="1255713" cy="1374775"/>
          </a:xfrm>
          <a:prstGeom prst="rect">
            <a:avLst/>
          </a:prstGeom>
          <a:noFill/>
          <a:ln w="9525">
            <a:noFill/>
          </a:ln>
        </p:spPr>
      </p:pic>
      <p:sp>
        <p:nvSpPr>
          <p:cNvPr id="62472" name="文本框 62471"/>
          <p:cNvSpPr txBox="1"/>
          <p:nvPr/>
        </p:nvSpPr>
        <p:spPr>
          <a:xfrm>
            <a:off x="1371600" y="1665288"/>
            <a:ext cx="5867400" cy="1763712"/>
          </a:xfrm>
          <a:prstGeom prst="rect">
            <a:avLst/>
          </a:prstGeom>
          <a:noFill/>
          <a:ln w="9525">
            <a:noFill/>
          </a:ln>
        </p:spPr>
        <p:txBody>
          <a:bodyPr lIns="54000" tIns="54000" rIns="54000" bIns="54000">
            <a:spAutoFit/>
          </a:bodyPr>
          <a:p>
            <a:pPr>
              <a:spcBef>
                <a:spcPct val="20000"/>
              </a:spcBef>
            </a:pPr>
            <a:r>
              <a:rPr lang="en-US" altLang="ja-JP" sz="3200">
                <a:latin typeface="Arial" panose="020B0604020202020204" pitchFamily="34" charset="0"/>
              </a:rPr>
              <a:t>K------------</a:t>
            </a:r>
            <a:r>
              <a:rPr lang="zh-CN" altLang="en-US" sz="3200" dirty="0">
                <a:latin typeface="Arial" panose="020B0604020202020204" pitchFamily="34" charset="0"/>
                <a:ea typeface="黑体" panose="02010609060101010101" charset="-122"/>
              </a:rPr>
              <a:t>危险</a:t>
            </a:r>
            <a:r>
              <a:rPr lang="ja-JP" altLang="en-US" sz="3200" dirty="0">
                <a:latin typeface="Arial" panose="020B0604020202020204" pitchFamily="34" charset="0"/>
              </a:rPr>
              <a:t>　</a:t>
            </a:r>
            <a:r>
              <a:rPr lang="zh-CN" altLang="en-US" sz="3200" dirty="0">
                <a:latin typeface="Arial" panose="020B0604020202020204" pitchFamily="34" charset="0"/>
              </a:rPr>
              <a:t>　</a:t>
            </a:r>
            <a:r>
              <a:rPr lang="en-US" altLang="zh-CN" sz="3200">
                <a:latin typeface="Arial" panose="020B0604020202020204" pitchFamily="34" charset="0"/>
              </a:rPr>
              <a:t>(</a:t>
            </a:r>
            <a:r>
              <a:rPr lang="en-US" altLang="zh-CN" sz="3200" dirty="0" err="1">
                <a:latin typeface="Arial" panose="020B0604020202020204" pitchFamily="34" charset="0"/>
              </a:rPr>
              <a:t>Kiken</a:t>
            </a:r>
            <a:r>
              <a:rPr lang="en-US" altLang="zh-CN" sz="3200">
                <a:latin typeface="Arial" panose="020B0604020202020204" pitchFamily="34" charset="0"/>
              </a:rPr>
              <a:t>)</a:t>
            </a:r>
            <a:endParaRPr lang="en-US" altLang="zh-CN" sz="3200">
              <a:latin typeface="Arial" panose="020B0604020202020204" pitchFamily="34" charset="0"/>
            </a:endParaRPr>
          </a:p>
          <a:p>
            <a:pPr>
              <a:spcBef>
                <a:spcPct val="20000"/>
              </a:spcBef>
            </a:pPr>
            <a:r>
              <a:rPr lang="en-US" altLang="zh-CN" sz="3200">
                <a:latin typeface="Arial" panose="020B0604020202020204" pitchFamily="34" charset="0"/>
              </a:rPr>
              <a:t>Y------------</a:t>
            </a:r>
            <a:r>
              <a:rPr lang="zh-CN" altLang="en-US" sz="3200" b="1" dirty="0">
                <a:latin typeface="Arial" panose="020B0604020202020204" pitchFamily="34" charset="0"/>
                <a:ea typeface="宋体" panose="02010600030101010101" pitchFamily="2" charset="-122"/>
              </a:rPr>
              <a:t>预知</a:t>
            </a:r>
            <a:r>
              <a:rPr lang="zh-CN" altLang="en-US" sz="3200" b="1" dirty="0">
                <a:latin typeface="Arial" panose="020B0604020202020204" pitchFamily="34" charset="0"/>
              </a:rPr>
              <a:t> </a:t>
            </a:r>
            <a:r>
              <a:rPr lang="zh-CN" altLang="en-US" sz="3200" dirty="0">
                <a:latin typeface="Arial" panose="020B0604020202020204" pitchFamily="34" charset="0"/>
              </a:rPr>
              <a:t>    </a:t>
            </a:r>
            <a:r>
              <a:rPr lang="en-US" altLang="zh-CN" sz="3200">
                <a:latin typeface="Arial" panose="020B0604020202020204" pitchFamily="34" charset="0"/>
              </a:rPr>
              <a:t>(</a:t>
            </a:r>
            <a:r>
              <a:rPr lang="en-US" altLang="zh-CN" sz="3200" dirty="0" err="1">
                <a:latin typeface="Arial" panose="020B0604020202020204" pitchFamily="34" charset="0"/>
              </a:rPr>
              <a:t>Yochi</a:t>
            </a:r>
            <a:r>
              <a:rPr lang="en-US" altLang="ja-JP" sz="3200">
                <a:latin typeface="Arial" panose="020B0604020202020204" pitchFamily="34" charset="0"/>
              </a:rPr>
              <a:t>)</a:t>
            </a:r>
            <a:endParaRPr lang="en-US" altLang="ja-JP" sz="3200">
              <a:latin typeface="Arial" panose="020B0604020202020204" pitchFamily="34" charset="0"/>
            </a:endParaRPr>
          </a:p>
          <a:p>
            <a:pPr>
              <a:spcBef>
                <a:spcPct val="20000"/>
              </a:spcBef>
            </a:pPr>
            <a:r>
              <a:rPr lang="en-US" altLang="ja-JP" sz="3200">
                <a:latin typeface="Arial" panose="020B0604020202020204" pitchFamily="34" charset="0"/>
              </a:rPr>
              <a:t>T------------ </a:t>
            </a:r>
            <a:r>
              <a:rPr lang="zh-CN" altLang="en-US" sz="3200" dirty="0">
                <a:latin typeface="Arial" panose="020B0604020202020204" pitchFamily="34" charset="0"/>
                <a:ea typeface="黑体" panose="02010609060101010101" charset="-122"/>
              </a:rPr>
              <a:t>训练</a:t>
            </a:r>
            <a:r>
              <a:rPr lang="ja-JP" altLang="en-US" sz="3200" dirty="0">
                <a:latin typeface="Arial" panose="020B0604020202020204" pitchFamily="34" charset="0"/>
              </a:rPr>
              <a:t>    </a:t>
            </a:r>
            <a:r>
              <a:rPr lang="en-US" altLang="ja-JP" sz="3200">
                <a:latin typeface="Arial" panose="020B0604020202020204" pitchFamily="34" charset="0"/>
              </a:rPr>
              <a:t>(Training)</a:t>
            </a:r>
            <a:endParaRPr lang="en-US" altLang="ja-JP">
              <a:latin typeface="Arial" panose="020B0604020202020204" pitchFamily="34" charset="0"/>
            </a:endParaRPr>
          </a:p>
        </p:txBody>
      </p:sp>
      <p:sp>
        <p:nvSpPr>
          <p:cNvPr id="62473" name="文本框 62472"/>
          <p:cNvSpPr txBox="1"/>
          <p:nvPr/>
        </p:nvSpPr>
        <p:spPr>
          <a:xfrm>
            <a:off x="1219200" y="457200"/>
            <a:ext cx="6705600" cy="914400"/>
          </a:xfrm>
          <a:prstGeom prst="rect">
            <a:avLst/>
          </a:prstGeom>
          <a:gradFill rotWithShape="0">
            <a:gsLst>
              <a:gs pos="0">
                <a:srgbClr val="FFFF00"/>
              </a:gs>
              <a:gs pos="50000">
                <a:srgbClr val="FFFFFF"/>
              </a:gs>
              <a:gs pos="100000">
                <a:srgbClr val="FFFF00"/>
              </a:gs>
            </a:gsLst>
            <a:lin ang="5400000" scaled="1"/>
            <a:tileRect/>
          </a:gra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108000" tIns="108000" rIns="108000" bIns="108000">
            <a:spAutoFit/>
          </a:bodyPr>
          <a:p>
            <a:pPr algn="ctr">
              <a:spcBef>
                <a:spcPct val="50000"/>
              </a:spcBef>
            </a:pPr>
            <a:r>
              <a:rPr lang="en-US" altLang="ja-JP" sz="4400" dirty="0">
                <a:solidFill>
                  <a:schemeClr val="tx2"/>
                </a:solidFill>
                <a:latin typeface="华文楷体" panose="02010600040101010101" pitchFamily="2" charset="-122"/>
                <a:ea typeface="华文楷体" panose="02010600040101010101" pitchFamily="2" charset="-122"/>
              </a:rPr>
              <a:t>  </a:t>
            </a:r>
            <a:r>
              <a:rPr lang="zh-CN" altLang="en-US" sz="4400" b="1" dirty="0">
                <a:solidFill>
                  <a:schemeClr val="tx2"/>
                </a:solidFill>
                <a:latin typeface="华文楷体" panose="02010600040101010101" pitchFamily="2" charset="-122"/>
                <a:ea typeface="华文楷体" panose="02010600040101010101" pitchFamily="2" charset="-122"/>
              </a:rPr>
              <a:t>所谓</a:t>
            </a:r>
            <a:r>
              <a:rPr lang="ja-JP" altLang="en-US" sz="4400" b="1" dirty="0">
                <a:solidFill>
                  <a:schemeClr val="tx2"/>
                </a:solidFill>
                <a:latin typeface="华文楷体" panose="02010600040101010101" pitchFamily="2" charset="-122"/>
                <a:ea typeface="华文楷体" panose="02010600040101010101" pitchFamily="2" charset="-122"/>
              </a:rPr>
              <a:t>Ｋ</a:t>
            </a:r>
            <a:r>
              <a:rPr lang="ja-JP" altLang="zh-CN" sz="4400" b="1" dirty="0">
                <a:solidFill>
                  <a:schemeClr val="tx2"/>
                </a:solidFill>
                <a:latin typeface="华文楷体" panose="02010600040101010101" pitchFamily="2" charset="-122"/>
                <a:ea typeface="华文楷体" panose="02010600040101010101" pitchFamily="2" charset="-122"/>
              </a:rPr>
              <a:t> </a:t>
            </a:r>
            <a:r>
              <a:rPr lang="ja-JP" altLang="en-US" sz="4400" b="1" dirty="0">
                <a:solidFill>
                  <a:schemeClr val="tx2"/>
                </a:solidFill>
                <a:latin typeface="华文楷体" panose="02010600040101010101" pitchFamily="2" charset="-122"/>
                <a:ea typeface="华文楷体" panose="02010600040101010101" pitchFamily="2" charset="-122"/>
              </a:rPr>
              <a:t>Ｙ</a:t>
            </a:r>
            <a:r>
              <a:rPr lang="ja-JP" altLang="zh-CN" sz="4400" b="1" dirty="0">
                <a:solidFill>
                  <a:schemeClr val="tx2"/>
                </a:solidFill>
                <a:latin typeface="华文楷体" panose="02010600040101010101" pitchFamily="2" charset="-122"/>
                <a:ea typeface="华文楷体" panose="02010600040101010101" pitchFamily="2" charset="-122"/>
              </a:rPr>
              <a:t> </a:t>
            </a:r>
            <a:r>
              <a:rPr lang="ja-JP" altLang="en-US" sz="4400" b="1" dirty="0">
                <a:solidFill>
                  <a:schemeClr val="tx2"/>
                </a:solidFill>
                <a:latin typeface="华文楷体" panose="02010600040101010101" pitchFamily="2" charset="-122"/>
                <a:ea typeface="华文楷体" panose="02010600040101010101" pitchFamily="2" charset="-122"/>
              </a:rPr>
              <a:t>Ｔ</a:t>
            </a:r>
            <a:r>
              <a:rPr lang="zh-CN" altLang="en-US" sz="4400" b="1" dirty="0">
                <a:solidFill>
                  <a:schemeClr val="tx2"/>
                </a:solidFill>
                <a:latin typeface="华文楷体" panose="02010600040101010101" pitchFamily="2" charset="-122"/>
                <a:ea typeface="华文楷体" panose="02010600040101010101" pitchFamily="2" charset="-122"/>
              </a:rPr>
              <a:t>是指</a:t>
            </a:r>
            <a:r>
              <a:rPr lang="ja-JP" altLang="en-US" sz="4400" b="1" dirty="0">
                <a:solidFill>
                  <a:schemeClr val="tx2"/>
                </a:solidFill>
                <a:latin typeface="华文楷体" panose="02010600040101010101" pitchFamily="2" charset="-122"/>
                <a:ea typeface="华文楷体" panose="02010600040101010101" pitchFamily="2" charset="-122"/>
              </a:rPr>
              <a:t>？</a:t>
            </a:r>
            <a:endParaRPr lang="ja-JP" altLang="en-US" sz="4400" b="1">
              <a:solidFill>
                <a:schemeClr val="tx2"/>
              </a:solidFill>
              <a:latin typeface="华文楷体" panose="02010600040101010101" pitchFamily="2" charset="-122"/>
              <a:ea typeface="华文楷体" panose="0201060004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5570" name="文本框 365569"/>
          <p:cNvSpPr txBox="1"/>
          <p:nvPr/>
        </p:nvSpPr>
        <p:spPr>
          <a:xfrm>
            <a:off x="2824163" y="2309813"/>
            <a:ext cx="3244850" cy="1006475"/>
          </a:xfrm>
          <a:prstGeom prst="rect">
            <a:avLst/>
          </a:prstGeom>
          <a:noFill/>
          <a:ln w="9525">
            <a:noFill/>
          </a:ln>
        </p:spPr>
        <p:txBody>
          <a:bodyPr wrap="none" anchor="t" anchorCtr="0">
            <a:spAutoFit/>
          </a:bodyPr>
          <a:p>
            <a:r>
              <a:rPr lang="zh-CN" altLang="en-US" sz="6000" b="1" dirty="0">
                <a:latin typeface="Times New Roman" panose="02020603050405020304" pitchFamily="18" charset="0"/>
                <a:ea typeface="宋体" panose="02010600030101010101" pitchFamily="2" charset="-122"/>
              </a:rPr>
              <a:t>事例练习</a:t>
            </a:r>
            <a:endParaRPr lang="zh-CN" altLang="en-US" sz="6000" b="1" dirty="0">
              <a:latin typeface="Times New Roman" panose="02020603050405020304" pitchFamily="18"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文本框 348161"/>
          <p:cNvSpPr txBox="1"/>
          <p:nvPr/>
        </p:nvSpPr>
        <p:spPr>
          <a:xfrm>
            <a:off x="304800" y="1524000"/>
            <a:ext cx="8534400" cy="457200"/>
          </a:xfrm>
          <a:prstGeom prst="rect">
            <a:avLst/>
          </a:prstGeom>
          <a:noFill/>
          <a:ln w="9525">
            <a:noFill/>
          </a:ln>
        </p:spPr>
        <p:txBody>
          <a:bodyPr>
            <a:spAutoFit/>
          </a:bodyPr>
          <a:p>
            <a:pPr algn="ctr">
              <a:spcBef>
                <a:spcPct val="20000"/>
              </a:spcBef>
            </a:pPr>
            <a:r>
              <a:rPr lang="en-US" altLang="ja-JP" b="1" dirty="0">
                <a:latin typeface="Times New Roman" panose="02020603050405020304" pitchFamily="18" charset="0"/>
              </a:rPr>
              <a:t>≪</a:t>
            </a:r>
            <a:r>
              <a:rPr lang="zh-CN" altLang="en-US" b="1" dirty="0">
                <a:latin typeface="Times New Roman" panose="02020603050405020304" pitchFamily="18" charset="0"/>
                <a:ea typeface="宋体" panose="02010600030101010101" pitchFamily="2" charset="-122"/>
              </a:rPr>
              <a:t>从对策里选出高质量的项目，通过大家一致决定锁定目标</a:t>
            </a:r>
            <a:r>
              <a:rPr lang="en-US" altLang="ja-JP" b="1" dirty="0">
                <a:latin typeface="Times New Roman" panose="02020603050405020304" pitchFamily="18" charset="0"/>
              </a:rPr>
              <a:t>≫</a:t>
            </a:r>
            <a:endParaRPr lang="en-US" altLang="ja-JP" b="1">
              <a:latin typeface="Times New Roman" panose="02020603050405020304" pitchFamily="18" charset="0"/>
            </a:endParaRPr>
          </a:p>
        </p:txBody>
      </p:sp>
      <p:sp>
        <p:nvSpPr>
          <p:cNvPr id="348163" name="文本框 348162"/>
          <p:cNvSpPr txBox="1"/>
          <p:nvPr/>
        </p:nvSpPr>
        <p:spPr>
          <a:xfrm>
            <a:off x="762000" y="2133600"/>
            <a:ext cx="7810500" cy="3810000"/>
          </a:xfrm>
          <a:prstGeom prst="rect">
            <a:avLst/>
          </a:prstGeom>
          <a:noFill/>
          <a:ln w="28575" cap="flat" cmpd="sng">
            <a:solidFill>
              <a:schemeClr val="tx1"/>
            </a:solidFill>
            <a:prstDash val="solid"/>
            <a:miter/>
            <a:headEnd type="none" w="med" len="med"/>
            <a:tailEnd type="none" w="med" len="med"/>
          </a:ln>
        </p:spPr>
        <p:txBody>
          <a:bodyPr anchor="ctr" anchorCtr="0"/>
          <a:p>
            <a:pPr marL="381000" indent="-381000">
              <a:spcBef>
                <a:spcPct val="50000"/>
              </a:spcBef>
              <a:buAutoNum type="circleNumDbPlain"/>
            </a:pPr>
            <a:r>
              <a:rPr lang="zh-CN" altLang="en-US" dirty="0">
                <a:latin typeface="Times New Roman" panose="02020603050405020304" pitchFamily="18" charset="0"/>
                <a:ea typeface="宋体" panose="02010600030101010101" pitchFamily="2" charset="-122"/>
              </a:rPr>
              <a:t>缩小对策范围，标上</a:t>
            </a:r>
            <a:r>
              <a:rPr lang="en-US" altLang="ja-JP">
                <a:latin typeface="Times New Roman" panose="02020603050405020304" pitchFamily="18" charset="0"/>
              </a:rPr>
              <a:t>※</a:t>
            </a:r>
            <a:r>
              <a:rPr lang="zh-CN" altLang="en-US" dirty="0">
                <a:latin typeface="Times New Roman" panose="02020603050405020304" pitchFamily="18" charset="0"/>
                <a:ea typeface="宋体" panose="02010600030101010101" pitchFamily="2" charset="-122"/>
              </a:rPr>
              <a:t>印和下划线，作为“重点实施项目”</a:t>
            </a:r>
            <a:r>
              <a:rPr lang="ja-JP" altLang="en-US" dirty="0">
                <a:latin typeface="Times New Roman" panose="02020603050405020304" pitchFamily="18" charset="0"/>
              </a:rPr>
              <a:t> </a:t>
            </a:r>
            <a:endParaRPr lang="ja-JP" altLang="zh-CN" dirty="0">
              <a:latin typeface="Times New Roman" panose="02020603050405020304" pitchFamily="18" charset="0"/>
            </a:endParaRPr>
          </a:p>
          <a:p>
            <a:pPr marL="381000" indent="-381000">
              <a:spcBef>
                <a:spcPct val="50000"/>
              </a:spcBef>
              <a:buAutoNum type="circleNumDbPlain"/>
            </a:pPr>
            <a:r>
              <a:rPr lang="zh-CN" altLang="en-US" dirty="0">
                <a:latin typeface="Times New Roman" panose="02020603050405020304" pitchFamily="18" charset="0"/>
                <a:ea typeface="宋体" panose="02010600030101010101" pitchFamily="2" charset="-122"/>
              </a:rPr>
              <a:t>制定为实践“重点实施项目”的“团队行动目标”</a:t>
            </a:r>
            <a:r>
              <a:rPr lang="ja-JP" altLang="en-US">
                <a:latin typeface="Times New Roman" panose="02020603050405020304" pitchFamily="18" charset="0"/>
              </a:rPr>
              <a:t> </a:t>
            </a:r>
            <a:r>
              <a:rPr lang="en-US" altLang="zh-CN">
                <a:latin typeface="Times New Roman" panose="02020603050405020304" pitchFamily="18" charset="0"/>
              </a:rPr>
              <a:t>    </a:t>
            </a:r>
            <a:r>
              <a:rPr lang="ja-JP" altLang="en-US" dirty="0">
                <a:latin typeface="Arial" panose="020B0604020202020204" pitchFamily="34" charset="0"/>
              </a:rPr>
              <a:t>　　</a:t>
            </a:r>
            <a:endParaRPr lang="ja-JP" altLang="zh-CN" dirty="0">
              <a:latin typeface="Arial" panose="020B0604020202020204" pitchFamily="34" charset="0"/>
            </a:endParaRPr>
          </a:p>
          <a:p>
            <a:pPr marL="381000" indent="-381000">
              <a:spcBef>
                <a:spcPct val="50000"/>
              </a:spcBef>
              <a:buNone/>
            </a:pPr>
            <a:r>
              <a:rPr lang="ja-JP" altLang="zh-CN" dirty="0">
                <a:latin typeface="Arial" panose="020B0604020202020204" pitchFamily="34" charset="0"/>
              </a:rPr>
              <a:t> </a:t>
            </a:r>
            <a:r>
              <a:rPr lang="ja-JP" altLang="en-US" dirty="0">
                <a:latin typeface="Arial" panose="020B0604020202020204" pitchFamily="34" charset="0"/>
              </a:rPr>
              <a:t> </a:t>
            </a:r>
            <a:r>
              <a:rPr lang="ja-JP" altLang="zh-CN" dirty="0">
                <a:latin typeface="Arial" panose="020B0604020202020204" pitchFamily="34" charset="0"/>
              </a:rPr>
              <a:t> </a:t>
            </a:r>
            <a:r>
              <a:rPr lang="ja-JP" altLang="en-US" dirty="0">
                <a:latin typeface="Arial" panose="020B0604020202020204" pitchFamily="34" charset="0"/>
              </a:rPr>
              <a:t> ・</a:t>
            </a:r>
            <a:r>
              <a:rPr lang="zh-CN" altLang="en-US" dirty="0">
                <a:latin typeface="Arial" panose="020B0604020202020204" pitchFamily="34" charset="0"/>
                <a:ea typeface="宋体" panose="02010600030101010101" pitchFamily="2" charset="-122"/>
              </a:rPr>
              <a:t>做</a:t>
            </a:r>
            <a:r>
              <a:rPr lang="en-US" altLang="zh-CN">
                <a:latin typeface="Arial" panose="020B0604020202020204" pitchFamily="34" charset="0"/>
                <a:ea typeface="宋体" panose="02010600030101010101" pitchFamily="2" charset="-122"/>
              </a:rPr>
              <a:t>…</a:t>
            </a:r>
            <a:r>
              <a:rPr lang="en-US" altLang="zh-CN">
                <a:latin typeface="Times New Roman" panose="02020603050405020304" pitchFamily="18" charset="0"/>
              </a:rPr>
              <a:t>…</a:t>
            </a:r>
            <a:endParaRPr lang="en-US" altLang="zh-CN">
              <a:latin typeface="Times New Roman" panose="02020603050405020304" pitchFamily="18" charset="0"/>
              <a:ea typeface="宋体" panose="02010600030101010101" pitchFamily="2" charset="-122"/>
            </a:endParaRPr>
          </a:p>
          <a:p>
            <a:pPr marL="381000" indent="-381000">
              <a:spcBef>
                <a:spcPct val="50000"/>
              </a:spcBef>
              <a:buNone/>
            </a:pPr>
            <a:r>
              <a:rPr lang="en-US" altLang="ja-JP">
                <a:latin typeface="Times New Roman" panose="02020603050405020304" pitchFamily="18" charset="0"/>
              </a:rPr>
              <a:t>③</a:t>
            </a:r>
            <a:r>
              <a:rPr lang="zh-CN" altLang="en-US" dirty="0">
                <a:latin typeface="Times New Roman" panose="02020603050405020304" pitchFamily="18" charset="0"/>
                <a:ea typeface="宋体" panose="02010600030101010101" pitchFamily="2" charset="-122"/>
              </a:rPr>
              <a:t>用手指着大声确认</a:t>
            </a:r>
            <a:r>
              <a:rPr lang="en-US" altLang="zh-CN">
                <a:latin typeface="Times New Roman" panose="02020603050405020304" pitchFamily="18" charset="0"/>
                <a:ea typeface="宋体" panose="02010600030101010101" pitchFamily="2" charset="-122"/>
              </a:rPr>
              <a:t>“</a:t>
            </a:r>
            <a:r>
              <a:rPr lang="zh-CN" altLang="en-US" dirty="0">
                <a:latin typeface="Times New Roman" panose="02020603050405020304" pitchFamily="18" charset="0"/>
                <a:ea typeface="宋体" panose="02010600030101010101" pitchFamily="2" charset="-122"/>
              </a:rPr>
              <a:t>团队行动目标”</a:t>
            </a:r>
            <a:r>
              <a:rPr lang="ja-JP" altLang="en-US">
                <a:latin typeface="Times New Roman" panose="02020603050405020304" pitchFamily="18" charset="0"/>
              </a:rPr>
              <a:t> </a:t>
            </a:r>
            <a:endParaRPr lang="en-US" altLang="zh-CN">
              <a:latin typeface="Times New Roman" panose="02020603050405020304" pitchFamily="18" charset="0"/>
            </a:endParaRPr>
          </a:p>
          <a:p>
            <a:pPr marL="381000" indent="-381000">
              <a:spcBef>
                <a:spcPct val="50000"/>
              </a:spcBef>
              <a:buNone/>
            </a:pPr>
            <a:r>
              <a:rPr lang="ja-JP" altLang="en-US" dirty="0">
                <a:latin typeface="Arial" panose="020B0604020202020204" pitchFamily="34" charset="0"/>
              </a:rPr>
              <a:t>　　・</a:t>
            </a:r>
            <a:r>
              <a:rPr lang="zh-CN" altLang="en-US" dirty="0">
                <a:latin typeface="Arial" panose="020B0604020202020204" pitchFamily="34" charset="0"/>
                <a:ea typeface="宋体" panose="02010600030101010101" pitchFamily="2" charset="-122"/>
              </a:rPr>
              <a:t>为了将危险场面留在记忆里。</a:t>
            </a:r>
            <a:endParaRPr lang="en-US" altLang="zh-CN">
              <a:latin typeface="Arial" panose="020B0604020202020204" pitchFamily="34" charset="0"/>
              <a:ea typeface="宋体" panose="02010600030101010101" pitchFamily="2" charset="-122"/>
            </a:endParaRPr>
          </a:p>
        </p:txBody>
      </p:sp>
      <p:sp>
        <p:nvSpPr>
          <p:cNvPr id="348164" name="文本框 348163"/>
          <p:cNvSpPr txBox="1"/>
          <p:nvPr/>
        </p:nvSpPr>
        <p:spPr>
          <a:xfrm>
            <a:off x="685800" y="533400"/>
            <a:ext cx="6671310" cy="658495"/>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noAutofit/>
          </a:bodyPr>
          <a:p>
            <a:pPr algn="ctr">
              <a:spcBef>
                <a:spcPct val="50000"/>
              </a:spcBef>
            </a:pPr>
            <a:r>
              <a:rPr lang="ja-JP" altLang="en-US" sz="3600" b="1" dirty="0">
                <a:latin typeface="Arial" panose="020B0604020202020204" pitchFamily="34" charset="0"/>
              </a:rPr>
              <a:t>＜</a:t>
            </a:r>
            <a:r>
              <a:rPr lang="zh-CN" altLang="en-US" sz="3600" b="1" dirty="0">
                <a:latin typeface="Arial" panose="020B0604020202020204" pitchFamily="34" charset="0"/>
                <a:ea typeface="宋体" panose="02010600030101010101" pitchFamily="2" charset="-122"/>
              </a:rPr>
              <a:t>第</a:t>
            </a:r>
            <a:r>
              <a:rPr lang="en-US" altLang="zh-CN" sz="3600" b="1">
                <a:latin typeface="Arial" panose="020B0604020202020204" pitchFamily="34" charset="0"/>
                <a:ea typeface="宋体" panose="02010600030101010101" pitchFamily="2" charset="-122"/>
              </a:rPr>
              <a:t>4</a:t>
            </a:r>
            <a:r>
              <a:rPr lang="zh-CN" altLang="en-US" sz="3600" b="1" dirty="0">
                <a:latin typeface="Arial" panose="020B0604020202020204" pitchFamily="34" charset="0"/>
                <a:ea typeface="宋体" panose="02010600030101010101" pitchFamily="2" charset="-122"/>
              </a:rPr>
              <a:t>步</a:t>
            </a:r>
            <a:r>
              <a:rPr lang="ja-JP" altLang="en-US" sz="3600" b="1" dirty="0">
                <a:latin typeface="Arial" panose="020B0604020202020204" pitchFamily="34" charset="0"/>
              </a:rPr>
              <a:t>＞</a:t>
            </a:r>
            <a:r>
              <a:rPr lang="zh-CN" altLang="en-US" sz="3600" b="1" dirty="0">
                <a:latin typeface="Arial" panose="020B0604020202020204" pitchFamily="34" charset="0"/>
                <a:ea typeface="宋体" panose="02010600030101010101" pitchFamily="2" charset="-122"/>
              </a:rPr>
              <a:t>设定目标</a:t>
            </a:r>
            <a:r>
              <a:rPr lang="ja-JP" altLang="en-US" sz="3600" b="1" dirty="0">
                <a:latin typeface="Arial" panose="020B0604020202020204" pitchFamily="34" charset="0"/>
              </a:rPr>
              <a:t>：</a:t>
            </a:r>
            <a:r>
              <a:rPr lang="zh-CN" altLang="en-US" sz="3600" b="1" dirty="0">
                <a:latin typeface="Arial" panose="020B0604020202020204" pitchFamily="34" charset="0"/>
                <a:ea typeface="宋体" panose="02010600030101010101" pitchFamily="2" charset="-122"/>
              </a:rPr>
              <a:t>我们这样做</a:t>
            </a:r>
            <a:endParaRPr lang="en-US" altLang="zh-CN" sz="3600" b="1">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0210" name="表格 350209"/>
          <p:cNvGraphicFramePr/>
          <p:nvPr/>
        </p:nvGraphicFramePr>
        <p:xfrm>
          <a:off x="190500" y="1057275"/>
          <a:ext cx="8763000" cy="5495925"/>
        </p:xfrm>
        <a:graphic>
          <a:graphicData uri="http://schemas.openxmlformats.org/drawingml/2006/table">
            <a:tbl>
              <a:tblPr/>
              <a:tblGrid>
                <a:gridCol w="3238500"/>
                <a:gridCol w="3352800"/>
                <a:gridCol w="2171700"/>
              </a:tblGrid>
              <a:tr h="455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顺序</a:t>
                      </a:r>
                      <a:endParaRPr lang="zh-CN" altLang="en-US" sz="24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①</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②</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21447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１．</a:t>
                      </a:r>
                      <a:r>
                        <a:rPr lang="zh-CN" altLang="en-US" sz="2400" dirty="0">
                          <a:latin typeface="Arial" panose="020B0604020202020204" pitchFamily="34" charset="0"/>
                          <a:ea typeface="宋体" panose="02010600030101010101" pitchFamily="2" charset="-122"/>
                        </a:rPr>
                        <a:t>组长询问，在第</a:t>
                      </a:r>
                      <a:r>
                        <a:rPr lang="en-US" altLang="zh-CN" sz="240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步提出的对策中，作为一个团队，“必须实施”的对策是什么</a:t>
                      </a:r>
                      <a:endParaRPr lang="zh-CN" altLang="en-US" sz="240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None/>
                      </a:pPr>
                      <a:r>
                        <a:rPr lang="zh-CN" altLang="en-US" sz="2400" dirty="0">
                          <a:latin typeface="Arial" panose="020B0604020202020204" pitchFamily="34" charset="0"/>
                          <a:ea typeface="宋体" panose="02010600030101010101" pitchFamily="2" charset="-122"/>
                        </a:rPr>
                        <a:t>大家一起关注第</a:t>
                      </a:r>
                      <a:r>
                        <a:rPr lang="en-US" altLang="zh-CN" sz="2400">
                          <a:latin typeface="Arial" panose="020B0604020202020204" pitchFamily="34" charset="0"/>
                          <a:ea typeface="宋体" panose="02010600030101010101" pitchFamily="2" charset="-122"/>
                        </a:rPr>
                        <a:t>3</a:t>
                      </a:r>
                      <a:r>
                        <a:rPr lang="zh-CN" altLang="en-US" sz="2400" dirty="0">
                          <a:latin typeface="Arial" panose="020B0604020202020204" pitchFamily="34" charset="0"/>
                          <a:ea typeface="宋体" panose="02010600030101010101" pitchFamily="2" charset="-122"/>
                        </a:rPr>
                        <a:t>步里提出来的项目</a:t>
                      </a:r>
                      <a:endParaRPr lang="zh-CN" altLang="en-US" sz="24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endParaRPr lang="zh-CN" altLang="en-US" sz="24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28956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376555" lvl="0" indent="-376555">
                        <a:buNone/>
                      </a:pPr>
                      <a:r>
                        <a:rPr lang="ja-JP" altLang="en-US" sz="2400" dirty="0">
                          <a:latin typeface="Arial" panose="020B0604020202020204" pitchFamily="34" charset="0"/>
                        </a:rPr>
                        <a:t>２．</a:t>
                      </a:r>
                      <a:r>
                        <a:rPr lang="zh-CN" altLang="en-US" sz="2400" dirty="0">
                          <a:latin typeface="Arial" panose="020B0604020202020204" pitchFamily="34" charset="0"/>
                          <a:ea typeface="宋体" panose="02010600030101010101" pitchFamily="2" charset="-122"/>
                        </a:rPr>
                        <a:t>大家一致探讨，锁定“重点实施项目”。</a:t>
                      </a:r>
                      <a:endParaRPr lang="zh-CN" altLang="en-US" sz="2400" dirty="0">
                        <a:latin typeface="Arial" panose="020B0604020202020204" pitchFamily="34" charset="0"/>
                        <a:ea typeface="宋体" panose="02010600030101010101" pitchFamily="2" charset="-122"/>
                      </a:endParaRPr>
                    </a:p>
                    <a:p>
                      <a:pPr marL="376555" lvl="0" indent="-376555">
                        <a:buNone/>
                      </a:pPr>
                      <a:r>
                        <a:rPr lang="zh-CN" altLang="en-US" sz="2400" dirty="0">
                          <a:latin typeface="Arial" panose="020B0604020202020204" pitchFamily="34" charset="0"/>
                          <a:ea typeface="宋体" panose="02010600030101010101" pitchFamily="2" charset="-122"/>
                        </a:rPr>
                        <a:t>            </a:t>
                      </a:r>
                      <a:r>
                        <a:rPr lang="ja-JP" altLang="en-US"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各</a:t>
                      </a:r>
                      <a:r>
                        <a:rPr lang="en-US" altLang="zh-CN" sz="2400">
                          <a:latin typeface="Arial" panose="020B0604020202020204" pitchFamily="34" charset="0"/>
                          <a:ea typeface="宋体" panose="02010600030101010101" pitchFamily="2" charset="-122"/>
                        </a:rPr>
                        <a:t>1</a:t>
                      </a:r>
                      <a:r>
                        <a:rPr lang="zh-CN" altLang="en-US" sz="2400" dirty="0">
                          <a:latin typeface="Arial" panose="020B0604020202020204" pitchFamily="34" charset="0"/>
                          <a:ea typeface="宋体" panose="02010600030101010101" pitchFamily="2" charset="-122"/>
                        </a:rPr>
                        <a:t>个项目</a:t>
                      </a:r>
                      <a:r>
                        <a:rPr lang="ja-JP" altLang="en-US" sz="2400" dirty="0">
                          <a:latin typeface="Arial" panose="020B0604020202020204" pitchFamily="34" charset="0"/>
                        </a:rPr>
                        <a:t>＞</a:t>
                      </a:r>
                      <a:endParaRPr lang="ja-JP" altLang="en-US" sz="2400" dirty="0">
                        <a:latin typeface="Arial" panose="020B0604020202020204" pitchFamily="34" charset="0"/>
                      </a:endParaRPr>
                    </a:p>
                    <a:p>
                      <a:pPr marL="376555" lvl="0" indent="-376555" algn="r">
                        <a:buNone/>
                      </a:pPr>
                      <a:endParaRPr lang="zh-CN" altLang="en-US" sz="24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2400" dirty="0">
                          <a:latin typeface="Arial" panose="020B0604020202020204" pitchFamily="34" charset="0"/>
                          <a:ea typeface="宋体" panose="02010600030101010101" pitchFamily="2" charset="-122"/>
                        </a:rPr>
                        <a:t>组长与组员们商量，一致决定解决“危险的要点”的“当前的行动内容”</a:t>
                      </a:r>
                      <a:r>
                        <a:rPr lang="en-US" altLang="zh-CN" sz="2400">
                          <a:latin typeface="Arial" panose="020B0604020202020204" pitchFamily="34" charset="0"/>
                          <a:ea typeface="宋体" panose="02010600030101010101" pitchFamily="2" charset="-122"/>
                        </a:rPr>
                        <a:t> </a:t>
                      </a:r>
                      <a:endParaRPr lang="en-US" altLang="zh-CN" sz="2400">
                        <a:latin typeface="Arial" panose="020B0604020202020204" pitchFamily="34" charset="0"/>
                        <a:ea typeface="宋体" panose="02010600030101010101" pitchFamily="2" charset="-122"/>
                      </a:endParaRPr>
                    </a:p>
                    <a:p>
                      <a:pPr marL="190500" lvl="0" indent="-190500">
                        <a:buFontTx/>
                        <a:buAutoNum type="circleNumDbPlain"/>
                      </a:pPr>
                      <a:r>
                        <a:rPr lang="zh-CN" altLang="en-US" sz="2400" dirty="0">
                          <a:latin typeface="Arial" panose="020B0604020202020204" pitchFamily="34" charset="0"/>
                          <a:ea typeface="宋体" panose="02010600030101010101" pitchFamily="2" charset="-122"/>
                        </a:rPr>
                        <a:t>记录员标上红色的</a:t>
                      </a:r>
                      <a:r>
                        <a:rPr lang="en-US" altLang="zh-CN" sz="2400">
                          <a:latin typeface="Arial" panose="020B0604020202020204" pitchFamily="34" charset="0"/>
                        </a:rPr>
                        <a:t>※</a:t>
                      </a:r>
                      <a:r>
                        <a:rPr lang="zh-CN" altLang="en-US" sz="2400" dirty="0">
                          <a:latin typeface="Arial" panose="020B0604020202020204" pitchFamily="34" charset="0"/>
                          <a:ea typeface="宋体" panose="02010600030101010101" pitchFamily="2" charset="-122"/>
                        </a:rPr>
                        <a:t>和下划线</a:t>
                      </a:r>
                      <a:endParaRPr lang="zh-CN" altLang="en-US" sz="24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en-US" altLang="zh-CN" sz="2400">
                          <a:latin typeface="Arial" panose="020B0604020202020204" pitchFamily="34" charset="0"/>
                          <a:ea typeface="宋体" panose="02010600030101010101" pitchFamily="2" charset="-122"/>
                        </a:rPr>
                        <a:t>“</a:t>
                      </a:r>
                      <a:r>
                        <a:rPr lang="zh-CN" altLang="en-US" sz="2400" dirty="0">
                          <a:latin typeface="Arial" panose="020B0604020202020204" pitchFamily="34" charset="0"/>
                          <a:ea typeface="宋体" panose="02010600030101010101" pitchFamily="2" charset="-122"/>
                        </a:rPr>
                        <a:t>重点实施项</a:t>
                      </a:r>
                      <a:endParaRPr lang="zh-CN" altLang="en-US" sz="2400" dirty="0">
                        <a:latin typeface="Arial" panose="020B0604020202020204" pitchFamily="34" charset="0"/>
                        <a:ea typeface="宋体" panose="02010600030101010101" pitchFamily="2" charset="-122"/>
                      </a:endParaRPr>
                    </a:p>
                    <a:p>
                      <a:pPr marL="97155" lvl="0" indent="-97155">
                        <a:buNone/>
                      </a:pPr>
                      <a:r>
                        <a:rPr lang="zh-CN" altLang="en-US" sz="2400" dirty="0">
                          <a:latin typeface="Arial" panose="020B0604020202020204" pitchFamily="34" charset="0"/>
                          <a:ea typeface="宋体" panose="02010600030101010101" pitchFamily="2" charset="-122"/>
                        </a:rPr>
                        <a:t>目”是真实想法而不是场面话。</a:t>
                      </a:r>
                      <a:endParaRPr lang="ja-JP" altLang="en-US" sz="2400" dirty="0">
                        <a:latin typeface="Arial" panose="020B0604020202020204" pitchFamily="34" charset="0"/>
                      </a:endParaRPr>
                    </a:p>
                    <a:p>
                      <a:pPr marL="97155" lvl="0" indent="-97155">
                        <a:buChar char="•"/>
                      </a:pPr>
                      <a:r>
                        <a:rPr lang="zh-CN" altLang="en-US" sz="2400" dirty="0">
                          <a:latin typeface="Arial" panose="020B0604020202020204" pitchFamily="34" charset="0"/>
                          <a:ea typeface="宋体" panose="02010600030101010101" pitchFamily="2" charset="-122"/>
                        </a:rPr>
                        <a:t>必须认识到“我一定要这样做”</a:t>
                      </a:r>
                      <a:endParaRPr lang="en-US" altLang="zh-CN" sz="24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50228" name="文本框 350227"/>
          <p:cNvSpPr txBox="1"/>
          <p:nvPr/>
        </p:nvSpPr>
        <p:spPr>
          <a:xfrm>
            <a:off x="152400" y="228600"/>
            <a:ext cx="7010400" cy="5635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4</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设定目标的顺序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1/2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1275" name="表格 351274"/>
          <p:cNvGraphicFramePr/>
          <p:nvPr/>
        </p:nvGraphicFramePr>
        <p:xfrm>
          <a:off x="190500" y="1049338"/>
          <a:ext cx="8763000" cy="4822825"/>
        </p:xfrm>
        <a:graphic>
          <a:graphicData uri="http://schemas.openxmlformats.org/drawingml/2006/table">
            <a:tbl>
              <a:tblPr/>
              <a:tblGrid>
                <a:gridCol w="2019300"/>
                <a:gridCol w="3200400"/>
                <a:gridCol w="3543300"/>
              </a:tblGrid>
              <a:tr h="381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800" b="1" dirty="0">
                          <a:latin typeface="Arial" panose="020B0604020202020204" pitchFamily="34" charset="0"/>
                          <a:ea typeface="宋体" panose="02010600030101010101" pitchFamily="2" charset="-122"/>
                        </a:rPr>
                        <a:t>顺序</a:t>
                      </a:r>
                      <a:endParaRPr lang="en-US" altLang="zh-CN" sz="1800" b="1">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800" b="1" dirty="0">
                          <a:latin typeface="Arial" panose="020B0604020202020204" pitchFamily="34" charset="0"/>
                          <a:ea typeface="宋体" panose="02010600030101010101" pitchFamily="2" charset="-122"/>
                        </a:rPr>
                        <a:t>要领</a:t>
                      </a:r>
                      <a:r>
                        <a:rPr lang="en-US" altLang="ja-JP" sz="1800" b="1" dirty="0">
                          <a:latin typeface="Arial" panose="020B0604020202020204" pitchFamily="34" charset="0"/>
                        </a:rPr>
                        <a:t>①</a:t>
                      </a:r>
                      <a:endParaRPr lang="zh-CN" altLang="en-US" sz="18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1800" b="1" dirty="0">
                          <a:latin typeface="Arial" panose="020B0604020202020204" pitchFamily="34" charset="0"/>
                          <a:ea typeface="宋体" panose="02010600030101010101" pitchFamily="2" charset="-122"/>
                        </a:rPr>
                        <a:t>要领</a:t>
                      </a:r>
                      <a:r>
                        <a:rPr lang="en-US" altLang="ja-JP" sz="1800" b="1" dirty="0">
                          <a:latin typeface="Arial" panose="020B0604020202020204" pitchFamily="34" charset="0"/>
                        </a:rPr>
                        <a:t>②</a:t>
                      </a:r>
                      <a:endParaRPr lang="zh-CN" altLang="en-US" sz="18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639763">
                <a:tc rowSpan="3">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800" dirty="0">
                          <a:latin typeface="Arial" panose="020B0604020202020204" pitchFamily="34" charset="0"/>
                        </a:rPr>
                        <a:t>３．</a:t>
                      </a:r>
                      <a:r>
                        <a:rPr lang="zh-CN" altLang="en-US" sz="1800" dirty="0">
                          <a:latin typeface="Arial" panose="020B0604020202020204" pitchFamily="34" charset="0"/>
                          <a:ea typeface="宋体" panose="02010600030101010101" pitchFamily="2" charset="-122"/>
                        </a:rPr>
                        <a:t>直截了当地决定“重点实施项目”，制定具体的“</a:t>
                      </a:r>
                      <a:r>
                        <a:rPr lang="zh-CN" altLang="en-US" sz="1800" b="1" dirty="0">
                          <a:latin typeface="Arial" panose="020B0604020202020204" pitchFamily="34" charset="0"/>
                          <a:ea typeface="宋体" panose="02010600030101010101" pitchFamily="2" charset="-122"/>
                        </a:rPr>
                        <a:t>团队行动目标</a:t>
                      </a:r>
                      <a:r>
                        <a:rPr lang="zh-CN" altLang="en-US" sz="1800" dirty="0">
                          <a:latin typeface="Arial" panose="020B0604020202020204" pitchFamily="34" charset="0"/>
                          <a:ea typeface="宋体" panose="02010600030101010101" pitchFamily="2" charset="-122"/>
                        </a:rPr>
                        <a:t>”</a:t>
                      </a:r>
                      <a:r>
                        <a:rPr lang="ja-JP" altLang="en-US" sz="1800">
                          <a:latin typeface="Arial" panose="020B0604020202020204" pitchFamily="34" charset="0"/>
                        </a:rPr>
                        <a:t> </a:t>
                      </a:r>
                      <a:endParaRPr lang="en-US" altLang="zh-CN" sz="1800">
                        <a:latin typeface="Arial" panose="020B0604020202020204" pitchFamily="34" charset="0"/>
                      </a:endParaRPr>
                    </a:p>
                    <a:p>
                      <a:pPr marL="195580" lvl="0" indent="-195580">
                        <a:buNone/>
                      </a:pPr>
                      <a:endParaRPr lang="ja-JP" altLang="zh-CN" sz="1800" dirty="0">
                        <a:latin typeface="Arial" panose="020B0604020202020204" pitchFamily="34" charset="0"/>
                      </a:endParaRPr>
                    </a:p>
                    <a:p>
                      <a:pPr marL="195580" lvl="0" indent="-195580">
                        <a:buNone/>
                      </a:pPr>
                      <a:r>
                        <a:rPr lang="ja-JP" altLang="zh-CN" sz="1800" dirty="0">
                          <a:latin typeface="Arial" panose="020B0604020202020204" pitchFamily="34" charset="0"/>
                        </a:rPr>
                        <a:t> </a:t>
                      </a:r>
                      <a:r>
                        <a:rPr lang="ja-JP" altLang="en-US" sz="1800" dirty="0">
                          <a:latin typeface="Arial" panose="020B0604020202020204" pitchFamily="34" charset="0"/>
                        </a:rPr>
                        <a:t> </a:t>
                      </a:r>
                      <a:r>
                        <a:rPr lang="ja-JP" altLang="zh-CN" sz="1800" dirty="0">
                          <a:latin typeface="Arial" panose="020B0604020202020204" pitchFamily="34" charset="0"/>
                        </a:rPr>
                        <a:t> </a:t>
                      </a:r>
                      <a:r>
                        <a:rPr lang="ja-JP" altLang="en-US" sz="1800" dirty="0">
                          <a:latin typeface="Arial" panose="020B0604020202020204" pitchFamily="34" charset="0"/>
                        </a:rPr>
                        <a:t> ＜</a:t>
                      </a:r>
                      <a:r>
                        <a:rPr lang="zh-CN" altLang="en-US" sz="1800" b="1" dirty="0">
                          <a:latin typeface="Arial" panose="020B0604020202020204" pitchFamily="34" charset="0"/>
                          <a:ea typeface="宋体" panose="02010600030101010101" pitchFamily="2" charset="-122"/>
                        </a:rPr>
                        <a:t>各</a:t>
                      </a:r>
                      <a:r>
                        <a:rPr lang="en-US" altLang="zh-CN" sz="1800" b="1">
                          <a:latin typeface="Arial" panose="020B0604020202020204" pitchFamily="34" charset="0"/>
                          <a:ea typeface="宋体" panose="02010600030101010101" pitchFamily="2" charset="-122"/>
                        </a:rPr>
                        <a:t>1</a:t>
                      </a:r>
                      <a:r>
                        <a:rPr lang="zh-CN" altLang="en-US" sz="1800" b="1" dirty="0">
                          <a:latin typeface="Arial" panose="020B0604020202020204" pitchFamily="34" charset="0"/>
                          <a:ea typeface="宋体" panose="02010600030101010101" pitchFamily="2" charset="-122"/>
                        </a:rPr>
                        <a:t>个项目</a:t>
                      </a:r>
                      <a:r>
                        <a:rPr lang="ja-JP" altLang="en-US" sz="1800" dirty="0">
                          <a:latin typeface="Arial" panose="020B0604020202020204" pitchFamily="34" charset="0"/>
                        </a:rPr>
                        <a:t>＞</a:t>
                      </a:r>
                      <a:endParaRPr lang="zh-CN" altLang="en-US" sz="18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1800" dirty="0">
                          <a:latin typeface="Arial" panose="020B0604020202020204" pitchFamily="34" charset="0"/>
                          <a:ea typeface="宋体" panose="02010600030101010101" pitchFamily="2" charset="-122"/>
                        </a:rPr>
                        <a:t>组长与组员们商量，然后一致决定“团队行动目标”</a:t>
                      </a:r>
                      <a:endParaRPr lang="zh-CN" altLang="en-US" sz="18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None/>
                      </a:pP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团队行动目标”，以“做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的时候”或是“</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的时候”，来设定场面。</a:t>
                      </a:r>
                      <a:endParaRPr lang="zh-CN" altLang="en-US" sz="18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r>
              <a:tr h="63976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290830" lvl="0" indent="-100330">
                        <a:buChar char="•"/>
                      </a:pPr>
                      <a:r>
                        <a:rPr lang="zh-CN" altLang="en-US" sz="1800" dirty="0">
                          <a:latin typeface="Arial" panose="020B0604020202020204" pitchFamily="34" charset="0"/>
                          <a:ea typeface="宋体" panose="02010600030101010101" pitchFamily="2" charset="-122"/>
                        </a:rPr>
                        <a:t>将“重点实施项目”再具体化，使其清楚地浮现在眼前</a:t>
                      </a:r>
                      <a:endParaRPr lang="zh-CN" altLang="en-US" sz="18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a:noFill/>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Char char="•"/>
                      </a:pPr>
                      <a:r>
                        <a:rPr lang="zh-CN" altLang="en-US" sz="1800" dirty="0">
                          <a:latin typeface="Arial" panose="020B0604020202020204" pitchFamily="34" charset="0"/>
                          <a:ea typeface="宋体" panose="02010600030101010101" pitchFamily="2" charset="-122"/>
                        </a:rPr>
                        <a:t>不是“不这样做”之类的否定的、禁止的表达方式</a:t>
                      </a:r>
                      <a:endParaRPr lang="zh-CN" altLang="en-US" sz="1800" dirty="0">
                        <a:latin typeface="Arial" panose="020B0604020202020204" pitchFamily="34" charset="0"/>
                        <a:ea typeface="宋体" panose="02010600030101010101" pitchFamily="2" charset="-122"/>
                      </a:endParaRPr>
                    </a:p>
                    <a:p>
                      <a:pPr marL="100330" lvl="0" indent="-100330">
                        <a:buChar char="•"/>
                      </a:pPr>
                      <a:r>
                        <a:rPr lang="zh-CN" altLang="en-US" sz="1800" dirty="0">
                          <a:latin typeface="Arial" panose="020B0604020202020204" pitchFamily="34" charset="0"/>
                          <a:ea typeface="宋体" panose="02010600030101010101" pitchFamily="2" charset="-122"/>
                        </a:rPr>
                        <a:t>而是“做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之类的积极地、具体的行动内容。</a:t>
                      </a:r>
                      <a:endParaRPr lang="ja-JP" altLang="en-US" sz="1800" dirty="0">
                        <a:latin typeface="Arial" panose="020B0604020202020204" pitchFamily="34" charset="0"/>
                      </a:endParaRPr>
                    </a:p>
                    <a:p>
                      <a:pPr marL="100330" lvl="0" indent="-100330">
                        <a:buChar char="•"/>
                      </a:pPr>
                      <a:r>
                        <a:rPr lang="zh-CN" altLang="en-US" sz="1800" dirty="0">
                          <a:latin typeface="Arial" panose="020B0604020202020204" pitchFamily="34" charset="0"/>
                          <a:ea typeface="宋体" panose="02010600030101010101" pitchFamily="2" charset="-122"/>
                        </a:rPr>
                        <a:t>有时候会把各个“重点实施项目”总结为一个“团体行动目标”</a:t>
                      </a:r>
                      <a:endParaRPr lang="zh-CN" altLang="en-US" sz="18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w="12700" cap="flat" cmpd="sng">
                      <a:solidFill>
                        <a:schemeClr val="tx1"/>
                      </a:solidFill>
                      <a:prstDash val="sysDash"/>
                      <a:headEnd type="none" w="med" len="med"/>
                      <a:tailEnd type="none" w="med" len="med"/>
                    </a:lnB>
                    <a:lnTlToBr>
                      <a:noFill/>
                    </a:lnTlToBr>
                    <a:lnBlToTr>
                      <a:noFill/>
                    </a:lnBlToTr>
                    <a:noFill/>
                  </a:tcPr>
                </a:tc>
              </a:tr>
              <a:tr h="1312863">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startAt="2"/>
                      </a:pPr>
                      <a:r>
                        <a:rPr lang="zh-CN" altLang="en-US" sz="1800" dirty="0">
                          <a:latin typeface="Arial" panose="020B0604020202020204" pitchFamily="34" charset="0"/>
                          <a:ea typeface="宋体" panose="02010600030101010101" pitchFamily="2" charset="-122"/>
                        </a:rPr>
                        <a:t>记录员把内容记录到报告用纸上</a:t>
                      </a:r>
                      <a:endParaRPr lang="en-US" altLang="zh-CN" sz="1800">
                        <a:latin typeface="Arial" panose="020B0604020202020204" pitchFamily="34" charset="0"/>
                        <a:ea typeface="宋体" panose="02010600030101010101" pitchFamily="2" charset="-122"/>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12700" cap="flat" cmpd="sng">
                      <a:solidFill>
                        <a:schemeClr val="tx1"/>
                      </a:solidFill>
                      <a:prstDash val="sysDash"/>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12700" cap="flat" cmpd="sng">
                      <a:solidFill>
                        <a:schemeClr val="tx1"/>
                      </a:solidFill>
                      <a:prstDash val="sysDash"/>
                      <a:headEnd type="none" w="med" len="med"/>
                      <a:tailEnd type="none" w="med" len="med"/>
                    </a:lnB>
                  </a:tcPr>
                </a:tc>
              </a:tr>
              <a:tr h="18494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1800" dirty="0">
                          <a:latin typeface="Arial" panose="020B0604020202020204" pitchFamily="34" charset="0"/>
                        </a:rPr>
                        <a:t>４．</a:t>
                      </a:r>
                      <a:r>
                        <a:rPr lang="zh-CN" altLang="en-US" sz="1800" b="1" dirty="0">
                          <a:latin typeface="Arial" panose="020B0604020202020204" pitchFamily="34" charset="0"/>
                          <a:ea typeface="宋体" panose="02010600030101010101" pitchFamily="2" charset="-122"/>
                        </a:rPr>
                        <a:t>呼出口令</a:t>
                      </a:r>
                      <a:r>
                        <a:rPr lang="zh-CN" altLang="en-US" sz="1800" dirty="0">
                          <a:latin typeface="Arial" panose="020B0604020202020204" pitchFamily="34" charset="0"/>
                          <a:ea typeface="宋体" panose="02010600030101010101" pitchFamily="2" charset="-122"/>
                        </a:rPr>
                        <a:t>确认“团体行动目标”，总结第</a:t>
                      </a:r>
                      <a:r>
                        <a:rPr lang="en-US" altLang="zh-CN" sz="1800">
                          <a:latin typeface="Arial" panose="020B0604020202020204" pitchFamily="34" charset="0"/>
                          <a:ea typeface="宋体" panose="02010600030101010101" pitchFamily="2" charset="-122"/>
                        </a:rPr>
                        <a:t>4</a:t>
                      </a:r>
                      <a:r>
                        <a:rPr lang="zh-CN" altLang="en-US" sz="1800" dirty="0">
                          <a:latin typeface="Arial" panose="020B0604020202020204" pitchFamily="34" charset="0"/>
                          <a:ea typeface="宋体" panose="02010600030101010101" pitchFamily="2" charset="-122"/>
                        </a:rPr>
                        <a:t>步</a:t>
                      </a:r>
                      <a:endParaRPr lang="zh-CN" altLang="en-US" sz="1800" dirty="0">
                        <a:latin typeface="Arial" panose="020B0604020202020204" pitchFamily="34" charset="0"/>
                        <a:ea typeface="宋体" panose="02010600030101010101" pitchFamily="2" charset="-122"/>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52500" lvl="0" indent="-952500">
                        <a:buNone/>
                      </a:pPr>
                      <a:r>
                        <a:rPr lang="zh-CN" altLang="en-US" sz="1800" dirty="0">
                          <a:latin typeface="Arial" panose="020B0604020202020204" pitchFamily="34" charset="0"/>
                          <a:ea typeface="宋体" panose="02010600030101010101" pitchFamily="2" charset="-122"/>
                        </a:rPr>
                        <a:t>听组长的指示，全员呼出口令确认</a:t>
                      </a:r>
                      <a:endParaRPr lang="en-US" altLang="zh-CN" sz="1800">
                        <a:latin typeface="Arial" panose="020B0604020202020204" pitchFamily="34" charset="0"/>
                        <a:ea typeface="宋体" panose="02010600030101010101" pitchFamily="2" charset="-122"/>
                      </a:endParaRPr>
                    </a:p>
                    <a:p>
                      <a:pPr marL="952500" lvl="0" indent="-952500">
                        <a:buNone/>
                      </a:pPr>
                      <a:r>
                        <a:rPr lang="zh-CN" altLang="en-US" sz="1800" dirty="0">
                          <a:latin typeface="Arial" panose="020B0604020202020204" pitchFamily="34" charset="0"/>
                          <a:ea typeface="宋体" panose="02010600030101010101" pitchFamily="2" charset="-122"/>
                        </a:rPr>
                        <a:t>组长：“团队行动目标！做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的时候，做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，好</a:t>
                      </a:r>
                      <a:r>
                        <a:rPr lang="en-US" altLang="zh-CN" sz="1800">
                          <a:latin typeface="Arial" panose="020B0604020202020204" pitchFamily="34" charset="0"/>
                          <a:ea typeface="宋体" panose="02010600030101010101" pitchFamily="2" charset="-122"/>
                        </a:rPr>
                        <a:t>!”</a:t>
                      </a:r>
                      <a:endParaRPr lang="en-US" altLang="zh-CN" sz="1800">
                        <a:latin typeface="Arial" panose="020B0604020202020204" pitchFamily="34" charset="0"/>
                        <a:ea typeface="宋体" panose="02010600030101010101" pitchFamily="2" charset="-122"/>
                      </a:endParaRPr>
                    </a:p>
                    <a:p>
                      <a:pPr marL="952500" lvl="0" indent="-952500">
                        <a:buNone/>
                      </a:pPr>
                      <a:r>
                        <a:rPr lang="zh-CN" altLang="en-US" sz="1800" dirty="0">
                          <a:latin typeface="Arial" panose="020B0604020202020204" pitchFamily="34" charset="0"/>
                          <a:ea typeface="宋体" panose="02010600030101010101" pitchFamily="2" charset="-122"/>
                        </a:rPr>
                        <a:t>组员：“做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的时候，做</a:t>
                      </a:r>
                      <a:r>
                        <a:rPr lang="en-US" altLang="zh-CN" sz="1800">
                          <a:latin typeface="Arial" panose="020B0604020202020204" pitchFamily="34" charset="0"/>
                          <a:ea typeface="宋体" panose="02010600030101010101" pitchFamily="2" charset="-122"/>
                        </a:rPr>
                        <a:t>…</a:t>
                      </a:r>
                      <a:r>
                        <a:rPr lang="zh-CN" altLang="en-US" sz="1800" dirty="0">
                          <a:latin typeface="Arial" panose="020B0604020202020204" pitchFamily="34" charset="0"/>
                          <a:ea typeface="宋体" panose="02010600030101010101" pitchFamily="2" charset="-122"/>
                        </a:rPr>
                        <a:t>，好</a:t>
                      </a:r>
                      <a:r>
                        <a:rPr lang="en-US" altLang="zh-CN" sz="1800">
                          <a:latin typeface="Arial" panose="020B0604020202020204" pitchFamily="34" charset="0"/>
                          <a:ea typeface="宋体" panose="02010600030101010101" pitchFamily="2" charset="-122"/>
                        </a:rPr>
                        <a:t>!”</a:t>
                      </a:r>
                      <a:endParaRPr lang="zh-CN" altLang="en-US" sz="18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Char char="•"/>
                      </a:pPr>
                      <a:r>
                        <a:rPr lang="zh-CN" altLang="en-US" sz="1800" dirty="0">
                          <a:latin typeface="Arial" panose="020B0604020202020204" pitchFamily="34" charset="0"/>
                          <a:ea typeface="宋体" panose="02010600030101010101" pitchFamily="2" charset="-122"/>
                        </a:rPr>
                        <a:t>端正姿势，眼手并用，关注文字。</a:t>
                      </a:r>
                      <a:endParaRPr lang="en-US" altLang="zh-CN" sz="1800">
                        <a:latin typeface="Arial" panose="020B0604020202020204" pitchFamily="34" charset="0"/>
                        <a:ea typeface="宋体" panose="02010600030101010101" pitchFamily="2" charset="-122"/>
                      </a:endParaRPr>
                    </a:p>
                    <a:p>
                      <a:pPr marL="100330" lvl="0" indent="-100330">
                        <a:buChar char="•"/>
                      </a:pPr>
                      <a:r>
                        <a:rPr lang="zh-CN" altLang="en-US" sz="1800" dirty="0">
                          <a:latin typeface="Arial" panose="020B0604020202020204" pitchFamily="34" charset="0"/>
                          <a:ea typeface="宋体" panose="02010600030101010101" pitchFamily="2" charset="-122"/>
                        </a:rPr>
                        <a:t>表明“无论如何也要实践该行动目标！”的决心</a:t>
                      </a:r>
                      <a:endParaRPr lang="zh-CN" altLang="en-US" sz="18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51255" name="文本框 351254"/>
          <p:cNvSpPr txBox="1"/>
          <p:nvPr/>
        </p:nvSpPr>
        <p:spPr>
          <a:xfrm>
            <a:off x="152400" y="228600"/>
            <a:ext cx="7086600" cy="5635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第</a:t>
            </a:r>
            <a:r>
              <a:rPr lang="en-US" altLang="zh-CN" sz="2800" b="1">
                <a:latin typeface="Arial" panose="020B0604020202020204" pitchFamily="34" charset="0"/>
                <a:ea typeface="宋体" panose="02010600030101010101" pitchFamily="2" charset="-122"/>
              </a:rPr>
              <a:t>4</a:t>
            </a:r>
            <a:r>
              <a:rPr lang="zh-CN" altLang="en-US" sz="2800" b="1" dirty="0">
                <a:latin typeface="Arial" panose="020B0604020202020204" pitchFamily="34" charset="0"/>
                <a:ea typeface="宋体" panose="02010600030101010101" pitchFamily="2" charset="-122"/>
              </a:rPr>
              <a:t>步</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设定目标的顺序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2/2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3282" name="文本框 353281"/>
          <p:cNvSpPr txBox="1"/>
          <p:nvPr/>
        </p:nvSpPr>
        <p:spPr>
          <a:xfrm>
            <a:off x="827088" y="1963738"/>
            <a:ext cx="7605712" cy="457200"/>
          </a:xfrm>
          <a:prstGeom prst="rect">
            <a:avLst/>
          </a:prstGeom>
          <a:noFill/>
          <a:ln w="9525">
            <a:noFill/>
          </a:ln>
        </p:spPr>
        <p:txBody>
          <a:bodyPr>
            <a:spAutoFit/>
          </a:bodyPr>
          <a:p>
            <a:pPr marL="285750" indent="-285750">
              <a:spcBef>
                <a:spcPct val="20000"/>
              </a:spcBef>
            </a:pPr>
            <a:r>
              <a:rPr lang="en-US" altLang="ja-JP" b="1" dirty="0">
                <a:latin typeface="Arial" panose="020B0604020202020204" pitchFamily="34" charset="0"/>
              </a:rPr>
              <a:t>≪</a:t>
            </a:r>
            <a:r>
              <a:rPr lang="zh-CN" altLang="en-US" b="1" dirty="0">
                <a:latin typeface="Arial" panose="020B0604020202020204" pitchFamily="34" charset="0"/>
                <a:ea typeface="宋体" panose="02010600030101010101" pitchFamily="2" charset="-122"/>
              </a:rPr>
              <a:t>制定“呼出口令项目”，以“预备</a:t>
            </a:r>
            <a:r>
              <a:rPr lang="en-US" altLang="zh-CN" b="1">
                <a:latin typeface="Arial" panose="020B0604020202020204" pitchFamily="34" charset="0"/>
                <a:ea typeface="宋体" panose="02010600030101010101" pitchFamily="2" charset="-122"/>
              </a:rPr>
              <a:t>·</a:t>
            </a:r>
            <a:r>
              <a:rPr lang="zh-CN" altLang="en-US" b="1" dirty="0">
                <a:latin typeface="Arial" panose="020B0604020202020204" pitchFamily="34" charset="0"/>
                <a:ea typeface="宋体" panose="02010600030101010101" pitchFamily="2" charset="-122"/>
              </a:rPr>
              <a:t>行动”来总结</a:t>
            </a:r>
            <a:r>
              <a:rPr lang="en-US" altLang="zh-CN" b="1">
                <a:latin typeface="Arial" panose="020B0604020202020204" pitchFamily="34" charset="0"/>
                <a:ea typeface="宋体" panose="02010600030101010101" pitchFamily="2" charset="-122"/>
              </a:rPr>
              <a:t>KYT</a:t>
            </a:r>
            <a:r>
              <a:rPr lang="en-US" altLang="ja-JP" b="1">
                <a:latin typeface="Times New Roman" panose="02020603050405020304" pitchFamily="18" charset="0"/>
              </a:rPr>
              <a:t>≫</a:t>
            </a:r>
            <a:endParaRPr lang="en-US" altLang="ja-JP" b="1">
              <a:latin typeface="Times New Roman" panose="02020603050405020304" pitchFamily="18" charset="0"/>
            </a:endParaRPr>
          </a:p>
        </p:txBody>
      </p:sp>
      <p:sp>
        <p:nvSpPr>
          <p:cNvPr id="353283" name="文本框 353282"/>
          <p:cNvSpPr txBox="1"/>
          <p:nvPr/>
        </p:nvSpPr>
        <p:spPr>
          <a:xfrm>
            <a:off x="914400" y="2895600"/>
            <a:ext cx="7315200" cy="1447800"/>
          </a:xfrm>
          <a:prstGeom prst="rect">
            <a:avLst/>
          </a:prstGeom>
          <a:noFill/>
          <a:ln w="28575" cap="flat" cmpd="sng">
            <a:solidFill>
              <a:schemeClr val="tx1"/>
            </a:solidFill>
            <a:prstDash val="solid"/>
            <a:miter/>
            <a:headEnd type="none" w="med" len="med"/>
            <a:tailEnd type="none" w="med" len="med"/>
          </a:ln>
        </p:spPr>
        <p:txBody>
          <a:bodyPr anchor="ctr" anchorCtr="0"/>
          <a:p>
            <a:pPr marL="290830" indent="-290830">
              <a:spcBef>
                <a:spcPct val="20000"/>
              </a:spcBef>
              <a:buAutoNum type="circleNumDbPlain"/>
            </a:pPr>
            <a:r>
              <a:rPr lang="zh-CN" altLang="en-US" dirty="0">
                <a:latin typeface="Arial" panose="020B0604020202020204" pitchFamily="34" charset="0"/>
                <a:ea typeface="宋体" panose="02010600030101010101" pitchFamily="2" charset="-122"/>
              </a:rPr>
              <a:t>制定“呼出口令项目”，用手指着大声确认。</a:t>
            </a:r>
            <a:endParaRPr lang="zh-CN" altLang="en-US" dirty="0">
              <a:latin typeface="Arial" panose="020B0604020202020204" pitchFamily="34" charset="0"/>
              <a:ea typeface="宋体" panose="02010600030101010101" pitchFamily="2" charset="-122"/>
            </a:endParaRPr>
          </a:p>
          <a:p>
            <a:pPr marL="290830" indent="-290830">
              <a:spcBef>
                <a:spcPct val="20000"/>
              </a:spcBef>
              <a:buAutoNum type="circleNumDbPlain"/>
            </a:pPr>
            <a:r>
              <a:rPr lang="zh-CN" altLang="en-US" dirty="0">
                <a:latin typeface="Arial" panose="020B0604020202020204" pitchFamily="34" charset="0"/>
                <a:ea typeface="宋体" panose="02010600030101010101" pitchFamily="2" charset="-122"/>
              </a:rPr>
              <a:t>以“预备</a:t>
            </a:r>
            <a:r>
              <a:rPr lang="en-US" altLang="zh-CN" b="1">
                <a:latin typeface="Arial" panose="020B0604020202020204" pitchFamily="34" charset="0"/>
                <a:ea typeface="宋体" panose="02010600030101010101" pitchFamily="2" charset="-122"/>
              </a:rPr>
              <a:t>·</a:t>
            </a:r>
            <a:r>
              <a:rPr lang="zh-CN" altLang="en-US" dirty="0">
                <a:latin typeface="Arial" panose="020B0604020202020204" pitchFamily="34" charset="0"/>
                <a:ea typeface="宋体" panose="02010600030101010101" pitchFamily="2" charset="-122"/>
              </a:rPr>
              <a:t>行动”来总结</a:t>
            </a:r>
            <a:r>
              <a:rPr lang="en-US" altLang="zh-CN">
                <a:latin typeface="Arial" panose="020B0604020202020204" pitchFamily="34" charset="0"/>
                <a:ea typeface="宋体" panose="02010600030101010101" pitchFamily="2" charset="-122"/>
              </a:rPr>
              <a:t>KYT</a:t>
            </a:r>
            <a:endParaRPr lang="en-US" altLang="zh-CN">
              <a:latin typeface="Arial" panose="020B0604020202020204" pitchFamily="34" charset="0"/>
              <a:ea typeface="宋体" panose="02010600030101010101" pitchFamily="2" charset="-122"/>
            </a:endParaRPr>
          </a:p>
        </p:txBody>
      </p:sp>
      <p:sp>
        <p:nvSpPr>
          <p:cNvPr id="353284" name="文本框 353283"/>
          <p:cNvSpPr txBox="1"/>
          <p:nvPr/>
        </p:nvSpPr>
        <p:spPr>
          <a:xfrm>
            <a:off x="1104900" y="685800"/>
            <a:ext cx="6934200" cy="8683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ja-JP" altLang="en-US" sz="4800" b="1" dirty="0">
                <a:latin typeface="华文楷体" panose="02010600040101010101" pitchFamily="2" charset="-122"/>
                <a:ea typeface="华文楷体" panose="02010600040101010101" pitchFamily="2" charset="-122"/>
              </a:rPr>
              <a:t>＜</a:t>
            </a:r>
            <a:r>
              <a:rPr lang="zh-CN" altLang="en-US" sz="4800" b="1" dirty="0">
                <a:latin typeface="华文楷体" panose="02010600040101010101" pitchFamily="2" charset="-122"/>
                <a:ea typeface="华文楷体" panose="02010600040101010101" pitchFamily="2" charset="-122"/>
              </a:rPr>
              <a:t>确认</a:t>
            </a:r>
            <a:r>
              <a:rPr lang="ja-JP" altLang="en-US" sz="4800" b="1" dirty="0">
                <a:latin typeface="华文楷体" panose="02010600040101010101" pitchFamily="2" charset="-122"/>
                <a:ea typeface="华文楷体" panose="02010600040101010101" pitchFamily="2" charset="-122"/>
              </a:rPr>
              <a:t>＞</a:t>
            </a:r>
            <a:r>
              <a:rPr lang="zh-CN" altLang="en-US" sz="4800" b="1" dirty="0">
                <a:latin typeface="华文楷体" panose="02010600040101010101" pitchFamily="2" charset="-122"/>
                <a:ea typeface="华文楷体" panose="02010600040101010101" pitchFamily="2" charset="-122"/>
              </a:rPr>
              <a:t>总结</a:t>
            </a:r>
            <a:r>
              <a:rPr lang="en-US" altLang="ja-JP" sz="4800" b="1">
                <a:latin typeface="华文楷体" panose="02010600040101010101" pitchFamily="2" charset="-122"/>
                <a:ea typeface="华文楷体" panose="02010600040101010101" pitchFamily="2" charset="-122"/>
              </a:rPr>
              <a:t>KYT</a:t>
            </a:r>
            <a:endParaRPr lang="en-US" altLang="ja-JP" sz="4800" b="1">
              <a:latin typeface="华文楷体" panose="02010600040101010101" pitchFamily="2" charset="-122"/>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5377" name="表格 355376"/>
          <p:cNvGraphicFramePr/>
          <p:nvPr/>
        </p:nvGraphicFramePr>
        <p:xfrm>
          <a:off x="190500" y="1123950"/>
          <a:ext cx="8763000" cy="3924300"/>
        </p:xfrm>
        <a:graphic>
          <a:graphicData uri="http://schemas.openxmlformats.org/drawingml/2006/table">
            <a:tbl>
              <a:tblPr/>
              <a:tblGrid>
                <a:gridCol w="2324100"/>
                <a:gridCol w="3276600"/>
                <a:gridCol w="3162300"/>
              </a:tblGrid>
              <a:tr h="4556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顺序</a:t>
                      </a:r>
                      <a:endParaRPr lang="zh-CN" altLang="en-US" sz="24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①</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400" b="1" dirty="0">
                          <a:latin typeface="Arial" panose="020B0604020202020204" pitchFamily="34" charset="0"/>
                          <a:ea typeface="宋体" panose="02010600030101010101" pitchFamily="2" charset="-122"/>
                        </a:rPr>
                        <a:t>要领</a:t>
                      </a:r>
                      <a:r>
                        <a:rPr lang="en-US" altLang="ja-JP" sz="2400" b="1" dirty="0">
                          <a:latin typeface="Arial" panose="020B0604020202020204" pitchFamily="34" charset="0"/>
                        </a:rPr>
                        <a:t>②</a:t>
                      </a:r>
                      <a:endParaRPr lang="zh-CN" altLang="en-US" sz="24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1004887">
                <a:tc rowSpan="4">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2000" dirty="0">
                          <a:latin typeface="Arial" panose="020B0604020202020204" pitchFamily="34" charset="0"/>
                        </a:rPr>
                        <a:t>１</a:t>
                      </a:r>
                      <a:r>
                        <a:rPr lang="zh-CN" altLang="en-US" sz="2000" dirty="0">
                          <a:ea typeface="宋体" panose="02010600030101010101" pitchFamily="2" charset="-122"/>
                        </a:rPr>
                        <a:t>．</a:t>
                      </a:r>
                      <a:r>
                        <a:rPr lang="zh-CN" altLang="en-US" sz="2000" dirty="0">
                          <a:latin typeface="Arial" panose="020B0604020202020204" pitchFamily="34" charset="0"/>
                          <a:ea typeface="宋体" panose="02010600030101010101" pitchFamily="2" charset="-122"/>
                        </a:rPr>
                        <a:t>制定“呼出口令项目”。</a:t>
                      </a:r>
                      <a:endParaRPr lang="zh-CN" altLang="en-US" sz="2000" dirty="0">
                        <a:latin typeface="Arial" panose="020B0604020202020204" pitchFamily="34" charset="0"/>
                        <a:ea typeface="宋体" panose="02010600030101010101" pitchFamily="2" charset="-122"/>
                      </a:endParaRPr>
                    </a:p>
                    <a:p>
                      <a:pPr marL="195580" lvl="0" indent="-195580" algn="r">
                        <a:buNone/>
                      </a:pP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各</a:t>
                      </a:r>
                      <a:r>
                        <a:rPr lang="en-US" altLang="zh-CN" sz="2000">
                          <a:latin typeface="Arial" panose="020B0604020202020204" pitchFamily="34" charset="0"/>
                          <a:ea typeface="宋体" panose="02010600030101010101" pitchFamily="2" charset="-122"/>
                        </a:rPr>
                        <a:t>1</a:t>
                      </a:r>
                      <a:r>
                        <a:rPr lang="zh-CN" altLang="en-US" sz="2000" dirty="0">
                          <a:latin typeface="Arial" panose="020B0604020202020204" pitchFamily="34" charset="0"/>
                          <a:ea typeface="宋体" panose="02010600030101010101" pitchFamily="2" charset="-122"/>
                        </a:rPr>
                        <a:t>个项目</a:t>
                      </a:r>
                      <a:r>
                        <a:rPr lang="ja-JP" altLang="en-US" sz="2000" dirty="0">
                          <a:latin typeface="Arial" panose="020B0604020202020204" pitchFamily="34" charset="0"/>
                        </a:rPr>
                        <a:t>＞</a:t>
                      </a:r>
                      <a:endParaRPr lang="zh-CN" altLang="en-US" sz="20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a:pPr>
                      <a:r>
                        <a:rPr lang="zh-CN" altLang="en-US" sz="2000" dirty="0">
                          <a:latin typeface="Arial" panose="020B0604020202020204" pitchFamily="34" charset="0"/>
                          <a:ea typeface="宋体" panose="02010600030101010101" pitchFamily="2" charset="-122"/>
                        </a:rPr>
                        <a:t>组长与组员商量后，通过大家的意见决定“呼出口令项目”</a:t>
                      </a:r>
                      <a:endParaRPr lang="zh-CN" altLang="en-US" sz="20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00330" lvl="0" indent="-100330">
                        <a:buChar char="•"/>
                      </a:pPr>
                      <a:r>
                        <a:rPr lang="zh-CN" altLang="en-US" sz="2000" dirty="0">
                          <a:latin typeface="Arial" panose="020B0604020202020204" pitchFamily="34" charset="0"/>
                          <a:ea typeface="宋体" panose="02010600030101010101" pitchFamily="2" charset="-122"/>
                        </a:rPr>
                        <a:t>对于“危险的要点”，以“没有”、“已被解除”，“对象”和“状态”作为确认内容</a:t>
                      </a:r>
                      <a:endParaRPr lang="zh-CN" altLang="en-US" sz="20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a:noFill/>
                    </a:lnB>
                    <a:lnTlToBr>
                      <a:noFill/>
                    </a:lnTlToBr>
                    <a:lnBlToTr>
                      <a:noFill/>
                    </a:lnBlToTr>
                    <a:noFill/>
                  </a:tcPr>
                </a:tc>
              </a:tr>
              <a:tr h="179388">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0">
                        <a:buNone/>
                      </a:pPr>
                      <a:r>
                        <a:rPr lang="zh-CN" altLang="en-US" sz="2000" dirty="0">
                          <a:latin typeface="Arial" panose="020B0604020202020204" pitchFamily="34" charset="0"/>
                          <a:ea typeface="宋体" panose="02010600030101010101" pitchFamily="2" charset="-122"/>
                        </a:rPr>
                        <a:t>关联“重点实施项目”，在实际的现场作业中，通过“用手指着</a:t>
                      </a:r>
                      <a:r>
                        <a:rPr lang="en-US" altLang="zh-CN" sz="200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、“呼出口令”来领会应确认的重点，制定深入具体的项目。</a:t>
                      </a:r>
                      <a:endParaRPr lang="zh-CN" altLang="en-US" sz="2000" dirty="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a:noFill/>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tcPr>
                </a:tc>
              </a:tr>
              <a:tr h="14351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481330" lvl="0" indent="-481330">
                        <a:buNone/>
                      </a:pP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例</a:t>
                      </a:r>
                      <a:r>
                        <a:rPr lang="ja-JP" altLang="en-US" sz="2000" dirty="0">
                          <a:latin typeface="Arial" panose="020B0604020202020204" pitchFamily="34" charset="0"/>
                        </a:rPr>
                        <a:t>＞</a:t>
                      </a:r>
                      <a:br>
                        <a:rPr lang="ja-JP" altLang="en-US" sz="2000" dirty="0">
                          <a:latin typeface="Arial" panose="020B0604020202020204" pitchFamily="34" charset="0"/>
                        </a:rPr>
                      </a:br>
                      <a:r>
                        <a:rPr lang="zh-CN" altLang="en-US" sz="2000" dirty="0">
                          <a:latin typeface="Arial" panose="020B0604020202020204" pitchFamily="34" charset="0"/>
                          <a:ea typeface="宋体" panose="02010600030101010101" pitchFamily="2" charset="-122"/>
                        </a:rPr>
                        <a:t>比起</a:t>
                      </a:r>
                      <a:r>
                        <a:rPr lang="zh-CN"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台车，可以了吗？</a:t>
                      </a:r>
                      <a:r>
                        <a:rPr lang="ja-JP" altLang="en-US" sz="2000">
                          <a:latin typeface="Arial" panose="020B0604020202020204" pitchFamily="34" charset="0"/>
                        </a:rPr>
                        <a:t> </a:t>
                      </a:r>
                      <a:r>
                        <a:rPr lang="zh-CN" altLang="en-US" sz="2000" dirty="0">
                          <a:latin typeface="Arial" panose="020B0604020202020204" pitchFamily="34" charset="0"/>
                          <a:ea typeface="宋体" panose="02010600030101010101" pitchFamily="2" charset="-122"/>
                        </a:rPr>
                        <a:t>”</a:t>
                      </a:r>
                      <a:br>
                        <a:rPr lang="ja-JP" altLang="en-US" sz="2000">
                          <a:latin typeface="Arial" panose="020B0604020202020204" pitchFamily="34" charset="0"/>
                        </a:rPr>
                      </a:b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 “台车的位置，可以了吗？</a:t>
                      </a:r>
                      <a:r>
                        <a:rPr lang="en-US" altLang="zh-CN" sz="2000">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好</a:t>
                      </a:r>
                      <a:endParaRPr lang="zh-CN" altLang="en-US" sz="2000" dirty="0">
                        <a:latin typeface="Arial" panose="020B0604020202020204" pitchFamily="34" charset="0"/>
                        <a:ea typeface="宋体" panose="02010600030101010101" pitchFamily="2" charset="-122"/>
                      </a:endParaRPr>
                    </a:p>
                    <a:p>
                      <a:pPr marL="481330" lvl="0" indent="-481330">
                        <a:buNone/>
                      </a:pPr>
                      <a:r>
                        <a:rPr lang="zh-CN" altLang="en-US" sz="2000" dirty="0">
                          <a:latin typeface="Arial" panose="020B0604020202020204" pitchFamily="34" charset="0"/>
                          <a:ea typeface="宋体" panose="02010600030101010101" pitchFamily="2" charset="-122"/>
                        </a:rPr>
                        <a:t>      </a:t>
                      </a: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而”台车的位置横放好了吗？”更好。</a:t>
                      </a:r>
                      <a:endParaRPr lang="zh-CN" altLang="en-US"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r>
              <a:tr h="849312">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0500" lvl="0" indent="-190500">
                        <a:buFontTx/>
                        <a:buAutoNum type="circleNumDbPlain" startAt="2"/>
                      </a:pPr>
                      <a:r>
                        <a:rPr lang="zh-CN" altLang="en-US" sz="2000" dirty="0">
                          <a:latin typeface="Arial" panose="020B0604020202020204" pitchFamily="34" charset="0"/>
                          <a:ea typeface="宋体" panose="02010600030101010101" pitchFamily="2" charset="-122"/>
                        </a:rPr>
                        <a:t>记录员将其记录到报告里</a:t>
                      </a:r>
                      <a:endParaRPr lang="zh-CN" altLang="en-US" sz="20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c vMerge="1">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r>
            </a:tbl>
          </a:graphicData>
        </a:graphic>
      </p:graphicFrame>
      <p:sp>
        <p:nvSpPr>
          <p:cNvPr id="355347" name="文本框 355346"/>
          <p:cNvSpPr txBox="1"/>
          <p:nvPr/>
        </p:nvSpPr>
        <p:spPr>
          <a:xfrm>
            <a:off x="152400" y="228600"/>
            <a:ext cx="6553200" cy="5635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确认</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总结</a:t>
            </a:r>
            <a:r>
              <a:rPr lang="en-US" altLang="ja-JP" sz="2800" b="1">
                <a:latin typeface="Arial" panose="020B0604020202020204" pitchFamily="34" charset="0"/>
              </a:rPr>
              <a:t>KYT</a:t>
            </a:r>
            <a:r>
              <a:rPr lang="zh-CN" altLang="en-US" sz="2800" b="1" dirty="0">
                <a:latin typeface="Arial" panose="020B0604020202020204" pitchFamily="34" charset="0"/>
                <a:ea typeface="宋体" panose="02010600030101010101" pitchFamily="2" charset="-122"/>
              </a:rPr>
              <a:t>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1/2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6354" name="表格 356353"/>
          <p:cNvGraphicFramePr/>
          <p:nvPr/>
        </p:nvGraphicFramePr>
        <p:xfrm>
          <a:off x="190500" y="1092200"/>
          <a:ext cx="8828088" cy="5133975"/>
        </p:xfrm>
        <a:graphic>
          <a:graphicData uri="http://schemas.openxmlformats.org/drawingml/2006/table">
            <a:tbl>
              <a:tblPr/>
              <a:tblGrid>
                <a:gridCol w="2095500"/>
                <a:gridCol w="3810000"/>
                <a:gridCol w="2922588"/>
              </a:tblGrid>
              <a:tr h="3952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顺序</a:t>
                      </a:r>
                      <a:endParaRPr lang="zh-CN" altLang="en-US" sz="2000" b="1" dirty="0">
                        <a:latin typeface="Arial" panose="020B0604020202020204" pitchFamily="34" charset="0"/>
                        <a:ea typeface="宋体" panose="02010600030101010101" pitchFamily="2" charset="-122"/>
                      </a:endParaRPr>
                    </a:p>
                  </a:txBody>
                  <a:tcPr marL="57150" marR="5715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①</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buNone/>
                      </a:pPr>
                      <a:r>
                        <a:rPr lang="zh-CN" altLang="en-US" sz="2000" b="1" dirty="0">
                          <a:latin typeface="Arial" panose="020B0604020202020204" pitchFamily="34" charset="0"/>
                          <a:ea typeface="宋体" panose="02010600030101010101" pitchFamily="2" charset="-122"/>
                        </a:rPr>
                        <a:t>要领</a:t>
                      </a:r>
                      <a:r>
                        <a:rPr lang="en-US" altLang="ja-JP" sz="2000" b="1" dirty="0">
                          <a:latin typeface="Arial" panose="020B0604020202020204" pitchFamily="34" charset="0"/>
                        </a:rPr>
                        <a:t>②</a:t>
                      </a:r>
                      <a:endParaRPr lang="zh-CN" altLang="en-US" sz="2000" b="1" dirty="0">
                        <a:latin typeface="Arial" panose="020B0604020202020204" pitchFamily="34" charset="0"/>
                      </a:endParaRPr>
                    </a:p>
                  </a:txBody>
                  <a:tcPr marL="57150" marR="5715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rgbClr val="00FFCC"/>
                    </a:solidFill>
                  </a:tcPr>
                </a:tc>
              </a:tr>
              <a:tr h="316071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2000" dirty="0">
                          <a:latin typeface="Arial" panose="020B0604020202020204" pitchFamily="34" charset="0"/>
                        </a:rPr>
                        <a:t>２．</a:t>
                      </a:r>
                      <a:r>
                        <a:rPr lang="zh-CN" altLang="en-US" sz="2000" dirty="0">
                          <a:latin typeface="Arial" panose="020B0604020202020204" pitchFamily="34" charset="0"/>
                          <a:ea typeface="宋体" panose="02010600030101010101" pitchFamily="2" charset="-122"/>
                        </a:rPr>
                        <a:t>通过</a:t>
                      </a:r>
                      <a:r>
                        <a:rPr lang="zh-CN" altLang="en-US" sz="2000" b="1" dirty="0">
                          <a:latin typeface="Arial" panose="020B0604020202020204" pitchFamily="34" charset="0"/>
                          <a:ea typeface="宋体" panose="02010600030101010101" pitchFamily="2" charset="-122"/>
                        </a:rPr>
                        <a:t>用手指着、大声说出来</a:t>
                      </a:r>
                      <a:r>
                        <a:rPr lang="zh-CN" altLang="en-US" sz="2000" dirty="0">
                          <a:latin typeface="Arial" panose="020B0604020202020204" pitchFamily="34" charset="0"/>
                          <a:ea typeface="宋体" panose="02010600030101010101" pitchFamily="2" charset="-122"/>
                        </a:rPr>
                        <a:t>，来确认“呼出口令项目”</a:t>
                      </a:r>
                      <a:endParaRPr lang="zh-CN" altLang="en-US" sz="2000" dirty="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000" dirty="0">
                          <a:latin typeface="Arial" panose="020B0604020202020204" pitchFamily="34" charset="0"/>
                          <a:ea typeface="宋体" panose="02010600030101010101" pitchFamily="2" charset="-122"/>
                        </a:rPr>
                        <a:t>根据组长指示，组员们进行</a:t>
                      </a:r>
                      <a:r>
                        <a:rPr lang="en-US" altLang="zh-CN" sz="200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次举手表决。</a:t>
                      </a:r>
                      <a:endParaRPr lang="zh-CN" altLang="en-US" sz="2000" dirty="0">
                        <a:latin typeface="Arial" panose="020B0604020202020204" pitchFamily="34" charset="0"/>
                        <a:ea typeface="宋体" panose="02010600030101010101" pitchFamily="2" charset="-122"/>
                      </a:endParaRPr>
                    </a:p>
                    <a:p>
                      <a:pPr marL="0" lvl="0" indent="0">
                        <a:buNone/>
                      </a:pPr>
                      <a:r>
                        <a:rPr lang="zh-CN" altLang="en-US" sz="2000" dirty="0">
                          <a:latin typeface="Arial" panose="020B0604020202020204" pitchFamily="34" charset="0"/>
                          <a:ea typeface="宋体" panose="02010600030101010101" pitchFamily="2" charset="-122"/>
                        </a:rPr>
                        <a:t>组长：“呼出口令项目！</a:t>
                      </a:r>
                      <a:r>
                        <a:rPr lang="ja-JP" altLang="en-US" sz="2000" dirty="0">
                          <a:latin typeface="Arial" panose="020B0604020202020204" pitchFamily="34" charset="0"/>
                        </a:rPr>
                        <a:t> </a:t>
                      </a: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好</a:t>
                      </a:r>
                      <a:r>
                        <a:rPr lang="ja-JP" altLang="en-US" sz="2000" dirty="0">
                          <a:latin typeface="Arial" panose="020B0604020202020204" pitchFamily="34" charset="0"/>
                        </a:rPr>
                        <a:t>！」</a:t>
                      </a:r>
                      <a:br>
                        <a:rPr lang="ja-JP" altLang="en-US" sz="2000" dirty="0">
                          <a:latin typeface="Arial" panose="020B0604020202020204" pitchFamily="34" charset="0"/>
                        </a:rPr>
                      </a:b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全体组员：“</a:t>
                      </a:r>
                      <a:r>
                        <a:rPr lang="zh-CN" altLang="en-US" sz="2000" dirty="0">
                          <a:latin typeface="Arial" panose="020B0604020202020204" pitchFamily="34" charset="0"/>
                        </a:rPr>
                        <a:t>○○</a:t>
                      </a:r>
                      <a:r>
                        <a:rPr lang="ja-JP" altLang="en-US" sz="2000" dirty="0">
                          <a:latin typeface="Arial" panose="020B0604020202020204" pitchFamily="34" charset="0"/>
                        </a:rPr>
                        <a:t> </a:t>
                      </a:r>
                      <a:r>
                        <a:rPr lang="zh-CN" altLang="en-US" sz="2000" dirty="0">
                          <a:latin typeface="Arial" panose="020B0604020202020204" pitchFamily="34" charset="0"/>
                          <a:ea typeface="宋体" panose="02010600030101010101" pitchFamily="2" charset="-122"/>
                        </a:rPr>
                        <a:t>好</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a:t>
                      </a:r>
                      <a:r>
                        <a:rPr lang="ja-JP" altLang="en-US" sz="2000" dirty="0">
                          <a:latin typeface="Arial" panose="020B0604020202020204" pitchFamily="34" charset="0"/>
                        </a:rPr>
                        <a:t>（</a:t>
                      </a:r>
                      <a:r>
                        <a:rPr lang="en-US" altLang="ja-JP" sz="2000">
                          <a:latin typeface="Arial" panose="020B0604020202020204" pitchFamily="34" charset="0"/>
                        </a:rPr>
                        <a:t>3</a:t>
                      </a:r>
                      <a:r>
                        <a:rPr lang="zh-CN" altLang="en-US" sz="2000" dirty="0">
                          <a:latin typeface="Arial" panose="020B0604020202020204" pitchFamily="34" charset="0"/>
                          <a:ea typeface="宋体" panose="02010600030101010101" pitchFamily="2" charset="-122"/>
                        </a:rPr>
                        <a:t>次</a:t>
                      </a:r>
                      <a:r>
                        <a:rPr lang="ja-JP" altLang="en-US" sz="2000" dirty="0">
                          <a:latin typeface="Arial" panose="020B0604020202020204" pitchFamily="34" charset="0"/>
                        </a:rPr>
                        <a:t>）</a:t>
                      </a:r>
                      <a:endParaRPr lang="zh-CN" altLang="en-US" sz="2000">
                        <a:latin typeface="Arial" panose="020B0604020202020204" pitchFamily="34" charset="0"/>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97155" lvl="0" indent="-97155">
                        <a:buChar char="•"/>
                      </a:pPr>
                      <a:r>
                        <a:rPr lang="zh-CN" altLang="en-US" sz="2000" dirty="0">
                          <a:latin typeface="Arial" panose="020B0604020202020204" pitchFamily="34" charset="0"/>
                          <a:ea typeface="宋体" panose="02010600030101010101" pitchFamily="2" charset="-122"/>
                        </a:rPr>
                        <a:t>端正姿势，眼手并用，关注文字，</a:t>
                      </a:r>
                      <a:endParaRPr lang="ja-JP" altLang="en-US" sz="2000" dirty="0">
                        <a:latin typeface="Arial" panose="020B0604020202020204" pitchFamily="34" charset="0"/>
                      </a:endParaRPr>
                    </a:p>
                    <a:p>
                      <a:pPr marL="97155" lvl="0" indent="-97155">
                        <a:buChar char="•"/>
                      </a:pPr>
                      <a:r>
                        <a:rPr lang="en-US" altLang="zh-CN" sz="2000">
                          <a:latin typeface="Arial" panose="020B0604020202020204" pitchFamily="34" charset="0"/>
                          <a:ea typeface="宋体" panose="02010600030101010101" pitchFamily="2" charset="-122"/>
                        </a:rPr>
                        <a:t>3</a:t>
                      </a:r>
                      <a:r>
                        <a:rPr lang="zh-CN" altLang="en-US" sz="2000" dirty="0">
                          <a:latin typeface="Arial" panose="020B0604020202020204" pitchFamily="34" charset="0"/>
                          <a:ea typeface="宋体" panose="02010600030101010101" pitchFamily="2" charset="-122"/>
                        </a:rPr>
                        <a:t>次举手表决，将该项目记在脑中，与现场实践联系起来。</a:t>
                      </a:r>
                      <a:endParaRPr lang="ja-JP" altLang="en-US" sz="2000" dirty="0">
                        <a:latin typeface="Arial" panose="020B0604020202020204" pitchFamily="34" charset="0"/>
                      </a:endParaRPr>
                    </a:p>
                    <a:p>
                      <a:pPr marL="97155" lvl="0" indent="-97155">
                        <a:buChar char="•"/>
                      </a:pPr>
                      <a:r>
                        <a:rPr lang="zh-CN" altLang="en-US" sz="2000" dirty="0">
                          <a:latin typeface="Arial" panose="020B0604020202020204" pitchFamily="34" charset="0"/>
                          <a:ea typeface="宋体" panose="02010600030101010101" pitchFamily="2" charset="-122"/>
                        </a:rPr>
                        <a:t>组长的口号可省略为：“呼出口令！</a:t>
                      </a:r>
                      <a:r>
                        <a:rPr lang="en-US" altLang="ja-JP"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好</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ysDash"/>
                      <a:headEnd type="none" w="med" len="med"/>
                      <a:tailEnd type="none" w="med" len="med"/>
                    </a:lnB>
                    <a:lnTlToBr>
                      <a:noFill/>
                    </a:lnTlToBr>
                    <a:lnBlToTr>
                      <a:noFill/>
                    </a:lnBlToTr>
                    <a:noFill/>
                  </a:tcPr>
                </a:tc>
              </a:tr>
              <a:tr h="15779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95580" lvl="0" indent="-195580">
                        <a:buNone/>
                      </a:pPr>
                      <a:r>
                        <a:rPr lang="ja-JP" altLang="en-US" sz="2000" dirty="0">
                          <a:latin typeface="Arial" panose="020B0604020202020204" pitchFamily="34" charset="0"/>
                        </a:rPr>
                        <a:t>３．</a:t>
                      </a:r>
                      <a:r>
                        <a:rPr lang="zh-CN" altLang="en-US" sz="2000" dirty="0">
                          <a:latin typeface="Arial" panose="020B0604020202020204" pitchFamily="34" charset="0"/>
                          <a:ea typeface="宋体" panose="02010600030101010101" pitchFamily="2" charset="-122"/>
                        </a:rPr>
                        <a:t>通过“预备</a:t>
                      </a:r>
                      <a:r>
                        <a:rPr lang="en-US" altLang="ja-JP">
                          <a:latin typeface="Times New Roman" panose="02020603050405020304" pitchFamily="18" charset="0"/>
                        </a:rPr>
                        <a:t>·</a:t>
                      </a:r>
                      <a:r>
                        <a:rPr lang="zh-CN" altLang="en-US" sz="2000" dirty="0">
                          <a:latin typeface="Arial" panose="020B0604020202020204" pitchFamily="34" charset="0"/>
                          <a:ea typeface="宋体" panose="02010600030101010101" pitchFamily="2" charset="-122"/>
                        </a:rPr>
                        <a:t>行动”来总结</a:t>
                      </a:r>
                      <a:r>
                        <a:rPr lang="en-US" altLang="ja-JP" sz="2000">
                          <a:latin typeface="Arial" panose="020B0604020202020204" pitchFamily="34" charset="0"/>
                        </a:rPr>
                        <a:t>KYT</a:t>
                      </a:r>
                      <a:endParaRPr lang="zh-CN" altLang="en-US" sz="2000">
                        <a:latin typeface="Arial" panose="020B0604020202020204" pitchFamily="34" charset="0"/>
                      </a:endParaRPr>
                    </a:p>
                  </a:txBody>
                  <a:tcPr marL="57150" marR="5715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000" dirty="0">
                          <a:latin typeface="Arial" panose="020B0604020202020204" pitchFamily="34" charset="0"/>
                          <a:ea typeface="宋体" panose="02010600030101010101" pitchFamily="2" charset="-122"/>
                        </a:rPr>
                        <a:t>遵照组长的口令预备和行动。</a:t>
                      </a:r>
                      <a:endParaRPr lang="zh-CN" altLang="en-US" sz="2000" dirty="0">
                        <a:latin typeface="Arial" panose="020B0604020202020204" pitchFamily="34" charset="0"/>
                        <a:ea typeface="宋体" panose="02010600030101010101" pitchFamily="2" charset="-122"/>
                      </a:endParaRPr>
                    </a:p>
                    <a:p>
                      <a:pPr marL="0" lvl="0" indent="0">
                        <a:buNone/>
                      </a:pPr>
                      <a:r>
                        <a:rPr lang="zh-CN" altLang="en-US" sz="2000" dirty="0">
                          <a:latin typeface="Arial" panose="020B0604020202020204" pitchFamily="34" charset="0"/>
                          <a:ea typeface="宋体" panose="02010600030101010101" pitchFamily="2" charset="-122"/>
                        </a:rPr>
                        <a:t>组长：“做到零事故！”</a:t>
                      </a:r>
                      <a:br>
                        <a:rPr lang="ja-JP" altLang="en-US" sz="2000" dirty="0">
                          <a:latin typeface="Arial" panose="020B0604020202020204" pitchFamily="34" charset="0"/>
                        </a:rPr>
                      </a:br>
                      <a:r>
                        <a:rPr lang="zh-CN" altLang="en-US" sz="2000" dirty="0">
                          <a:latin typeface="Arial" panose="020B0604020202020204" pitchFamily="34" charset="0"/>
                          <a:ea typeface="宋体" panose="02010600030101010101" pitchFamily="2" charset="-122"/>
                        </a:rPr>
                        <a:t>组员：“做到零事故</a:t>
                      </a: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a:t>
                      </a:r>
                      <a:endParaRPr lang="zh-CN" altLang="en-US" sz="2000" dirty="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zh-CN" altLang="en-US" sz="2000" dirty="0">
                          <a:latin typeface="Arial" panose="020B0604020202020204" pitchFamily="34" charset="0"/>
                          <a:ea typeface="宋体" panose="02010600030101010101" pitchFamily="2" charset="-122"/>
                        </a:rPr>
                        <a:t>决心做到现场实践</a:t>
                      </a:r>
                      <a:endParaRPr lang="en-US" altLang="zh-CN" sz="2000">
                        <a:latin typeface="Arial" panose="020B0604020202020204" pitchFamily="34" charset="0"/>
                        <a:ea typeface="宋体" panose="02010600030101010101" pitchFamily="2" charset="-122"/>
                      </a:endParaRPr>
                    </a:p>
                  </a:txBody>
                  <a:tcPr marL="57150" marR="5715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ysDash"/>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56372" name="文本框 356371"/>
          <p:cNvSpPr txBox="1"/>
          <p:nvPr/>
        </p:nvSpPr>
        <p:spPr>
          <a:xfrm>
            <a:off x="152400" y="228600"/>
            <a:ext cx="6553200" cy="563563"/>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spcBef>
                <a:spcPct val="50000"/>
              </a:spcBef>
            </a:pP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确认</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总结</a:t>
            </a:r>
            <a:r>
              <a:rPr lang="en-US" altLang="ja-JP" sz="2800" b="1">
                <a:latin typeface="Arial" panose="020B0604020202020204" pitchFamily="34" charset="0"/>
              </a:rPr>
              <a:t>KYT</a:t>
            </a:r>
            <a:r>
              <a:rPr lang="zh-CN" altLang="en-US" sz="2800" b="1" dirty="0">
                <a:latin typeface="Arial" panose="020B0604020202020204" pitchFamily="34" charset="0"/>
                <a:ea typeface="宋体" panose="02010600030101010101" pitchFamily="2" charset="-122"/>
              </a:rPr>
              <a:t>的顺序</a:t>
            </a:r>
            <a:r>
              <a:rPr lang="ja-JP" altLang="en-US" sz="2800" b="1" dirty="0">
                <a:latin typeface="Arial" panose="020B0604020202020204" pitchFamily="34" charset="0"/>
              </a:rPr>
              <a:t>・</a:t>
            </a:r>
            <a:r>
              <a:rPr lang="zh-CN" altLang="en-US" sz="2800" b="1" dirty="0">
                <a:latin typeface="Arial" panose="020B0604020202020204" pitchFamily="34" charset="0"/>
                <a:ea typeface="宋体" panose="02010600030101010101" pitchFamily="2" charset="-122"/>
              </a:rPr>
              <a:t>要领</a:t>
            </a:r>
            <a:r>
              <a:rPr lang="ja-JP" altLang="en-US" sz="2800" b="1" dirty="0">
                <a:latin typeface="Arial" panose="020B0604020202020204" pitchFamily="34" charset="0"/>
              </a:rPr>
              <a:t>（</a:t>
            </a:r>
            <a:r>
              <a:rPr lang="en-US" altLang="ja-JP" sz="2800" b="1">
                <a:latin typeface="Arial" panose="020B0604020202020204" pitchFamily="34" charset="0"/>
              </a:rPr>
              <a:t>2/2</a:t>
            </a:r>
            <a:r>
              <a:rPr lang="ja-JP" altLang="en-US" sz="2800" b="1" dirty="0">
                <a:latin typeface="Arial" panose="020B0604020202020204" pitchFamily="34" charset="0"/>
              </a:rPr>
              <a:t>）</a:t>
            </a:r>
            <a:endParaRPr lang="ja-JP" altLang="en-US" sz="2800" b="1">
              <a:latin typeface="Arial" panose="020B0604020202020204" pitchFamily="34"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02" name="表格 358401"/>
          <p:cNvGraphicFramePr/>
          <p:nvPr/>
        </p:nvGraphicFramePr>
        <p:xfrm>
          <a:off x="704850" y="1828800"/>
          <a:ext cx="7924800" cy="4111625"/>
        </p:xfrm>
        <a:graphic>
          <a:graphicData uri="http://schemas.openxmlformats.org/drawingml/2006/table">
            <a:tbl>
              <a:tblPr/>
              <a:tblGrid>
                <a:gridCol w="7924800"/>
              </a:tblGrid>
              <a:tr h="560388">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buNone/>
                      </a:pPr>
                      <a:r>
                        <a:rPr lang="en-US" altLang="ja-JP" sz="2400" dirty="0">
                          <a:latin typeface="Arial" panose="020B0604020202020204" pitchFamily="34" charset="0"/>
                        </a:rPr>
                        <a:t>○</a:t>
                      </a:r>
                      <a:r>
                        <a:rPr lang="en-US" altLang="ja-JP" sz="2400">
                          <a:latin typeface="Arial" panose="020B0604020202020204" pitchFamily="34" charset="0"/>
                        </a:rPr>
                        <a:t>2</a:t>
                      </a:r>
                      <a:r>
                        <a:rPr lang="ja-JP" altLang="en-US" sz="2400" dirty="0">
                          <a:latin typeface="Arial" panose="020B0604020202020204" pitchFamily="34" charset="0"/>
                        </a:rPr>
                        <a:t>～</a:t>
                      </a:r>
                      <a:r>
                        <a:rPr lang="en-US" altLang="ja-JP" sz="2400">
                          <a:latin typeface="Arial" panose="020B0604020202020204" pitchFamily="34" charset="0"/>
                        </a:rPr>
                        <a:t>3</a:t>
                      </a:r>
                      <a:r>
                        <a:rPr lang="zh-CN" altLang="en-US" sz="2400" dirty="0">
                          <a:latin typeface="Arial" panose="020B0604020202020204" pitchFamily="34" charset="0"/>
                          <a:ea typeface="宋体" panose="02010600030101010101" pitchFamily="2" charset="-122"/>
                        </a:rPr>
                        <a:t>组之间组成对，进行相互发表与评论。</a:t>
                      </a:r>
                      <a:endParaRPr lang="zh-CN" altLang="en-US" sz="2400">
                        <a:latin typeface="Arial" panose="020B0604020202020204" pitchFamily="34" charset="0"/>
                      </a:endParaRPr>
                    </a:p>
                  </a:txBody>
                  <a:tcPr marL="95250" marR="95250" marT="38100" marB="38100" anchor="ctr" anchorCtr="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a:noFill/>
                    </a:lnB>
                    <a:lnTlToBr>
                      <a:noFill/>
                    </a:lnTlToBr>
                    <a:lnBlToTr>
                      <a:noFill/>
                    </a:lnBlToTr>
                    <a:noFill/>
                  </a:tcPr>
                </a:tc>
              </a:tr>
              <a:tr h="1439862">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143000" lvl="0" indent="-1143000">
                        <a:buNone/>
                      </a:pPr>
                      <a:r>
                        <a:rPr lang="en-US" altLang="ja-JP"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发表</a:t>
                      </a:r>
                      <a:r>
                        <a:rPr lang="ja-JP" altLang="en-US" sz="2400" dirty="0">
                          <a:latin typeface="Arial" panose="020B0604020202020204" pitchFamily="34" charset="0"/>
                        </a:rPr>
                        <a:t>： </a:t>
                      </a:r>
                      <a:r>
                        <a:rPr lang="zh-CN" altLang="en-US" sz="2400" dirty="0">
                          <a:latin typeface="Arial" panose="020B0604020202020204" pitchFamily="34" charset="0"/>
                          <a:ea typeface="宋体" panose="02010600030101010101" pitchFamily="2" charset="-122"/>
                        </a:rPr>
                        <a:t>发表者从</a:t>
                      </a:r>
                      <a:r>
                        <a:rPr lang="en-US" altLang="ja-JP" sz="2400">
                          <a:latin typeface="Arial" panose="020B0604020202020204" pitchFamily="34" charset="0"/>
                        </a:rPr>
                        <a:t>1</a:t>
                      </a:r>
                      <a:r>
                        <a:rPr lang="zh-CN" altLang="en-US" sz="2400" dirty="0">
                          <a:latin typeface="Arial" panose="020B0604020202020204" pitchFamily="34" charset="0"/>
                          <a:ea typeface="宋体" panose="02010600030101010101" pitchFamily="2" charset="-122"/>
                        </a:rPr>
                        <a:t>步到</a:t>
                      </a:r>
                      <a:r>
                        <a:rPr lang="en-US" altLang="ja-JP" sz="2400">
                          <a:latin typeface="Arial" panose="020B0604020202020204" pitchFamily="34" charset="0"/>
                        </a:rPr>
                        <a:t>4</a:t>
                      </a:r>
                      <a:r>
                        <a:rPr lang="zh-CN" altLang="en-US" sz="2400" dirty="0">
                          <a:latin typeface="Arial" panose="020B0604020202020204" pitchFamily="34" charset="0"/>
                          <a:ea typeface="宋体" panose="02010600030101010101" pitchFamily="2" charset="-122"/>
                        </a:rPr>
                        <a:t>步直到确认为止，不加入个人的意见与感想，阅读写在报告纸上的内容。</a:t>
                      </a:r>
                      <a:endParaRPr lang="zh-CN" altLang="en-US" sz="2400" dirty="0">
                        <a:latin typeface="Arial" panose="020B0604020202020204" pitchFamily="34" charset="0"/>
                      </a:endParaRPr>
                    </a:p>
                  </a:txBody>
                  <a:tcPr marL="95250" marR="95250" marT="38100" marB="38100" anchor="ctr" anchorCtr="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a:noFill/>
                    </a:lnB>
                    <a:lnTlToBr>
                      <a:noFill/>
                    </a:lnTlToBr>
                    <a:lnBlToTr>
                      <a:noFill/>
                    </a:lnBlToTr>
                    <a:noFill/>
                  </a:tcPr>
                </a:tc>
              </a:tr>
              <a:tr h="21113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1428750" lvl="0" indent="-1428750">
                        <a:buNone/>
                      </a:pPr>
                      <a:r>
                        <a:rPr lang="en-US" altLang="ja-JP" sz="2400" dirty="0">
                          <a:latin typeface="Arial" panose="020B0604020202020204" pitchFamily="34" charset="0"/>
                        </a:rPr>
                        <a:t>○</a:t>
                      </a:r>
                      <a:r>
                        <a:rPr lang="zh-CN" altLang="en-US" sz="2400" dirty="0">
                          <a:latin typeface="Arial" panose="020B0604020202020204" pitchFamily="34" charset="0"/>
                          <a:ea typeface="宋体" panose="02010600030101010101" pitchFamily="2" charset="-122"/>
                        </a:rPr>
                        <a:t>评价</a:t>
                      </a:r>
                      <a:r>
                        <a:rPr lang="ja-JP" altLang="en-US" sz="2400" dirty="0">
                          <a:latin typeface="Arial" panose="020B0604020202020204" pitchFamily="34" charset="0"/>
                        </a:rPr>
                        <a:t>： </a:t>
                      </a:r>
                      <a:r>
                        <a:rPr lang="zh-CN" altLang="en-US" sz="2400" dirty="0">
                          <a:latin typeface="Arial" panose="020B0604020202020204" pitchFamily="34" charset="0"/>
                          <a:ea typeface="宋体" panose="02010600030101010101" pitchFamily="2" charset="-122"/>
                        </a:rPr>
                        <a:t>评价员针对其他组的发表进行（</a:t>
                      </a:r>
                      <a:r>
                        <a:rPr lang="en-US" altLang="zh-CN" sz="2400">
                          <a:latin typeface="Arial" panose="020B0604020202020204" pitchFamily="34" charset="0"/>
                          <a:ea typeface="宋体" panose="02010600030101010101" pitchFamily="2" charset="-122"/>
                        </a:rPr>
                        <a:t>1~2</a:t>
                      </a:r>
                      <a:r>
                        <a:rPr lang="zh-CN" altLang="en-US" sz="2400" dirty="0">
                          <a:latin typeface="Arial" panose="020B0604020202020204" pitchFamily="34" charset="0"/>
                          <a:ea typeface="宋体" panose="02010600030101010101" pitchFamily="2" charset="-122"/>
                        </a:rPr>
                        <a:t>分钟的）评价。首先是指出长处加以表扬，有问题的话的话，应先说一句“硬要说点意见的话”再加以建议。学习其他组实施的</a:t>
                      </a:r>
                      <a:r>
                        <a:rPr lang="en-US" altLang="zh-CN" sz="2400">
                          <a:latin typeface="Arial" panose="020B0604020202020204" pitchFamily="34" charset="0"/>
                          <a:ea typeface="宋体" panose="02010600030101010101" pitchFamily="2" charset="-122"/>
                        </a:rPr>
                        <a:t>KYT</a:t>
                      </a:r>
                      <a:r>
                        <a:rPr lang="zh-CN" altLang="en-US" sz="2400" dirty="0">
                          <a:latin typeface="Arial" panose="020B0604020202020204" pitchFamily="34" charset="0"/>
                          <a:ea typeface="宋体" panose="02010600030101010101" pitchFamily="2" charset="-122"/>
                        </a:rPr>
                        <a:t>才是基本。</a:t>
                      </a:r>
                      <a:endParaRPr lang="zh-CN" altLang="en-US" sz="2400" dirty="0">
                        <a:latin typeface="Arial" panose="020B0604020202020204" pitchFamily="34" charset="0"/>
                      </a:endParaRPr>
                    </a:p>
                  </a:txBody>
                  <a:tcPr marL="95250" marR="95250" marT="38100" marB="38100" anchor="ctr" anchorCtr="0">
                    <a:lnL w="28575"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a:noFill/>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358410" name="文本框 358409"/>
          <p:cNvSpPr txBox="1"/>
          <p:nvPr/>
        </p:nvSpPr>
        <p:spPr>
          <a:xfrm>
            <a:off x="1295400" y="579438"/>
            <a:ext cx="6934200" cy="868362"/>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zh-CN" altLang="en-US" sz="4800" b="1" dirty="0">
                <a:latin typeface="Arial" panose="020B0604020202020204" pitchFamily="34" charset="0"/>
                <a:ea typeface="华文楷体" panose="02010600040101010101" pitchFamily="2" charset="-122"/>
              </a:rPr>
              <a:t>发表</a:t>
            </a:r>
            <a:r>
              <a:rPr lang="ja-JP" altLang="en-US" sz="4800" b="1" dirty="0">
                <a:latin typeface="Arial" panose="020B0604020202020204" pitchFamily="34" charset="0"/>
                <a:ea typeface="华文楷体" panose="02010600040101010101" pitchFamily="2" charset="-122"/>
              </a:rPr>
              <a:t>・</a:t>
            </a:r>
            <a:r>
              <a:rPr lang="zh-CN" altLang="en-US" sz="4800" b="1" dirty="0">
                <a:latin typeface="Arial" panose="020B0604020202020204" pitchFamily="34" charset="0"/>
                <a:ea typeface="华文楷体" panose="02010600040101010101" pitchFamily="2" charset="-122"/>
              </a:rPr>
              <a:t>评论</a:t>
            </a:r>
            <a:endParaRPr lang="zh-CN" altLang="en-US" sz="4800" b="1" dirty="0">
              <a:latin typeface="Arial" panose="020B0604020202020204" pitchFamily="34" charset="0"/>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3"/>
            </p:custDataLst>
          </p:nvPr>
        </p:nvSpPr>
        <p:spPr>
          <a:xfrm>
            <a:off x="5983605" y="3969060"/>
            <a:ext cx="2845118" cy="1188132"/>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schemeClr val="lt1"/>
              </a:solidFill>
            </a:endParaRPr>
          </a:p>
        </p:txBody>
      </p:sp>
      <p:pic>
        <p:nvPicPr>
          <p:cNvPr id="5" name="图片 4" descr="公众号二维码"/>
          <p:cNvPicPr>
            <a:picLocks noChangeAspect="1"/>
          </p:cNvPicPr>
          <p:nvPr/>
        </p:nvPicPr>
        <p:blipFill>
          <a:blip r:embed="rId4"/>
          <a:stretch>
            <a:fillRect/>
          </a:stretch>
        </p:blipFill>
        <p:spPr>
          <a:xfrm>
            <a:off x="6961346" y="4017161"/>
            <a:ext cx="891000" cy="891000"/>
          </a:xfrm>
          <a:prstGeom prst="rect">
            <a:avLst/>
          </a:prstGeom>
        </p:spPr>
      </p:pic>
      <p:sp>
        <p:nvSpPr>
          <p:cNvPr id="2" name="文本框 1"/>
          <p:cNvSpPr txBox="1"/>
          <p:nvPr>
            <p:custDataLst>
              <p:tags r:id="rId5"/>
            </p:custDataLst>
          </p:nvPr>
        </p:nvSpPr>
        <p:spPr>
          <a:xfrm>
            <a:off x="6066366" y="4231190"/>
            <a:ext cx="943451" cy="651986"/>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7"/>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8"/>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7056276" y="4908161"/>
            <a:ext cx="702078" cy="346075"/>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框 64513"/>
          <p:cNvSpPr txBox="1"/>
          <p:nvPr/>
        </p:nvSpPr>
        <p:spPr>
          <a:xfrm>
            <a:off x="395605" y="548640"/>
            <a:ext cx="7467600" cy="623888"/>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zh-CN" altLang="en-US" sz="3200" b="1" dirty="0">
                <a:latin typeface="Arial" panose="020B0604020202020204" pitchFamily="34" charset="0"/>
                <a:ea typeface="华文楷体" panose="02010600040101010101" pitchFamily="2" charset="-122"/>
              </a:rPr>
              <a:t>存在于工作现场的危险是指？</a:t>
            </a:r>
            <a:endParaRPr lang="ja-JP" altLang="en-US" sz="3200" b="1">
              <a:latin typeface="Arial" panose="020B0604020202020204" pitchFamily="34" charset="0"/>
              <a:ea typeface="华文楷体" panose="02010600040101010101" pitchFamily="2" charset="-122"/>
            </a:endParaRPr>
          </a:p>
        </p:txBody>
      </p:sp>
      <p:sp>
        <p:nvSpPr>
          <p:cNvPr id="64515" name="文本框 64514"/>
          <p:cNvSpPr txBox="1"/>
          <p:nvPr/>
        </p:nvSpPr>
        <p:spPr>
          <a:xfrm>
            <a:off x="304800" y="2663825"/>
            <a:ext cx="3810000" cy="86677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看得见却不能马上做出判断的危险</a:t>
            </a:r>
            <a:endParaRPr lang="ja-JP" altLang="en-US" b="1">
              <a:latin typeface="Arial" panose="020B0604020202020204" pitchFamily="34" charset="0"/>
              <a:ea typeface="华文楷体" panose="02010600040101010101" pitchFamily="2" charset="-122"/>
            </a:endParaRPr>
          </a:p>
        </p:txBody>
      </p:sp>
      <p:sp>
        <p:nvSpPr>
          <p:cNvPr id="64516" name="文本框 64515"/>
          <p:cNvSpPr txBox="1"/>
          <p:nvPr/>
        </p:nvSpPr>
        <p:spPr>
          <a:xfrm>
            <a:off x="323850" y="3771900"/>
            <a:ext cx="3835400" cy="86677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不仔细观察的话就会疏忽的危险</a:t>
            </a:r>
            <a:endParaRPr lang="ja-JP" altLang="en-US" b="1">
              <a:latin typeface="Arial" panose="020B0604020202020204" pitchFamily="34" charset="0"/>
              <a:ea typeface="华文楷体" panose="02010600040101010101" pitchFamily="2" charset="-122"/>
            </a:endParaRPr>
          </a:p>
        </p:txBody>
      </p:sp>
      <p:sp>
        <p:nvSpPr>
          <p:cNvPr id="64517" name="文本框 64516"/>
          <p:cNvSpPr txBox="1"/>
          <p:nvPr/>
        </p:nvSpPr>
        <p:spPr>
          <a:xfrm>
            <a:off x="304800" y="4926013"/>
            <a:ext cx="38100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不可</a:t>
            </a:r>
            <a:r>
              <a:rPr lang="zh-CN" altLang="en-US" b="1" dirty="0">
                <a:latin typeface="Arial" panose="020B0604020202020204" pitchFamily="34" charset="0"/>
                <a:ea typeface="华文楷体" panose="02010600040101010101" pitchFamily="2" charset="-122"/>
              </a:rPr>
              <a:t>预</a:t>
            </a:r>
            <a:r>
              <a:rPr lang="zh-CN" altLang="en-US" b="1" dirty="0">
                <a:latin typeface="Arial" panose="020B0604020202020204" pitchFamily="34" charset="0"/>
                <a:ea typeface="华文楷体" panose="02010600040101010101" pitchFamily="2" charset="-122"/>
              </a:rPr>
              <a:t>见危险</a:t>
            </a:r>
            <a:endParaRPr lang="en-US" altLang="zh-CN" b="1">
              <a:latin typeface="Arial" panose="020B0604020202020204" pitchFamily="34" charset="0"/>
              <a:ea typeface="华文楷体" panose="02010600040101010101" pitchFamily="2" charset="-122"/>
            </a:endParaRPr>
          </a:p>
        </p:txBody>
      </p:sp>
      <p:sp>
        <p:nvSpPr>
          <p:cNvPr id="64518" name="文本框 64517"/>
          <p:cNvSpPr txBox="1"/>
          <p:nvPr/>
        </p:nvSpPr>
        <p:spPr>
          <a:xfrm>
            <a:off x="304800" y="1901825"/>
            <a:ext cx="38100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可见危险</a:t>
            </a:r>
            <a:endParaRPr lang="ja-JP" altLang="en-US" b="1">
              <a:latin typeface="Arial" panose="020B0604020202020204" pitchFamily="34" charset="0"/>
              <a:ea typeface="华文楷体" panose="02010600040101010101" pitchFamily="2" charset="-122"/>
            </a:endParaRPr>
          </a:p>
        </p:txBody>
      </p:sp>
      <p:sp>
        <p:nvSpPr>
          <p:cNvPr id="64519" name="文本框 64518"/>
          <p:cNvSpPr txBox="1"/>
          <p:nvPr/>
        </p:nvSpPr>
        <p:spPr>
          <a:xfrm>
            <a:off x="5029200" y="2913063"/>
            <a:ext cx="3962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对方下一个动作会是什么？</a:t>
            </a:r>
            <a:endParaRPr lang="zh-CN" altLang="en-US" b="1" dirty="0">
              <a:latin typeface="Arial" panose="020B0604020202020204" pitchFamily="34" charset="0"/>
              <a:ea typeface="华文楷体" panose="02010600040101010101" pitchFamily="2" charset="-122"/>
            </a:endParaRPr>
          </a:p>
        </p:txBody>
      </p:sp>
      <p:sp>
        <p:nvSpPr>
          <p:cNvPr id="64520" name="文本框 64519"/>
          <p:cNvSpPr txBox="1"/>
          <p:nvPr/>
        </p:nvSpPr>
        <p:spPr>
          <a:xfrm>
            <a:off x="5029200" y="1901825"/>
            <a:ext cx="3962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前方有自动叉车正在运作</a:t>
            </a:r>
            <a:endParaRPr lang="ja-JP" altLang="en-US" b="1" dirty="0">
              <a:latin typeface="Arial" panose="020B0604020202020204" pitchFamily="34" charset="0"/>
              <a:ea typeface="华文楷体" panose="02010600040101010101" pitchFamily="2" charset="-122"/>
            </a:endParaRPr>
          </a:p>
        </p:txBody>
      </p:sp>
      <p:sp>
        <p:nvSpPr>
          <p:cNvPr id="64521" name="文本框 64520"/>
          <p:cNvSpPr txBox="1"/>
          <p:nvPr/>
        </p:nvSpPr>
        <p:spPr>
          <a:xfrm>
            <a:off x="5029200" y="3959225"/>
            <a:ext cx="3962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设备中存在人或者是飞溅物</a:t>
            </a:r>
            <a:endParaRPr lang="ja-JP" altLang="en-US" b="1">
              <a:latin typeface="Arial" panose="020B0604020202020204" pitchFamily="34" charset="0"/>
              <a:ea typeface="华文楷体" panose="02010600040101010101" pitchFamily="2" charset="-122"/>
            </a:endParaRPr>
          </a:p>
        </p:txBody>
      </p:sp>
      <p:sp>
        <p:nvSpPr>
          <p:cNvPr id="64522" name="文本框 64521"/>
          <p:cNvSpPr txBox="1"/>
          <p:nvPr/>
        </p:nvSpPr>
        <p:spPr>
          <a:xfrm>
            <a:off x="5029200" y="4921250"/>
            <a:ext cx="3962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缺氧操作、瓦斯中毒、电</a:t>
            </a:r>
            <a:endParaRPr lang="ja-JP" altLang="en-US" b="1">
              <a:latin typeface="Arial" panose="020B0604020202020204" pitchFamily="34" charset="0"/>
              <a:ea typeface="华文楷体" panose="02010600040101010101" pitchFamily="2" charset="-122"/>
            </a:endParaRPr>
          </a:p>
        </p:txBody>
      </p:sp>
      <p:sp>
        <p:nvSpPr>
          <p:cNvPr id="64523" name="右箭头 64522"/>
          <p:cNvSpPr/>
          <p:nvPr/>
        </p:nvSpPr>
        <p:spPr>
          <a:xfrm>
            <a:off x="4267200" y="1825625"/>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4524" name="右箭头 64523"/>
          <p:cNvSpPr/>
          <p:nvPr/>
        </p:nvSpPr>
        <p:spPr>
          <a:xfrm>
            <a:off x="4267200" y="2816225"/>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4525" name="右箭头 64524"/>
          <p:cNvSpPr/>
          <p:nvPr/>
        </p:nvSpPr>
        <p:spPr>
          <a:xfrm>
            <a:off x="4267200" y="3883025"/>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4526" name="右箭头 64525"/>
          <p:cNvSpPr/>
          <p:nvPr/>
        </p:nvSpPr>
        <p:spPr>
          <a:xfrm>
            <a:off x="4267200" y="4845050"/>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4527" name="文本框 64526"/>
          <p:cNvSpPr txBox="1"/>
          <p:nvPr/>
        </p:nvSpPr>
        <p:spPr>
          <a:xfrm>
            <a:off x="179388" y="5661025"/>
            <a:ext cx="7315200" cy="473075"/>
          </a:xfrm>
          <a:prstGeom prst="rect">
            <a:avLst/>
          </a:prstGeom>
          <a:noFill/>
          <a:ln w="9525">
            <a:noFill/>
          </a:ln>
        </p:spPr>
        <p:txBody>
          <a:bodyPr lIns="54000" tIns="54000" rIns="54000" bIns="54000">
            <a:spAutoFit/>
          </a:bodyPr>
          <a:p>
            <a:r>
              <a:rPr lang="en-US" altLang="ja-JP" b="1">
                <a:latin typeface="Arial" panose="020B0604020202020204" pitchFamily="34" charset="0"/>
                <a:ea typeface="华文楷体" panose="02010600040101010101" pitchFamily="2" charset="-122"/>
              </a:rPr>
              <a:t>※</a:t>
            </a:r>
            <a:r>
              <a:rPr lang="zh-CN" altLang="en-US" b="1" dirty="0">
                <a:latin typeface="Times New Roman" panose="02020603050405020304" pitchFamily="18" charset="0"/>
                <a:ea typeface="宋体" panose="02010600030101010101" pitchFamily="2" charset="-122"/>
              </a:rPr>
              <a:t>灾害</a:t>
            </a:r>
            <a:r>
              <a:rPr lang="zh-CN" altLang="en-US" b="1" dirty="0">
                <a:latin typeface="Arial" panose="020B0604020202020204" pitchFamily="34" charset="0"/>
                <a:ea typeface="华文楷体" panose="02010600040101010101" pitchFamily="2" charset="-122"/>
              </a:rPr>
              <a:t>防止就是对危险采取应对措施。</a:t>
            </a:r>
            <a:endParaRPr lang="ja-JP" altLang="en-US" b="1">
              <a:latin typeface="Arial" panose="020B0604020202020204" pitchFamily="34" charset="0"/>
              <a:ea typeface="华文楷体" panose="02010600040101010101" pitchFamily="2" charset="-122"/>
            </a:endParaRPr>
          </a:p>
        </p:txBody>
      </p:sp>
      <p:sp>
        <p:nvSpPr>
          <p:cNvPr id="64529" name="文本框 64528"/>
          <p:cNvSpPr txBox="1"/>
          <p:nvPr/>
        </p:nvSpPr>
        <p:spPr>
          <a:xfrm>
            <a:off x="395288" y="1268413"/>
            <a:ext cx="8137525" cy="473075"/>
          </a:xfrm>
          <a:prstGeom prst="rect">
            <a:avLst/>
          </a:prstGeom>
          <a:noFill/>
          <a:ln w="9525">
            <a:noFill/>
          </a:ln>
        </p:spPr>
        <p:txBody>
          <a:bodyPr lIns="54000" tIns="54000" rIns="54000" bIns="54000">
            <a:spAutoFit/>
          </a:bodyPr>
          <a:p>
            <a:r>
              <a:rPr lang="zh-CN" altLang="en-US" b="1" dirty="0">
                <a:latin typeface="Times New Roman" panose="02020603050405020304" pitchFamily="18" charset="0"/>
                <a:ea typeface="宋体" panose="02010600030101010101" pitchFamily="2" charset="-122"/>
              </a:rPr>
              <a:t>存在于工作场所的危险既有可见危险，又有不可见危险。</a:t>
            </a:r>
            <a:endParaRPr lang="ja-JP" altLang="en-US" b="1">
              <a:latin typeface="Times New Roman" panose="02020603050405020304" pitchFamily="18"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文本框 66561"/>
          <p:cNvSpPr txBox="1"/>
          <p:nvPr/>
        </p:nvSpPr>
        <p:spPr>
          <a:xfrm>
            <a:off x="460375" y="333375"/>
            <a:ext cx="6705600" cy="68580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zh-CN" altLang="en-US" sz="3600" b="1" dirty="0">
                <a:latin typeface="华文楷体" panose="02010600040101010101" pitchFamily="2" charset="-122"/>
                <a:ea typeface="华文楷体" panose="02010600040101010101" pitchFamily="2" charset="-122"/>
              </a:rPr>
              <a:t>进行</a:t>
            </a:r>
            <a:r>
              <a:rPr lang="en-US" altLang="ja-JP" sz="3600" b="1">
                <a:latin typeface="华文楷体" panose="02010600040101010101" pitchFamily="2" charset="-122"/>
                <a:ea typeface="华文楷体" panose="02010600040101010101" pitchFamily="2" charset="-122"/>
              </a:rPr>
              <a:t>K</a:t>
            </a:r>
            <a:r>
              <a:rPr lang="en-US" altLang="zh-CN" sz="3600" b="1">
                <a:latin typeface="华文楷体" panose="02010600040101010101" pitchFamily="2" charset="-122"/>
                <a:ea typeface="华文楷体" panose="02010600040101010101" pitchFamily="2" charset="-122"/>
              </a:rPr>
              <a:t> </a:t>
            </a:r>
            <a:r>
              <a:rPr lang="en-US" altLang="ja-JP" sz="3600" b="1">
                <a:latin typeface="华文楷体" panose="02010600040101010101" pitchFamily="2" charset="-122"/>
                <a:ea typeface="华文楷体" panose="02010600040101010101" pitchFamily="2" charset="-122"/>
              </a:rPr>
              <a:t>Y</a:t>
            </a:r>
            <a:r>
              <a:rPr lang="en-US" altLang="zh-CN" sz="3600" b="1">
                <a:latin typeface="华文楷体" panose="02010600040101010101" pitchFamily="2" charset="-122"/>
                <a:ea typeface="华文楷体" panose="02010600040101010101" pitchFamily="2" charset="-122"/>
              </a:rPr>
              <a:t> </a:t>
            </a:r>
            <a:r>
              <a:rPr lang="en-US" altLang="ja-JP" sz="3600" b="1">
                <a:latin typeface="华文楷体" panose="02010600040101010101" pitchFamily="2" charset="-122"/>
                <a:ea typeface="华文楷体" panose="02010600040101010101" pitchFamily="2" charset="-122"/>
              </a:rPr>
              <a:t>T</a:t>
            </a:r>
            <a:r>
              <a:rPr lang="zh-CN" altLang="en-US" sz="3600" b="1" dirty="0">
                <a:latin typeface="华文楷体" panose="02010600040101010101" pitchFamily="2" charset="-122"/>
                <a:ea typeface="华文楷体" panose="02010600040101010101" pitchFamily="2" charset="-122"/>
              </a:rPr>
              <a:t>教育的目的（</a:t>
            </a:r>
            <a:r>
              <a:rPr lang="en-US" altLang="zh-CN" sz="3600" b="1">
                <a:latin typeface="华文楷体" panose="02010600040101010101" pitchFamily="2" charset="-122"/>
                <a:ea typeface="华文楷体" panose="02010600040101010101" pitchFamily="2" charset="-122"/>
              </a:rPr>
              <a:t>1</a:t>
            </a:r>
            <a:r>
              <a:rPr lang="zh-CN" altLang="en-US" sz="3600" b="1" dirty="0">
                <a:latin typeface="华文楷体" panose="02010600040101010101" pitchFamily="2" charset="-122"/>
                <a:ea typeface="华文楷体" panose="02010600040101010101" pitchFamily="2" charset="-122"/>
              </a:rPr>
              <a:t>）</a:t>
            </a:r>
            <a:endParaRPr lang="ja-JP" altLang="en-US" sz="3600" b="1">
              <a:latin typeface="华文楷体" panose="02010600040101010101" pitchFamily="2" charset="-122"/>
              <a:ea typeface="华文楷体" panose="02010600040101010101" pitchFamily="2" charset="-122"/>
            </a:endParaRPr>
          </a:p>
        </p:txBody>
      </p:sp>
      <p:sp>
        <p:nvSpPr>
          <p:cNvPr id="66563" name="文本框 66562"/>
          <p:cNvSpPr txBox="1"/>
          <p:nvPr/>
        </p:nvSpPr>
        <p:spPr>
          <a:xfrm>
            <a:off x="190500" y="1219200"/>
            <a:ext cx="4343400" cy="1871663"/>
          </a:xfrm>
          <a:prstGeom prst="rect">
            <a:avLst/>
          </a:prstGeom>
          <a:solidFill>
            <a:srgbClr val="CCFFFF"/>
          </a:solid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Arial" panose="020B0604020202020204" pitchFamily="34" charset="0"/>
                <a:ea typeface="华文楷体" panose="02010600040101010101" pitchFamily="2" charset="-122"/>
              </a:rPr>
              <a:t>一般</a:t>
            </a:r>
            <a:r>
              <a:rPr lang="zh-CN" altLang="en-US" b="1" dirty="0">
                <a:latin typeface="Times New Roman" panose="02020603050405020304" pitchFamily="18" charset="0"/>
                <a:ea typeface="宋体" panose="02010600030101010101" pitchFamily="2" charset="-122"/>
              </a:rPr>
              <a:t>来</a:t>
            </a:r>
            <a:r>
              <a:rPr lang="zh-CN" altLang="en-US" b="1" dirty="0">
                <a:latin typeface="Arial" panose="020B0604020202020204" pitchFamily="34" charset="0"/>
                <a:ea typeface="华文楷体" panose="02010600040101010101" pitchFamily="2" charset="-122"/>
              </a:rPr>
              <a:t>说</a:t>
            </a:r>
            <a:endParaRPr lang="ja-JP" altLang="en-US" b="1">
              <a:latin typeface="Arial" panose="020B0604020202020204" pitchFamily="34" charset="0"/>
              <a:ea typeface="华文楷体" panose="02010600040101010101" pitchFamily="2" charset="-122"/>
            </a:endParaRPr>
          </a:p>
          <a:p>
            <a:r>
              <a:rPr lang="ja-JP" altLang="en-US" b="1" dirty="0">
                <a:latin typeface="Arial" panose="020B0604020202020204" pitchFamily="34" charset="0"/>
                <a:ea typeface="华文楷体" panose="02010600040101010101" pitchFamily="2" charset="-122"/>
              </a:rPr>
              <a:t>　・</a:t>
            </a:r>
            <a:r>
              <a:rPr lang="zh-CN" altLang="en-US" b="1" dirty="0">
                <a:latin typeface="Arial" panose="020B0604020202020204" pitchFamily="34" charset="0"/>
                <a:ea typeface="华文楷体" panose="02010600040101010101" pitchFamily="2" charset="-122"/>
              </a:rPr>
              <a:t>人会</a:t>
            </a:r>
            <a:r>
              <a:rPr lang="zh-CN" altLang="en-US" b="1" dirty="0">
                <a:latin typeface="Arial" panose="020B0604020202020204" pitchFamily="34" charset="0"/>
                <a:ea typeface="华文楷体" panose="02010600040101010101" pitchFamily="2" charset="-122"/>
              </a:rPr>
              <a:t>存在操作</a:t>
            </a:r>
            <a:r>
              <a:rPr lang="zh-CN" altLang="en-US" b="1" dirty="0">
                <a:latin typeface="Arial" panose="020B0604020202020204" pitchFamily="34" charset="0"/>
                <a:ea typeface="华文楷体" panose="02010600040101010101" pitchFamily="2" charset="-122"/>
              </a:rPr>
              <a:t>失误</a:t>
            </a:r>
            <a:r>
              <a:rPr lang="zh-CN" altLang="en-US" sz="1800" b="1" dirty="0">
                <a:solidFill>
                  <a:schemeClr val="accent2"/>
                </a:solidFill>
                <a:latin typeface="Arial" panose="020B0604020202020204" pitchFamily="34" charset="0"/>
                <a:ea typeface="华文楷体" panose="02010600040101010101" pitchFamily="2" charset="-122"/>
              </a:rPr>
              <a:t>（人的不安全行为）</a:t>
            </a:r>
            <a:endParaRPr lang="ja-JP" altLang="en-US" sz="1800" b="1">
              <a:solidFill>
                <a:schemeClr val="accent2"/>
              </a:solidFill>
              <a:latin typeface="Arial" panose="020B0604020202020204" pitchFamily="34" charset="0"/>
              <a:ea typeface="华文楷体" panose="02010600040101010101" pitchFamily="2" charset="-122"/>
            </a:endParaRPr>
          </a:p>
          <a:p>
            <a:r>
              <a:rPr lang="ja-JP" altLang="en-US" b="1" dirty="0">
                <a:latin typeface="Arial" panose="020B0604020202020204" pitchFamily="34" charset="0"/>
                <a:ea typeface="华文楷体" panose="02010600040101010101" pitchFamily="2" charset="-122"/>
              </a:rPr>
              <a:t>　・</a:t>
            </a:r>
            <a:r>
              <a:rPr lang="zh-CN" altLang="en-US" b="1" dirty="0">
                <a:latin typeface="Arial" panose="020B0604020202020204" pitchFamily="34" charset="0"/>
                <a:ea typeface="华文楷体" panose="02010600040101010101" pitchFamily="2" charset="-122"/>
              </a:rPr>
              <a:t>事故多数是由于人的失误引起的</a:t>
            </a:r>
            <a:r>
              <a:rPr lang="ja-JP" altLang="en-US" b="1" dirty="0">
                <a:latin typeface="Arial" panose="020B0604020202020204" pitchFamily="34" charset="0"/>
                <a:ea typeface="华文楷体" panose="02010600040101010101" pitchFamily="2" charset="-122"/>
              </a:rPr>
              <a:t>　</a:t>
            </a:r>
            <a:r>
              <a:rPr lang="ja-JP" altLang="en-US" b="1" dirty="0">
                <a:latin typeface="Arial" panose="020B0604020202020204" pitchFamily="34" charset="0"/>
              </a:rPr>
              <a:t>　</a:t>
            </a:r>
            <a:endParaRPr lang="ja-JP" altLang="en-US" b="1">
              <a:latin typeface="Arial" panose="020B0604020202020204" pitchFamily="34" charset="0"/>
            </a:endParaRPr>
          </a:p>
        </p:txBody>
      </p:sp>
      <p:sp>
        <p:nvSpPr>
          <p:cNvPr id="66564" name="文本框 66563"/>
          <p:cNvSpPr txBox="1"/>
          <p:nvPr/>
        </p:nvSpPr>
        <p:spPr>
          <a:xfrm>
            <a:off x="5029200" y="1143000"/>
            <a:ext cx="3962400" cy="19621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Times New Roman" panose="02020603050405020304" pitchFamily="18" charset="0"/>
                <a:ea typeface="华文楷体" panose="02010600040101010101" pitchFamily="2" charset="-122"/>
              </a:rPr>
              <a:t>为了预先确保安全</a:t>
            </a:r>
            <a:endParaRPr lang="zh-CN" altLang="en-US" b="1" dirty="0">
              <a:latin typeface="Times New Roman" panose="02020603050405020304" pitchFamily="18" charset="0"/>
              <a:ea typeface="华文楷体" panose="02010600040101010101" pitchFamily="2" charset="-122"/>
            </a:endParaRPr>
          </a:p>
          <a:p>
            <a:r>
              <a:rPr lang="zh-CN" altLang="en-US" b="1" dirty="0">
                <a:latin typeface="Times New Roman" panose="02020603050405020304" pitchFamily="18" charset="0"/>
                <a:ea typeface="华文楷体" panose="02010600040101010101" pitchFamily="2" charset="-122"/>
              </a:rPr>
              <a:t>大家需要</a:t>
            </a:r>
            <a:endParaRPr lang="en-US" altLang="zh-CN" b="1">
              <a:latin typeface="Times New Roman" panose="02020603050405020304" pitchFamily="18" charset="0"/>
              <a:ea typeface="华文楷体" panose="02010600040101010101" pitchFamily="2" charset="-122"/>
            </a:endParaRPr>
          </a:p>
          <a:p>
            <a:r>
              <a:rPr lang="zh-CN" altLang="en-US" b="1" dirty="0">
                <a:latin typeface="Times New Roman" panose="02020603050405020304" pitchFamily="18" charset="0"/>
                <a:ea typeface="华文楷体" panose="02010600040101010101" pitchFamily="2" charset="-122"/>
              </a:rPr>
              <a:t>“迅速、正确”地预知危险</a:t>
            </a:r>
            <a:endParaRPr lang="en-US" altLang="zh-CN" b="1">
              <a:latin typeface="Arial" panose="020B0604020202020204" pitchFamily="34" charset="0"/>
              <a:ea typeface="华文楷体" panose="02010600040101010101" pitchFamily="2" charset="-122"/>
            </a:endParaRPr>
          </a:p>
          <a:p>
            <a:r>
              <a:rPr lang="ja-JP" altLang="en-US" b="1" dirty="0">
                <a:latin typeface="Arial" panose="020B0604020202020204" pitchFamily="34" charset="0"/>
                <a:ea typeface="华文楷体" panose="02010600040101010101" pitchFamily="2" charset="-122"/>
              </a:rPr>
              <a:t>・</a:t>
            </a:r>
            <a:r>
              <a:rPr lang="zh-CN" altLang="en-US" b="1" dirty="0">
                <a:latin typeface="Arial" panose="020B0604020202020204" pitchFamily="34" charset="0"/>
                <a:ea typeface="华文楷体" panose="02010600040101010101" pitchFamily="2" charset="-122"/>
              </a:rPr>
              <a:t>对于危险的感知要非常敏锐，注意提高集中力</a:t>
            </a:r>
            <a:endParaRPr lang="ja-JP" altLang="en-US" b="1" dirty="0">
              <a:latin typeface="Arial" panose="020B0604020202020204" pitchFamily="34" charset="0"/>
              <a:ea typeface="华文楷体" panose="02010600040101010101" pitchFamily="2" charset="-122"/>
            </a:endParaRPr>
          </a:p>
        </p:txBody>
      </p:sp>
      <p:sp>
        <p:nvSpPr>
          <p:cNvPr id="66565" name="右箭头 66564"/>
          <p:cNvSpPr/>
          <p:nvPr/>
        </p:nvSpPr>
        <p:spPr>
          <a:xfrm>
            <a:off x="4572000" y="1600200"/>
            <a:ext cx="3810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6566" name="文本框 66565"/>
          <p:cNvSpPr txBox="1"/>
          <p:nvPr/>
        </p:nvSpPr>
        <p:spPr>
          <a:xfrm>
            <a:off x="952500" y="3162300"/>
            <a:ext cx="7239000" cy="866775"/>
          </a:xfrm>
          <a:prstGeom prst="rect">
            <a:avLst/>
          </a:prstGeom>
          <a:solidFill>
            <a:srgbClr val="FFFFCC"/>
          </a:solidFill>
          <a:ln w="28575" cap="flat" cmpd="sng">
            <a:solidFill>
              <a:schemeClr val="tx1"/>
            </a:solidFill>
            <a:prstDash val="solid"/>
            <a:miter/>
            <a:headEnd type="none" w="med" len="med"/>
            <a:tailEnd type="none" w="med" len="med"/>
          </a:ln>
        </p:spPr>
        <p:txBody>
          <a:bodyPr lIns="54000" tIns="54000" rIns="54000" bIns="54000">
            <a:spAutoFit/>
          </a:bodyPr>
          <a:p>
            <a:r>
              <a:rPr lang="zh-CN" altLang="en-US" b="1" dirty="0">
                <a:latin typeface="Times New Roman" panose="02020603050405020304" pitchFamily="18" charset="0"/>
                <a:ea typeface="华文楷体" panose="02010600040101010101" pitchFamily="2" charset="-122"/>
              </a:rPr>
              <a:t>对于插图里本人没有发现或是没想到的潜在危险，通过听取其他人的发表而后发现。</a:t>
            </a:r>
            <a:endParaRPr lang="ja-JP" altLang="en-US" b="1">
              <a:latin typeface="Arial" panose="020B0604020202020204" pitchFamily="34" charset="0"/>
            </a:endParaRPr>
          </a:p>
        </p:txBody>
      </p:sp>
      <p:sp>
        <p:nvSpPr>
          <p:cNvPr id="66567" name="文本框 66566"/>
          <p:cNvSpPr txBox="1"/>
          <p:nvPr/>
        </p:nvSpPr>
        <p:spPr>
          <a:xfrm>
            <a:off x="1828800" y="4406900"/>
            <a:ext cx="5486400" cy="501650"/>
          </a:xfrm>
          <a:prstGeom prst="rect">
            <a:avLst/>
          </a:prstGeom>
          <a:solidFill>
            <a:srgbClr val="FFFFCC"/>
          </a:solidFill>
          <a:ln w="28575" cap="flat" cmpd="sng">
            <a:solidFill>
              <a:schemeClr val="tx1"/>
            </a:solidFill>
            <a:prstDash val="solid"/>
            <a:miter/>
            <a:headEnd type="none" w="med" len="med"/>
            <a:tailEnd type="none" w="med" len="med"/>
          </a:ln>
        </p:spPr>
        <p:txBody>
          <a:bodyPr lIns="54000" tIns="54000" rIns="54000" bIns="54000">
            <a:spAutoFit/>
          </a:bodyPr>
          <a:p>
            <a:pPr algn="ctr">
              <a:spcBef>
                <a:spcPct val="50000"/>
              </a:spcBef>
            </a:pPr>
            <a:r>
              <a:rPr lang="zh-CN" altLang="en-US" b="1" dirty="0">
                <a:latin typeface="Arial" panose="020B0604020202020204" pitchFamily="34" charset="0"/>
                <a:ea typeface="华文楷体" panose="02010600040101010101" pitchFamily="2" charset="-122"/>
              </a:rPr>
              <a:t>“的确，这个很危险啊。”</a:t>
            </a:r>
            <a:r>
              <a:rPr lang="ja-JP" altLang="en-US" dirty="0">
                <a:latin typeface="Arial" panose="020B0604020202020204" pitchFamily="34" charset="0"/>
                <a:ea typeface="华文楷体" panose="02010600040101010101" pitchFamily="2" charset="-122"/>
              </a:rPr>
              <a:t>　</a:t>
            </a:r>
            <a:r>
              <a:rPr lang="ja-JP" altLang="en-US" b="1" dirty="0">
                <a:latin typeface="Arial" panose="020B0604020202020204" pitchFamily="34" charset="0"/>
              </a:rPr>
              <a:t>　</a:t>
            </a:r>
            <a:endParaRPr lang="ja-JP" altLang="en-US" b="1">
              <a:latin typeface="Arial" panose="020B0604020202020204" pitchFamily="34" charset="0"/>
            </a:endParaRPr>
          </a:p>
        </p:txBody>
      </p:sp>
      <p:sp>
        <p:nvSpPr>
          <p:cNvPr id="66568" name="文本框 66567"/>
          <p:cNvSpPr txBox="1"/>
          <p:nvPr/>
        </p:nvSpPr>
        <p:spPr>
          <a:xfrm>
            <a:off x="1828800" y="5257800"/>
            <a:ext cx="5486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spcBef>
                <a:spcPct val="50000"/>
              </a:spcBef>
            </a:pPr>
            <a:r>
              <a:rPr lang="zh-CN" altLang="en-US" b="1" dirty="0">
                <a:latin typeface="Arial" panose="020B0604020202020204" pitchFamily="34" charset="0"/>
                <a:ea typeface="华文楷体" panose="02010600040101010101" pitchFamily="2" charset="-122"/>
              </a:rPr>
              <a:t>参加的全体人员都接受了这个想法</a:t>
            </a:r>
            <a:endParaRPr lang="ja-JP" altLang="en-US" b="1">
              <a:latin typeface="Arial" panose="020B0604020202020204" pitchFamily="34" charset="0"/>
              <a:ea typeface="华文楷体" panose="02010600040101010101" pitchFamily="2" charset="-122"/>
            </a:endParaRPr>
          </a:p>
        </p:txBody>
      </p:sp>
      <p:sp>
        <p:nvSpPr>
          <p:cNvPr id="66569" name="文本框 66568"/>
          <p:cNvSpPr txBox="1"/>
          <p:nvPr/>
        </p:nvSpPr>
        <p:spPr>
          <a:xfrm>
            <a:off x="1828800" y="6172200"/>
            <a:ext cx="5486400" cy="501650"/>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b="1" dirty="0">
                <a:latin typeface="Arial" panose="020B0604020202020204" pitchFamily="34" charset="0"/>
                <a:ea typeface="华文楷体" panose="02010600040101010101" pitchFamily="2" charset="-122"/>
              </a:rPr>
              <a:t>就会获得很多预知危险的能力</a:t>
            </a:r>
            <a:endParaRPr lang="ja-JP" altLang="en-US" b="1">
              <a:latin typeface="Arial" panose="020B0604020202020204" pitchFamily="34" charset="0"/>
              <a:ea typeface="华文楷体" panose="02010600040101010101" pitchFamily="2" charset="-122"/>
            </a:endParaRPr>
          </a:p>
        </p:txBody>
      </p:sp>
      <p:sp>
        <p:nvSpPr>
          <p:cNvPr id="66570" name="下箭头 66569"/>
          <p:cNvSpPr/>
          <p:nvPr/>
        </p:nvSpPr>
        <p:spPr>
          <a:xfrm>
            <a:off x="4248150" y="4076700"/>
            <a:ext cx="647700" cy="3048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6571" name="下箭头 66570"/>
          <p:cNvSpPr/>
          <p:nvPr/>
        </p:nvSpPr>
        <p:spPr>
          <a:xfrm>
            <a:off x="4267200" y="4940300"/>
            <a:ext cx="609600" cy="3048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66572" name="下箭头 66571"/>
          <p:cNvSpPr/>
          <p:nvPr/>
        </p:nvSpPr>
        <p:spPr>
          <a:xfrm>
            <a:off x="4286250" y="5803900"/>
            <a:ext cx="590550" cy="3048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pSp>
        <p:nvGrpSpPr>
          <p:cNvPr id="66574" name="组合 66573"/>
          <p:cNvGrpSpPr/>
          <p:nvPr/>
        </p:nvGrpSpPr>
        <p:grpSpPr>
          <a:xfrm>
            <a:off x="7924800" y="4724400"/>
            <a:ext cx="1035050" cy="1944688"/>
            <a:chOff x="-11" y="0"/>
            <a:chExt cx="652" cy="1225"/>
          </a:xfrm>
        </p:grpSpPr>
        <p:grpSp>
          <p:nvGrpSpPr>
            <p:cNvPr id="66575" name="组合 66574"/>
            <p:cNvGrpSpPr/>
            <p:nvPr/>
          </p:nvGrpSpPr>
          <p:grpSpPr>
            <a:xfrm>
              <a:off x="18" y="0"/>
              <a:ext cx="287" cy="306"/>
              <a:chOff x="18" y="0"/>
              <a:chExt cx="287" cy="306"/>
            </a:xfrm>
          </p:grpSpPr>
          <p:sp>
            <p:nvSpPr>
              <p:cNvPr id="66576" name="任意多边形 66575"/>
              <p:cNvSpPr/>
              <p:nvPr/>
            </p:nvSpPr>
            <p:spPr>
              <a:xfrm>
                <a:off x="110" y="55"/>
                <a:ext cx="184" cy="251"/>
              </a:xfrm>
              <a:custGeom>
                <a:avLst/>
                <a:gdLst/>
                <a:ahLst/>
                <a:cxnLst/>
                <a:pathLst>
                  <a:path w="21600" h="21600">
                    <a:moveTo>
                      <a:pt x="10102" y="20284"/>
                    </a:moveTo>
                    <a:cubicBezTo>
                      <a:pt x="9305" y="18821"/>
                      <a:pt x="8972" y="18138"/>
                      <a:pt x="8972" y="18089"/>
                    </a:cubicBezTo>
                    <a:cubicBezTo>
                      <a:pt x="8972" y="18041"/>
                      <a:pt x="8906" y="17407"/>
                      <a:pt x="8773" y="17260"/>
                    </a:cubicBezTo>
                    <a:cubicBezTo>
                      <a:pt x="8640" y="17114"/>
                      <a:pt x="8441" y="16432"/>
                      <a:pt x="8441" y="16432"/>
                    </a:cubicBezTo>
                    <a:cubicBezTo>
                      <a:pt x="8441" y="16432"/>
                      <a:pt x="2260" y="15798"/>
                      <a:pt x="1130" y="10629"/>
                    </a:cubicBezTo>
                    <a:cubicBezTo>
                      <a:pt x="0" y="5461"/>
                      <a:pt x="8906" y="0"/>
                      <a:pt x="16350" y="4632"/>
                    </a:cubicBezTo>
                    <a:cubicBezTo>
                      <a:pt x="19274" y="6290"/>
                      <a:pt x="21600" y="10824"/>
                      <a:pt x="17214" y="14335"/>
                    </a:cubicBezTo>
                    <a:cubicBezTo>
                      <a:pt x="16948" y="14725"/>
                      <a:pt x="17280" y="15456"/>
                      <a:pt x="17280" y="15456"/>
                    </a:cubicBezTo>
                    <a:cubicBezTo>
                      <a:pt x="17280" y="15456"/>
                      <a:pt x="17945" y="15944"/>
                      <a:pt x="17812" y="16870"/>
                    </a:cubicBezTo>
                    <a:cubicBezTo>
                      <a:pt x="18210" y="17407"/>
                      <a:pt x="18343" y="17894"/>
                      <a:pt x="18343" y="17894"/>
                    </a:cubicBezTo>
                    <a:cubicBezTo>
                      <a:pt x="18343" y="17894"/>
                      <a:pt x="19141" y="19065"/>
                      <a:pt x="18277" y="19796"/>
                    </a:cubicBezTo>
                    <a:cubicBezTo>
                      <a:pt x="17812" y="20430"/>
                      <a:pt x="16881" y="21600"/>
                      <a:pt x="11963" y="21502"/>
                    </a:cubicBezTo>
                    <a:cubicBezTo>
                      <a:pt x="10567" y="21210"/>
                      <a:pt x="10302" y="20527"/>
                      <a:pt x="10102" y="20284"/>
                    </a:cubicBezTo>
                  </a:path>
                </a:pathLst>
              </a:custGeom>
              <a:solidFill>
                <a:srgbClr val="000000"/>
              </a:solidFill>
              <a:ln w="3600">
                <a:noFill/>
              </a:ln>
            </p:spPr>
            <p:txBody>
              <a:bodyPr/>
              <a:p>
                <a:endParaRPr lang="zh-CN" altLang="en-US"/>
              </a:p>
            </p:txBody>
          </p:sp>
          <p:pic>
            <p:nvPicPr>
              <p:cNvPr id="66577" name="图片 66576"/>
              <p:cNvPicPr>
                <a:picLocks noChangeAspect="1"/>
              </p:cNvPicPr>
              <p:nvPr/>
            </p:nvPicPr>
            <p:blipFill>
              <a:blip r:embed="rId1"/>
              <a:stretch>
                <a:fillRect/>
              </a:stretch>
            </p:blipFill>
            <p:spPr>
              <a:xfrm>
                <a:off x="133" y="100"/>
                <a:ext cx="133" cy="137"/>
              </a:xfrm>
              <a:prstGeom prst="rect">
                <a:avLst/>
              </a:prstGeom>
              <a:noFill/>
              <a:ln w="9525">
                <a:noFill/>
              </a:ln>
            </p:spPr>
          </p:pic>
          <p:pic>
            <p:nvPicPr>
              <p:cNvPr id="66578" name="图片 66577"/>
              <p:cNvPicPr>
                <a:picLocks noChangeAspect="1"/>
              </p:cNvPicPr>
              <p:nvPr/>
            </p:nvPicPr>
            <p:blipFill>
              <a:blip r:embed="rId2"/>
              <a:stretch>
                <a:fillRect/>
              </a:stretch>
            </p:blipFill>
            <p:spPr>
              <a:xfrm>
                <a:off x="182" y="222"/>
                <a:ext cx="85" cy="67"/>
              </a:xfrm>
              <a:prstGeom prst="rect">
                <a:avLst/>
              </a:prstGeom>
              <a:noFill/>
              <a:ln w="9525">
                <a:noFill/>
              </a:ln>
            </p:spPr>
          </p:pic>
          <p:pic>
            <p:nvPicPr>
              <p:cNvPr id="66579" name="图片 66578"/>
              <p:cNvPicPr>
                <a:picLocks noChangeAspect="1"/>
              </p:cNvPicPr>
              <p:nvPr/>
            </p:nvPicPr>
            <p:blipFill>
              <a:blip r:embed="rId3"/>
              <a:stretch>
                <a:fillRect/>
              </a:stretch>
            </p:blipFill>
            <p:spPr>
              <a:xfrm>
                <a:off x="18" y="0"/>
                <a:ext cx="287" cy="131"/>
              </a:xfrm>
              <a:prstGeom prst="rect">
                <a:avLst/>
              </a:prstGeom>
              <a:noFill/>
              <a:ln w="9525">
                <a:noFill/>
              </a:ln>
            </p:spPr>
          </p:pic>
        </p:grpSp>
        <p:grpSp>
          <p:nvGrpSpPr>
            <p:cNvPr id="66580" name="组合 66579"/>
            <p:cNvGrpSpPr/>
            <p:nvPr/>
          </p:nvGrpSpPr>
          <p:grpSpPr>
            <a:xfrm>
              <a:off x="-11" y="283"/>
              <a:ext cx="652" cy="942"/>
              <a:chOff x="-11" y="283"/>
              <a:chExt cx="652" cy="942"/>
            </a:xfrm>
          </p:grpSpPr>
          <p:sp>
            <p:nvSpPr>
              <p:cNvPr id="66581" name="任意多边形 66580"/>
              <p:cNvSpPr/>
              <p:nvPr/>
            </p:nvSpPr>
            <p:spPr>
              <a:xfrm>
                <a:off x="-11" y="283"/>
                <a:ext cx="652" cy="942"/>
              </a:xfrm>
              <a:custGeom>
                <a:avLst/>
                <a:gdLst/>
                <a:ahLst/>
                <a:cxnLst/>
                <a:pathLst>
                  <a:path w="21600" h="21600">
                    <a:moveTo>
                      <a:pt x="9644" y="2342"/>
                    </a:moveTo>
                    <a:cubicBezTo>
                      <a:pt x="10471" y="651"/>
                      <a:pt x="11994" y="0"/>
                      <a:pt x="14268" y="286"/>
                    </a:cubicBezTo>
                    <a:cubicBezTo>
                      <a:pt x="16280" y="494"/>
                      <a:pt x="18028" y="1770"/>
                      <a:pt x="16731" y="4593"/>
                    </a:cubicBezTo>
                    <a:cubicBezTo>
                      <a:pt x="15885" y="6194"/>
                      <a:pt x="14776" y="6818"/>
                      <a:pt x="13742" y="6948"/>
                    </a:cubicBezTo>
                    <a:cubicBezTo>
                      <a:pt x="14080" y="7092"/>
                      <a:pt x="14494" y="7443"/>
                      <a:pt x="14494" y="7508"/>
                    </a:cubicBezTo>
                    <a:cubicBezTo>
                      <a:pt x="16186" y="7430"/>
                      <a:pt x="20829" y="8107"/>
                      <a:pt x="20735" y="11763"/>
                    </a:cubicBezTo>
                    <a:cubicBezTo>
                      <a:pt x="21600" y="12166"/>
                      <a:pt x="21431" y="13012"/>
                      <a:pt x="20698" y="13259"/>
                    </a:cubicBezTo>
                    <a:cubicBezTo>
                      <a:pt x="20246" y="13428"/>
                      <a:pt x="19401" y="13520"/>
                      <a:pt x="18874" y="12856"/>
                    </a:cubicBezTo>
                    <a:cubicBezTo>
                      <a:pt x="18573" y="12322"/>
                      <a:pt x="19006" y="11802"/>
                      <a:pt x="19551" y="11685"/>
                    </a:cubicBezTo>
                    <a:cubicBezTo>
                      <a:pt x="19476" y="10384"/>
                      <a:pt x="18555" y="8484"/>
                      <a:pt x="14870" y="8406"/>
                    </a:cubicBezTo>
                    <a:cubicBezTo>
                      <a:pt x="14926" y="9056"/>
                      <a:pt x="14400" y="9421"/>
                      <a:pt x="14513" y="10410"/>
                    </a:cubicBezTo>
                    <a:cubicBezTo>
                      <a:pt x="14626" y="11399"/>
                      <a:pt x="15114" y="12257"/>
                      <a:pt x="15114" y="12257"/>
                    </a:cubicBezTo>
                    <a:cubicBezTo>
                      <a:pt x="15490" y="12830"/>
                      <a:pt x="15396" y="13650"/>
                      <a:pt x="13949" y="14378"/>
                    </a:cubicBezTo>
                    <a:cubicBezTo>
                      <a:pt x="13874" y="14964"/>
                      <a:pt x="14908" y="17397"/>
                      <a:pt x="18009" y="17579"/>
                    </a:cubicBezTo>
                    <a:cubicBezTo>
                      <a:pt x="19288" y="16903"/>
                      <a:pt x="21092" y="17085"/>
                      <a:pt x="20096" y="18516"/>
                    </a:cubicBezTo>
                    <a:cubicBezTo>
                      <a:pt x="19100" y="19947"/>
                      <a:pt x="18009" y="20624"/>
                      <a:pt x="16130" y="21262"/>
                    </a:cubicBezTo>
                    <a:cubicBezTo>
                      <a:pt x="15190" y="21600"/>
                      <a:pt x="12915" y="21184"/>
                      <a:pt x="16637" y="18295"/>
                    </a:cubicBezTo>
                    <a:cubicBezTo>
                      <a:pt x="14362" y="17579"/>
                      <a:pt x="13216" y="16538"/>
                      <a:pt x="12708" y="14717"/>
                    </a:cubicBezTo>
                    <a:cubicBezTo>
                      <a:pt x="11806" y="14808"/>
                      <a:pt x="10584" y="14691"/>
                      <a:pt x="9963" y="14430"/>
                    </a:cubicBezTo>
                    <a:cubicBezTo>
                      <a:pt x="9023" y="14613"/>
                      <a:pt x="6580" y="15836"/>
                      <a:pt x="7651" y="18854"/>
                    </a:cubicBezTo>
                    <a:cubicBezTo>
                      <a:pt x="8102" y="19531"/>
                      <a:pt x="8347" y="20221"/>
                      <a:pt x="5527" y="20260"/>
                    </a:cubicBezTo>
                    <a:cubicBezTo>
                      <a:pt x="2951" y="20299"/>
                      <a:pt x="808" y="19375"/>
                      <a:pt x="414" y="18828"/>
                    </a:cubicBezTo>
                    <a:cubicBezTo>
                      <a:pt x="0" y="18282"/>
                      <a:pt x="1579" y="17150"/>
                      <a:pt x="6222" y="18386"/>
                    </a:cubicBezTo>
                    <a:cubicBezTo>
                      <a:pt x="5959" y="16512"/>
                      <a:pt x="6561" y="14626"/>
                      <a:pt x="9023" y="13767"/>
                    </a:cubicBezTo>
                    <a:cubicBezTo>
                      <a:pt x="8234" y="12843"/>
                      <a:pt x="7670" y="10800"/>
                      <a:pt x="8892" y="8627"/>
                    </a:cubicBezTo>
                    <a:cubicBezTo>
                      <a:pt x="4756" y="8952"/>
                      <a:pt x="2613" y="8185"/>
                      <a:pt x="1805" y="6415"/>
                    </a:cubicBezTo>
                    <a:cubicBezTo>
                      <a:pt x="1335" y="5231"/>
                      <a:pt x="1654" y="4593"/>
                      <a:pt x="1861" y="3826"/>
                    </a:cubicBezTo>
                    <a:cubicBezTo>
                      <a:pt x="1015" y="3045"/>
                      <a:pt x="1748" y="2043"/>
                      <a:pt x="3139" y="2043"/>
                    </a:cubicBezTo>
                    <a:cubicBezTo>
                      <a:pt x="3102" y="794"/>
                      <a:pt x="3158" y="599"/>
                      <a:pt x="3158" y="599"/>
                    </a:cubicBezTo>
                    <a:cubicBezTo>
                      <a:pt x="3158" y="416"/>
                      <a:pt x="4023" y="234"/>
                      <a:pt x="4023" y="755"/>
                    </a:cubicBezTo>
                    <a:cubicBezTo>
                      <a:pt x="4023" y="1275"/>
                      <a:pt x="4042" y="2303"/>
                      <a:pt x="4042" y="2303"/>
                    </a:cubicBezTo>
                    <a:cubicBezTo>
                      <a:pt x="4719" y="2147"/>
                      <a:pt x="4963" y="2043"/>
                      <a:pt x="4963" y="2043"/>
                    </a:cubicBezTo>
                    <a:cubicBezTo>
                      <a:pt x="5414" y="1926"/>
                      <a:pt x="5846" y="2173"/>
                      <a:pt x="5546" y="2550"/>
                    </a:cubicBezTo>
                    <a:cubicBezTo>
                      <a:pt x="5414" y="2602"/>
                      <a:pt x="5038" y="2746"/>
                      <a:pt x="4568" y="2837"/>
                    </a:cubicBezTo>
                    <a:cubicBezTo>
                      <a:pt x="4625" y="3513"/>
                      <a:pt x="4211" y="4151"/>
                      <a:pt x="3064" y="4151"/>
                    </a:cubicBezTo>
                    <a:cubicBezTo>
                      <a:pt x="2839" y="5127"/>
                      <a:pt x="2387" y="6870"/>
                      <a:pt x="4869" y="7586"/>
                    </a:cubicBezTo>
                    <a:cubicBezTo>
                      <a:pt x="6147" y="7820"/>
                      <a:pt x="8629" y="8185"/>
                      <a:pt x="10509" y="7131"/>
                    </a:cubicBezTo>
                    <a:cubicBezTo>
                      <a:pt x="8309" y="6714"/>
                      <a:pt x="7444" y="5192"/>
                      <a:pt x="8102" y="4086"/>
                    </a:cubicBezTo>
                    <a:cubicBezTo>
                      <a:pt x="8478" y="3409"/>
                      <a:pt x="9099" y="3292"/>
                      <a:pt x="9644" y="2342"/>
                    </a:cubicBezTo>
                  </a:path>
                </a:pathLst>
              </a:custGeom>
              <a:solidFill>
                <a:srgbClr val="000000"/>
              </a:solidFill>
              <a:ln w="3600">
                <a:noFill/>
              </a:ln>
            </p:spPr>
            <p:txBody>
              <a:bodyPr/>
              <a:p>
                <a:endParaRPr lang="zh-CN" altLang="en-US"/>
              </a:p>
            </p:txBody>
          </p:sp>
          <p:sp>
            <p:nvSpPr>
              <p:cNvPr id="66582" name="椭圆 66581"/>
              <p:cNvSpPr/>
              <p:nvPr/>
            </p:nvSpPr>
            <p:spPr>
              <a:xfrm rot="376875">
                <a:off x="291" y="463"/>
                <a:ext cx="63" cy="119"/>
              </a:xfrm>
              <a:prstGeom prst="ellipse">
                <a:avLst/>
              </a:prstGeom>
              <a:solidFill>
                <a:srgbClr val="FFFFFF"/>
              </a:solidFill>
              <a:ln w="3600">
                <a:noFill/>
              </a:ln>
            </p:spPr>
            <p:txBody>
              <a:bodyPr/>
              <a:p>
                <a:endParaRPr lang="zh-CN" altLang="en-US"/>
              </a:p>
            </p:txBody>
          </p:sp>
        </p:grpSp>
      </p:grpSp>
    </p:spTree>
    <p:custDataLst>
      <p:tags r:id="rId4"/>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文本框 72705"/>
          <p:cNvSpPr txBox="1"/>
          <p:nvPr/>
        </p:nvSpPr>
        <p:spPr>
          <a:xfrm>
            <a:off x="179705" y="397510"/>
            <a:ext cx="7618413" cy="7302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en-US" altLang="ja-JP" sz="3900" b="1">
                <a:latin typeface="华文楷体" panose="02010600040101010101" pitchFamily="2" charset="-122"/>
                <a:ea typeface="华文楷体" panose="02010600040101010101" pitchFamily="2" charset="-122"/>
              </a:rPr>
              <a:t>KYT</a:t>
            </a:r>
            <a:r>
              <a:rPr lang="zh-CN" altLang="en-US" sz="3900" b="1" dirty="0">
                <a:latin typeface="华文楷体" panose="02010600040101010101" pitchFamily="2" charset="-122"/>
                <a:ea typeface="华文楷体" panose="02010600040101010101" pitchFamily="2" charset="-122"/>
              </a:rPr>
              <a:t>的导入准备</a:t>
            </a:r>
            <a:r>
              <a:rPr lang="ja-JP" altLang="en-US" sz="3900" b="1" dirty="0">
                <a:latin typeface="华文楷体" panose="02010600040101010101" pitchFamily="2" charset="-122"/>
                <a:ea typeface="华文楷体" panose="02010600040101010101" pitchFamily="2" charset="-122"/>
              </a:rPr>
              <a:t>（</a:t>
            </a:r>
            <a:r>
              <a:rPr lang="zh-CN" altLang="en-US" sz="3900" b="1" dirty="0">
                <a:latin typeface="华文楷体" panose="02010600040101010101" pitchFamily="2" charset="-122"/>
                <a:ea typeface="华文楷体" panose="02010600040101010101" pitchFamily="2" charset="-122"/>
              </a:rPr>
              <a:t>在职场展开前</a:t>
            </a:r>
            <a:r>
              <a:rPr lang="ja-JP" altLang="en-US" sz="3900" b="1" dirty="0">
                <a:latin typeface="华文楷体" panose="02010600040101010101" pitchFamily="2" charset="-122"/>
                <a:ea typeface="华文楷体" panose="02010600040101010101" pitchFamily="2" charset="-122"/>
              </a:rPr>
              <a:t>）</a:t>
            </a:r>
            <a:endParaRPr lang="ja-JP" altLang="en-US" sz="3900">
              <a:latin typeface="华文楷体" panose="02010600040101010101" pitchFamily="2" charset="-122"/>
              <a:ea typeface="华文楷体" panose="02010600040101010101" pitchFamily="2" charset="-122"/>
            </a:endParaRPr>
          </a:p>
        </p:txBody>
      </p:sp>
      <p:sp>
        <p:nvSpPr>
          <p:cNvPr id="72707" name="文本框 72706"/>
          <p:cNvSpPr txBox="1"/>
          <p:nvPr/>
        </p:nvSpPr>
        <p:spPr>
          <a:xfrm>
            <a:off x="468313" y="1268413"/>
            <a:ext cx="7924800" cy="86677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marL="457200" indent="-457200"/>
            <a:r>
              <a:rPr lang="ja-JP" altLang="en-US" dirty="0">
                <a:latin typeface="Arial" panose="020B0604020202020204" pitchFamily="34" charset="0"/>
                <a:ea typeface="宋体" panose="02010600030101010101" pitchFamily="2" charset="-122"/>
              </a:rPr>
              <a:t>１．</a:t>
            </a:r>
            <a:r>
              <a:rPr lang="zh-CN" altLang="en-US" b="1" dirty="0">
                <a:latin typeface="Arial" panose="020B0604020202020204" pitchFamily="34" charset="0"/>
                <a:ea typeface="宋体" panose="02010600030101010101" pitchFamily="2" charset="-122"/>
              </a:rPr>
              <a:t>领导和参加的作业员之间应在平时培养出相互信赖的关系，这是最重要的。</a:t>
            </a:r>
            <a:endParaRPr lang="ja-JP" altLang="en-US" b="1">
              <a:latin typeface="Arial" panose="020B0604020202020204" pitchFamily="34" charset="0"/>
              <a:ea typeface="宋体" panose="02010600030101010101" pitchFamily="2" charset="-122"/>
            </a:endParaRPr>
          </a:p>
        </p:txBody>
      </p:sp>
      <p:sp>
        <p:nvSpPr>
          <p:cNvPr id="72708" name="文本框 72707"/>
          <p:cNvSpPr txBox="1"/>
          <p:nvPr/>
        </p:nvSpPr>
        <p:spPr>
          <a:xfrm>
            <a:off x="468313" y="2276475"/>
            <a:ext cx="7924800" cy="232727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marL="457200" indent="-457200"/>
            <a:r>
              <a:rPr lang="ja-JP" altLang="en-US" dirty="0">
                <a:latin typeface="Arial" panose="020B0604020202020204" pitchFamily="34" charset="0"/>
                <a:ea typeface="宋体" panose="02010600030101010101" pitchFamily="2" charset="-122"/>
              </a:rPr>
              <a:t>２．</a:t>
            </a:r>
            <a:r>
              <a:rPr lang="zh-CN" altLang="en-US" u="sng" dirty="0">
                <a:latin typeface="Times New Roman" panose="02020603050405020304" pitchFamily="18" charset="0"/>
                <a:ea typeface="宋体" panose="02010600030101010101" pitchFamily="2" charset="-122"/>
              </a:rPr>
              <a:t>领导者应具备的领导能力是指？</a:t>
            </a:r>
            <a:endParaRPr lang="zh-CN" altLang="en-US" u="sng" dirty="0">
              <a:latin typeface="Times New Roman" panose="02020603050405020304" pitchFamily="18" charset="0"/>
              <a:ea typeface="宋体" panose="02010600030101010101" pitchFamily="2" charset="-122"/>
            </a:endParaRPr>
          </a:p>
          <a:p>
            <a:pPr marL="457200" indent="-457200"/>
            <a:r>
              <a:rPr lang="ja-JP" altLang="en-US" dirty="0">
                <a:latin typeface="Times New Roman" panose="02020603050405020304" pitchFamily="18" charset="0"/>
                <a:ea typeface="宋体" panose="02010600030101010101" pitchFamily="2" charset="-122"/>
              </a:rPr>
              <a:t>（１）</a:t>
            </a:r>
            <a:r>
              <a:rPr lang="zh-CN" altLang="en-US" dirty="0">
                <a:latin typeface="Times New Roman" panose="02020603050405020304" pitchFamily="18" charset="0"/>
                <a:ea typeface="宋体" panose="02010600030101010101" pitchFamily="2" charset="-122"/>
              </a:rPr>
              <a:t>认真听取对方的发言，认识到作为听众的角色！</a:t>
            </a:r>
            <a:endParaRPr lang="ja-JP" altLang="en-US" dirty="0">
              <a:latin typeface="Times New Roman" panose="02020603050405020304" pitchFamily="18" charset="0"/>
              <a:ea typeface="宋体" panose="02010600030101010101" pitchFamily="2" charset="-122"/>
            </a:endParaRPr>
          </a:p>
          <a:p>
            <a:pPr marL="457200" indent="-457200"/>
            <a:r>
              <a:rPr lang="ja-JP" altLang="en-US" dirty="0">
                <a:latin typeface="Times New Roman" panose="02020603050405020304" pitchFamily="18" charset="0"/>
                <a:ea typeface="宋体" panose="02010600030101010101" pitchFamily="2" charset="-122"/>
              </a:rPr>
              <a:t>（２）</a:t>
            </a:r>
            <a:r>
              <a:rPr lang="zh-CN" altLang="en-US" dirty="0">
                <a:latin typeface="Times New Roman" panose="02020603050405020304" pitchFamily="18" charset="0"/>
                <a:ea typeface="宋体" panose="02010600030101010101" pitchFamily="2" charset="-122"/>
              </a:rPr>
              <a:t>正确把握参加者的心情，做好对应处理</a:t>
            </a:r>
            <a:r>
              <a:rPr lang="ja-JP" altLang="en-US" dirty="0">
                <a:latin typeface="Times New Roman" panose="02020603050405020304" pitchFamily="18" charset="0"/>
                <a:ea typeface="宋体" panose="02010600030101010101" pitchFamily="2" charset="-122"/>
              </a:rPr>
              <a:t>！</a:t>
            </a:r>
            <a:endParaRPr lang="ja-JP" altLang="en-US" dirty="0">
              <a:latin typeface="Times New Roman" panose="02020603050405020304" pitchFamily="18" charset="0"/>
              <a:ea typeface="宋体" panose="02010600030101010101" pitchFamily="2" charset="-122"/>
            </a:endParaRPr>
          </a:p>
          <a:p>
            <a:pPr marL="457200" indent="-457200"/>
            <a:r>
              <a:rPr lang="ja-JP" altLang="en-US" dirty="0">
                <a:latin typeface="Times New Roman" panose="02020603050405020304" pitchFamily="18" charset="0"/>
                <a:ea typeface="宋体" panose="02010600030101010101" pitchFamily="2" charset="-122"/>
              </a:rPr>
              <a:t>（３）</a:t>
            </a:r>
            <a:r>
              <a:rPr lang="zh-CN" altLang="en-US" dirty="0">
                <a:latin typeface="Times New Roman" panose="02020603050405020304" pitchFamily="18" charset="0"/>
                <a:ea typeface="宋体" panose="02010600030101010101" pitchFamily="2" charset="-122"/>
              </a:rPr>
              <a:t>认真思考怎样做才能使别人做好工作</a:t>
            </a:r>
            <a:r>
              <a:rPr lang="ja-JP" altLang="en-US" dirty="0">
                <a:latin typeface="Times New Roman" panose="02020603050405020304" pitchFamily="18" charset="0"/>
                <a:ea typeface="宋体" panose="02010600030101010101" pitchFamily="2" charset="-122"/>
              </a:rPr>
              <a:t>！</a:t>
            </a:r>
            <a:endParaRPr lang="ja-JP" altLang="en-US" dirty="0">
              <a:latin typeface="Times New Roman" panose="02020603050405020304" pitchFamily="18" charset="0"/>
              <a:ea typeface="宋体" panose="02010600030101010101" pitchFamily="2" charset="-122"/>
            </a:endParaRPr>
          </a:p>
          <a:p>
            <a:pPr marL="457200" indent="-457200"/>
            <a:r>
              <a:rPr lang="ja-JP" altLang="en-US" dirty="0">
                <a:latin typeface="Times New Roman" panose="02020603050405020304" pitchFamily="18" charset="0"/>
                <a:ea typeface="宋体" panose="02010600030101010101" pitchFamily="2" charset="-122"/>
              </a:rPr>
              <a:t>（４）</a:t>
            </a:r>
            <a:r>
              <a:rPr lang="zh-CN" altLang="en-US" dirty="0">
                <a:latin typeface="Times New Roman" panose="02020603050405020304" pitchFamily="18" charset="0"/>
                <a:ea typeface="宋体" panose="02010600030101010101" pitchFamily="2" charset="-122"/>
              </a:rPr>
              <a:t>了解自己的长处和短处</a:t>
            </a:r>
            <a:r>
              <a:rPr lang="ja-JP" altLang="en-US" dirty="0">
                <a:latin typeface="Times New Roman" panose="02020603050405020304" pitchFamily="18" charset="0"/>
                <a:ea typeface="宋体" panose="02010600030101010101" pitchFamily="2" charset="-122"/>
              </a:rPr>
              <a:t>！</a:t>
            </a:r>
            <a:endParaRPr lang="ja-JP" altLang="en-US" dirty="0">
              <a:latin typeface="Times New Roman" panose="02020603050405020304" pitchFamily="18" charset="0"/>
              <a:ea typeface="宋体" panose="02010600030101010101" pitchFamily="2" charset="-122"/>
            </a:endParaRPr>
          </a:p>
          <a:p>
            <a:pPr marL="457200" indent="-457200"/>
            <a:r>
              <a:rPr lang="ja-JP" altLang="en-US" dirty="0">
                <a:latin typeface="Times New Roman" panose="02020603050405020304" pitchFamily="18" charset="0"/>
                <a:ea typeface="宋体" panose="02010600030101010101" pitchFamily="2" charset="-122"/>
              </a:rPr>
              <a:t>（５）</a:t>
            </a:r>
            <a:r>
              <a:rPr lang="zh-CN" altLang="en-US" dirty="0">
                <a:latin typeface="Times New Roman" panose="02020603050405020304" pitchFamily="18" charset="0"/>
                <a:ea typeface="宋体" panose="02010600030101010101" pitchFamily="2" charset="-122"/>
              </a:rPr>
              <a:t>不失宽容与公平，要有包容他人的胸襟</a:t>
            </a:r>
            <a:r>
              <a:rPr lang="ja-JP" altLang="en-US" dirty="0">
                <a:latin typeface="Times New Roman" panose="02020603050405020304" pitchFamily="18" charset="0"/>
                <a:ea typeface="宋体" panose="02010600030101010101" pitchFamily="2" charset="-122"/>
              </a:rPr>
              <a:t>！</a:t>
            </a:r>
            <a:endParaRPr lang="ja-JP" altLang="en-US" u="sng" dirty="0">
              <a:latin typeface="Times New Roman" panose="02020603050405020304" pitchFamily="18" charset="0"/>
              <a:ea typeface="宋体" panose="02010600030101010101" pitchFamily="2" charset="-122"/>
            </a:endParaRPr>
          </a:p>
        </p:txBody>
      </p:sp>
      <p:sp>
        <p:nvSpPr>
          <p:cNvPr id="72711" name="文本框 72710"/>
          <p:cNvSpPr txBox="1"/>
          <p:nvPr/>
        </p:nvSpPr>
        <p:spPr>
          <a:xfrm>
            <a:off x="488950" y="4724400"/>
            <a:ext cx="7924800" cy="19653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marL="457200" indent="-457200"/>
            <a:r>
              <a:rPr lang="ja-JP" altLang="en-US" sz="2000" dirty="0">
                <a:latin typeface="Arial" panose="020B0604020202020204" pitchFamily="34" charset="0"/>
                <a:ea typeface="宋体" panose="02010600030101010101" pitchFamily="2" charset="-122"/>
              </a:rPr>
              <a:t>３．</a:t>
            </a:r>
            <a:r>
              <a:rPr lang="zh-CN" altLang="en-US" sz="2000" u="sng" dirty="0">
                <a:latin typeface="Arial" panose="020B0604020202020204" pitchFamily="34" charset="0"/>
                <a:ea typeface="宋体" panose="02010600030101010101" pitchFamily="2" charset="-122"/>
              </a:rPr>
              <a:t>领导者的素质是指？</a:t>
            </a:r>
            <a:endParaRPr lang="zh-CN" altLang="en-US" sz="2000" u="sng" dirty="0">
              <a:latin typeface="Arial" panose="020B0604020202020204" pitchFamily="34" charset="0"/>
              <a:ea typeface="宋体" panose="02010600030101010101" pitchFamily="2" charset="-122"/>
            </a:endParaRPr>
          </a:p>
          <a:p>
            <a:pPr marL="457200" indent="-457200"/>
            <a:r>
              <a:rPr lang="ja-JP" altLang="en-US" sz="2000" dirty="0">
                <a:latin typeface="Times New Roman" panose="02020603050405020304" pitchFamily="18" charset="0"/>
                <a:ea typeface="宋体" panose="02010600030101010101" pitchFamily="2" charset="-122"/>
              </a:rPr>
              <a:t>（１）</a:t>
            </a:r>
            <a:r>
              <a:rPr lang="zh-CN" altLang="en-US" sz="2000" dirty="0">
                <a:latin typeface="Times New Roman" panose="02020603050405020304" pitchFamily="18" charset="0"/>
                <a:ea typeface="宋体" panose="02010600030101010101" pitchFamily="2" charset="-122"/>
              </a:rPr>
              <a:t>制定训练计划，依据训练计划实施</a:t>
            </a:r>
            <a:r>
              <a:rPr lang="ja-JP" altLang="en-US" sz="2000" dirty="0">
                <a:latin typeface="Times New Roman" panose="02020603050405020304" pitchFamily="18" charset="0"/>
                <a:ea typeface="宋体" panose="02010600030101010101" pitchFamily="2" charset="-122"/>
              </a:rPr>
              <a:t>！</a:t>
            </a:r>
            <a:endParaRPr lang="ja-JP" altLang="en-US" sz="2000" dirty="0">
              <a:latin typeface="Times New Roman" panose="02020603050405020304" pitchFamily="18" charset="0"/>
              <a:ea typeface="宋体" panose="02010600030101010101" pitchFamily="2" charset="-122"/>
            </a:endParaRPr>
          </a:p>
          <a:p>
            <a:pPr marL="457200" indent="-457200"/>
            <a:r>
              <a:rPr lang="ja-JP" altLang="en-US" sz="2000" dirty="0">
                <a:latin typeface="Times New Roman" panose="02020603050405020304" pitchFamily="18" charset="0"/>
                <a:ea typeface="宋体" panose="02010600030101010101" pitchFamily="2" charset="-122"/>
              </a:rPr>
              <a:t>（２）</a:t>
            </a:r>
            <a:r>
              <a:rPr lang="zh-CN" altLang="en-US" sz="2000" dirty="0">
                <a:latin typeface="Times New Roman" panose="02020603050405020304" pitchFamily="18" charset="0"/>
                <a:ea typeface="宋体" panose="02010600030101010101" pitchFamily="2" charset="-122"/>
              </a:rPr>
              <a:t>缩短讨论时间，以迅速、正确为目标，连续实施</a:t>
            </a:r>
            <a:r>
              <a:rPr lang="ja-JP" altLang="en-US" sz="2000" dirty="0">
                <a:latin typeface="Times New Roman" panose="02020603050405020304" pitchFamily="18" charset="0"/>
                <a:ea typeface="宋体" panose="02010600030101010101" pitchFamily="2" charset="-122"/>
              </a:rPr>
              <a:t>！</a:t>
            </a:r>
            <a:endParaRPr lang="ja-JP" altLang="en-US" sz="2000" dirty="0">
              <a:latin typeface="Times New Roman" panose="02020603050405020304" pitchFamily="18" charset="0"/>
              <a:ea typeface="宋体" panose="02010600030101010101" pitchFamily="2" charset="-122"/>
            </a:endParaRPr>
          </a:p>
          <a:p>
            <a:pPr marL="457200" indent="-457200"/>
            <a:r>
              <a:rPr lang="ja-JP" altLang="en-US" sz="2000" dirty="0">
                <a:latin typeface="Times New Roman" panose="02020603050405020304" pitchFamily="18" charset="0"/>
                <a:ea typeface="宋体" panose="02010600030101010101" pitchFamily="2" charset="-122"/>
              </a:rPr>
              <a:t>（３）</a:t>
            </a:r>
            <a:r>
              <a:rPr lang="zh-CN" altLang="en-US" sz="2000" dirty="0">
                <a:latin typeface="Times New Roman" panose="02020603050405020304" pitchFamily="18" charset="0"/>
                <a:ea typeface="宋体" panose="02010600030101010101" pitchFamily="2" charset="-122"/>
              </a:rPr>
              <a:t>把发现危险因素作为第一！</a:t>
            </a:r>
            <a:endParaRPr lang="ja-JP" altLang="en-US" sz="2000" dirty="0">
              <a:latin typeface="Times New Roman" panose="02020603050405020304" pitchFamily="18" charset="0"/>
              <a:ea typeface="宋体" panose="02010600030101010101" pitchFamily="2" charset="-122"/>
            </a:endParaRPr>
          </a:p>
          <a:p>
            <a:pPr marL="457200" indent="-457200"/>
            <a:r>
              <a:rPr lang="ja-JP" altLang="en-US" sz="2000" dirty="0">
                <a:latin typeface="Times New Roman" panose="02020603050405020304" pitchFamily="18" charset="0"/>
                <a:ea typeface="宋体" panose="02010600030101010101" pitchFamily="2" charset="-122"/>
              </a:rPr>
              <a:t>（４）</a:t>
            </a:r>
            <a:r>
              <a:rPr lang="zh-CN" altLang="en-US" sz="2000" dirty="0">
                <a:latin typeface="Times New Roman" panose="02020603050405020304" pitchFamily="18" charset="0"/>
                <a:ea typeface="宋体" panose="02010600030101010101" pitchFamily="2" charset="-122"/>
              </a:rPr>
              <a:t>做到众人一致地判断危险因素就是“这个”</a:t>
            </a:r>
            <a:endParaRPr lang="ja-JP" altLang="en-US" sz="2000" dirty="0">
              <a:latin typeface="Times New Roman" panose="02020603050405020304" pitchFamily="18" charset="0"/>
              <a:ea typeface="宋体" panose="02010600030101010101" pitchFamily="2" charset="-122"/>
            </a:endParaRPr>
          </a:p>
          <a:p>
            <a:pPr marL="457200" indent="-457200"/>
            <a:r>
              <a:rPr lang="ja-JP" altLang="en-US" sz="2000" dirty="0">
                <a:latin typeface="Times New Roman" panose="02020603050405020304" pitchFamily="18" charset="0"/>
                <a:ea typeface="宋体" panose="02010600030101010101" pitchFamily="2" charset="-122"/>
              </a:rPr>
              <a:t>（５）</a:t>
            </a:r>
            <a:r>
              <a:rPr lang="zh-CN" altLang="en-US" sz="2000" dirty="0">
                <a:latin typeface="Times New Roman" panose="02020603050405020304" pitchFamily="18" charset="0"/>
                <a:ea typeface="宋体" panose="02010600030101010101" pitchFamily="2" charset="-122"/>
              </a:rPr>
              <a:t>不要将事故的发生全部归咎为人</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（不要差别对待物和人）</a:t>
            </a:r>
            <a:endParaRPr lang="ja-JP" altLang="en-US" sz="2000" u="sng">
              <a:latin typeface="Arial" panose="020B0604020202020204" pitchFamily="34" charset="0"/>
              <a:ea typeface="宋体" panose="0201060003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文本框 75777"/>
          <p:cNvSpPr txBox="1"/>
          <p:nvPr/>
        </p:nvSpPr>
        <p:spPr>
          <a:xfrm>
            <a:off x="107315" y="670560"/>
            <a:ext cx="7467600" cy="7302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en-US" altLang="ja-JP" sz="3900" b="1">
                <a:latin typeface="华文楷体" panose="02010600040101010101" pitchFamily="2" charset="-122"/>
                <a:ea typeface="华文楷体" panose="02010600040101010101" pitchFamily="2" charset="-122"/>
              </a:rPr>
              <a:t>KYT</a:t>
            </a:r>
            <a:r>
              <a:rPr lang="zh-CN" altLang="en-US" sz="3900" b="1" dirty="0">
                <a:latin typeface="华文楷体" panose="02010600040101010101" pitchFamily="2" charset="-122"/>
                <a:ea typeface="华文楷体" panose="02010600040101010101" pitchFamily="2" charset="-122"/>
              </a:rPr>
              <a:t>实施</a:t>
            </a:r>
            <a:r>
              <a:rPr lang="zh-CN" altLang="en-US" sz="3900" b="1" dirty="0">
                <a:latin typeface="华文楷体" panose="02010600040101010101" pitchFamily="2" charset="-122"/>
                <a:ea typeface="华文楷体" panose="02010600040101010101" pitchFamily="2" charset="-122"/>
              </a:rPr>
              <a:t>的</a:t>
            </a:r>
            <a:r>
              <a:rPr lang="zh-CN" altLang="en-US" sz="3900" b="1" dirty="0">
                <a:latin typeface="华文楷体" panose="02010600040101010101" pitchFamily="2" charset="-122"/>
                <a:ea typeface="华文楷体" panose="02010600040101010101" pitchFamily="2" charset="-122"/>
              </a:rPr>
              <a:t>四项基本</a:t>
            </a:r>
            <a:r>
              <a:rPr lang="ja-JP" altLang="en-US" sz="3900" b="1" dirty="0">
                <a:latin typeface="华文楷体" panose="02010600040101010101" pitchFamily="2" charset="-122"/>
                <a:ea typeface="华文楷体" panose="02010600040101010101" pitchFamily="2" charset="-122"/>
              </a:rPr>
              <a:t>原則</a:t>
            </a:r>
            <a:endParaRPr lang="ja-JP" altLang="en-US" sz="3900" b="1" dirty="0">
              <a:latin typeface="华文楷体" panose="02010600040101010101" pitchFamily="2" charset="-122"/>
              <a:ea typeface="华文楷体" panose="02010600040101010101" pitchFamily="2" charset="-122"/>
            </a:endParaRPr>
          </a:p>
        </p:txBody>
      </p:sp>
      <p:sp>
        <p:nvSpPr>
          <p:cNvPr id="75779" name="文本框 75778"/>
          <p:cNvSpPr txBox="1"/>
          <p:nvPr/>
        </p:nvSpPr>
        <p:spPr>
          <a:xfrm>
            <a:off x="304800" y="2824163"/>
            <a:ext cx="2667000" cy="623887"/>
          </a:xfrm>
          <a:prstGeom prst="rect">
            <a:avLst/>
          </a:prstGeom>
          <a:solidFill>
            <a:srgbClr val="CCFFFF"/>
          </a:solidFill>
          <a:ln w="28575" cap="flat" cmpd="sng">
            <a:solidFill>
              <a:schemeClr val="tx1"/>
            </a:solidFill>
            <a:prstDash val="solid"/>
            <a:miter/>
            <a:headEnd type="none" w="med" len="med"/>
            <a:tailEnd type="none" w="med" len="med"/>
          </a:ln>
        </p:spPr>
        <p:txBody>
          <a:bodyPr lIns="54000" tIns="54000" rIns="54000" bIns="54000">
            <a:spAutoFit/>
          </a:bodyPr>
          <a:p>
            <a:r>
              <a:rPr lang="ja-JP" altLang="en-US" sz="3200" b="1" dirty="0">
                <a:latin typeface="Arial" panose="020B0604020202020204" pitchFamily="34" charset="0"/>
              </a:rPr>
              <a:t>２．</a:t>
            </a:r>
            <a:r>
              <a:rPr lang="ja-JP" altLang="en-US" sz="3200" b="1" dirty="0">
                <a:latin typeface="Arial" panose="020B0604020202020204" pitchFamily="34" charset="0"/>
                <a:ea typeface="宋体" panose="02010600030101010101" pitchFamily="2" charset="-122"/>
              </a:rPr>
              <a:t>自由奔放</a:t>
            </a:r>
            <a:endParaRPr lang="ja-JP" altLang="en-US" sz="3200" b="1">
              <a:latin typeface="Arial" panose="020B0604020202020204" pitchFamily="34" charset="0"/>
              <a:ea typeface="宋体" panose="02010600030101010101" pitchFamily="2" charset="-122"/>
            </a:endParaRPr>
          </a:p>
        </p:txBody>
      </p:sp>
      <p:sp>
        <p:nvSpPr>
          <p:cNvPr id="75780" name="文本框 75779"/>
          <p:cNvSpPr txBox="1"/>
          <p:nvPr/>
        </p:nvSpPr>
        <p:spPr>
          <a:xfrm>
            <a:off x="304800" y="3814763"/>
            <a:ext cx="2667000" cy="623887"/>
          </a:xfrm>
          <a:prstGeom prst="rect">
            <a:avLst/>
          </a:prstGeom>
          <a:solidFill>
            <a:srgbClr val="CCFFFF"/>
          </a:solidFill>
          <a:ln w="28575" cap="flat" cmpd="sng">
            <a:solidFill>
              <a:schemeClr val="tx1"/>
            </a:solidFill>
            <a:prstDash val="solid"/>
            <a:miter/>
            <a:headEnd type="none" w="med" len="med"/>
            <a:tailEnd type="none" w="med" len="med"/>
          </a:ln>
        </p:spPr>
        <p:txBody>
          <a:bodyPr lIns="54000" tIns="54000" rIns="54000" bIns="54000">
            <a:spAutoFit/>
          </a:bodyPr>
          <a:p>
            <a:r>
              <a:rPr lang="ja-JP" altLang="en-US" sz="3200" b="1" dirty="0">
                <a:latin typeface="Arial" panose="020B0604020202020204" pitchFamily="34" charset="0"/>
              </a:rPr>
              <a:t>３．</a:t>
            </a:r>
            <a:r>
              <a:rPr lang="ja-JP" altLang="en-US" sz="3200" b="1" dirty="0">
                <a:latin typeface="Arial" panose="020B0604020202020204" pitchFamily="34" charset="0"/>
                <a:ea typeface="宋体" panose="02010600030101010101" pitchFamily="2" charset="-122"/>
              </a:rPr>
              <a:t>大量</a:t>
            </a:r>
            <a:r>
              <a:rPr lang="zh-CN" altLang="en-US" sz="3200" b="1" dirty="0">
                <a:latin typeface="Arial" panose="020B0604020202020204" pitchFamily="34" charset="0"/>
                <a:ea typeface="宋体" panose="02010600030101010101" pitchFamily="2" charset="-122"/>
              </a:rPr>
              <a:t>生产</a:t>
            </a:r>
            <a:endParaRPr lang="ja-JP" altLang="en-US" sz="3200" b="1" dirty="0">
              <a:latin typeface="Arial" panose="020B0604020202020204" pitchFamily="34" charset="0"/>
              <a:ea typeface="宋体" panose="02010600030101010101" pitchFamily="2" charset="-122"/>
            </a:endParaRPr>
          </a:p>
        </p:txBody>
      </p:sp>
      <p:sp>
        <p:nvSpPr>
          <p:cNvPr id="75781" name="文本框 75780"/>
          <p:cNvSpPr txBox="1"/>
          <p:nvPr/>
        </p:nvSpPr>
        <p:spPr>
          <a:xfrm>
            <a:off x="304800" y="4800600"/>
            <a:ext cx="2667000" cy="623888"/>
          </a:xfrm>
          <a:prstGeom prst="rect">
            <a:avLst/>
          </a:prstGeom>
          <a:solidFill>
            <a:srgbClr val="CCFFFF"/>
          </a:solidFill>
          <a:ln w="28575" cap="flat" cmpd="sng">
            <a:solidFill>
              <a:schemeClr val="tx1"/>
            </a:solidFill>
            <a:prstDash val="solid"/>
            <a:miter/>
            <a:headEnd type="none" w="med" len="med"/>
            <a:tailEnd type="none" w="med" len="med"/>
          </a:ln>
        </p:spPr>
        <p:txBody>
          <a:bodyPr lIns="54000" tIns="54000" rIns="54000" bIns="54000">
            <a:spAutoFit/>
          </a:bodyPr>
          <a:p>
            <a:r>
              <a:rPr lang="ja-JP" altLang="en-US" sz="3200" b="1" dirty="0">
                <a:latin typeface="Arial" panose="020B0604020202020204" pitchFamily="34" charset="0"/>
              </a:rPr>
              <a:t>４．</a:t>
            </a:r>
            <a:r>
              <a:rPr lang="zh-CN" altLang="en-US" sz="3200" b="1" dirty="0">
                <a:latin typeface="Arial" panose="020B0604020202020204" pitchFamily="34" charset="0"/>
                <a:ea typeface="宋体" panose="02010600030101010101" pitchFamily="2" charset="-122"/>
              </a:rPr>
              <a:t>巧妙加工</a:t>
            </a:r>
            <a:endParaRPr lang="ja-JP" altLang="en-US" sz="3200" b="1">
              <a:latin typeface="Arial" panose="020B0604020202020204" pitchFamily="34" charset="0"/>
              <a:ea typeface="宋体" panose="02010600030101010101" pitchFamily="2" charset="-122"/>
            </a:endParaRPr>
          </a:p>
        </p:txBody>
      </p:sp>
      <p:sp>
        <p:nvSpPr>
          <p:cNvPr id="75782" name="文本框 75781"/>
          <p:cNvSpPr txBox="1"/>
          <p:nvPr/>
        </p:nvSpPr>
        <p:spPr>
          <a:xfrm>
            <a:off x="304800" y="1781175"/>
            <a:ext cx="2667000" cy="623888"/>
          </a:xfrm>
          <a:prstGeom prst="rect">
            <a:avLst/>
          </a:prstGeom>
          <a:solidFill>
            <a:srgbClr val="CCFFFF"/>
          </a:solidFill>
          <a:ln w="28575" cap="flat" cmpd="sng">
            <a:solidFill>
              <a:schemeClr val="tx1"/>
            </a:solidFill>
            <a:prstDash val="solid"/>
            <a:miter/>
            <a:headEnd type="none" w="med" len="med"/>
            <a:tailEnd type="none" w="med" len="med"/>
          </a:ln>
        </p:spPr>
        <p:txBody>
          <a:bodyPr lIns="54000" tIns="54000" rIns="54000" bIns="54000">
            <a:spAutoFit/>
          </a:bodyPr>
          <a:p>
            <a:r>
              <a:rPr lang="ja-JP" altLang="en-US" sz="3200" b="1" dirty="0">
                <a:latin typeface="Arial" panose="020B0604020202020204" pitchFamily="34" charset="0"/>
              </a:rPr>
              <a:t>１．</a:t>
            </a:r>
            <a:r>
              <a:rPr lang="ja-JP" altLang="en-US" sz="3200" b="1" dirty="0">
                <a:latin typeface="Arial" panose="020B0604020202020204" pitchFamily="34" charset="0"/>
                <a:ea typeface="宋体" panose="02010600030101010101" pitchFamily="2" charset="-122"/>
              </a:rPr>
              <a:t>禁止</a:t>
            </a:r>
            <a:r>
              <a:rPr lang="zh-CN" altLang="en-US" sz="3200" b="1" dirty="0">
                <a:latin typeface="Arial" panose="020B0604020202020204" pitchFamily="34" charset="0"/>
                <a:ea typeface="宋体" panose="02010600030101010101" pitchFamily="2" charset="-122"/>
              </a:rPr>
              <a:t>评判</a:t>
            </a:r>
            <a:endParaRPr lang="ja-JP" altLang="en-US" sz="3200" b="1" dirty="0">
              <a:latin typeface="Arial" panose="020B0604020202020204" pitchFamily="34" charset="0"/>
              <a:ea typeface="宋体" panose="02010600030101010101" pitchFamily="2" charset="-122"/>
            </a:endParaRPr>
          </a:p>
        </p:txBody>
      </p:sp>
      <p:sp>
        <p:nvSpPr>
          <p:cNvPr id="75783" name="文本框 75782"/>
          <p:cNvSpPr txBox="1"/>
          <p:nvPr/>
        </p:nvSpPr>
        <p:spPr>
          <a:xfrm>
            <a:off x="4114800" y="2860675"/>
            <a:ext cx="4800600" cy="563563"/>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sz="2800" b="1" dirty="0">
                <a:latin typeface="Arial" panose="020B0604020202020204" pitchFamily="34" charset="0"/>
                <a:ea typeface="宋体" panose="02010600030101010101" pitchFamily="2" charset="-122"/>
              </a:rPr>
              <a:t>欢迎自由奔放和创新思维</a:t>
            </a:r>
            <a:endParaRPr lang="ja-JP" altLang="en-US" sz="2800" b="1">
              <a:latin typeface="Arial" panose="020B0604020202020204" pitchFamily="34" charset="0"/>
              <a:ea typeface="宋体" panose="02010600030101010101" pitchFamily="2" charset="-122"/>
            </a:endParaRPr>
          </a:p>
        </p:txBody>
      </p:sp>
      <p:sp>
        <p:nvSpPr>
          <p:cNvPr id="75784" name="文本框 75783"/>
          <p:cNvSpPr txBox="1"/>
          <p:nvPr/>
        </p:nvSpPr>
        <p:spPr>
          <a:xfrm>
            <a:off x="4114800" y="1857375"/>
            <a:ext cx="4800600" cy="563563"/>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sz="2800" b="1" dirty="0">
                <a:latin typeface="Arial" panose="020B0604020202020204" pitchFamily="34" charset="0"/>
                <a:ea typeface="宋体" panose="02010600030101010101" pitchFamily="2" charset="-122"/>
              </a:rPr>
              <a:t>不做任何评价为好或坏的发言</a:t>
            </a:r>
            <a:endParaRPr lang="ja-JP" altLang="en-US" sz="2800" b="1">
              <a:latin typeface="Arial" panose="020B0604020202020204" pitchFamily="34" charset="0"/>
              <a:ea typeface="宋体" panose="02010600030101010101" pitchFamily="2" charset="-122"/>
            </a:endParaRPr>
          </a:p>
        </p:txBody>
      </p:sp>
      <p:sp>
        <p:nvSpPr>
          <p:cNvPr id="75785" name="文本框 75784"/>
          <p:cNvSpPr txBox="1"/>
          <p:nvPr/>
        </p:nvSpPr>
        <p:spPr>
          <a:xfrm>
            <a:off x="4114800" y="3871913"/>
            <a:ext cx="4800600" cy="563562"/>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sz="2800" b="1" dirty="0">
                <a:latin typeface="Arial" panose="020B0604020202020204" pitchFamily="34" charset="0"/>
                <a:ea typeface="宋体" panose="02010600030101010101" pitchFamily="2" charset="-122"/>
              </a:rPr>
              <a:t>什么都可以，尽情地发表意见</a:t>
            </a:r>
            <a:endParaRPr lang="ja-JP" altLang="en-US" sz="2800" b="1">
              <a:latin typeface="Arial" panose="020B0604020202020204" pitchFamily="34" charset="0"/>
              <a:ea typeface="宋体" panose="02010600030101010101" pitchFamily="2" charset="-122"/>
            </a:endParaRPr>
          </a:p>
        </p:txBody>
      </p:sp>
      <p:sp>
        <p:nvSpPr>
          <p:cNvPr id="75786" name="文本框 75785"/>
          <p:cNvSpPr txBox="1"/>
          <p:nvPr/>
        </p:nvSpPr>
        <p:spPr>
          <a:xfrm>
            <a:off x="4114800" y="4865688"/>
            <a:ext cx="4800600" cy="563562"/>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r>
              <a:rPr lang="zh-CN" altLang="en-US" sz="2800" b="1" dirty="0">
                <a:latin typeface="Arial" panose="020B0604020202020204" pitchFamily="34" charset="0"/>
                <a:ea typeface="宋体" panose="02010600030101010101" pitchFamily="2" charset="-122"/>
              </a:rPr>
              <a:t>巧妙地加工、润色别人的意见</a:t>
            </a:r>
            <a:endParaRPr lang="zh-CN" altLang="en-US" sz="2800" b="1" dirty="0">
              <a:latin typeface="Arial" panose="020B0604020202020204" pitchFamily="34" charset="0"/>
              <a:ea typeface="宋体" panose="02010600030101010101" pitchFamily="2" charset="-122"/>
            </a:endParaRPr>
          </a:p>
        </p:txBody>
      </p:sp>
      <p:sp>
        <p:nvSpPr>
          <p:cNvPr id="75787" name="右箭头 75786"/>
          <p:cNvSpPr/>
          <p:nvPr/>
        </p:nvSpPr>
        <p:spPr>
          <a:xfrm>
            <a:off x="3200400" y="1828800"/>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5788" name="右箭头 75787"/>
          <p:cNvSpPr/>
          <p:nvPr/>
        </p:nvSpPr>
        <p:spPr>
          <a:xfrm>
            <a:off x="3200400" y="2795588"/>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5789" name="右箭头 75788"/>
          <p:cNvSpPr/>
          <p:nvPr/>
        </p:nvSpPr>
        <p:spPr>
          <a:xfrm>
            <a:off x="3200400" y="3795713"/>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75790" name="右箭头 75789"/>
          <p:cNvSpPr/>
          <p:nvPr/>
        </p:nvSpPr>
        <p:spPr>
          <a:xfrm>
            <a:off x="3200400" y="4800600"/>
            <a:ext cx="609600" cy="609600"/>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文本框 77825"/>
          <p:cNvSpPr txBox="1"/>
          <p:nvPr/>
        </p:nvSpPr>
        <p:spPr>
          <a:xfrm>
            <a:off x="1371600" y="2286000"/>
            <a:ext cx="6591300" cy="1143000"/>
          </a:xfrm>
          <a:prstGeom prst="rect">
            <a:avLst/>
          </a:prstGeom>
          <a:gradFill rotWithShape="0">
            <a:gsLst>
              <a:gs pos="0">
                <a:srgbClr val="FFFF99"/>
              </a:gs>
              <a:gs pos="50000">
                <a:schemeClr val="bg1"/>
              </a:gs>
              <a:gs pos="100000">
                <a:srgbClr val="FFFF99"/>
              </a:gs>
            </a:gsLst>
            <a:lin ang="5400000" scaled="1"/>
            <a:tileRect/>
          </a:gra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anchor="ctr" anchorCtr="0"/>
          <a:p>
            <a:pPr algn="ctr" eaLnBrk="0" hangingPunct="0"/>
            <a:r>
              <a:rPr lang="en-US" altLang="ja-JP" sz="5000" dirty="0">
                <a:latin typeface="Times New Roman" panose="02020603050405020304" pitchFamily="18" charset="0"/>
              </a:rPr>
              <a:t> </a:t>
            </a:r>
            <a:r>
              <a:rPr lang="en-US" altLang="ja-JP" sz="5000" b="1">
                <a:latin typeface="Times New Roman" panose="02020603050405020304" pitchFamily="18" charset="0"/>
              </a:rPr>
              <a:t>KYT</a:t>
            </a:r>
            <a:r>
              <a:rPr lang="zh-CN" altLang="en-US" sz="5000" b="1" dirty="0">
                <a:latin typeface="华文楷体" panose="02010600040101010101" pitchFamily="2" charset="-122"/>
                <a:ea typeface="华文楷体" panose="02010600040101010101" pitchFamily="2" charset="-122"/>
              </a:rPr>
              <a:t>基础四步</a:t>
            </a:r>
            <a:r>
              <a:rPr lang="ja-JP" altLang="en-US" sz="5000" b="1" dirty="0">
                <a:latin typeface="华文楷体" panose="02010600040101010101" pitchFamily="2" charset="-122"/>
                <a:ea typeface="华文楷体" panose="02010600040101010101" pitchFamily="2" charset="-122"/>
              </a:rPr>
              <a:t>法</a:t>
            </a:r>
            <a:endParaRPr lang="ja-JP" altLang="en-US" sz="5000" b="1">
              <a:latin typeface="华文楷体" panose="02010600040101010101" pitchFamily="2" charset="-122"/>
              <a:ea typeface="华文楷体" panose="02010600040101010101" pitchFamily="2"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文本框 80897"/>
          <p:cNvSpPr txBox="1"/>
          <p:nvPr/>
        </p:nvSpPr>
        <p:spPr>
          <a:xfrm>
            <a:off x="179388" y="188278"/>
            <a:ext cx="7467600" cy="806450"/>
          </a:xfrm>
          <a:prstGeom prst="rect">
            <a:avLst/>
          </a:prstGeom>
          <a:solidFill>
            <a:srgbClr val="FFFF66"/>
          </a:solidFill>
          <a:ln w="28575" cap="flat" cmpd="sng">
            <a:solidFill>
              <a:schemeClr val="tx1"/>
            </a:solidFill>
            <a:prstDash val="solid"/>
            <a:miter/>
            <a:headEnd type="none" w="med" len="med"/>
            <a:tailEnd type="none" w="med" len="med"/>
          </a:ln>
          <a:effectLst>
            <a:outerShdw dist="107763" dir="2699999" algn="ctr" rotWithShape="0">
              <a:schemeClr val="bg2"/>
            </a:outerShdw>
          </a:effectLst>
        </p:spPr>
        <p:txBody>
          <a:bodyPr lIns="54000" tIns="54000" rIns="54000" bIns="54000">
            <a:spAutoFit/>
          </a:bodyPr>
          <a:p>
            <a:pPr algn="ctr">
              <a:spcBef>
                <a:spcPct val="50000"/>
              </a:spcBef>
            </a:pPr>
            <a:r>
              <a:rPr lang="en-US" altLang="ja-JP" sz="4400" b="1">
                <a:latin typeface="华文楷体" panose="02010600040101010101" pitchFamily="2" charset="-122"/>
                <a:ea typeface="华文楷体" panose="02010600040101010101" pitchFamily="2" charset="-122"/>
              </a:rPr>
              <a:t>KYT</a:t>
            </a:r>
            <a:r>
              <a:rPr lang="zh-CN" altLang="en-US" sz="4400" b="1" dirty="0">
                <a:latin typeface="华文楷体" panose="02010600040101010101" pitchFamily="2" charset="-122"/>
                <a:ea typeface="华文楷体" panose="02010600040101010101" pitchFamily="2" charset="-122"/>
              </a:rPr>
              <a:t>基础</a:t>
            </a:r>
            <a:r>
              <a:rPr lang="ja-JP" altLang="en-US" sz="4400" b="1" dirty="0">
                <a:latin typeface="宋体" panose="02010600030101010101" pitchFamily="2" charset="-122"/>
                <a:ea typeface="宋体" panose="02010600030101010101" pitchFamily="2" charset="-122"/>
              </a:rPr>
              <a:t>４</a:t>
            </a:r>
            <a:r>
              <a:rPr lang="zh-CN" altLang="en-US" sz="4400" b="1" dirty="0">
                <a:latin typeface="华文楷体" panose="02010600040101010101" pitchFamily="2" charset="-122"/>
                <a:ea typeface="华文楷体" panose="02010600040101010101" pitchFamily="2" charset="-122"/>
              </a:rPr>
              <a:t>步</a:t>
            </a:r>
            <a:r>
              <a:rPr lang="ja-JP" altLang="en-US" sz="4400" b="1" dirty="0">
                <a:latin typeface="华文楷体" panose="02010600040101010101" pitchFamily="2" charset="-122"/>
                <a:ea typeface="华文楷体" panose="02010600040101010101" pitchFamily="2" charset="-122"/>
              </a:rPr>
              <a:t>法</a:t>
            </a:r>
            <a:r>
              <a:rPr lang="zh-CN" altLang="en-US" sz="4400" b="1" dirty="0">
                <a:latin typeface="华文楷体" panose="02010600040101010101" pitchFamily="2" charset="-122"/>
                <a:ea typeface="华文楷体" panose="02010600040101010101" pitchFamily="2" charset="-122"/>
              </a:rPr>
              <a:t>是指</a:t>
            </a:r>
            <a:r>
              <a:rPr lang="ja-JP" altLang="en-US" sz="4400" b="1" dirty="0">
                <a:latin typeface="华文楷体" panose="02010600040101010101" pitchFamily="2" charset="-122"/>
                <a:ea typeface="华文楷体" panose="02010600040101010101" pitchFamily="2" charset="-122"/>
              </a:rPr>
              <a:t>？</a:t>
            </a:r>
            <a:endParaRPr lang="ja-JP" altLang="en-US" sz="4400" b="1">
              <a:latin typeface="华文楷体" panose="02010600040101010101" pitchFamily="2" charset="-122"/>
              <a:ea typeface="华文楷体" panose="02010600040101010101" pitchFamily="2" charset="-122"/>
            </a:endParaRPr>
          </a:p>
        </p:txBody>
      </p:sp>
      <p:sp>
        <p:nvSpPr>
          <p:cNvPr id="80899" name="文本框 80898"/>
          <p:cNvSpPr txBox="1"/>
          <p:nvPr/>
        </p:nvSpPr>
        <p:spPr>
          <a:xfrm>
            <a:off x="4267200" y="1143000"/>
            <a:ext cx="3962400" cy="7461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sz="2000" dirty="0">
                <a:latin typeface="Arial" panose="020B0604020202020204" pitchFamily="34" charset="0"/>
                <a:ea typeface="宋体" panose="02010600030101010101" pitchFamily="2" charset="-122"/>
              </a:rPr>
              <a:t>发现危险因素</a:t>
            </a:r>
            <a:endParaRPr lang="ja-JP" altLang="en-US" sz="2000" dirty="0">
              <a:latin typeface="Arial" panose="020B0604020202020204" pitchFamily="34" charset="0"/>
              <a:ea typeface="宋体" panose="02010600030101010101" pitchFamily="2" charset="-122"/>
            </a:endParaRPr>
          </a:p>
          <a:p>
            <a:pPr algn="ctr"/>
            <a:r>
              <a:rPr lang="ja-JP" altLang="en-US" sz="2000" dirty="0">
                <a:latin typeface="Arial" panose="020B0604020202020204" pitchFamily="34" charset="0"/>
              </a:rPr>
              <a:t>（</a:t>
            </a:r>
            <a:r>
              <a:rPr lang="zh-CN" altLang="en-US" sz="2000" dirty="0">
                <a:latin typeface="Arial" panose="020B0604020202020204" pitchFamily="34" charset="0"/>
                <a:ea typeface="宋体" panose="02010600030101010101" pitchFamily="2" charset="-122"/>
              </a:rPr>
              <a:t>潜伏着什么样的危险？</a:t>
            </a:r>
            <a:r>
              <a:rPr lang="ja-JP" altLang="en-US" sz="2000" dirty="0">
                <a:latin typeface="Arial" panose="020B0604020202020204" pitchFamily="34" charset="0"/>
              </a:rPr>
              <a:t>）</a:t>
            </a:r>
            <a:endParaRPr lang="ja-JP" altLang="en-US" sz="2000">
              <a:latin typeface="Arial" panose="020B0604020202020204" pitchFamily="34" charset="0"/>
            </a:endParaRPr>
          </a:p>
        </p:txBody>
      </p:sp>
      <p:sp>
        <p:nvSpPr>
          <p:cNvPr id="80900" name="文本框 80899"/>
          <p:cNvSpPr txBox="1"/>
          <p:nvPr/>
        </p:nvSpPr>
        <p:spPr>
          <a:xfrm>
            <a:off x="4267200" y="2362200"/>
            <a:ext cx="3962400" cy="7461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sz="2000" dirty="0">
                <a:latin typeface="Times New Roman" panose="02020603050405020304" pitchFamily="18" charset="0"/>
                <a:ea typeface="宋体" panose="02010600030101010101" pitchFamily="2" charset="-122"/>
              </a:rPr>
              <a:t>主要危险因素的选定</a:t>
            </a:r>
            <a:endParaRPr lang="en-US" altLang="zh-CN" sz="2000">
              <a:latin typeface="Times New Roman" panose="02020603050405020304" pitchFamily="18" charset="0"/>
              <a:ea typeface="宋体" panose="02010600030101010101" pitchFamily="2" charset="-122"/>
            </a:endParaRPr>
          </a:p>
          <a:p>
            <a:pPr algn="ct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这是危险的关键所在</a:t>
            </a:r>
            <a:r>
              <a:rPr lang="ja-JP" altLang="en-US" sz="2000" dirty="0">
                <a:latin typeface="Times New Roman" panose="02020603050405020304" pitchFamily="18" charset="0"/>
                <a:ea typeface="宋体" panose="02010600030101010101" pitchFamily="2" charset="-122"/>
              </a:rPr>
              <a:t>）</a:t>
            </a:r>
            <a:endParaRPr lang="ja-JP" altLang="en-US" sz="2000" dirty="0">
              <a:latin typeface="Times New Roman" panose="02020603050405020304" pitchFamily="18" charset="0"/>
              <a:ea typeface="宋体" panose="02010600030101010101" pitchFamily="2" charset="-122"/>
            </a:endParaRPr>
          </a:p>
        </p:txBody>
      </p:sp>
      <p:graphicFrame>
        <p:nvGraphicFramePr>
          <p:cNvPr id="80901" name="表格 80900"/>
          <p:cNvGraphicFramePr/>
          <p:nvPr/>
        </p:nvGraphicFramePr>
        <p:xfrm>
          <a:off x="762000" y="2362200"/>
          <a:ext cx="2971800" cy="762000"/>
        </p:xfrm>
        <a:graphic>
          <a:graphicData uri="http://schemas.openxmlformats.org/drawingml/2006/table">
            <a:tbl>
              <a:tblPr/>
              <a:tblGrid>
                <a:gridCol w="914400"/>
                <a:gridCol w="2057400"/>
              </a:tblGrid>
              <a:tr h="762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ja-JP" altLang="en-US" sz="2400" dirty="0">
                          <a:latin typeface="Arial" panose="020B0604020202020204" pitchFamily="34" charset="0"/>
                        </a:rPr>
                        <a:t>２Ｒ</a:t>
                      </a:r>
                      <a:endParaRPr lang="zh-CN" altLang="en-US" sz="2400">
                        <a:latin typeface="Arial" panose="020B0604020202020204" pitchFamily="34" charset="0"/>
                      </a:endParaRPr>
                    </a:p>
                  </a:txBody>
                  <a:tcPr marL="54000" marR="54000" marT="54000" marB="5400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ja-JP" altLang="en-US" sz="2400" b="1" dirty="0">
                          <a:latin typeface="Arial" panose="020B0604020202020204" pitchFamily="34" charset="0"/>
                          <a:ea typeface="宋体" panose="02010600030101010101" pitchFamily="2" charset="-122"/>
                        </a:rPr>
                        <a:t>追求</a:t>
                      </a:r>
                      <a:r>
                        <a:rPr lang="zh-CN" altLang="en-US" sz="2400" b="1" dirty="0">
                          <a:latin typeface="Arial" panose="020B0604020202020204" pitchFamily="34" charset="0"/>
                          <a:ea typeface="宋体" panose="02010600030101010101" pitchFamily="2" charset="-122"/>
                        </a:rPr>
                        <a:t>本质</a:t>
                      </a:r>
                      <a:endParaRPr lang="zh-CN" altLang="en-US" sz="2400" b="1" dirty="0">
                        <a:latin typeface="Arial" panose="020B0604020202020204" pitchFamily="34" charset="0"/>
                        <a:ea typeface="宋体" panose="02010600030101010101" pitchFamily="2" charset="-122"/>
                      </a:endParaRPr>
                    </a:p>
                  </a:txBody>
                  <a:tcPr marL="54000" marR="54000" marT="54000" marB="5400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80909" name="文本框 80908"/>
          <p:cNvSpPr txBox="1"/>
          <p:nvPr/>
        </p:nvSpPr>
        <p:spPr>
          <a:xfrm>
            <a:off x="4267200" y="3581400"/>
            <a:ext cx="3962400" cy="7461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sz="2000" dirty="0">
                <a:latin typeface="Times New Roman" panose="02020603050405020304" pitchFamily="18" charset="0"/>
                <a:ea typeface="宋体" panose="02010600030101010101" pitchFamily="2" charset="-122"/>
              </a:rPr>
              <a:t>避免危险的对策</a:t>
            </a: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具体对策方案</a:t>
            </a:r>
            <a:r>
              <a:rPr lang="ja-JP" altLang="en-US" sz="2000" dirty="0">
                <a:latin typeface="Times New Roman" panose="02020603050405020304" pitchFamily="18" charset="0"/>
                <a:ea typeface="宋体" panose="02010600030101010101" pitchFamily="2" charset="-122"/>
              </a:rPr>
              <a:t>）</a:t>
            </a:r>
            <a:endParaRPr lang="ja-JP" altLang="en-US" sz="2000" dirty="0">
              <a:latin typeface="Times New Roman" panose="02020603050405020304" pitchFamily="18" charset="0"/>
              <a:ea typeface="宋体" panose="02010600030101010101" pitchFamily="2" charset="-122"/>
            </a:endParaRPr>
          </a:p>
          <a:p>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若是你的话，会怎么做？）</a:t>
            </a:r>
            <a:endParaRPr lang="ja-JP" altLang="en-US" sz="2000">
              <a:latin typeface="Arial" panose="020B0604020202020204" pitchFamily="34" charset="0"/>
            </a:endParaRPr>
          </a:p>
        </p:txBody>
      </p:sp>
      <p:sp>
        <p:nvSpPr>
          <p:cNvPr id="80910" name="文本框 80909"/>
          <p:cNvSpPr txBox="1"/>
          <p:nvPr/>
        </p:nvSpPr>
        <p:spPr>
          <a:xfrm>
            <a:off x="4267200" y="4800600"/>
            <a:ext cx="3962400" cy="7461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sz="2000" dirty="0">
                <a:latin typeface="Times New Roman" panose="02020603050405020304" pitchFamily="18" charset="0"/>
                <a:ea typeface="宋体" panose="02010600030101010101" pitchFamily="2" charset="-122"/>
              </a:rPr>
              <a:t>设定团体的行动目标</a:t>
            </a:r>
            <a:endParaRPr lang="en-US" altLang="zh-CN" sz="2000">
              <a:latin typeface="Times New Roman" panose="02020603050405020304" pitchFamily="18" charset="0"/>
              <a:ea typeface="宋体" panose="02010600030101010101" pitchFamily="2" charset="-122"/>
            </a:endParaRPr>
          </a:p>
          <a:p>
            <a:pPr algn="ctr"/>
            <a:r>
              <a:rPr lang="ja-JP" altLang="en-US" sz="2000" dirty="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我们会这样做</a:t>
            </a:r>
            <a:r>
              <a:rPr lang="ja-JP" altLang="en-US" sz="2000" dirty="0">
                <a:latin typeface="Times New Roman" panose="02020603050405020304" pitchFamily="18" charset="0"/>
                <a:ea typeface="宋体" panose="02010600030101010101" pitchFamily="2" charset="-122"/>
              </a:rPr>
              <a:t>）</a:t>
            </a:r>
            <a:endParaRPr lang="ja-JP" altLang="en-US" sz="2000" dirty="0">
              <a:latin typeface="Times New Roman" panose="02020603050405020304" pitchFamily="18" charset="0"/>
              <a:ea typeface="宋体" panose="02010600030101010101" pitchFamily="2" charset="-122"/>
            </a:endParaRPr>
          </a:p>
        </p:txBody>
      </p:sp>
      <p:graphicFrame>
        <p:nvGraphicFramePr>
          <p:cNvPr id="80950" name="表格 80949"/>
          <p:cNvGraphicFramePr/>
          <p:nvPr/>
        </p:nvGraphicFramePr>
        <p:xfrm>
          <a:off x="762000" y="1143000"/>
          <a:ext cx="2971800" cy="762000"/>
        </p:xfrm>
        <a:graphic>
          <a:graphicData uri="http://schemas.openxmlformats.org/drawingml/2006/table">
            <a:tbl>
              <a:tblPr/>
              <a:tblGrid>
                <a:gridCol w="914400"/>
                <a:gridCol w="2057400"/>
              </a:tblGrid>
              <a:tr h="762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ja-JP" altLang="en-US" sz="2400" dirty="0">
                          <a:latin typeface="Arial" panose="020B0604020202020204" pitchFamily="34" charset="0"/>
                        </a:rPr>
                        <a:t>１Ｒ</a:t>
                      </a:r>
                      <a:endParaRPr lang="zh-CN" altLang="en-US" sz="2400">
                        <a:latin typeface="Arial" panose="020B0604020202020204" pitchFamily="34" charset="0"/>
                      </a:endParaRPr>
                    </a:p>
                  </a:txBody>
                  <a:tcPr marL="54000" marR="54000" marT="54000" marB="5400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400" b="1" dirty="0">
                          <a:latin typeface="Arial" panose="020B0604020202020204" pitchFamily="34" charset="0"/>
                          <a:ea typeface="宋体" panose="02010600030101010101" pitchFamily="2" charset="-122"/>
                        </a:rPr>
                        <a:t>把握现状</a:t>
                      </a:r>
                      <a:endParaRPr lang="zh-CN" altLang="en-US" sz="2400" b="1" dirty="0">
                        <a:latin typeface="Arial" panose="020B0604020202020204" pitchFamily="34" charset="0"/>
                        <a:ea typeface="宋体" panose="02010600030101010101" pitchFamily="2" charset="-122"/>
                      </a:endParaRPr>
                    </a:p>
                  </a:txBody>
                  <a:tcPr marL="54000" marR="54000" marT="54000" marB="5400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graphicFrame>
        <p:nvGraphicFramePr>
          <p:cNvPr id="80951" name="表格 80950"/>
          <p:cNvGraphicFramePr/>
          <p:nvPr/>
        </p:nvGraphicFramePr>
        <p:xfrm>
          <a:off x="762000" y="3581400"/>
          <a:ext cx="2971800" cy="784225"/>
        </p:xfrm>
        <a:graphic>
          <a:graphicData uri="http://schemas.openxmlformats.org/drawingml/2006/table">
            <a:tbl>
              <a:tblPr/>
              <a:tblGrid>
                <a:gridCol w="914400"/>
                <a:gridCol w="2057400"/>
              </a:tblGrid>
              <a:tr h="7842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ja-JP" altLang="en-US" sz="2400" dirty="0">
                          <a:latin typeface="Arial" panose="020B0604020202020204" pitchFamily="34" charset="0"/>
                        </a:rPr>
                        <a:t>３Ｒ</a:t>
                      </a:r>
                      <a:endParaRPr lang="zh-CN" altLang="en-US" sz="2400">
                        <a:latin typeface="Arial" panose="020B0604020202020204" pitchFamily="34" charset="0"/>
                      </a:endParaRPr>
                    </a:p>
                  </a:txBody>
                  <a:tcPr marL="54000" marR="54000" marT="54000" marB="5400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400" b="1" dirty="0">
                          <a:latin typeface="Arial" panose="020B0604020202020204" pitchFamily="34" charset="0"/>
                          <a:ea typeface="宋体" panose="02010600030101010101" pitchFamily="2" charset="-122"/>
                        </a:rPr>
                        <a:t>树立对策</a:t>
                      </a:r>
                      <a:endParaRPr lang="en-US" altLang="zh-CN" sz="2400" b="1">
                        <a:latin typeface="Arial" panose="020B0604020202020204" pitchFamily="34" charset="0"/>
                        <a:ea typeface="宋体" panose="02010600030101010101" pitchFamily="2" charset="-122"/>
                      </a:endParaRPr>
                    </a:p>
                  </a:txBody>
                  <a:tcPr marL="54000" marR="54000" marT="54000" marB="5400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graphicFrame>
        <p:nvGraphicFramePr>
          <p:cNvPr id="80927" name="表格 80926"/>
          <p:cNvGraphicFramePr/>
          <p:nvPr/>
        </p:nvGraphicFramePr>
        <p:xfrm>
          <a:off x="762000" y="4800600"/>
          <a:ext cx="2971800" cy="762000"/>
        </p:xfrm>
        <a:graphic>
          <a:graphicData uri="http://schemas.openxmlformats.org/drawingml/2006/table">
            <a:tbl>
              <a:tblPr/>
              <a:tblGrid>
                <a:gridCol w="914400"/>
                <a:gridCol w="2057400"/>
              </a:tblGrid>
              <a:tr h="762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ja-JP" altLang="en-US" sz="2400" dirty="0">
                          <a:latin typeface="Arial" panose="020B0604020202020204" pitchFamily="34" charset="0"/>
                        </a:rPr>
                        <a:t>４Ｒ</a:t>
                      </a:r>
                      <a:endParaRPr lang="zh-CN" altLang="en-US" sz="2400">
                        <a:latin typeface="Arial" panose="020B0604020202020204" pitchFamily="34" charset="0"/>
                      </a:endParaRPr>
                    </a:p>
                  </a:txBody>
                  <a:tcPr marL="54000" marR="54000" marT="54000" marB="5400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400" b="1" dirty="0">
                          <a:latin typeface="Arial" panose="020B0604020202020204" pitchFamily="34" charset="0"/>
                          <a:ea typeface="宋体" panose="02010600030101010101" pitchFamily="2" charset="-122"/>
                        </a:rPr>
                        <a:t>设定目标</a:t>
                      </a:r>
                      <a:endParaRPr lang="en-US" altLang="zh-CN" sz="2400" b="1">
                        <a:latin typeface="Arial" panose="020B0604020202020204" pitchFamily="34" charset="0"/>
                        <a:ea typeface="宋体" panose="02010600030101010101" pitchFamily="2" charset="-122"/>
                      </a:endParaRPr>
                    </a:p>
                  </a:txBody>
                  <a:tcPr marL="54000" marR="54000" marT="54000" marB="5400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80935" name="文本框 80934"/>
          <p:cNvSpPr txBox="1"/>
          <p:nvPr/>
        </p:nvSpPr>
        <p:spPr>
          <a:xfrm>
            <a:off x="4267200" y="6019800"/>
            <a:ext cx="3962400" cy="746125"/>
          </a:xfrm>
          <a:prstGeom prst="rect">
            <a:avLst/>
          </a:prstGeom>
          <a:noFill/>
          <a:ln w="28575" cap="flat" cmpd="sng">
            <a:solidFill>
              <a:schemeClr val="tx1"/>
            </a:solidFill>
            <a:prstDash val="solid"/>
            <a:miter/>
            <a:headEnd type="none" w="med" len="med"/>
            <a:tailEnd type="none" w="med" len="med"/>
          </a:ln>
        </p:spPr>
        <p:txBody>
          <a:bodyPr lIns="54000" tIns="54000" rIns="54000" bIns="54000">
            <a:spAutoFit/>
          </a:bodyPr>
          <a:p>
            <a:pPr algn="ctr"/>
            <a:r>
              <a:rPr lang="zh-CN" altLang="en-US" sz="2000" dirty="0">
                <a:latin typeface="Arial" panose="020B0604020202020204" pitchFamily="34" charset="0"/>
                <a:ea typeface="宋体" panose="02010600030101010101" pitchFamily="2" charset="-122"/>
              </a:rPr>
              <a:t>指出要点名称</a:t>
            </a:r>
            <a:endParaRPr lang="ja-JP" altLang="en-US" sz="2000" dirty="0">
              <a:latin typeface="Arial" panose="020B0604020202020204" pitchFamily="34" charset="0"/>
              <a:ea typeface="宋体" panose="02010600030101010101" pitchFamily="2" charset="-122"/>
            </a:endParaRPr>
          </a:p>
          <a:p>
            <a:pPr algn="ctr"/>
            <a:r>
              <a:rPr lang="zh-CN" altLang="en-US" sz="2000" dirty="0">
                <a:latin typeface="Arial" panose="020B0604020202020204" pitchFamily="34" charset="0"/>
                <a:ea typeface="宋体" panose="02010600030101010101" pitchFamily="2" charset="-122"/>
              </a:rPr>
              <a:t>预备</a:t>
            </a:r>
            <a:r>
              <a:rPr lang="en-US" altLang="zh-CN" sz="2000" b="1">
                <a:latin typeface="Arial" panose="020B0604020202020204" pitchFamily="34" charset="0"/>
                <a:ea typeface="宋体" panose="02010600030101010101" pitchFamily="2" charset="-122"/>
              </a:rPr>
              <a:t>·</a:t>
            </a:r>
            <a:r>
              <a:rPr lang="zh-CN" altLang="en-US" sz="2000" dirty="0">
                <a:latin typeface="Arial" panose="020B0604020202020204" pitchFamily="34" charset="0"/>
                <a:ea typeface="宋体" panose="02010600030101010101" pitchFamily="2" charset="-122"/>
              </a:rPr>
              <a:t>行动</a:t>
            </a:r>
            <a:endParaRPr lang="en-US" altLang="zh-CN" sz="2000">
              <a:latin typeface="Arial" panose="020B0604020202020204" pitchFamily="34" charset="0"/>
              <a:ea typeface="宋体" panose="02010600030101010101" pitchFamily="2" charset="-122"/>
            </a:endParaRPr>
          </a:p>
        </p:txBody>
      </p:sp>
      <p:sp>
        <p:nvSpPr>
          <p:cNvPr id="80936" name="下箭头 80935"/>
          <p:cNvSpPr/>
          <p:nvPr/>
        </p:nvSpPr>
        <p:spPr>
          <a:xfrm>
            <a:off x="5969000" y="1930400"/>
            <a:ext cx="762000" cy="3683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80937" name="下箭头 80936"/>
          <p:cNvSpPr/>
          <p:nvPr/>
        </p:nvSpPr>
        <p:spPr>
          <a:xfrm>
            <a:off x="5969000" y="3168650"/>
            <a:ext cx="762000" cy="3683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80938" name="下箭头 80937"/>
          <p:cNvSpPr/>
          <p:nvPr/>
        </p:nvSpPr>
        <p:spPr>
          <a:xfrm>
            <a:off x="5969000" y="4387850"/>
            <a:ext cx="762000" cy="3683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80939" name="下箭头 80938"/>
          <p:cNvSpPr/>
          <p:nvPr/>
        </p:nvSpPr>
        <p:spPr>
          <a:xfrm>
            <a:off x="5969000" y="5581650"/>
            <a:ext cx="762000" cy="368300"/>
          </a:xfrm>
          <a:prstGeom prst="down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graphicFrame>
        <p:nvGraphicFramePr>
          <p:cNvPr id="80953" name="表格 80952"/>
          <p:cNvGraphicFramePr/>
          <p:nvPr/>
        </p:nvGraphicFramePr>
        <p:xfrm>
          <a:off x="762000" y="5994400"/>
          <a:ext cx="2971800" cy="762000"/>
        </p:xfrm>
        <a:graphic>
          <a:graphicData uri="http://schemas.openxmlformats.org/drawingml/2006/table">
            <a:tbl>
              <a:tblPr/>
              <a:tblGrid>
                <a:gridCol w="914400"/>
                <a:gridCol w="2057400"/>
              </a:tblGrid>
              <a:tr h="7620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400" b="1" dirty="0">
                          <a:latin typeface="Arial" panose="020B0604020202020204" pitchFamily="34" charset="0"/>
                          <a:ea typeface="宋体" panose="02010600030101010101" pitchFamily="2" charset="-122"/>
                        </a:rPr>
                        <a:t>确认</a:t>
                      </a:r>
                      <a:endParaRPr lang="zh-CN" altLang="en-US" sz="2400" b="1" dirty="0">
                        <a:latin typeface="Arial" panose="020B0604020202020204" pitchFamily="34" charset="0"/>
                        <a:ea typeface="宋体" panose="02010600030101010101" pitchFamily="2" charset="-122"/>
                      </a:endParaRPr>
                    </a:p>
                  </a:txBody>
                  <a:tcPr marL="54000" marR="54000" marT="54000" marB="54000" anchor="ctr" anchorCtr="0">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rgbClr val="CCFFFF"/>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Times New Roman" panose="02020603050405020304" pitchFamily="18" charset="0"/>
                          <a:ea typeface="MS PGothic" panose="020B0600070205080204" pitchFamily="34" charset="-128"/>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Times New Roman" panose="02020603050405020304" pitchFamily="18" charset="0"/>
                          <a:ea typeface="MS PGothic" panose="020B0600070205080204" pitchFamily="34" charset="-128"/>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Times New Roman" panose="02020603050405020304" pitchFamily="18" charset="0"/>
                          <a:ea typeface="MS PGothic" panose="020B0600070205080204" pitchFamily="34" charset="-128"/>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Times New Roman" panose="02020603050405020304" pitchFamily="18" charset="0"/>
                          <a:ea typeface="MS PGothic" panose="020B0600070205080204" pitchFamily="34" charset="-128"/>
                        </a:defRPr>
                      </a:lvl5pPr>
                    </a:lstStyle>
                    <a:p>
                      <a:pPr marL="0" lvl="0" indent="0" algn="ctr">
                        <a:spcBef>
                          <a:spcPct val="0"/>
                        </a:spcBef>
                        <a:buNone/>
                      </a:pPr>
                      <a:r>
                        <a:rPr lang="zh-CN" altLang="en-US" sz="2400" b="1" dirty="0">
                          <a:latin typeface="Arial" panose="020B0604020202020204" pitchFamily="34" charset="0"/>
                          <a:ea typeface="宋体" panose="02010600030101010101" pitchFamily="2" charset="-122"/>
                        </a:rPr>
                        <a:t>总结</a:t>
                      </a:r>
                      <a:endParaRPr lang="zh-CN" altLang="en-US" sz="2400" b="1" dirty="0">
                        <a:latin typeface="Arial" panose="020B0604020202020204" pitchFamily="34" charset="0"/>
                        <a:ea typeface="宋体" panose="02010600030101010101" pitchFamily="2" charset="-122"/>
                      </a:endParaRPr>
                    </a:p>
                  </a:txBody>
                  <a:tcPr marL="54000" marR="54000" marT="54000" marB="54000" anchor="ctr" anchorCtr="0">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Tree>
    <p:custDataLst>
      <p:tags r:id="rId1"/>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1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21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1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2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2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2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3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3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3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5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5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6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7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7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8.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91.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9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3.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4.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95.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9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SPECIAL_SOURCE" val="bdnull"/>
</p:tagLst>
</file>

<file path=ppt/tags/tag298.xml><?xml version="1.0" encoding="utf-8"?>
<p:tagLst xmlns:p="http://schemas.openxmlformats.org/presentationml/2006/main">
  <p:tag name="KSO_WM_SPECIAL_SOURCE" val="bdnull"/>
</p:tagLst>
</file>

<file path=ppt/tags/tag299.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0.xml><?xml version="1.0" encoding="utf-8"?>
<p:tagLst xmlns:p="http://schemas.openxmlformats.org/presentationml/2006/main">
  <p:tag name="KSO_WM_SPECIAL_SOURCE" val="bdnull"/>
</p:tagLst>
</file>

<file path=ppt/tags/tag301.xml><?xml version="1.0" encoding="utf-8"?>
<p:tagLst xmlns:p="http://schemas.openxmlformats.org/presentationml/2006/main">
  <p:tag name="KSO_WM_SPECIAL_SOURCE" val="bdnull"/>
</p:tagLst>
</file>

<file path=ppt/tags/tag302.xml><?xml version="1.0" encoding="utf-8"?>
<p:tagLst xmlns:p="http://schemas.openxmlformats.org/presentationml/2006/main">
  <p:tag name="KSO_WM_SPECIAL_SOURCE" val="bdnull"/>
</p:tagLst>
</file>

<file path=ppt/tags/tag303.xml><?xml version="1.0" encoding="utf-8"?>
<p:tagLst xmlns:p="http://schemas.openxmlformats.org/presentationml/2006/main">
  <p:tag name="KSO_WM_SPECIAL_SOURCE" val="bdnull"/>
</p:tagLst>
</file>

<file path=ppt/tags/tag304.xml><?xml version="1.0" encoding="utf-8"?>
<p:tagLst xmlns:p="http://schemas.openxmlformats.org/presentationml/2006/main">
  <p:tag name="KSO_WM_SPECIAL_SOURCE" val="bdnull"/>
</p:tagLst>
</file>

<file path=ppt/tags/tag305.xml><?xml version="1.0" encoding="utf-8"?>
<p:tagLst xmlns:p="http://schemas.openxmlformats.org/presentationml/2006/main">
  <p:tag name="KSO_WM_SPECIAL_SOURCE" val="bdnull"/>
</p:tagLst>
</file>

<file path=ppt/tags/tag306.xml><?xml version="1.0" encoding="utf-8"?>
<p:tagLst xmlns:p="http://schemas.openxmlformats.org/presentationml/2006/main">
  <p:tag name="KSO_WM_SPECIAL_SOURCE" val="bdnull"/>
</p:tagLst>
</file>

<file path=ppt/tags/tag307.xml><?xml version="1.0" encoding="utf-8"?>
<p:tagLst xmlns:p="http://schemas.openxmlformats.org/presentationml/2006/main">
  <p:tag name="KSO_WM_SPECIAL_SOURCE" val="bdnull"/>
</p:tagLst>
</file>

<file path=ppt/tags/tag308.xml><?xml version="1.0" encoding="utf-8"?>
<p:tagLst xmlns:p="http://schemas.openxmlformats.org/presentationml/2006/main">
  <p:tag name="KSO_WM_SPECIAL_SOURCE" val="bdnull"/>
</p:tagLst>
</file>

<file path=ppt/tags/tag309.xml><?xml version="1.0" encoding="utf-8"?>
<p:tagLst xmlns:p="http://schemas.openxmlformats.org/presentationml/2006/main">
  <p:tag name="KSO_WM_UNIT_TABLE_BEAUTIFY" val="smartTable{af13ea5b-b109-44d7-abcd-7b2ff457fd96}"/>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SPECIAL_SOURCE" val="bdnull"/>
</p:tagLst>
</file>

<file path=ppt/tags/tag311.xml><?xml version="1.0" encoding="utf-8"?>
<p:tagLst xmlns:p="http://schemas.openxmlformats.org/presentationml/2006/main">
  <p:tag name="KSO_WM_SPECIAL_SOURCE" val="bdnull"/>
</p:tagLst>
</file>

<file path=ppt/tags/tag312.xml><?xml version="1.0" encoding="utf-8"?>
<p:tagLst xmlns:p="http://schemas.openxmlformats.org/presentationml/2006/main">
  <p:tag name="KSO_WM_SPECIAL_SOURCE" val="bdnull"/>
</p:tagLst>
</file>

<file path=ppt/tags/tag313.xml><?xml version="1.0" encoding="utf-8"?>
<p:tagLst xmlns:p="http://schemas.openxmlformats.org/presentationml/2006/main">
  <p:tag name="KSO_WM_SPECIAL_SOURCE" val="bdnull"/>
</p:tagLst>
</file>

<file path=ppt/tags/tag314.xml><?xml version="1.0" encoding="utf-8"?>
<p:tagLst xmlns:p="http://schemas.openxmlformats.org/presentationml/2006/main">
  <p:tag name="KSO_WM_SPECIAL_SOURCE" val="bdnull"/>
</p:tagLst>
</file>

<file path=ppt/tags/tag315.xml><?xml version="1.0" encoding="utf-8"?>
<p:tagLst xmlns:p="http://schemas.openxmlformats.org/presentationml/2006/main">
  <p:tag name="KSO_WM_SPECIAL_SOURCE" val="bdnull"/>
</p:tagLst>
</file>

<file path=ppt/tags/tag316.xml><?xml version="1.0" encoding="utf-8"?>
<p:tagLst xmlns:p="http://schemas.openxmlformats.org/presentationml/2006/main">
  <p:tag name="KSO_WM_SPECIAL_SOURCE" val="bdnull"/>
</p:tagLst>
</file>

<file path=ppt/tags/tag317.xml><?xml version="1.0" encoding="utf-8"?>
<p:tagLst xmlns:p="http://schemas.openxmlformats.org/presentationml/2006/main">
  <p:tag name="KSO_WM_SPECIAL_SOURCE" val="bdnull"/>
</p:tagLst>
</file>

<file path=ppt/tags/tag318.xml><?xml version="1.0" encoding="utf-8"?>
<p:tagLst xmlns:p="http://schemas.openxmlformats.org/presentationml/2006/main">
  <p:tag name="KSO_WM_SPECIAL_SOURCE" val="bdnull"/>
</p:tagLst>
</file>

<file path=ppt/tags/tag319.xml><?xml version="1.0" encoding="utf-8"?>
<p:tagLst xmlns:p="http://schemas.openxmlformats.org/presentationml/2006/main">
  <p:tag name="KSO_WM_SPECIAL_SOURCE" val="bdnul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SPECIAL_SOURCE" val="bdnull"/>
</p:tagLst>
</file>

<file path=ppt/tags/tag321.xml><?xml version="1.0" encoding="utf-8"?>
<p:tagLst xmlns:p="http://schemas.openxmlformats.org/presentationml/2006/main">
  <p:tag name="KSO_WM_SPECIAL_SOURCE" val="bdnull"/>
</p:tagLst>
</file>

<file path=ppt/tags/tag322.xml><?xml version="1.0" encoding="utf-8"?>
<p:tagLst xmlns:p="http://schemas.openxmlformats.org/presentationml/2006/main">
  <p:tag name="KSO_WM_SPECIAL_SOURCE" val="bdnull"/>
</p:tagLst>
</file>

<file path=ppt/tags/tag323.xml><?xml version="1.0" encoding="utf-8"?>
<p:tagLst xmlns:p="http://schemas.openxmlformats.org/presentationml/2006/main">
  <p:tag name="KSO_WM_SPECIAL_SOURCE" val="bdnull"/>
</p:tagLst>
</file>

<file path=ppt/tags/tag324.xml><?xml version="1.0" encoding="utf-8"?>
<p:tagLst xmlns:p="http://schemas.openxmlformats.org/presentationml/2006/main">
  <p:tag name="KSO_WM_SPECIAL_SOURCE" val="bdnull"/>
</p:tagLst>
</file>

<file path=ppt/tags/tag325.xml><?xml version="1.0" encoding="utf-8"?>
<p:tagLst xmlns:p="http://schemas.openxmlformats.org/presentationml/2006/main">
  <p:tag name="KSO_WM_SPECIAL_SOURCE" val="bdnull"/>
</p:tagLst>
</file>

<file path=ppt/tags/tag326.xml><?xml version="1.0" encoding="utf-8"?>
<p:tagLst xmlns:p="http://schemas.openxmlformats.org/presentationml/2006/main">
  <p:tag name="KSO_WM_SPECIAL_SOURCE" val="bdnull"/>
</p:tagLst>
</file>

<file path=ppt/tags/tag327.xml><?xml version="1.0" encoding="utf-8"?>
<p:tagLst xmlns:p="http://schemas.openxmlformats.org/presentationml/2006/main">
  <p:tag name="KSO_WM_SPECIAL_SOURCE" val="bdnull"/>
</p:tagLst>
</file>

<file path=ppt/tags/tag328.xml><?xml version="1.0" encoding="utf-8"?>
<p:tagLst xmlns:p="http://schemas.openxmlformats.org/presentationml/2006/main">
  <p:tag name="KSO_WM_SPECIAL_SOURCE" val="bdnull"/>
</p:tagLst>
</file>

<file path=ppt/tags/tag329.xml><?xml version="1.0" encoding="utf-8"?>
<p:tagLst xmlns:p="http://schemas.openxmlformats.org/presentationml/2006/main">
  <p:tag name="KSO_WM_SPECIAL_SOURCE" val="bdnull"/>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SPECIAL_SOURCE" val="bdnull"/>
</p:tagLst>
</file>

<file path=ppt/tags/tag331.xml><?xml version="1.0" encoding="utf-8"?>
<p:tagLst xmlns:p="http://schemas.openxmlformats.org/presentationml/2006/main">
  <p:tag name="KSO_WM_SPECIAL_SOURCE" val="bdnull"/>
</p:tagLst>
</file>

<file path=ppt/tags/tag332.xml><?xml version="1.0" encoding="utf-8"?>
<p:tagLst xmlns:p="http://schemas.openxmlformats.org/presentationml/2006/main">
  <p:tag name="KSO_WM_SPECIAL_SOURCE" val="bdnull"/>
</p:tagLst>
</file>

<file path=ppt/tags/tag333.xml><?xml version="1.0" encoding="utf-8"?>
<p:tagLst xmlns:p="http://schemas.openxmlformats.org/presentationml/2006/main">
  <p:tag name="KSO_WM_SPECIAL_SOURCE" val="bdnull"/>
</p:tagLst>
</file>

<file path=ppt/tags/tag33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3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3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3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3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39.xml><?xml version="1.0" encoding="utf-8"?>
<p:tagLst xmlns:p="http://schemas.openxmlformats.org/presentationml/2006/main">
  <p:tag name="KSO_WPP_MARK_KEY" val="b417d707-3e5a-4814-b736-a14870a2667b"/>
  <p:tag name="COMMONDATA" val="eyJoZGlkIjoiMmU4YWI0YWE3YWNmZGVjNjMyYTRjYTFjMTc3YzAyZGIifQ=="/>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標準デザイン">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Times New Roman"/>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7197</Words>
  <Application>WPS 演示</Application>
  <PresentationFormat>在屏幕上显示</PresentationFormat>
  <Paragraphs>793</Paragraphs>
  <Slides>38</Slides>
  <Notes>27</Notes>
  <HiddenSlides>0</HiddenSlides>
  <MMClips>0</MMClips>
  <ScaleCrop>false</ScaleCrop>
  <HeadingPairs>
    <vt:vector size="8" baseType="variant">
      <vt:variant>
        <vt:lpstr>已用的字体</vt:lpstr>
      </vt:variant>
      <vt:variant>
        <vt:i4>13</vt:i4>
      </vt:variant>
      <vt:variant>
        <vt:lpstr>主题</vt:lpstr>
      </vt:variant>
      <vt:variant>
        <vt:i4>3</vt:i4>
      </vt:variant>
      <vt:variant>
        <vt:lpstr>嵌入 OLE 服务器</vt:lpstr>
      </vt:variant>
      <vt:variant>
        <vt:i4>2</vt:i4>
      </vt:variant>
      <vt:variant>
        <vt:lpstr>幻灯片标题</vt:lpstr>
      </vt:variant>
      <vt:variant>
        <vt:i4>38</vt:i4>
      </vt:variant>
    </vt:vector>
  </HeadingPairs>
  <TitlesOfParts>
    <vt:vector size="56" baseType="lpstr">
      <vt:lpstr>Arial</vt:lpstr>
      <vt:lpstr>宋体</vt:lpstr>
      <vt:lpstr>Wingdings</vt:lpstr>
      <vt:lpstr>Times New Roman</vt:lpstr>
      <vt:lpstr>MS PGothic</vt:lpstr>
      <vt:lpstr>微软雅黑</vt:lpstr>
      <vt:lpstr>汉仪旗黑-85S</vt:lpstr>
      <vt:lpstr>黑体</vt:lpstr>
      <vt:lpstr>ＭＳ Ｐ明朝</vt:lpstr>
      <vt:lpstr>Yu Gothic</vt:lpstr>
      <vt:lpstr>楷体</vt:lpstr>
      <vt:lpstr>华文楷体</vt:lpstr>
      <vt:lpstr>Arial Unicode MS</vt:lpstr>
      <vt:lpstr>標準デザイン</vt:lpstr>
      <vt:lpstr>6_Office 主题​​</vt:lpstr>
      <vt:lpstr>1_Office 主题​​</vt:lpstr>
      <vt:lpstr>Paint.Picture</vt:lpstr>
      <vt:lpstr>Paint.Picture</vt:lpstr>
      <vt:lpstr>ＫＹＴ实施培训资料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 DENSO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ishihara_mina</dc:creator>
  <cp:lastModifiedBy>monkeyhappy</cp:lastModifiedBy>
  <cp:revision>202</cp:revision>
  <dcterms:created xsi:type="dcterms:W3CDTF">2005-07-19T08:31:00Z</dcterms:created>
  <dcterms:modified xsi:type="dcterms:W3CDTF">2023-08-11T05:29:18Z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91AEF032D5E74DD1B2C7C8A3B182DF3E_12</vt:lpwstr>
  </property>
  <property fmtid="{D5CDD505-2E9C-101B-9397-08002B2CF9AE}" pid="3" name="KSOProductBuildVer">
    <vt:lpwstr>2052-11.1.0.14309</vt:lpwstr>
  </property>
</Properties>
</file>