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80" r:id="rId4"/>
  </p:sldMasterIdLst>
  <p:notesMasterIdLst>
    <p:notesMasterId r:id="rId8"/>
  </p:notesMasterIdLst>
  <p:handoutMasterIdLst>
    <p:handoutMasterId r:id="rId24"/>
  </p:handoutMasterIdLst>
  <p:sldIdLst>
    <p:sldId id="299" r:id="rId5"/>
    <p:sldId id="300" r:id="rId6"/>
    <p:sldId id="283" r:id="rId7"/>
    <p:sldId id="284" r:id="rId9"/>
    <p:sldId id="258" r:id="rId10"/>
    <p:sldId id="259" r:id="rId11"/>
    <p:sldId id="261" r:id="rId12"/>
    <p:sldId id="262" r:id="rId13"/>
    <p:sldId id="263" r:id="rId14"/>
    <p:sldId id="264" r:id="rId15"/>
    <p:sldId id="266" r:id="rId16"/>
    <p:sldId id="281" r:id="rId17"/>
    <p:sldId id="265" r:id="rId18"/>
    <p:sldId id="282" r:id="rId19"/>
    <p:sldId id="277" r:id="rId20"/>
    <p:sldId id="276" r:id="rId21"/>
    <p:sldId id="279" r:id="rId22"/>
    <p:sldId id="301" r:id="rId23"/>
  </p:sldIdLst>
  <p:sldSz cx="9906000" cy="6858000" type="A4"/>
  <p:notesSz cx="6797675" cy="9926955"/>
  <p:custDataLst>
    <p:tags r:id="rId29"/>
  </p:custDataLst>
  <p:defaultTextStyle>
    <a:defPPr>
      <a:defRPr lang="en-GB"/>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0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0484B1"/>
    <a:srgbClr val="FFFF66"/>
    <a:srgbClr val="3333FF"/>
    <a:srgbClr val="FB1313"/>
    <a:srgbClr val="000000"/>
    <a:srgbClr val="008000"/>
    <a:srgbClr val="484CF2"/>
    <a:srgbClr val="1EF05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91"/>
    <p:restoredTop sz="83620"/>
  </p:normalViewPr>
  <p:slideViewPr>
    <p:cSldViewPr showGuides="1">
      <p:cViewPr>
        <p:scale>
          <a:sx n="66" d="100"/>
          <a:sy n="66" d="100"/>
        </p:scale>
        <p:origin x="-1110" y="-306"/>
      </p:cViewPr>
      <p:guideLst>
        <p:guide orient="horz" pos="2161"/>
        <p:guide pos="3076"/>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27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307.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8130" name="Rectangle 2"/>
          <p:cNvSpPr>
            <a:spLocks noGrp="1" noChangeArrowheads="1"/>
          </p:cNvSpPr>
          <p:nvPr>
            <p:ph type="hdr" sz="quarter"/>
          </p:nvPr>
        </p:nvSpPr>
        <p:spPr bwMode="auto">
          <a:xfrm>
            <a:off x="0" y="0"/>
            <a:ext cx="2971800" cy="5334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8131" name="Rectangle 3"/>
          <p:cNvSpPr>
            <a:spLocks noGrp="1" noChangeArrowheads="1"/>
          </p:cNvSpPr>
          <p:nvPr>
            <p:ph type="dt" sz="quarter" idx="1"/>
          </p:nvPr>
        </p:nvSpPr>
        <p:spPr bwMode="auto">
          <a:xfrm>
            <a:off x="3886200" y="0"/>
            <a:ext cx="2895600" cy="5334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GB"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8132" name="Rectangle 4"/>
          <p:cNvSpPr>
            <a:spLocks noGrp="1" noChangeArrowheads="1"/>
          </p:cNvSpPr>
          <p:nvPr>
            <p:ph type="ftr" sz="quarter" idx="2"/>
          </p:nvPr>
        </p:nvSpPr>
        <p:spPr bwMode="auto">
          <a:xfrm>
            <a:off x="0" y="9447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8133" name="Rectangle 5"/>
          <p:cNvSpPr>
            <a:spLocks noGrp="1" noChangeArrowheads="1"/>
          </p:cNvSpPr>
          <p:nvPr>
            <p:ph type="sldNum" sz="quarter" idx="3"/>
          </p:nvPr>
        </p:nvSpPr>
        <p:spPr bwMode="auto">
          <a:xfrm>
            <a:off x="3886200" y="9447213"/>
            <a:ext cx="2895600" cy="457200"/>
          </a:xfrm>
          <a:prstGeom prst="rect">
            <a:avLst/>
          </a:prstGeom>
          <a:noFill/>
          <a:ln w="9525">
            <a:noFill/>
            <a:miter lim="800000"/>
          </a:ln>
          <a:effectLst/>
        </p:spPr>
        <p:txBody>
          <a:bodyPr vert="horz" wrap="square" lIns="91440" tIns="45720" rIns="91440" bIns="45720" numCol="1" anchor="b" anchorCtr="0" compatLnSpc="1"/>
          <a:p>
            <a:pPr lvl="0" algn="r">
              <a:buNone/>
            </a:pPr>
            <a:fld id="{9A0DB2DC-4C9A-4742-B13C-FB6460FD3503}" type="slidenum">
              <a:rPr lang="zh-CN" altLang="en-GB" sz="1200" dirty="0">
                <a:ea typeface="宋体" panose="02010600030101010101" pitchFamily="2" charset="-122"/>
              </a:rPr>
            </a:fld>
            <a:endParaRPr lang="zh-CN" altLang="en-GB"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25763" cy="461963"/>
          </a:xfrm>
          <a:prstGeom prst="rect">
            <a:avLst/>
          </a:prstGeom>
          <a:noFill/>
          <a:ln w="9525">
            <a:noFill/>
            <a:miter lim="800000"/>
          </a:ln>
          <a:effectLst/>
        </p:spPr>
        <p:txBody>
          <a:bodyPr vert="horz" wrap="square" lIns="91440" tIns="45720" rIns="91440" bIns="45720" numCol="1" anchor="t" anchorCtr="0" compatLnSpc="1"/>
          <a:lstStyle>
            <a:lvl1pPr>
              <a:spcBef>
                <a:spcPct val="20000"/>
              </a:spcBef>
              <a:buClr>
                <a:schemeClr val="accent1"/>
              </a:buClr>
              <a:buSzPct val="90000"/>
              <a:buFont typeface="Wingdings 2" panose="05020102010507070707" pitchFamily="18" charset="2"/>
              <a:buNone/>
              <a:defRPr sz="1200" i="1">
                <a:latin typeface="Arial" panose="020B0604020202020204" pitchFamily="34" charset="0"/>
              </a:defRPr>
            </a:lvl1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Wingdings 2" panose="05020102010507070707" pitchFamily="18" charset="2"/>
              <a:buNone/>
              <a:defRPr/>
            </a:pPr>
            <a:endParaRPr kumimoji="0" lang="en-GB" altLang="zh-CN" sz="12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5" name="Rectangle 3"/>
          <p:cNvSpPr>
            <a:spLocks noGrp="1" noChangeArrowheads="1"/>
          </p:cNvSpPr>
          <p:nvPr>
            <p:ph type="dt" idx="1"/>
          </p:nvPr>
        </p:nvSpPr>
        <p:spPr bwMode="auto">
          <a:xfrm>
            <a:off x="3849688" y="0"/>
            <a:ext cx="2925763" cy="461963"/>
          </a:xfrm>
          <a:prstGeom prst="rect">
            <a:avLst/>
          </a:prstGeom>
          <a:noFill/>
          <a:ln w="9525">
            <a:noFill/>
            <a:miter lim="800000"/>
          </a:ln>
          <a:effectLst/>
        </p:spPr>
        <p:txBody>
          <a:bodyPr vert="horz" wrap="square" lIns="91440" tIns="45720" rIns="91440" bIns="45720" numCol="1" anchor="t" anchorCtr="0" compatLnSpc="1"/>
          <a:lstStyle>
            <a:lvl1pPr algn="r">
              <a:spcBef>
                <a:spcPct val="20000"/>
              </a:spcBef>
              <a:buClr>
                <a:schemeClr val="accent1"/>
              </a:buClr>
              <a:buSzPct val="90000"/>
              <a:buFont typeface="Wingdings 2" panose="05020102010507070707" pitchFamily="18" charset="2"/>
              <a:buNone/>
              <a:defRPr sz="1200" i="1">
                <a:latin typeface="Arial" panose="020B0604020202020204" pitchFamily="34" charset="0"/>
              </a:defRPr>
            </a:lvl1pPr>
          </a:lstStyle>
          <a:p>
            <a:pPr marL="0" marR="0" lvl="0" indent="0" algn="r" defTabSz="914400" rtl="0" eaLnBrk="0" fontAlgn="base" latinLnBrk="0" hangingPunct="0">
              <a:lnSpc>
                <a:spcPct val="100000"/>
              </a:lnSpc>
              <a:spcBef>
                <a:spcPct val="20000"/>
              </a:spcBef>
              <a:spcAft>
                <a:spcPct val="0"/>
              </a:spcAft>
              <a:buClr>
                <a:schemeClr val="accent1"/>
              </a:buClr>
              <a:buSzPct val="90000"/>
              <a:buFont typeface="Wingdings 2" panose="05020102010507070707" pitchFamily="18" charset="2"/>
              <a:buNone/>
              <a:defRPr/>
            </a:pPr>
            <a:endParaRPr kumimoji="0" lang="en-GB" altLang="zh-CN" sz="12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08" name="Rectangle 4"/>
          <p:cNvSpPr>
            <a:spLocks noTextEdit="1"/>
          </p:cNvSpPr>
          <p:nvPr>
            <p:ph type="sldImg" idx="2"/>
          </p:nvPr>
        </p:nvSpPr>
        <p:spPr>
          <a:xfrm>
            <a:off x="771525" y="765175"/>
            <a:ext cx="5322888" cy="3684588"/>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ftr" sz="quarter" idx="4"/>
          </p:nvPr>
        </p:nvSpPr>
        <p:spPr bwMode="auto">
          <a:xfrm>
            <a:off x="0" y="9434513"/>
            <a:ext cx="2925763" cy="461963"/>
          </a:xfrm>
          <a:prstGeom prst="rect">
            <a:avLst/>
          </a:prstGeom>
          <a:noFill/>
          <a:ln w="9525">
            <a:noFill/>
            <a:miter lim="800000"/>
          </a:ln>
          <a:effectLst/>
        </p:spPr>
        <p:txBody>
          <a:bodyPr vert="horz" wrap="square" lIns="91440" tIns="45720" rIns="91440" bIns="45720" numCol="1" anchor="b" anchorCtr="0" compatLnSpc="1"/>
          <a:lstStyle>
            <a:lvl1pPr>
              <a:spcBef>
                <a:spcPct val="20000"/>
              </a:spcBef>
              <a:buClr>
                <a:schemeClr val="accent1"/>
              </a:buClr>
              <a:buSzPct val="90000"/>
              <a:buFont typeface="Wingdings 2" panose="05020102010507070707" pitchFamily="18" charset="2"/>
              <a:buNone/>
              <a:defRPr sz="1200" i="1">
                <a:latin typeface="Arial" panose="020B0604020202020204" pitchFamily="34" charset="0"/>
              </a:defRPr>
            </a:lvl1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Wingdings 2" panose="05020102010507070707" pitchFamily="18" charset="2"/>
              <a:buNone/>
              <a:defRPr/>
            </a:pPr>
            <a:endParaRPr kumimoji="0" lang="en-GB" altLang="zh-CN" sz="12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8" name="Rectangle 6"/>
          <p:cNvSpPr>
            <a:spLocks noGrp="1" noChangeArrowheads="1"/>
          </p:cNvSpPr>
          <p:nvPr>
            <p:ph type="sldNum" sz="quarter" idx="5"/>
          </p:nvPr>
        </p:nvSpPr>
        <p:spPr bwMode="auto">
          <a:xfrm>
            <a:off x="3849688" y="9434513"/>
            <a:ext cx="2925763" cy="461963"/>
          </a:xfrm>
          <a:prstGeom prst="rect">
            <a:avLst/>
          </a:prstGeom>
          <a:noFill/>
          <a:ln w="9525">
            <a:noFill/>
            <a:miter lim="800000"/>
          </a:ln>
          <a:effectLst/>
        </p:spPr>
        <p:txBody>
          <a:bodyPr vert="horz" wrap="square" lIns="91440" tIns="45720" rIns="91440" bIns="45720" numCol="1" anchor="b" anchorCtr="0" compatLnSpc="1"/>
          <a:p>
            <a:pPr lvl="0" algn="r">
              <a:spcBef>
                <a:spcPct val="20000"/>
              </a:spcBef>
              <a:buClr>
                <a:schemeClr val="accent1"/>
              </a:buClr>
              <a:buSzPct val="90000"/>
              <a:buFont typeface="Wingdings 2" panose="05020102010507070707" pitchFamily="18" charset="2"/>
              <a:buNone/>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079" name="Text Box 7"/>
          <p:cNvSpPr txBox="1">
            <a:spLocks noGrp="1" noChangeArrowheads="1"/>
          </p:cNvSpPr>
          <p:nvPr>
            <p:ph type="body" sz="quarter" idx="3"/>
          </p:nvPr>
        </p:nvSpPr>
        <p:spPr bwMode="auto">
          <a:xfrm>
            <a:off x="261938" y="4681538"/>
            <a:ext cx="6296025" cy="4524375"/>
          </a:xfrm>
          <a:prstGeom prst="rect">
            <a:avLst/>
          </a:prstGeom>
          <a:noFill/>
          <a:ln w="9525">
            <a:noFill/>
            <a:miter lim="800000"/>
          </a:ln>
          <a:effectLst/>
        </p:spPr>
        <p:txBody>
          <a:bodyPr vert="horz" wrap="square" lIns="91440" tIns="45720" rIns="91440" bIns="45720" numCol="1" anchor="t" anchorCtr="0" compatLnSpc="1"/>
          <a:p>
            <a:pPr lvl="0"/>
            <a:r>
              <a:rPr lang="fr-FR" altLang="zh-CN" dirty="0"/>
              <a:t>Comments</a:t>
            </a:r>
            <a:endParaRPr lang="en-GB" altLang="zh-CN"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400" b="1" i="1" kern="1200">
        <a:solidFill>
          <a:srgbClr val="3333FF"/>
        </a:solidFill>
        <a:latin typeface="Arial" panose="020B0604020202020204"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en-US" altLang="zh-TW" sz="1200" i="1" dirty="0">
                <a:latin typeface="Arial" panose="020B0604020202020204" pitchFamily="34" charset="0"/>
                <a:ea typeface="PMingLiU" pitchFamily="18" charset="-120"/>
              </a:rPr>
            </a:fld>
            <a:endParaRPr lang="en-US" altLang="zh-TW" sz="1200" i="1" dirty="0">
              <a:latin typeface="Arial" panose="020B0604020202020204" pitchFamily="34" charset="0"/>
              <a:ea typeface="PMingLiU" pitchFamily="18" charset="-120"/>
            </a:endParaRPr>
          </a:p>
        </p:txBody>
      </p:sp>
      <p:sp>
        <p:nvSpPr>
          <p:cNvPr id="24579" name="Rectangle 2"/>
          <p:cNvSpPr>
            <a:spLocks noRot="1" noTextEdit="1"/>
          </p:cNvSpPr>
          <p:nvPr>
            <p:ph type="sldImg"/>
          </p:nvPr>
        </p:nvSpPr>
        <p:spPr>
          <a:xfrm>
            <a:off x="1039813" y="41275"/>
            <a:ext cx="4740275" cy="3282950"/>
          </a:xfrm>
          <a:ln/>
        </p:spPr>
      </p:sp>
      <p:sp>
        <p:nvSpPr>
          <p:cNvPr id="24580" name="Rectangle 3"/>
          <p:cNvSpPr>
            <a:spLocks noGrp="1"/>
          </p:cNvSpPr>
          <p:nvPr>
            <p:ph type="body" idx="1"/>
          </p:nvPr>
        </p:nvSpPr>
        <p:spPr>
          <a:xfrm>
            <a:off x="238125" y="5451475"/>
            <a:ext cx="6394450" cy="5824538"/>
          </a:xfrm>
          <a:ln/>
        </p:spPr>
        <p:txBody>
          <a:bodyPr wrap="square" lIns="91440" tIns="45720" rIns="91440" bIns="45720" anchor="t" anchorCtr="0"/>
          <a:p>
            <a:pPr lvl="0" eaLnBrk="1" hangingPunct="1"/>
            <a:r>
              <a:rPr lang="zh-CN" altLang="en-US" sz="900" b="0" i="0" dirty="0">
                <a:ea typeface="宋体" panose="02010600030101010101" pitchFamily="2" charset="-122"/>
              </a:rPr>
              <a:t>通过本培训单元，接受培训的人员应掌握安全工作许可证定义、目的和流程，了解作业人员、监督人和签发人职责，并理解特种作业安全许可证及其应用。</a:t>
            </a:r>
            <a:endParaRPr lang="en-US" altLang="en-US" sz="900" b="0" i="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3795" name="Rectangle 2"/>
          <p:cNvSpPr>
            <a:spLocks noTextEdit="1"/>
          </p:cNvSpPr>
          <p:nvPr>
            <p:ph type="sldImg"/>
          </p:nvPr>
        </p:nvSpPr>
        <p:spPr>
          <a:xfrm>
            <a:off x="766763" y="765175"/>
            <a:ext cx="5318125" cy="3681413"/>
          </a:xfrm>
          <a:ln/>
        </p:spPr>
      </p:sp>
      <p:sp>
        <p:nvSpPr>
          <p:cNvPr id="33796" name="Text Box 3"/>
          <p:cNvSpPr>
            <a:spLocks noGrp="1"/>
          </p:cNvSpPr>
          <p:nvPr>
            <p:ph type="body" idx="1"/>
          </p:nvPr>
        </p:nvSpPr>
        <p:spPr>
          <a:xfrm>
            <a:off x="923925" y="4752975"/>
            <a:ext cx="5002213" cy="4446588"/>
          </a:xfrm>
          <a:ln/>
        </p:spPr>
        <p:txBody>
          <a:bodyPr wrap="square" lIns="91440" tIns="45720" rIns="91440" bIns="45720" anchor="t" anchorCtr="0"/>
          <a:p>
            <a:pPr lvl="0" eaLnBrk="1" hangingPunct="1"/>
            <a:r>
              <a:rPr lang="zh-CN" altLang="en-US" b="0" i="0" dirty="0">
                <a:ea typeface="宋体" panose="02010600030101010101" pitchFamily="2" charset="-122"/>
              </a:rPr>
              <a:t>作为作业监督人，首先应了解整个作业流程，明白作业中潜在的危害因素和安全防护措施，然后检查工作许可证上要求的安全措施的落实情况，确定该许可证的工作期限后签字确认，并执行监督作业。</a:t>
            </a:r>
            <a:endParaRPr lang="zh-CN" altLang="en-US" b="0" i="0" dirty="0">
              <a:ea typeface="宋体" panose="02010600030101010101" pitchFamily="2" charset="-122"/>
            </a:endParaRPr>
          </a:p>
          <a:p>
            <a:pPr lvl="0" eaLnBrk="1" hangingPunct="1"/>
            <a:r>
              <a:rPr lang="zh-CN" altLang="en-US" b="0" i="0" dirty="0">
                <a:ea typeface="宋体" panose="02010600030101010101" pitchFamily="2" charset="-122"/>
              </a:rPr>
              <a:t>作业监督人可以是液空员工或第三方员工。</a:t>
            </a:r>
            <a:endParaRPr lang="zh-CN" altLang="en-US" b="0" i="0" dirty="0">
              <a:ea typeface="宋体" panose="02010600030101010101" pitchFamily="2" charset="-122"/>
            </a:endParaRPr>
          </a:p>
          <a:p>
            <a:pPr lvl="0" eaLnBrk="1" hangingPunct="1"/>
            <a:endParaRPr lang="zh-CN" altLang="en-US" b="0" i="0" dirty="0">
              <a:ea typeface="宋体" panose="02010600030101010101" pitchFamily="2" charset="-122"/>
            </a:endParaRPr>
          </a:p>
          <a:p>
            <a:pPr lvl="0" eaLnBrk="1" hangingPunct="1"/>
            <a:endParaRPr lang="zh-CN" altLang="en-US" b="0" i="0"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4819" name="Rectangle 2"/>
          <p:cNvSpPr>
            <a:spLocks noTextEdit="1"/>
          </p:cNvSpPr>
          <p:nvPr>
            <p:ph type="sldImg"/>
          </p:nvPr>
        </p:nvSpPr>
        <p:spPr>
          <a:xfrm>
            <a:off x="766763" y="765175"/>
            <a:ext cx="5318125" cy="3681413"/>
          </a:xfrm>
          <a:ln/>
        </p:spPr>
      </p:sp>
      <p:sp>
        <p:nvSpPr>
          <p:cNvPr id="34820" name="Text Box 3"/>
          <p:cNvSpPr>
            <a:spLocks noGrp="1"/>
          </p:cNvSpPr>
          <p:nvPr>
            <p:ph type="body" idx="1"/>
          </p:nvPr>
        </p:nvSpPr>
        <p:spPr>
          <a:xfrm>
            <a:off x="923925" y="4752975"/>
            <a:ext cx="5002213" cy="4446588"/>
          </a:xfrm>
          <a:ln/>
        </p:spPr>
        <p:txBody>
          <a:bodyPr wrap="square" lIns="91440" tIns="45720" rIns="91440" bIns="45720" anchor="t" anchorCtr="0"/>
          <a:p>
            <a:pPr lvl="0" eaLnBrk="1" hangingPunct="1"/>
            <a:r>
              <a:rPr lang="zh-CN" altLang="en-US" b="0" i="0" dirty="0">
                <a:ea typeface="宋体" panose="02010600030101010101" pitchFamily="2" charset="-122"/>
              </a:rPr>
              <a:t>在液空，许可证签发人必须经过培训并考核合格，由装置或部门负责人书面授权之后才能签发许可证。</a:t>
            </a:r>
            <a:endParaRPr lang="zh-CN" altLang="en-US" b="0" i="0" dirty="0">
              <a:ea typeface="宋体" panose="02010600030101010101" pitchFamily="2" charset="-122"/>
            </a:endParaRPr>
          </a:p>
          <a:p>
            <a:pPr lvl="0" eaLnBrk="1" hangingPunct="1"/>
            <a:r>
              <a:rPr lang="zh-CN" altLang="en-US" b="0" i="0" dirty="0">
                <a:ea typeface="宋体" panose="02010600030101010101" pitchFamily="2" charset="-122"/>
              </a:rPr>
              <a:t>许可证签发人的职责有</a:t>
            </a:r>
            <a:r>
              <a:rPr lang="en-US" altLang="zh-CN" b="0" i="0" dirty="0">
                <a:ea typeface="宋体" panose="02010600030101010101" pitchFamily="2" charset="-122"/>
              </a:rPr>
              <a:t>:</a:t>
            </a:r>
            <a:r>
              <a:rPr lang="zh-CN" altLang="en-US" b="0" i="0" dirty="0">
                <a:ea typeface="宋体" panose="02010600030101010101" pitchFamily="2" charset="-122"/>
              </a:rPr>
              <a:t>在签发作业证之前，许可证签发人需检查作业现场，确认许可证上所识别的危害因素和安全预防措施，并与作业监督人一起审核该作业，然后签发该许可证。作业完成之后应关闭该许可证。</a:t>
            </a:r>
            <a:endParaRPr lang="zh-CN" altLang="en-US" b="0" i="0" dirty="0">
              <a:ea typeface="宋体" panose="02010600030101010101" pitchFamily="2" charset="-122"/>
            </a:endParaRPr>
          </a:p>
          <a:p>
            <a:pPr lvl="0" eaLnBrk="1" hangingPunct="1"/>
            <a:endParaRPr lang="zh-CN" altLang="en-US" b="0" i="0" dirty="0">
              <a:ea typeface="宋体" panose="02010600030101010101" pitchFamily="2" charset="-122"/>
            </a:endParaRPr>
          </a:p>
          <a:p>
            <a:pPr lvl="0" eaLnBrk="1" hangingPunct="1"/>
            <a:endParaRPr lang="zh-CN" altLang="en-US" b="0" i="0"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5843" name="Rectangle 2"/>
          <p:cNvSpPr>
            <a:spLocks noTextEdit="1"/>
          </p:cNvSpPr>
          <p:nvPr>
            <p:ph type="sldImg"/>
          </p:nvPr>
        </p:nvSpPr>
        <p:spPr>
          <a:ln/>
        </p:spPr>
      </p:sp>
      <p:sp>
        <p:nvSpPr>
          <p:cNvPr id="32772" name="Text Box 3"/>
          <p:cNvSpPr txBox="1">
            <a:spLocks noGrp="1" noChangeArrowheads="1"/>
          </p:cNvSpPr>
          <p:nvPr>
            <p:ph type="body" idx="1"/>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安全工作</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许可证的</a:t>
            </a:r>
            <a:r>
              <a:rPr kumimoji="0" lang="zh-CN" alt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正确</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使用流程为：</a:t>
            </a:r>
            <a:endParaRPr kumimoji="0" lang="en-GB" altLang="zh-CN"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en-GB" altLang="zh-CN"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1</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、作业</a:t>
            </a:r>
            <a:r>
              <a:rPr kumimoji="0" lang="zh-CN" alt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执行人</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在安全工作许可证上进行工作描述，包括工作地点、作业分类、工作描述、所有作业人员名单、工作方案、工作起始和结束时间等；</a:t>
            </a:r>
            <a:endPar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en-GB" altLang="zh-CN"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2</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、进行工作危害识别</a:t>
            </a:r>
            <a:endPar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en-GB" altLang="zh-CN"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3</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、针对工作危害识别结果，采取相应的安全预防措施</a:t>
            </a:r>
            <a:endPar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en-GB" altLang="zh-CN"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4</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、作业人员必须</a:t>
            </a:r>
            <a:r>
              <a:rPr kumimoji="0" lang="zh-CN" alt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穿戴的个人防护</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装备</a:t>
            </a:r>
            <a:endPar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en-GB" altLang="zh-CN"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5</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a:t>
            </a:r>
            <a:r>
              <a:rPr kumimoji="0" lang="zh-CN" altLang="en-US" sz="1600" b="0" i="0" u="none" strike="noStrike" kern="1200" cap="none" spc="0" normalizeH="0" baseline="0" noProof="0" dirty="0" smtClean="0">
                <a:ln>
                  <a:noFill/>
                </a:ln>
                <a:solidFill>
                  <a:srgbClr val="3333FF"/>
                </a:solidFill>
                <a:effectLst/>
                <a:uLnTx/>
                <a:uFillTx/>
                <a:latin typeface="Arial" panose="020B0604020202020204" pitchFamily="34" charset="0"/>
                <a:ea typeface="+mn-ea"/>
                <a:cs typeface="+mn-cs"/>
              </a:rPr>
              <a:t>作业执行人和作业监督人签字确认，作业签发人</a:t>
            </a:r>
            <a:r>
              <a:rPr kumimoji="0" lang="zh-CN" altLang="fr-FR" sz="1400" b="0" i="0" u="none" strike="noStrike" kern="1200" cap="none" spc="0" normalizeH="0" baseline="0" noProof="0" dirty="0" smtClean="0">
                <a:ln>
                  <a:noFill/>
                </a:ln>
                <a:solidFill>
                  <a:schemeClr val="bg2"/>
                </a:solidFill>
                <a:effectLst/>
                <a:uLnTx/>
                <a:uFillTx/>
                <a:latin typeface="Arial" panose="020B0604020202020204" pitchFamily="34" charset="0"/>
                <a:ea typeface="+mn-ea"/>
                <a:cs typeface="+mn-cs"/>
              </a:rPr>
              <a:t>签发安全工作许可证</a:t>
            </a:r>
            <a:endParaRPr kumimoji="0" lang="zh-CN" altLang="fr-FR" sz="1400" b="0" i="0" u="none" strike="noStrike" kern="1200" cap="none" spc="0" normalizeH="0" baseline="0" noProof="0" dirty="0" smtClean="0">
              <a:ln>
                <a:noFill/>
              </a:ln>
              <a:solidFill>
                <a:schemeClr val="bg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en-GB" altLang="zh-CN"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6</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a:t>
            </a:r>
            <a:r>
              <a:rPr kumimoji="0" lang="zh-CN" altLang="fr-FR" sz="1400" b="0" i="0" u="none" strike="noStrike" kern="1200" cap="none" spc="0" normalizeH="0" baseline="0" noProof="0" dirty="0" smtClean="0">
                <a:ln>
                  <a:noFill/>
                </a:ln>
                <a:solidFill>
                  <a:schemeClr val="bg2"/>
                </a:solidFill>
                <a:effectLst/>
                <a:uLnTx/>
                <a:uFillTx/>
                <a:latin typeface="Arial" panose="020B0604020202020204" pitchFamily="34" charset="0"/>
                <a:ea typeface="+mn-ea"/>
                <a:cs typeface="+mn-cs"/>
              </a:rPr>
              <a:t>作业监督人在作业过程中</a:t>
            </a:r>
            <a:r>
              <a:rPr kumimoji="0" lang="zh-CN" altLang="en-US" sz="1400" b="0" i="0" u="none" strike="noStrike" kern="1200" cap="none" spc="0" normalizeH="0" baseline="0" noProof="0" dirty="0" smtClean="0">
                <a:ln>
                  <a:noFill/>
                </a:ln>
                <a:solidFill>
                  <a:schemeClr val="bg2"/>
                </a:solidFill>
                <a:effectLst/>
                <a:uLnTx/>
                <a:uFillTx/>
                <a:latin typeface="Arial" panose="020B0604020202020204" pitchFamily="34" charset="0"/>
                <a:ea typeface="+mn-ea"/>
                <a:cs typeface="+mn-cs"/>
              </a:rPr>
              <a:t>履行</a:t>
            </a:r>
            <a:r>
              <a:rPr kumimoji="0" lang="zh-CN" altLang="fr-FR" sz="1400" b="0" i="0" u="none" strike="noStrike" kern="1200" cap="none" spc="0" normalizeH="0" baseline="0" noProof="0" dirty="0" smtClean="0">
                <a:ln>
                  <a:noFill/>
                </a:ln>
                <a:solidFill>
                  <a:schemeClr val="bg2"/>
                </a:solidFill>
                <a:effectLst/>
                <a:uLnTx/>
                <a:uFillTx/>
                <a:latin typeface="Arial" panose="020B0604020202020204" pitchFamily="34" charset="0"/>
                <a:ea typeface="+mn-ea"/>
                <a:cs typeface="+mn-cs"/>
              </a:rPr>
              <a:t>监督检查</a:t>
            </a:r>
            <a:r>
              <a:rPr kumimoji="0" lang="zh-CN" altLang="en-US" sz="1400" b="0" i="0" u="none" strike="noStrike" kern="1200" cap="none" spc="0" normalizeH="0" baseline="0" noProof="0" dirty="0" smtClean="0">
                <a:ln>
                  <a:noFill/>
                </a:ln>
                <a:solidFill>
                  <a:schemeClr val="bg2"/>
                </a:solidFill>
                <a:effectLst/>
                <a:uLnTx/>
                <a:uFillTx/>
                <a:latin typeface="Arial" panose="020B0604020202020204" pitchFamily="34" charset="0"/>
                <a:ea typeface="+mn-ea"/>
                <a:cs typeface="+mn-cs"/>
              </a:rPr>
              <a:t>职责</a:t>
            </a:r>
            <a:endPar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en-GB" altLang="zh-CN"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7</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、完成作业后，</a:t>
            </a:r>
            <a:r>
              <a:rPr kumimoji="0" lang="zh-CN" altLang="fr-FR" sz="1400" b="0" i="0" u="none" strike="noStrike" kern="1200" cap="none" spc="0" normalizeH="0" baseline="0" noProof="0" dirty="0" smtClean="0">
                <a:ln>
                  <a:noFill/>
                </a:ln>
                <a:solidFill>
                  <a:schemeClr val="bg2"/>
                </a:solidFill>
                <a:effectLst/>
                <a:uLnTx/>
                <a:uFillTx/>
                <a:latin typeface="Arial" panose="020B0604020202020204" pitchFamily="34" charset="0"/>
                <a:ea typeface="+mn-ea"/>
                <a:cs typeface="+mn-cs"/>
              </a:rPr>
              <a:t>交还安全工作许可证，</a:t>
            </a:r>
            <a:r>
              <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rPr>
              <a:t>作业监督人和签发人安全地关闭作业并</a:t>
            </a:r>
            <a:r>
              <a:rPr kumimoji="0" lang="zh-CN" altLang="fr-FR" sz="1400" b="0" i="0" u="none" strike="noStrike" kern="1200" cap="none" spc="0" normalizeH="0" baseline="0" noProof="0" dirty="0" smtClean="0">
                <a:ln>
                  <a:noFill/>
                </a:ln>
                <a:solidFill>
                  <a:schemeClr val="bg2"/>
                </a:solidFill>
                <a:effectLst/>
                <a:uLnTx/>
                <a:uFillTx/>
                <a:latin typeface="Arial" panose="020B0604020202020204" pitchFamily="34" charset="0"/>
                <a:ea typeface="+mn-ea"/>
                <a:cs typeface="+mn-cs"/>
              </a:rPr>
              <a:t>交流作业执行情况</a:t>
            </a:r>
            <a:endPar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GB" sz="1500" b="0" i="0" u="none" strike="noStrike" kern="1200" cap="none" spc="0" normalizeH="0" baseline="0" noProof="0" dirty="0" smtClean="0">
                <a:ln>
                  <a:noFill/>
                </a:ln>
                <a:solidFill>
                  <a:srgbClr val="FB1313"/>
                </a:solidFill>
                <a:effectLst/>
                <a:uLnTx/>
                <a:uFillTx/>
                <a:latin typeface="Arial" panose="020B0604020202020204" pitchFamily="34" charset="0"/>
                <a:ea typeface="+mn-ea"/>
                <a:cs typeface="+mn-cs"/>
              </a:rPr>
              <a:t>需要强调的是，任何参与此安全工作许可证的人员</a:t>
            </a:r>
            <a:r>
              <a:rPr kumimoji="0" lang="zh-CN" altLang="en-GB" sz="1500" b="0" i="0" u="none" strike="noStrike" kern="1200" cap="none" spc="0" normalizeH="0" baseline="0" noProof="0" dirty="0" smtClean="0">
                <a:ln>
                  <a:noFill/>
                </a:ln>
                <a:solidFill>
                  <a:srgbClr val="FB1313"/>
                </a:solidFill>
                <a:effectLst>
                  <a:outerShdw blurRad="38100" dist="38100" dir="2700000" algn="tl">
                    <a:srgbClr val="C0C0C0"/>
                  </a:outerShdw>
                </a:effectLst>
                <a:uLnTx/>
                <a:uFillTx/>
                <a:latin typeface="Arial" panose="020B0604020202020204" pitchFamily="34" charset="0"/>
                <a:ea typeface="+mn-ea"/>
                <a:cs typeface="+mn-cs"/>
              </a:rPr>
              <a:t>必须</a:t>
            </a:r>
            <a:r>
              <a:rPr kumimoji="0" lang="zh-CN" altLang="en-GB" sz="1500" b="0" i="0" u="none" strike="noStrike" kern="1200" cap="none" spc="0" normalizeH="0" baseline="0" noProof="0" dirty="0" smtClean="0">
                <a:ln>
                  <a:noFill/>
                </a:ln>
                <a:solidFill>
                  <a:srgbClr val="FB1313"/>
                </a:solidFill>
                <a:effectLst/>
                <a:uLnTx/>
                <a:uFillTx/>
                <a:latin typeface="Arial" panose="020B0604020202020204" pitchFamily="34" charset="0"/>
                <a:ea typeface="+mn-ea"/>
                <a:cs typeface="+mn-cs"/>
              </a:rPr>
              <a:t>检查作业现场，识别潜在危害因素。</a:t>
            </a:r>
            <a:endParaRPr kumimoji="0" lang="zh-CN" altLang="fr-FR" sz="1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fr-FR" sz="1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比如检查作业周围区域是否有可燃物、氧化物和有毒物等，是否为受限空间和高处作业等。</a:t>
            </a:r>
            <a:endParaRPr kumimoji="0" lang="zh-CN" altLang="en-GB" sz="1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GB"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400" b="1" i="1" u="none" strike="noStrike" kern="1200" cap="none" spc="0" normalizeH="0" baseline="0" noProof="0" dirty="0" smtClean="0">
              <a:ln>
                <a:noFill/>
              </a:ln>
              <a:solidFill>
                <a:srgbClr val="3333FF"/>
              </a:solidFill>
              <a:effectLst/>
              <a:uLnTx/>
              <a:uFillTx/>
              <a:latin typeface="Arial" panose="020B0604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6867" name="Rectangle 2"/>
          <p:cNvSpPr>
            <a:spLocks noTextEdit="1"/>
          </p:cNvSpPr>
          <p:nvPr>
            <p:ph type="sldImg"/>
          </p:nvPr>
        </p:nvSpPr>
        <p:spPr>
          <a:xfrm>
            <a:off x="501650" y="358775"/>
            <a:ext cx="6240463" cy="4321175"/>
          </a:xfrm>
          <a:ln/>
        </p:spPr>
      </p:sp>
      <p:sp>
        <p:nvSpPr>
          <p:cNvPr id="36868" name="Text Box 3"/>
          <p:cNvSpPr>
            <a:spLocks noGrp="1"/>
          </p:cNvSpPr>
          <p:nvPr>
            <p:ph type="body" idx="1"/>
          </p:nvPr>
        </p:nvSpPr>
        <p:spPr>
          <a:xfrm>
            <a:off x="925513" y="5481638"/>
            <a:ext cx="5543550" cy="3559175"/>
          </a:xfrm>
          <a:ln/>
        </p:spPr>
        <p:txBody>
          <a:bodyPr wrap="square" lIns="92089" tIns="46044" rIns="92089" bIns="46044" anchor="t" anchorCtr="0"/>
          <a:p>
            <a:pPr lvl="0" eaLnBrk="1" hangingPunct="1"/>
            <a:r>
              <a:rPr lang="zh-CN" altLang="en-US" sz="1200" b="0" i="0" dirty="0">
                <a:ea typeface="宋体" panose="02010600030101010101" pitchFamily="2" charset="-122"/>
              </a:rPr>
              <a:t>在液空中国，特种作业包括临时用电作业、动火作业、受限空间作业、吊装作业、高处作业、动土作业和射线作业。</a:t>
            </a:r>
            <a:endParaRPr lang="en-US" altLang="zh-CN" sz="1200" b="0" i="0" dirty="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7891" name="Rectangle 2"/>
          <p:cNvSpPr>
            <a:spLocks noTextEdit="1"/>
          </p:cNvSpPr>
          <p:nvPr>
            <p:ph type="sldImg"/>
          </p:nvPr>
        </p:nvSpPr>
        <p:spPr>
          <a:xfrm>
            <a:off x="501650" y="358775"/>
            <a:ext cx="6240463" cy="4321175"/>
          </a:xfrm>
          <a:ln/>
        </p:spPr>
      </p:sp>
      <p:sp>
        <p:nvSpPr>
          <p:cNvPr id="37892" name="Text Box 3"/>
          <p:cNvSpPr>
            <a:spLocks noGrp="1"/>
          </p:cNvSpPr>
          <p:nvPr>
            <p:ph type="body" idx="1"/>
          </p:nvPr>
        </p:nvSpPr>
        <p:spPr>
          <a:xfrm>
            <a:off x="925513" y="5481638"/>
            <a:ext cx="5543550" cy="3559175"/>
          </a:xfrm>
          <a:ln/>
        </p:spPr>
        <p:txBody>
          <a:bodyPr wrap="square" lIns="92089" tIns="46044" rIns="92089" bIns="46044" anchor="t" anchorCtr="0"/>
          <a:p>
            <a:pPr lvl="0" eaLnBrk="1" hangingPunct="1"/>
            <a:r>
              <a:rPr lang="zh-CN" altLang="en-US" b="0" i="0" dirty="0">
                <a:ea typeface="宋体" panose="02010600030101010101" pitchFamily="2" charset="-122"/>
              </a:rPr>
              <a:t>对于非常规作业，在作业之前我们需要开具安全工作许可证，当在“工作危害识别”中识别出有特种作业时，必须填写特种作业安全许可证。如图所示，特种作业安全许可证是安全工作许可证的一个重要补充，确保与特种作业相关的风险和要素得到识别和控制，确保安全地进行作业。</a:t>
            </a:r>
            <a:endParaRPr lang="zh-CN" altLang="en-US" b="0" i="0" dirty="0">
              <a:ea typeface="宋体" panose="02010600030101010101" pitchFamily="2" charset="-122"/>
            </a:endParaRPr>
          </a:p>
          <a:p>
            <a:pPr lvl="0" eaLnBrk="1" hangingPunct="1"/>
            <a:br>
              <a:rPr lang="zh-CN" altLang="en-US" b="0" i="0" dirty="0">
                <a:ea typeface="宋体" panose="02010600030101010101" pitchFamily="2" charset="-122"/>
              </a:rPr>
            </a:br>
            <a:endParaRPr lang="zh-CN" altLang="en-US" b="0" i="0"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8915" name="Rectangle 2"/>
          <p:cNvSpPr>
            <a:spLocks noTextEdit="1"/>
          </p:cNvSpPr>
          <p:nvPr>
            <p:ph type="sldImg"/>
          </p:nvPr>
        </p:nvSpPr>
        <p:spPr>
          <a:xfrm>
            <a:off x="501650" y="358775"/>
            <a:ext cx="6240463" cy="4321175"/>
          </a:xfrm>
          <a:ln/>
        </p:spPr>
      </p:sp>
      <p:sp>
        <p:nvSpPr>
          <p:cNvPr id="38916" name="Text Box 3"/>
          <p:cNvSpPr>
            <a:spLocks noGrp="1"/>
          </p:cNvSpPr>
          <p:nvPr>
            <p:ph type="body" idx="1"/>
          </p:nvPr>
        </p:nvSpPr>
        <p:spPr>
          <a:xfrm>
            <a:off x="925513" y="5481638"/>
            <a:ext cx="5543550" cy="3559175"/>
          </a:xfrm>
          <a:ln/>
        </p:spPr>
        <p:txBody>
          <a:bodyPr wrap="square" lIns="92089" tIns="46044" rIns="92089" bIns="46044" anchor="t" anchorCtr="0"/>
          <a:p>
            <a:pPr lvl="0" eaLnBrk="1" hangingPunct="1">
              <a:lnSpc>
                <a:spcPct val="90000"/>
              </a:lnSpc>
            </a:pPr>
            <a:r>
              <a:rPr lang="zh-CN" altLang="en-US" sz="1200" b="0" i="0" dirty="0">
                <a:ea typeface="宋体" panose="02010600030101010101" pitchFamily="2" charset="-122"/>
              </a:rPr>
              <a:t>需要注意的是：</a:t>
            </a:r>
            <a:endParaRPr lang="zh-CN" altLang="en-US" sz="1200" b="0" i="0" dirty="0">
              <a:ea typeface="宋体" panose="02010600030101010101" pitchFamily="2" charset="-122"/>
            </a:endParaRPr>
          </a:p>
          <a:p>
            <a:pPr lvl="0" eaLnBrk="1" hangingPunct="1">
              <a:lnSpc>
                <a:spcPct val="90000"/>
              </a:lnSpc>
            </a:pPr>
            <a:r>
              <a:rPr lang="zh-CN" altLang="en-US" sz="1100" b="0" i="0" dirty="0">
                <a:ea typeface="宋体" panose="02010600030101010101" pitchFamily="2" charset="-122"/>
              </a:rPr>
              <a:t>特种作业人员在签名之前必须已经理解作业内容，可能的危害及其防护措施，并承诺遵守程序的所有要求；</a:t>
            </a:r>
            <a:endParaRPr lang="zh-CN" altLang="en-US" sz="1100" b="0" i="0" dirty="0">
              <a:ea typeface="宋体" panose="02010600030101010101" pitchFamily="2" charset="-122"/>
            </a:endParaRPr>
          </a:p>
          <a:p>
            <a:pPr lvl="0" eaLnBrk="1" hangingPunct="1">
              <a:lnSpc>
                <a:spcPct val="90000"/>
              </a:lnSpc>
            </a:pPr>
            <a:r>
              <a:rPr lang="zh-CN" altLang="en-US" sz="1100" b="0" i="0" dirty="0">
                <a:ea typeface="宋体" panose="02010600030101010101" pitchFamily="2" charset="-122"/>
              </a:rPr>
              <a:t>当进行</a:t>
            </a:r>
            <a:r>
              <a:rPr lang="zh-CN" altLang="en-US" sz="1000" i="0" dirty="0">
                <a:ea typeface="宋体" panose="02010600030101010101" pitchFamily="2" charset="-122"/>
              </a:rPr>
              <a:t>受限空间、动火作业和吊装作业时</a:t>
            </a:r>
            <a:r>
              <a:rPr lang="zh-CN" altLang="en-US" sz="1000" b="0" i="0" dirty="0">
                <a:ea typeface="宋体" panose="02010600030101010101" pitchFamily="2" charset="-122"/>
              </a:rPr>
              <a:t>，必须安排作业监护人负责实时现场监督、检查作业实施，在特种作业期间坚守监护岗位，不脱岗，并组织协调急救、应急响应工作。作业监护人可以是承包商或液空员工。</a:t>
            </a:r>
            <a:endParaRPr lang="zh-CN" altLang="en-US" sz="1000" b="0" i="0" dirty="0">
              <a:ea typeface="宋体" panose="02010600030101010101" pitchFamily="2" charset="-122"/>
            </a:endParaRPr>
          </a:p>
          <a:p>
            <a:pPr lvl="0" eaLnBrk="1" hangingPunct="1">
              <a:lnSpc>
                <a:spcPct val="90000"/>
              </a:lnSpc>
            </a:pPr>
            <a:r>
              <a:rPr lang="zh-CN" altLang="en-US" sz="1200" b="0" i="0" dirty="0">
                <a:ea typeface="宋体" panose="02010600030101010101" pitchFamily="2" charset="-122"/>
              </a:rPr>
              <a:t>当进行高处作业、临时用电作业、动土作业和射线作业时必须安排作业监督人。通过适时的现场检查，监督人应确保作业人在作业过程中遵守工作许可证上规定的安全措施要求。</a:t>
            </a:r>
            <a:r>
              <a:rPr lang="zh-CN" altLang="en-US" sz="1200" dirty="0">
                <a:ea typeface="宋体" panose="02010600030101010101" pitchFamily="2" charset="-122"/>
              </a:rPr>
              <a:t>  </a:t>
            </a:r>
            <a:endParaRPr lang="zh-CN" altLang="en-US" sz="1000" b="0" i="0" dirty="0">
              <a:ea typeface="宋体" panose="02010600030101010101" pitchFamily="2" charset="-122"/>
            </a:endParaRPr>
          </a:p>
          <a:p>
            <a:pPr lvl="0" eaLnBrk="1" hangingPunct="1">
              <a:lnSpc>
                <a:spcPct val="90000"/>
              </a:lnSpc>
            </a:pPr>
            <a:r>
              <a:rPr lang="zh-CN" altLang="en-US" sz="1100" b="0" i="0" dirty="0">
                <a:ea typeface="宋体" panose="02010600030101010101" pitchFamily="2" charset="-122"/>
              </a:rPr>
              <a:t>签发人批准特种作业前必须确认此次特种作业人员、监护或监督人员和特种作业内容，及应采取的安全措施，并检查了准备工作和现场。</a:t>
            </a:r>
            <a:endParaRPr lang="zh-CN" altLang="en-US" sz="1100" b="0" i="0" dirty="0">
              <a:ea typeface="宋体" panose="02010600030101010101" pitchFamily="2" charset="-122"/>
            </a:endParaRPr>
          </a:p>
          <a:p>
            <a:pPr lvl="0" eaLnBrk="1" hangingPunct="1">
              <a:lnSpc>
                <a:spcPct val="90000"/>
              </a:lnSpc>
            </a:pPr>
            <a:r>
              <a:rPr lang="zh-CN" altLang="en-US" sz="1000" b="0" i="0" dirty="0">
                <a:ea typeface="宋体" panose="02010600030101010101" pitchFamily="2" charset="-122"/>
              </a:rPr>
              <a:t>对于特种作业，装置经理只可授权至直属下一级作为特种作业签发人。</a:t>
            </a:r>
            <a:endParaRPr lang="zh-CN" altLang="en-US" sz="1000" b="0" i="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en-US" altLang="zh-TW" sz="1200" i="1" dirty="0">
                <a:latin typeface="Arial" panose="020B0604020202020204" pitchFamily="34" charset="0"/>
                <a:ea typeface="PMingLiU" pitchFamily="18" charset="-120"/>
              </a:rPr>
            </a:fld>
            <a:endParaRPr lang="en-US" altLang="zh-TW" sz="1200" i="1" dirty="0">
              <a:latin typeface="Arial" panose="020B0604020202020204" pitchFamily="34" charset="0"/>
              <a:ea typeface="PMingLiU" pitchFamily="18" charset="-120"/>
            </a:endParaRPr>
          </a:p>
        </p:txBody>
      </p:sp>
      <p:sp>
        <p:nvSpPr>
          <p:cNvPr id="25603" name="Rectangle 2"/>
          <p:cNvSpPr>
            <a:spLocks noRot="1" noTextEdit="1"/>
          </p:cNvSpPr>
          <p:nvPr>
            <p:ph type="sldImg"/>
          </p:nvPr>
        </p:nvSpPr>
        <p:spPr>
          <a:ln/>
        </p:spPr>
      </p:sp>
      <p:sp>
        <p:nvSpPr>
          <p:cNvPr id="25604" name="Rectangle 3"/>
          <p:cNvSpPr>
            <a:spLocks noGrp="1"/>
          </p:cNvSpPr>
          <p:nvPr>
            <p:ph type="body" idx="1"/>
          </p:nvPr>
        </p:nvSpPr>
        <p:spPr>
          <a:ln/>
        </p:spPr>
        <p:txBody>
          <a:bodyPr wrap="square" lIns="91440" tIns="45720" rIns="91440" bIns="45720" anchor="t" anchorCtr="0"/>
          <a:p>
            <a:pPr lvl="0" eaLnBrk="1" hangingPunct="1"/>
            <a:r>
              <a:rPr lang="zh-CN" altLang="en-US" b="0" i="0" dirty="0">
                <a:ea typeface="宋体" panose="02010600030101010101" pitchFamily="2" charset="-122"/>
              </a:rPr>
              <a:t>本培训模块介绍了安全工作许可证的定义、使用范围、目的、人员职责及流程等</a:t>
            </a:r>
            <a:r>
              <a:rPr lang="en-US" altLang="zh-CN" b="0" i="0" dirty="0">
                <a:ea typeface="宋体" panose="02010600030101010101" pitchFamily="2" charset="-122"/>
              </a:rPr>
              <a:t>,</a:t>
            </a:r>
            <a:r>
              <a:rPr lang="zh-CN" altLang="en-US" b="0" i="0" dirty="0">
                <a:ea typeface="宋体" panose="02010600030101010101" pitchFamily="2" charset="-122"/>
              </a:rPr>
              <a:t>同时也讲述了特种作业安全许可证的应用。</a:t>
            </a:r>
            <a:endParaRPr lang="zh-CN" altLang="en-US" b="0" i="0" dirty="0">
              <a:ea typeface="宋体" panose="02010600030101010101" pitchFamily="2" charset="-122"/>
            </a:endParaRPr>
          </a:p>
          <a:p>
            <a:pPr lvl="0" eaLnBrk="1" hangingPunct="1"/>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26627" name="Rectangle 2"/>
          <p:cNvSpPr>
            <a:spLocks noTextEdit="1"/>
          </p:cNvSpPr>
          <p:nvPr>
            <p:ph type="sldImg"/>
          </p:nvPr>
        </p:nvSpPr>
        <p:spPr>
          <a:xfrm>
            <a:off x="766763" y="765175"/>
            <a:ext cx="5318125" cy="3681413"/>
          </a:xfrm>
          <a:ln/>
        </p:spPr>
      </p:sp>
      <p:sp>
        <p:nvSpPr>
          <p:cNvPr id="26628" name="Text Box 3"/>
          <p:cNvSpPr>
            <a:spLocks noGrp="1"/>
          </p:cNvSpPr>
          <p:nvPr>
            <p:ph type="body" idx="1"/>
          </p:nvPr>
        </p:nvSpPr>
        <p:spPr>
          <a:xfrm>
            <a:off x="923925" y="4752975"/>
            <a:ext cx="5002213" cy="4446588"/>
          </a:xfrm>
          <a:ln/>
        </p:spPr>
        <p:txBody>
          <a:bodyPr wrap="square" lIns="91440" tIns="45720" rIns="91440" bIns="45720" anchor="t" anchorCtr="0"/>
          <a:p>
            <a:pPr lvl="0" eaLnBrk="1" hangingPunct="1"/>
            <a:r>
              <a:rPr lang="zh-CN" altLang="en-GB" sz="1600" b="0" i="0" dirty="0">
                <a:solidFill>
                  <a:schemeClr val="tx1"/>
                </a:solidFill>
                <a:ea typeface="宋体" panose="02010600030101010101" pitchFamily="2" charset="-122"/>
              </a:rPr>
              <a:t>安全工作许可证，也就是工作票，如图所示，它明确规定了要完成的</a:t>
            </a:r>
            <a:r>
              <a:rPr lang="zh-CN" altLang="fr-FR" sz="1600" b="0" i="0" dirty="0">
                <a:solidFill>
                  <a:schemeClr val="tx1"/>
                </a:solidFill>
                <a:ea typeface="宋体" panose="02010600030101010101" pitchFamily="2" charset="-122"/>
              </a:rPr>
              <a:t>工作任务，在通知了所有相关方并达成一致意见，经过签发人</a:t>
            </a:r>
            <a:r>
              <a:rPr lang="zh-CN" altLang="en-US" sz="1600" b="0" i="0" dirty="0">
                <a:solidFill>
                  <a:schemeClr val="tx1"/>
                </a:solidFill>
                <a:ea typeface="宋体" panose="02010600030101010101" pitchFamily="2" charset="-122"/>
              </a:rPr>
              <a:t>批准</a:t>
            </a:r>
            <a:r>
              <a:rPr lang="zh-CN" altLang="fr-FR" sz="1600" b="0" i="0" dirty="0">
                <a:solidFill>
                  <a:schemeClr val="tx1"/>
                </a:solidFill>
                <a:ea typeface="宋体" panose="02010600030101010101" pitchFamily="2" charset="-122"/>
              </a:rPr>
              <a:t>许可后，在严格遵守工作要求和安全程序的情况下开展工作。</a:t>
            </a:r>
            <a:endParaRPr lang="zh-CN" altLang="fr-FR" sz="1600" b="0" i="0" dirty="0">
              <a:solidFill>
                <a:schemeClr val="tx1"/>
              </a:solidFill>
              <a:ea typeface="宋体" panose="02010600030101010101" pitchFamily="2" charset="-122"/>
            </a:endParaRPr>
          </a:p>
          <a:p>
            <a:pPr lvl="0" eaLnBrk="1" hangingPunct="1"/>
            <a:endParaRPr lang="zh-CN" altLang="fr-FR" sz="1600" b="0" i="0" dirty="0">
              <a:solidFill>
                <a:schemeClr val="tx1"/>
              </a:solidFill>
              <a:ea typeface="宋体" panose="02010600030101010101" pitchFamily="2" charset="-122"/>
            </a:endParaRPr>
          </a:p>
          <a:p>
            <a:pPr lvl="0" eaLnBrk="1" hangingPunct="1"/>
            <a:r>
              <a:rPr lang="zh-CN" altLang="en-GB" sz="1600" b="0" i="0" dirty="0">
                <a:solidFill>
                  <a:schemeClr val="tx1"/>
                </a:solidFill>
                <a:ea typeface="宋体" panose="02010600030101010101" pitchFamily="2" charset="-122"/>
              </a:rPr>
              <a:t>安全工作许可证包括详细的工作描述，工作危害识别，安全预防措施，必须的人身保护装备，工作授权和关闭作业</a:t>
            </a:r>
            <a:r>
              <a:rPr lang="zh-CN" altLang="en-US" sz="1600" b="0" i="0" dirty="0">
                <a:solidFill>
                  <a:schemeClr val="tx1"/>
                </a:solidFill>
                <a:ea typeface="宋体" panose="02010600030101010101" pitchFamily="2" charset="-122"/>
              </a:rPr>
              <a:t>等内容</a:t>
            </a:r>
            <a:r>
              <a:rPr lang="zh-CN" altLang="en-GB" sz="1600" b="0" i="0" dirty="0">
                <a:solidFill>
                  <a:schemeClr val="tx1"/>
                </a:solidFill>
                <a:ea typeface="宋体" panose="02010600030101010101" pitchFamily="2" charset="-122"/>
              </a:rPr>
              <a:t>。</a:t>
            </a:r>
            <a:endParaRPr lang="zh-CN" altLang="de-DE" sz="1600" b="0" i="0" dirty="0">
              <a:solidFill>
                <a:schemeClr val="tx1"/>
              </a:solidFill>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27651" name="Rectangle 2"/>
          <p:cNvSpPr>
            <a:spLocks noTextEdit="1"/>
          </p:cNvSpPr>
          <p:nvPr>
            <p:ph type="sldImg"/>
          </p:nvPr>
        </p:nvSpPr>
        <p:spPr>
          <a:xfrm>
            <a:off x="766763" y="765175"/>
            <a:ext cx="5318125" cy="3681413"/>
          </a:xfrm>
          <a:ln/>
        </p:spPr>
      </p:sp>
      <p:sp>
        <p:nvSpPr>
          <p:cNvPr id="27652" name="Text Box 3"/>
          <p:cNvSpPr>
            <a:spLocks noGrp="1"/>
          </p:cNvSpPr>
          <p:nvPr>
            <p:ph type="body" idx="1"/>
          </p:nvPr>
        </p:nvSpPr>
        <p:spPr>
          <a:xfrm>
            <a:off x="923925" y="4752975"/>
            <a:ext cx="5002213" cy="4446588"/>
          </a:xfrm>
          <a:ln/>
        </p:spPr>
        <p:txBody>
          <a:bodyPr wrap="square" lIns="91440" tIns="45720" rIns="91440" bIns="45720" anchor="t" anchorCtr="0"/>
          <a:p>
            <a:pPr lvl="0" eaLnBrk="1" hangingPunct="1"/>
            <a:r>
              <a:rPr lang="zh-CN" altLang="en-US" sz="1600" b="0" i="0" dirty="0">
                <a:solidFill>
                  <a:schemeClr val="tx1"/>
                </a:solidFill>
                <a:ea typeface="宋体" panose="02010600030101010101" pitchFamily="2" charset="-122"/>
              </a:rPr>
              <a:t>在液空，工作分为常规作业和非常规作业。</a:t>
            </a:r>
            <a:endParaRPr lang="zh-CN" altLang="en-US" sz="1600" b="0" i="0" dirty="0">
              <a:solidFill>
                <a:schemeClr val="tx1"/>
              </a:solidFill>
              <a:ea typeface="宋体" panose="02010600030101010101" pitchFamily="2" charset="-122"/>
            </a:endParaRPr>
          </a:p>
          <a:p>
            <a:pPr lvl="0" eaLnBrk="1" hangingPunct="1"/>
            <a:r>
              <a:rPr lang="zh-CN" altLang="en-US" sz="1600" b="0" i="0" dirty="0">
                <a:solidFill>
                  <a:schemeClr val="tx1"/>
                </a:solidFill>
                <a:ea typeface="宋体" panose="02010600030101010101" pitchFamily="2" charset="-122"/>
              </a:rPr>
              <a:t>常规作业指的是</a:t>
            </a:r>
            <a:r>
              <a:rPr lang="zh-CN" altLang="en-US" b="0" i="0" dirty="0">
                <a:ea typeface="宋体" panose="02010600030101010101" pitchFamily="2" charset="-122"/>
              </a:rPr>
              <a:t>由经过定期培训并取得相关作业资质的作业人员实施的，采取了固定安全防护措施或制定了操作程序的作业过程。</a:t>
            </a:r>
            <a:endParaRPr lang="zh-CN" altLang="en-US" b="0" i="0" dirty="0">
              <a:ea typeface="宋体" panose="02010600030101010101" pitchFamily="2" charset="-122"/>
            </a:endParaRPr>
          </a:p>
          <a:p>
            <a:pPr lvl="0" eaLnBrk="1" hangingPunct="1"/>
            <a:r>
              <a:rPr lang="zh-CN" altLang="en-US" b="0" i="0" dirty="0">
                <a:ea typeface="宋体" panose="02010600030101010101" pitchFamily="2" charset="-122"/>
              </a:rPr>
              <a:t>常规作业以外的作业则为非常规作业。</a:t>
            </a:r>
            <a:endParaRPr lang="zh-CN" altLang="en-US" sz="1600" b="0" i="0" u="sng" dirty="0">
              <a:solidFill>
                <a:schemeClr val="tx1"/>
              </a:solidFill>
              <a:ea typeface="宋体" panose="02010600030101010101" pitchFamily="2" charset="-122"/>
            </a:endParaRPr>
          </a:p>
          <a:p>
            <a:pPr lvl="0" eaLnBrk="1" hangingPunct="1"/>
            <a:r>
              <a:rPr lang="zh-CN" altLang="en-US" sz="1600" b="0" i="0" dirty="0">
                <a:solidFill>
                  <a:schemeClr val="tx1"/>
                </a:solidFill>
                <a:ea typeface="宋体" panose="02010600030101010101" pitchFamily="2" charset="-122"/>
              </a:rPr>
              <a:t>有潜在危害的常规工作，指的是</a:t>
            </a:r>
            <a:r>
              <a:rPr lang="zh-CN" altLang="en-US" b="0" i="0" dirty="0">
                <a:ea typeface="宋体" panose="02010600030101010101" pitchFamily="2" charset="-122"/>
              </a:rPr>
              <a:t>由于存在特定潜在危害，程序中已要求使用安全工作许可证的常规作业。</a:t>
            </a:r>
            <a:endParaRPr lang="zh-CN" altLang="en-US" b="0" i="0" dirty="0">
              <a:ea typeface="宋体" panose="02010600030101010101" pitchFamily="2" charset="-122"/>
            </a:endParaRPr>
          </a:p>
          <a:p>
            <a:pPr lvl="0" eaLnBrk="1" hangingPunct="1"/>
            <a:r>
              <a:rPr lang="zh-CN" altLang="en-US" b="0" i="0" dirty="0">
                <a:latin typeface="Times New Roman" panose="02020603050405020304" pitchFamily="18" charset="0"/>
                <a:ea typeface="宋体" panose="02010600030101010101" pitchFamily="2" charset="-122"/>
              </a:rPr>
              <a:t>所以，当进行非常规作业或者</a:t>
            </a:r>
            <a:r>
              <a:rPr lang="zh-CN" altLang="fr-FR" sz="1000" b="0" i="0" dirty="0">
                <a:ea typeface="宋体" panose="02010600030101010101" pitchFamily="2" charset="-122"/>
              </a:rPr>
              <a:t>没有操作程序的</a:t>
            </a:r>
            <a:r>
              <a:rPr lang="zh-CN" altLang="fr-FR" sz="1000" b="0" i="0" dirty="0">
                <a:solidFill>
                  <a:srgbClr val="FB1313"/>
                </a:solidFill>
                <a:ea typeface="宋体" panose="02010600030101010101" pitchFamily="2" charset="-122"/>
              </a:rPr>
              <a:t>有</a:t>
            </a:r>
            <a:r>
              <a:rPr lang="zh-CN" altLang="en-US" sz="1000" b="0" i="0" dirty="0">
                <a:solidFill>
                  <a:srgbClr val="FB1313"/>
                </a:solidFill>
                <a:ea typeface="宋体" panose="02010600030101010101" pitchFamily="2" charset="-122"/>
              </a:rPr>
              <a:t>潜在</a:t>
            </a:r>
            <a:r>
              <a:rPr lang="zh-CN" altLang="fr-FR" sz="1000" b="0" i="0" dirty="0">
                <a:solidFill>
                  <a:srgbClr val="FB1313"/>
                </a:solidFill>
                <a:ea typeface="宋体" panose="02010600030101010101" pitchFamily="2" charset="-122"/>
              </a:rPr>
              <a:t>危害的常规</a:t>
            </a:r>
            <a:r>
              <a:rPr lang="zh-CN" altLang="en-US" sz="1000" b="0" i="0" dirty="0">
                <a:solidFill>
                  <a:srgbClr val="FB1313"/>
                </a:solidFill>
                <a:ea typeface="宋体" panose="02010600030101010101" pitchFamily="2" charset="-122"/>
              </a:rPr>
              <a:t>作业</a:t>
            </a:r>
            <a:r>
              <a:rPr lang="zh-CN" altLang="fr-FR" sz="1000" b="0" i="0" dirty="0">
                <a:solidFill>
                  <a:srgbClr val="FB1313"/>
                </a:solidFill>
                <a:ea typeface="宋体" panose="02010600030101010101" pitchFamily="2" charset="-122"/>
              </a:rPr>
              <a:t>时，我们</a:t>
            </a:r>
            <a:r>
              <a:rPr lang="zh-CN" altLang="en-US" b="0" i="0" dirty="0">
                <a:latin typeface="Times New Roman" panose="02020603050405020304" pitchFamily="18" charset="0"/>
                <a:ea typeface="宋体" panose="02010600030101010101" pitchFamily="2" charset="-122"/>
              </a:rPr>
              <a:t>需要开具安全工作许可证。</a:t>
            </a:r>
            <a:endParaRPr lang="zh-CN" altLang="en-US" b="0" i="0" dirty="0">
              <a:latin typeface="Times New Roman" panose="02020603050405020304" pitchFamily="18" charset="0"/>
              <a:ea typeface="宋体" panose="02010600030101010101" pitchFamily="2" charset="-122"/>
            </a:endParaRPr>
          </a:p>
          <a:p>
            <a:pPr lvl="0" eaLnBrk="1" hangingPunct="1"/>
            <a:r>
              <a:rPr lang="zh-CN" altLang="en-US" b="0" i="0" dirty="0">
                <a:ea typeface="宋体" panose="02010600030101010101" pitchFamily="2" charset="-122"/>
              </a:rPr>
              <a:t>无论工作任务是由液空员工还是第三方完成，都需要使用安全工作许可证。</a:t>
            </a:r>
            <a:endParaRPr lang="en-US" altLang="zh-CN" b="0" i="0" dirty="0">
              <a:ea typeface="宋体" panose="02010600030101010101" pitchFamily="2" charset="-122"/>
            </a:endParaRPr>
          </a:p>
          <a:p>
            <a:pPr lvl="0" eaLnBrk="1" hangingPunct="1"/>
            <a:endParaRPr lang="en-US" altLang="zh-CN" b="0" i="0"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28675" name="Rectangle 2"/>
          <p:cNvSpPr>
            <a:spLocks noTextEdit="1"/>
          </p:cNvSpPr>
          <p:nvPr>
            <p:ph type="sldImg"/>
          </p:nvPr>
        </p:nvSpPr>
        <p:spPr>
          <a:ln/>
        </p:spPr>
      </p:sp>
      <p:sp>
        <p:nvSpPr>
          <p:cNvPr id="98307" name="Text Box 3"/>
          <p:cNvSpPr txBox="1">
            <a:spLocks noGrp="1" noChangeArrowheads="1"/>
          </p:cNvSpPr>
          <p:nvPr>
            <p:ph type="body" idx="1"/>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在下列风险区域作业时</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应开具安全工作许可证</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endPar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fr-FR" altLang="zh-CN"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1</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、缺氧环境或富氧环境，</a:t>
            </a:r>
            <a:endPar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fr-FR" altLang="zh-CN"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2</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、易燃</a:t>
            </a: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易爆气体环境，</a:t>
            </a:r>
            <a:endPar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fr-FR" altLang="zh-CN"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3</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、高温</a:t>
            </a: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高压环境，</a:t>
            </a:r>
            <a:endPar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fr-FR" altLang="zh-CN"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4</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、危险化学品伤害</a:t>
            </a: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环境</a:t>
            </a:r>
            <a:endParaRPr kumimoji="0" lang="en-US" altLang="zh-CN"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5</a:t>
            </a: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在</a:t>
            </a: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气体</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排放口，气体液化场所</a:t>
            </a: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及</a:t>
            </a:r>
            <a:r>
              <a:rPr kumimoji="0" lang="fr-FR" altLang="zh-CN"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有</a:t>
            </a: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潜在</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气体泄漏的工艺管道附近等</a:t>
            </a:r>
            <a:endPar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有些区域可能同时存在多种风险，此时则应关注这些风险的叠加效应，因为这些风险的叠加效应往往不仅仅是简单的”</a:t>
            </a:r>
            <a:r>
              <a:rPr kumimoji="0" lang="fr-FR" altLang="zh-CN"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1+1=2“</a:t>
            </a:r>
            <a:r>
              <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，有时其后果之大、之严重可能完全超出你的想象。</a:t>
            </a:r>
            <a:endParaRPr kumimoji="0" lang="zh-CN" altLang="fr-FR"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29699" name="Rectangle 2"/>
          <p:cNvSpPr>
            <a:spLocks noTextEdit="1"/>
          </p:cNvSpPr>
          <p:nvPr>
            <p:ph type="sldImg"/>
          </p:nvPr>
        </p:nvSpPr>
        <p:spPr>
          <a:ln/>
        </p:spPr>
      </p:sp>
      <p:sp>
        <p:nvSpPr>
          <p:cNvPr id="29700" name="Text Box 3"/>
          <p:cNvSpPr>
            <a:spLocks noGrp="1"/>
          </p:cNvSpPr>
          <p:nvPr>
            <p:ph type="body" idx="1"/>
          </p:nvPr>
        </p:nvSpPr>
        <p:spPr>
          <a:ln/>
        </p:spPr>
        <p:txBody>
          <a:bodyPr wrap="square" lIns="91440" tIns="45720" rIns="91440" bIns="45720" anchor="t" anchorCtr="0"/>
          <a:p>
            <a:pPr lvl="0" eaLnBrk="1" hangingPunct="1"/>
            <a:r>
              <a:rPr lang="zh-CN" altLang="fr-FR" b="0" i="0" dirty="0">
                <a:ea typeface="宋体" panose="02010600030101010101" pitchFamily="2" charset="-122"/>
              </a:rPr>
              <a:t>当我们执行</a:t>
            </a:r>
            <a:r>
              <a:rPr lang="zh-CN" altLang="en-US" b="0" i="0" dirty="0">
                <a:ea typeface="宋体" panose="02010600030101010101" pitchFamily="2" charset="-122"/>
              </a:rPr>
              <a:t>下列</a:t>
            </a:r>
            <a:r>
              <a:rPr lang="zh-CN" altLang="fr-FR" b="0" i="0" dirty="0">
                <a:ea typeface="宋体" panose="02010600030101010101" pitchFamily="2" charset="-122"/>
              </a:rPr>
              <a:t>作业</a:t>
            </a:r>
            <a:r>
              <a:rPr lang="zh-CN" altLang="en-US" b="0" i="0" dirty="0">
                <a:ea typeface="宋体" panose="02010600030101010101" pitchFamily="2" charset="-122"/>
              </a:rPr>
              <a:t>时，</a:t>
            </a:r>
            <a:r>
              <a:rPr lang="zh-CN" altLang="fr-FR" b="0" i="0" dirty="0">
                <a:ea typeface="宋体" panose="02010600030101010101" pitchFamily="2" charset="-122"/>
              </a:rPr>
              <a:t>应开具安全工作许可证。</a:t>
            </a:r>
            <a:endParaRPr lang="zh-CN" altLang="fr-FR" b="0" i="0" dirty="0">
              <a:ea typeface="宋体" panose="02010600030101010101" pitchFamily="2" charset="-122"/>
            </a:endParaRPr>
          </a:p>
          <a:p>
            <a:pPr lvl="0" eaLnBrk="1" hangingPunct="1"/>
            <a:r>
              <a:rPr lang="en-GB" altLang="zh-CN" b="0" i="0" dirty="0">
                <a:ea typeface="宋体" panose="02010600030101010101" pitchFamily="2" charset="-122"/>
              </a:rPr>
              <a:t>1</a:t>
            </a:r>
            <a:r>
              <a:rPr lang="zh-CN" altLang="en-GB" b="0" i="0" dirty="0">
                <a:ea typeface="宋体" panose="02010600030101010101" pitchFamily="2" charset="-122"/>
              </a:rPr>
              <a:t>、电力故障检修或</a:t>
            </a:r>
            <a:r>
              <a:rPr lang="zh-CN" altLang="en-US" b="0" i="0" dirty="0">
                <a:ea typeface="宋体" panose="02010600030101010101" pitchFamily="2" charset="-122"/>
              </a:rPr>
              <a:t>维修</a:t>
            </a:r>
            <a:r>
              <a:rPr lang="zh-CN" altLang="en-GB" b="0" i="0" dirty="0">
                <a:ea typeface="宋体" panose="02010600030101010101" pitchFamily="2" charset="-122"/>
              </a:rPr>
              <a:t>电路和电气设备；</a:t>
            </a:r>
            <a:endParaRPr lang="zh-CN" altLang="en-GB" b="0" i="0" dirty="0">
              <a:ea typeface="宋体" panose="02010600030101010101" pitchFamily="2" charset="-122"/>
            </a:endParaRPr>
          </a:p>
          <a:p>
            <a:pPr lvl="0" eaLnBrk="1" hangingPunct="1"/>
            <a:r>
              <a:rPr lang="en-GB" altLang="zh-CN" b="0" i="0" dirty="0">
                <a:ea typeface="宋体" panose="02010600030101010101" pitchFamily="2" charset="-122"/>
              </a:rPr>
              <a:t>2</a:t>
            </a:r>
            <a:r>
              <a:rPr lang="zh-CN" altLang="en-GB" b="0" i="0" dirty="0">
                <a:ea typeface="宋体" panose="02010600030101010101" pitchFamily="2" charset="-122"/>
              </a:rPr>
              <a:t>、在可能</a:t>
            </a:r>
            <a:r>
              <a:rPr lang="zh-CN" altLang="en-US" b="0" i="0" dirty="0">
                <a:ea typeface="宋体" panose="02010600030101010101" pitchFamily="2" charset="-122"/>
              </a:rPr>
              <a:t>有</a:t>
            </a:r>
            <a:r>
              <a:rPr lang="zh-CN" altLang="en-GB" b="0" i="0" dirty="0">
                <a:ea typeface="宋体" panose="02010600030101010101" pitchFamily="2" charset="-122"/>
              </a:rPr>
              <a:t>危险</a:t>
            </a:r>
            <a:r>
              <a:rPr lang="zh-CN" altLang="en-US" b="0" i="0" dirty="0">
                <a:ea typeface="宋体" panose="02010600030101010101" pitchFamily="2" charset="-122"/>
              </a:rPr>
              <a:t>环境</a:t>
            </a:r>
            <a:r>
              <a:rPr lang="zh-CN" altLang="en-GB" b="0" i="0" dirty="0">
                <a:ea typeface="宋体" panose="02010600030101010101" pitchFamily="2" charset="-122"/>
              </a:rPr>
              <a:t>的现场、设备</a:t>
            </a:r>
            <a:r>
              <a:rPr lang="zh-CN" altLang="en-US" b="0" i="0" dirty="0">
                <a:ea typeface="宋体" panose="02010600030101010101" pitchFamily="2" charset="-122"/>
              </a:rPr>
              <a:t>和</a:t>
            </a:r>
            <a:r>
              <a:rPr lang="zh-CN" altLang="en-GB" b="0" i="0" dirty="0">
                <a:ea typeface="宋体" panose="02010600030101010101" pitchFamily="2" charset="-122"/>
              </a:rPr>
              <a:t>管路上进行维修作业；</a:t>
            </a:r>
            <a:endParaRPr lang="zh-CN" altLang="en-GB" b="0" i="0" dirty="0">
              <a:ea typeface="宋体" panose="02010600030101010101" pitchFamily="2" charset="-122"/>
            </a:endParaRPr>
          </a:p>
          <a:p>
            <a:pPr lvl="0" eaLnBrk="1" hangingPunct="1"/>
            <a:r>
              <a:rPr lang="en-GB" altLang="zh-CN" b="0" i="0" dirty="0">
                <a:ea typeface="宋体" panose="02010600030101010101" pitchFamily="2" charset="-122"/>
              </a:rPr>
              <a:t>3</a:t>
            </a:r>
            <a:r>
              <a:rPr lang="zh-CN" altLang="en-GB" b="0" i="0" dirty="0">
                <a:ea typeface="宋体" panose="02010600030101010101" pitchFamily="2" charset="-122"/>
              </a:rPr>
              <a:t>、使用起重机和挖掘机进行作业；</a:t>
            </a:r>
            <a:endParaRPr lang="zh-CN" altLang="en-GB" b="0" i="0" dirty="0">
              <a:ea typeface="宋体" panose="02010600030101010101" pitchFamily="2" charset="-122"/>
            </a:endParaRPr>
          </a:p>
          <a:p>
            <a:pPr lvl="0" eaLnBrk="1" hangingPunct="1"/>
            <a:r>
              <a:rPr lang="en-GB" altLang="zh-CN" b="0" i="0" dirty="0">
                <a:ea typeface="宋体" panose="02010600030101010101" pitchFamily="2" charset="-122"/>
              </a:rPr>
              <a:t>4</a:t>
            </a:r>
            <a:r>
              <a:rPr lang="zh-CN" altLang="en-GB" b="0" i="0" dirty="0">
                <a:ea typeface="宋体" panose="02010600030101010101" pitchFamily="2" charset="-122"/>
              </a:rPr>
              <a:t>、在</a:t>
            </a:r>
            <a:r>
              <a:rPr lang="zh-CN" altLang="en-US" b="0" i="0" dirty="0">
                <a:ea typeface="宋体" panose="02010600030101010101" pitchFamily="2" charset="-122"/>
              </a:rPr>
              <a:t>运转</a:t>
            </a:r>
            <a:r>
              <a:rPr lang="zh-CN" altLang="en-GB" b="0" i="0" dirty="0">
                <a:ea typeface="宋体" panose="02010600030101010101" pitchFamily="2" charset="-122"/>
              </a:rPr>
              <a:t>设备周围作业；</a:t>
            </a:r>
            <a:endParaRPr lang="zh-CN" altLang="en-GB" b="0" i="0" dirty="0">
              <a:ea typeface="宋体" panose="02010600030101010101" pitchFamily="2" charset="-122"/>
            </a:endParaRPr>
          </a:p>
          <a:p>
            <a:pPr lvl="0" eaLnBrk="1" hangingPunct="1"/>
            <a:r>
              <a:rPr lang="en-GB" altLang="zh-CN" b="0" i="0" dirty="0">
                <a:ea typeface="宋体" panose="02010600030101010101" pitchFamily="2" charset="-122"/>
              </a:rPr>
              <a:t>5</a:t>
            </a:r>
            <a:r>
              <a:rPr lang="zh-CN" altLang="en-GB" b="0" i="0" dirty="0">
                <a:ea typeface="宋体" panose="02010600030101010101" pitchFamily="2" charset="-122"/>
              </a:rPr>
              <a:t>、</a:t>
            </a:r>
            <a:r>
              <a:rPr lang="zh-CN" altLang="fr-FR" b="0" i="0" dirty="0">
                <a:ea typeface="宋体" panose="02010600030101010101" pitchFamily="2" charset="-122"/>
              </a:rPr>
              <a:t>保温或催化剂处理；</a:t>
            </a:r>
            <a:endParaRPr lang="zh-CN" altLang="fr-FR" b="0" i="0" dirty="0">
              <a:ea typeface="宋体" panose="02010600030101010101" pitchFamily="2" charset="-122"/>
            </a:endParaRPr>
          </a:p>
          <a:p>
            <a:pPr lvl="0" eaLnBrk="1" hangingPunct="1"/>
            <a:r>
              <a:rPr lang="en-US" altLang="zh-CN" b="0" i="0" dirty="0">
                <a:ea typeface="宋体" panose="02010600030101010101" pitchFamily="2" charset="-122"/>
              </a:rPr>
              <a:t>6</a:t>
            </a:r>
            <a:r>
              <a:rPr lang="zh-CN" altLang="fr-FR" b="0" i="0" dirty="0">
                <a:ea typeface="宋体" panose="02010600030101010101" pitchFamily="2" charset="-122"/>
              </a:rPr>
              <a:t>、动火作业</a:t>
            </a:r>
            <a:r>
              <a:rPr lang="zh-CN" altLang="en-US" b="0" i="0" dirty="0">
                <a:ea typeface="宋体" panose="02010600030101010101" pitchFamily="2" charset="-122"/>
              </a:rPr>
              <a:t>，高处</a:t>
            </a:r>
            <a:r>
              <a:rPr lang="zh-CN" altLang="fr-FR" b="0" i="0" dirty="0">
                <a:ea typeface="宋体" panose="02010600030101010101" pitchFamily="2" charset="-122"/>
              </a:rPr>
              <a:t>作业</a:t>
            </a:r>
            <a:r>
              <a:rPr lang="zh-CN" altLang="en-US" b="0" i="0" dirty="0">
                <a:ea typeface="宋体" panose="02010600030101010101" pitchFamily="2" charset="-122"/>
              </a:rPr>
              <a:t>，射线作业，</a:t>
            </a:r>
            <a:r>
              <a:rPr lang="zh-CN" altLang="fr-FR" b="0" i="0" dirty="0">
                <a:ea typeface="宋体" panose="02010600030101010101" pitchFamily="2" charset="-122"/>
              </a:rPr>
              <a:t>进入受限空间</a:t>
            </a:r>
            <a:r>
              <a:rPr lang="zh-CN" altLang="en-US" b="0" i="0" dirty="0">
                <a:ea typeface="宋体" panose="02010600030101010101" pitchFamily="2" charset="-122"/>
              </a:rPr>
              <a:t>等特种作业</a:t>
            </a:r>
            <a:endParaRPr lang="zh-CN" altLang="fr-FR" b="0" i="0" dirty="0">
              <a:ea typeface="宋体" panose="02010600030101010101" pitchFamily="2" charset="-122"/>
            </a:endParaRPr>
          </a:p>
          <a:p>
            <a:pPr lvl="0" eaLnBrk="1" hangingPunct="1"/>
            <a:r>
              <a:rPr lang="zh-CN" altLang="fr-FR" b="0" i="0" dirty="0">
                <a:ea typeface="宋体" panose="02010600030101010101" pitchFamily="2" charset="-122"/>
              </a:rPr>
              <a:t>非常重要的一点是</a:t>
            </a:r>
            <a:r>
              <a:rPr lang="zh-CN" altLang="fr-FR" i="0" dirty="0">
                <a:ea typeface="宋体" panose="02010600030101010101" pitchFamily="2" charset="-122"/>
              </a:rPr>
              <a:t>在作业前应充分了解你将进行作业的环境，</a:t>
            </a:r>
            <a:r>
              <a:rPr lang="zh-CN" altLang="en-US" i="0" dirty="0">
                <a:ea typeface="宋体" panose="02010600030101010101" pitchFamily="2" charset="-122"/>
              </a:rPr>
              <a:t>尽量避免</a:t>
            </a:r>
            <a:r>
              <a:rPr lang="zh-CN" altLang="fr-FR" i="0" dirty="0">
                <a:ea typeface="宋体" panose="02010600030101010101" pitchFamily="2" charset="-122"/>
              </a:rPr>
              <a:t>形成交叉作业。</a:t>
            </a:r>
            <a:endParaRPr lang="zh-CN" altLang="fr-FR" i="0"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0723" name="Rectangle 2"/>
          <p:cNvSpPr>
            <a:spLocks noTextEdit="1"/>
          </p:cNvSpPr>
          <p:nvPr>
            <p:ph type="sldImg"/>
          </p:nvPr>
        </p:nvSpPr>
        <p:spPr>
          <a:xfrm>
            <a:off x="766763" y="765175"/>
            <a:ext cx="5318125" cy="3681413"/>
          </a:xfrm>
          <a:ln/>
        </p:spPr>
      </p:sp>
      <p:sp>
        <p:nvSpPr>
          <p:cNvPr id="30724" name="Text Box 3"/>
          <p:cNvSpPr>
            <a:spLocks noGrp="1"/>
          </p:cNvSpPr>
          <p:nvPr>
            <p:ph type="body" idx="1"/>
          </p:nvPr>
        </p:nvSpPr>
        <p:spPr>
          <a:xfrm>
            <a:off x="923925" y="4752975"/>
            <a:ext cx="5002213" cy="4446588"/>
          </a:xfrm>
          <a:ln/>
        </p:spPr>
        <p:txBody>
          <a:bodyPr wrap="square" lIns="91440" tIns="45720" rIns="91440" bIns="45720" anchor="t" anchorCtr="0"/>
          <a:p>
            <a:pPr lvl="0" eaLnBrk="1" hangingPunct="1">
              <a:buFont typeface="Monotype Sorts" pitchFamily="2" charset="2"/>
              <a:buChar char="•"/>
            </a:pPr>
            <a:r>
              <a:rPr lang="zh-CN" altLang="fr-FR" sz="1600" b="0" i="0" dirty="0">
                <a:solidFill>
                  <a:schemeClr val="accent2"/>
                </a:solidFill>
                <a:ea typeface="宋体" panose="02010600030101010101" pitchFamily="2" charset="-122"/>
              </a:rPr>
              <a:t>总之，使用安全工作许可证可以确保工作安全及工作效率。</a:t>
            </a:r>
            <a:endParaRPr lang="zh-CN" altLang="fr-FR" sz="1600" b="0" i="0" dirty="0">
              <a:solidFill>
                <a:schemeClr val="accent2"/>
              </a:solidFill>
              <a:ea typeface="宋体" panose="02010600030101010101" pitchFamily="2" charset="-122"/>
            </a:endParaRPr>
          </a:p>
          <a:p>
            <a:pPr lvl="0" eaLnBrk="1" hangingPunct="1">
              <a:buFont typeface="Monotype Sorts" pitchFamily="2" charset="2"/>
              <a:buChar char="•"/>
            </a:pPr>
            <a:r>
              <a:rPr lang="zh-CN" altLang="fr-FR" sz="1600" b="0" i="0" dirty="0">
                <a:solidFill>
                  <a:schemeClr val="accent2"/>
                </a:solidFill>
                <a:ea typeface="宋体" panose="02010600030101010101" pitchFamily="2" charset="-122"/>
              </a:rPr>
              <a:t>因为当承担某项工作时，未必完全了解作业现场、周围工艺设备的情况和有关该工作的情况，通过使用安全工作许可证，可以对作业现场进行工作危害识别，采取安全预防措施，从而安全有效地开展工作。</a:t>
            </a:r>
            <a:endParaRPr lang="zh-CN" altLang="fr-FR" sz="1600" b="0" u="sng" dirty="0">
              <a:solidFill>
                <a:schemeClr val="accent2"/>
              </a:solidFill>
              <a:ea typeface="宋体" panose="02010600030101010101" pitchFamily="2" charset="-122"/>
            </a:endParaRPr>
          </a:p>
          <a:p>
            <a:pPr lvl="0" eaLnBrk="1" hangingPunct="1">
              <a:buFont typeface="Monotype Sorts" pitchFamily="2" charset="2"/>
              <a:buChar char="•"/>
            </a:pPr>
            <a:endParaRPr lang="zh-CN" altLang="fr-FR" sz="1600" b="0" u="sng" dirty="0">
              <a:solidFill>
                <a:schemeClr val="accent2"/>
              </a:solidFill>
              <a:ea typeface="宋体" panose="02010600030101010101" pitchFamily="2" charset="-122"/>
            </a:endParaRPr>
          </a:p>
          <a:p>
            <a:pPr lvl="0" eaLnBrk="1" hangingPunct="1">
              <a:buFont typeface="Monotype Sorts" pitchFamily="2" charset="2"/>
              <a:buChar char="•"/>
            </a:pPr>
            <a:endParaRPr lang="zh-CN" altLang="en-GB" sz="1600" dirty="0">
              <a:solidFill>
                <a:schemeClr val="accent2"/>
              </a:solidFill>
              <a:ea typeface="宋体" panose="02010600030101010101" pitchFamily="2" charset="-122"/>
            </a:endParaRPr>
          </a:p>
          <a:p>
            <a:pPr marL="457200" lvl="1" indent="0" eaLnBrk="1" hangingPunct="1">
              <a:buClr>
                <a:schemeClr val="accent2"/>
              </a:buClr>
              <a:buFont typeface="Wingdings" panose="05000000000000000000" pitchFamily="2" charset="2"/>
              <a:buChar char="•"/>
            </a:pPr>
            <a:endParaRPr lang="zh-CN" altLang="en-GB" sz="1400" dirty="0">
              <a:solidFill>
                <a:schemeClr val="accent2"/>
              </a:solidFill>
              <a:latin typeface="Arial" panose="020B0604020202020204" pitchFamily="34" charset="0"/>
              <a:ea typeface="宋体" panose="02010600030101010101" pitchFamily="2" charset="-122"/>
            </a:endParaRPr>
          </a:p>
          <a:p>
            <a:pPr lvl="0" eaLnBrk="1" hangingPunct="1">
              <a:buChar char="•"/>
            </a:pPr>
            <a:endParaRPr lang="zh-CN" altLang="en-GB" sz="1600" dirty="0">
              <a:solidFill>
                <a:schemeClr val="accent2"/>
              </a:solidFill>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1747" name="Rectangle 2"/>
          <p:cNvSpPr>
            <a:spLocks noTextEdit="1"/>
          </p:cNvSpPr>
          <p:nvPr>
            <p:ph type="sldImg"/>
          </p:nvPr>
        </p:nvSpPr>
        <p:spPr>
          <a:xfrm>
            <a:off x="766763" y="765175"/>
            <a:ext cx="5318125" cy="3681413"/>
          </a:xfrm>
          <a:ln/>
        </p:spPr>
      </p:sp>
      <p:sp>
        <p:nvSpPr>
          <p:cNvPr id="31748" name="Text Box 3"/>
          <p:cNvSpPr>
            <a:spLocks noGrp="1"/>
          </p:cNvSpPr>
          <p:nvPr>
            <p:ph type="body" idx="1"/>
          </p:nvPr>
        </p:nvSpPr>
        <p:spPr>
          <a:xfrm>
            <a:off x="923925" y="4752975"/>
            <a:ext cx="5002213" cy="4446588"/>
          </a:xfrm>
          <a:ln/>
        </p:spPr>
        <p:txBody>
          <a:bodyPr wrap="square" lIns="91440" tIns="45720" rIns="91440" bIns="45720" anchor="t" anchorCtr="0"/>
          <a:p>
            <a:pPr lvl="0" eaLnBrk="1" hangingPunct="1"/>
            <a:r>
              <a:rPr lang="zh-CN" altLang="en-GB" b="0" i="0" dirty="0">
                <a:solidFill>
                  <a:schemeClr val="accent2"/>
                </a:solidFill>
                <a:ea typeface="宋体" panose="02010600030101010101" pitchFamily="2" charset="-122"/>
              </a:rPr>
              <a:t>一份安全工作许可证，需要作业人、作业监督人、作业签发人和其他与作业有关的人员共同完成。如有必要，</a:t>
            </a:r>
            <a:r>
              <a:rPr lang="en-GB" altLang="zh-CN" b="0" i="0" dirty="0">
                <a:solidFill>
                  <a:schemeClr val="accent2"/>
                </a:solidFill>
                <a:ea typeface="宋体" panose="02010600030101010101" pitchFamily="2" charset="-122"/>
              </a:rPr>
              <a:t>HSE</a:t>
            </a:r>
            <a:r>
              <a:rPr lang="zh-CN" altLang="en-GB" b="0" i="0" dirty="0">
                <a:solidFill>
                  <a:schemeClr val="accent2"/>
                </a:solidFill>
                <a:ea typeface="宋体" panose="02010600030101010101" pitchFamily="2" charset="-122"/>
              </a:rPr>
              <a:t>人员也可参与。</a:t>
            </a:r>
            <a:endParaRPr lang="zh-CN" altLang="en-GB" b="0" i="0" dirty="0">
              <a:solidFill>
                <a:schemeClr val="accent2"/>
              </a:solidFill>
              <a:ea typeface="宋体" panose="02010600030101010101" pitchFamily="2" charset="-122"/>
            </a:endParaRPr>
          </a:p>
          <a:p>
            <a:pPr lvl="0" eaLnBrk="1" hangingPunct="1"/>
            <a:endParaRPr lang="zh-CN" altLang="en-GB" b="0" i="0" dirty="0">
              <a:solidFill>
                <a:schemeClr val="accent2"/>
              </a:solidFill>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6"/>
          <p:cNvSpPr txBox="1">
            <a:spLocks noGrp="1"/>
          </p:cNvSpPr>
          <p:nvPr>
            <p:ph type="sldNum" sz="quarter"/>
          </p:nvPr>
        </p:nvSpPr>
        <p:spPr>
          <a:xfrm>
            <a:off x="3849688" y="9434513"/>
            <a:ext cx="2925762" cy="461962"/>
          </a:xfrm>
          <a:prstGeom prst="rect">
            <a:avLst/>
          </a:prstGeom>
          <a:noFill/>
          <a:ln w="9525">
            <a:noFill/>
          </a:ln>
        </p:spPr>
        <p:txBody>
          <a:bodyPr anchor="b" anchorCtr="0"/>
          <a:p>
            <a:pPr lvl="0" algn="r">
              <a:spcBef>
                <a:spcPct val="20000"/>
              </a:spcBef>
              <a:buClr>
                <a:schemeClr val="accent1"/>
              </a:buClr>
              <a:buSzPct val="90000"/>
              <a:buFont typeface="Wingdings 2" panose="05020102010507070707" pitchFamily="18" charset="2"/>
            </a:pPr>
            <a:fld id="{9A0DB2DC-4C9A-4742-B13C-FB6460FD3503}" type="slidenum">
              <a:rPr lang="zh-CN" altLang="en-GB" sz="1200" i="1" dirty="0">
                <a:latin typeface="Arial" panose="020B0604020202020204" pitchFamily="34" charset="0"/>
                <a:ea typeface="宋体" panose="02010600030101010101" pitchFamily="2" charset="-122"/>
              </a:rPr>
            </a:fld>
            <a:endParaRPr lang="zh-CN" altLang="en-GB" sz="1200" i="1" dirty="0">
              <a:latin typeface="Arial" panose="020B0604020202020204" pitchFamily="34" charset="0"/>
              <a:ea typeface="宋体" panose="02010600030101010101" pitchFamily="2" charset="-122"/>
            </a:endParaRPr>
          </a:p>
        </p:txBody>
      </p:sp>
      <p:sp>
        <p:nvSpPr>
          <p:cNvPr id="32771" name="Rectangle 2"/>
          <p:cNvSpPr>
            <a:spLocks noTextEdit="1"/>
          </p:cNvSpPr>
          <p:nvPr>
            <p:ph type="sldImg"/>
          </p:nvPr>
        </p:nvSpPr>
        <p:spPr>
          <a:xfrm>
            <a:off x="766763" y="765175"/>
            <a:ext cx="5318125" cy="3681413"/>
          </a:xfrm>
          <a:ln/>
        </p:spPr>
      </p:sp>
      <p:sp>
        <p:nvSpPr>
          <p:cNvPr id="32772" name="Text Box 3"/>
          <p:cNvSpPr>
            <a:spLocks noGrp="1"/>
          </p:cNvSpPr>
          <p:nvPr>
            <p:ph type="body" idx="1"/>
          </p:nvPr>
        </p:nvSpPr>
        <p:spPr>
          <a:xfrm>
            <a:off x="923925" y="4752975"/>
            <a:ext cx="5002213" cy="4446588"/>
          </a:xfrm>
          <a:ln/>
        </p:spPr>
        <p:txBody>
          <a:bodyPr wrap="square" lIns="91440" tIns="45720" rIns="91440" bIns="45720" anchor="t" anchorCtr="0"/>
          <a:p>
            <a:pPr lvl="0" eaLnBrk="1" hangingPunct="1"/>
            <a:r>
              <a:rPr lang="zh-CN" altLang="en-US" b="0" i="0" dirty="0">
                <a:ea typeface="宋体" panose="02010600030101010101" pitchFamily="2" charset="-122"/>
              </a:rPr>
              <a:t>作业人在作业之前应</a:t>
            </a:r>
            <a:r>
              <a:rPr lang="zh-CN" altLang="en-US" b="0" i="0" dirty="0">
                <a:solidFill>
                  <a:srgbClr val="000066"/>
                </a:solidFill>
                <a:ea typeface="宋体" panose="02010600030101010101" pitchFamily="2" charset="-122"/>
              </a:rPr>
              <a:t>认真填写并已理解所要完成的作业内容，对作业进行工作危害识别，并相应地采取安全预防措施和配备个人防护装备；在</a:t>
            </a:r>
            <a:r>
              <a:rPr lang="zh-CN" altLang="en-US" b="0" i="0" dirty="0">
                <a:ea typeface="宋体" panose="02010600030101010101" pitchFamily="2" charset="-122"/>
              </a:rPr>
              <a:t>作业过程中应遵守工作许可所要求的各项安全规定。当</a:t>
            </a:r>
            <a:r>
              <a:rPr lang="zh-CN" altLang="en-US" b="0" i="0" dirty="0">
                <a:solidFill>
                  <a:srgbClr val="000066"/>
                </a:solidFill>
                <a:ea typeface="宋体" panose="02010600030101010101" pitchFamily="2" charset="-122"/>
              </a:rPr>
              <a:t>工作环境或者准备工作发生变化时，应该立即停止工作并立即通知许可证签发人。完成工作后，应该将该许可证交还给许可证签发人。</a:t>
            </a:r>
            <a:endParaRPr lang="zh-CN" altLang="en-US" b="0" i="0" dirty="0">
              <a:solidFill>
                <a:srgbClr val="000066"/>
              </a:solidFill>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2.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2.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1" Type="http://schemas.openxmlformats.org/officeDocument/2006/relationships/tags" Target="../tags/tag165.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3" Type="http://schemas.openxmlformats.org/officeDocument/2006/relationships/image" Target="../media/image2.png"/><Relationship Id="rId12" Type="http://schemas.openxmlformats.org/officeDocument/2006/relationships/tags" Target="../tags/tag247.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5" Type="http://schemas.openxmlformats.org/officeDocument/2006/relationships/image" Target="../media/image2.png"/><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tx1"/>
        </a:solidFill>
        <a:effectLst/>
      </p:bgPr>
    </p:bg>
    <p:spTree>
      <p:nvGrpSpPr>
        <p:cNvPr id="1" name=""/>
        <p:cNvGrpSpPr/>
        <p:nvPr/>
      </p:nvGrpSpPr>
      <p:grpSpPr>
        <a:xfrm>
          <a:off x="0" y="0"/>
          <a:ext cx="0" cy="0"/>
          <a:chOff x="0" y="0"/>
          <a:chExt cx="0" cy="0"/>
        </a:xfrm>
      </p:grpSpPr>
      <p:pic>
        <p:nvPicPr>
          <p:cNvPr id="2050" name="Picture 2" descr="Onglets Transversale"/>
          <p:cNvPicPr/>
          <p:nvPr/>
        </p:nvPicPr>
        <p:blipFill>
          <a:blip r:embed="rId2"/>
          <a:stretch>
            <a:fillRect/>
          </a:stretch>
        </p:blipFill>
        <p:spPr>
          <a:xfrm>
            <a:off x="0" y="0"/>
            <a:ext cx="1444625" cy="6858000"/>
          </a:xfrm>
          <a:prstGeom prst="rect">
            <a:avLst/>
          </a:prstGeom>
          <a:noFill/>
          <a:ln w="9525">
            <a:noFill/>
          </a:ln>
        </p:spPr>
      </p:pic>
      <p:sp>
        <p:nvSpPr>
          <p:cNvPr id="15" name="Line 6"/>
          <p:cNvSpPr>
            <a:spLocks noChangeShapeType="1"/>
          </p:cNvSpPr>
          <p:nvPr/>
        </p:nvSpPr>
        <p:spPr bwMode="auto">
          <a:xfrm rot="5400000">
            <a:off x="4952206" y="-3532981"/>
            <a:ext cx="1588" cy="9906000"/>
          </a:xfrm>
          <a:prstGeom prst="line">
            <a:avLst/>
          </a:prstGeom>
          <a:noFill/>
          <a:ln w="28575">
            <a:solidFill>
              <a:schemeClr val="folHlink"/>
            </a:solidFill>
            <a:prstDash val="dash"/>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 name="Line 7"/>
          <p:cNvSpPr>
            <a:spLocks noChangeShapeType="1"/>
          </p:cNvSpPr>
          <p:nvPr/>
        </p:nvSpPr>
        <p:spPr bwMode="auto">
          <a:xfrm rot="5400000">
            <a:off x="4952206" y="511969"/>
            <a:ext cx="1588" cy="9906000"/>
          </a:xfrm>
          <a:prstGeom prst="line">
            <a:avLst/>
          </a:prstGeom>
          <a:noFill/>
          <a:ln w="28575">
            <a:solidFill>
              <a:schemeClr val="folHlink"/>
            </a:solidFill>
            <a:prstDash val="dash"/>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1" name="Rectangle 3"/>
          <p:cNvSpPr>
            <a:spLocks noGrp="1" noChangeArrowheads="1"/>
          </p:cNvSpPr>
          <p:nvPr>
            <p:ph type="ctrTitle" hasCustomPrompt="1"/>
          </p:nvPr>
        </p:nvSpPr>
        <p:spPr>
          <a:xfrm>
            <a:off x="1538288" y="2728913"/>
            <a:ext cx="8367712" cy="1143000"/>
          </a:xfrm>
        </p:spPr>
        <p:txBody>
          <a:bodyPr/>
          <a:lstStyle>
            <a:lvl1pPr algn="ctr">
              <a:defRPr sz="3400"/>
            </a:lvl1pPr>
          </a:lstStyle>
          <a:p>
            <a:r>
              <a:rPr lang="en-US"/>
              <a:t>Click to modify </a:t>
            </a:r>
            <a:br>
              <a:rPr lang="en-US"/>
            </a:br>
            <a:r>
              <a:rPr lang="en-US"/>
              <a:t>the style of the title</a:t>
            </a:r>
            <a:endParaRPr lang="en-US"/>
          </a:p>
        </p:txBody>
      </p:sp>
      <p:sp>
        <p:nvSpPr>
          <p:cNvPr id="2052" name="Rectangle 4"/>
          <p:cNvSpPr>
            <a:spLocks noGrp="1" noChangeArrowheads="1"/>
          </p:cNvSpPr>
          <p:nvPr>
            <p:ph type="subTitle" idx="1" hasCustomPrompt="1"/>
          </p:nvPr>
        </p:nvSpPr>
        <p:spPr>
          <a:xfrm>
            <a:off x="1484313" y="5622925"/>
            <a:ext cx="8421687" cy="806450"/>
          </a:xfrm>
          <a:effectLst>
            <a:outerShdw dist="17961" dir="2700000" algn="ctr" rotWithShape="0">
              <a:schemeClr val="tx1"/>
            </a:outerShdw>
          </a:effectLst>
        </p:spPr>
        <p:txBody>
          <a:bodyPr/>
          <a:lstStyle>
            <a:lvl1pPr marL="0" indent="0" algn="ctr">
              <a:buFont typeface="Wingdings 2" panose="05020102010507070707" pitchFamily="18" charset="2"/>
              <a:buNone/>
              <a:defRPr>
                <a:solidFill>
                  <a:schemeClr val="accent1"/>
                </a:solidFill>
              </a:defRPr>
            </a:lvl1pPr>
          </a:lstStyle>
          <a:p>
            <a:r>
              <a:rPr lang="en-US"/>
              <a:t>Click to modify the style of the subtitle</a:t>
            </a:r>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0538" y="193675"/>
            <a:ext cx="2085975" cy="6218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7850" y="193675"/>
            <a:ext cx="6110288" cy="62182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77850" y="193675"/>
            <a:ext cx="7929563" cy="9223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77850" y="1363663"/>
            <a:ext cx="4097338" cy="5048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27588" y="1363663"/>
            <a:ext cx="4098925" cy="5048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4172902" y="836930"/>
            <a:ext cx="5523971" cy="5113655"/>
          </a:xfrm>
          <a:prstGeom prst="ellipse">
            <a:avLst/>
          </a:prstGeom>
          <a:solidFill>
            <a:schemeClr val="bg2">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4676669" y="2089484"/>
            <a:ext cx="435773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4675694" y="3209187"/>
            <a:ext cx="435773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4676333" y="3809063"/>
            <a:ext cx="4357092"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4280" y="443235"/>
            <a:ext cx="8817443"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44280" y="952508"/>
            <a:ext cx="8817443"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627960" y="1450649"/>
            <a:ext cx="527804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587943" y="-1074420"/>
            <a:ext cx="7318057"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948709" y="1651651"/>
            <a:ext cx="1278468"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205472" y="4583115"/>
            <a:ext cx="4546700" cy="749301"/>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5410156" y="2437393"/>
            <a:ext cx="4479358" cy="4420607"/>
          </a:xfrm>
          <a:prstGeom prst="rect">
            <a:avLst/>
          </a:prstGeom>
        </p:spPr>
      </p:pic>
      <p:cxnSp>
        <p:nvCxnSpPr>
          <p:cNvPr id="21" name="直接连接符 20"/>
          <p:cNvCxnSpPr/>
          <p:nvPr userDrawn="1">
            <p:custDataLst>
              <p:tags r:id="rId11"/>
            </p:custDataLst>
          </p:nvPr>
        </p:nvCxnSpPr>
        <p:spPr>
          <a:xfrm>
            <a:off x="2211513" y="4511499"/>
            <a:ext cx="5346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4280" y="443235"/>
            <a:ext cx="881744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44319" y="952508"/>
            <a:ext cx="4292635"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5069088" y="952508"/>
            <a:ext cx="4292635"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4280" y="443235"/>
            <a:ext cx="881744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44319" y="952508"/>
            <a:ext cx="4292635"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44314" y="1406525"/>
            <a:ext cx="42926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5066547" y="952508"/>
            <a:ext cx="4292635"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5066547" y="1406525"/>
            <a:ext cx="4292635"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46271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4319" y="443235"/>
            <a:ext cx="881744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44319" y="952508"/>
            <a:ext cx="4292635"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5069127" y="952508"/>
            <a:ext cx="4292635"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589047" y="952508"/>
            <a:ext cx="772675"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44314" y="952500"/>
            <a:ext cx="7985332"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44319" y="952508"/>
            <a:ext cx="8817443"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74545" y="804067"/>
            <a:ext cx="4389342"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412993" y="1800369"/>
            <a:ext cx="2906658"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70313" y="2662659"/>
            <a:ext cx="4293574"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70313" y="3950373"/>
            <a:ext cx="4293574"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7565192" y="6246495"/>
            <a:ext cx="2214919"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37900" y="980728"/>
            <a:ext cx="939562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041300" y="1249200"/>
            <a:ext cx="7821450" cy="7236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040905" y="2163600"/>
            <a:ext cx="7821612"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926624" y="-1856740"/>
            <a:ext cx="2406333"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8422164" y="5610225"/>
            <a:ext cx="2406333"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919061"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473850" y="770400"/>
            <a:ext cx="3217500" cy="8820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144725" y="769939"/>
            <a:ext cx="5265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917853" y="5607051"/>
            <a:ext cx="2406333"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76775" y="1764000"/>
            <a:ext cx="3214575"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906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97879" y="2808000"/>
            <a:ext cx="890955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926624" y="-1856740"/>
            <a:ext cx="2406333"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497250" y="781200"/>
            <a:ext cx="8918325" cy="6264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97250" y="1659600"/>
            <a:ext cx="8917979"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777596" y="188595"/>
            <a:ext cx="972937"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906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91430" y="1681200"/>
            <a:ext cx="8930025"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82625" y="5180400"/>
            <a:ext cx="89388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8431967" y="-1854835"/>
            <a:ext cx="2406333"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491400" y="669600"/>
            <a:ext cx="8918325" cy="5652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906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470925" y="237600"/>
            <a:ext cx="896805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70925" y="1663200"/>
            <a:ext cx="4340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071950" y="1663200"/>
            <a:ext cx="4361175"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65075" y="4816800"/>
            <a:ext cx="43407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5080725" y="4813200"/>
            <a:ext cx="4361175"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8422164" y="5610225"/>
            <a:ext cx="2406333"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777596" y="188595"/>
            <a:ext cx="972937"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906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237275" y="1339200"/>
            <a:ext cx="7429500" cy="23868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236961" y="3862800"/>
            <a:ext cx="74295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8422164" y="5610225"/>
            <a:ext cx="2406333"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912693" y="-1883409"/>
            <a:ext cx="2406333"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72690" y="378959"/>
            <a:ext cx="4991696"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932338" y="2089484"/>
            <a:ext cx="435773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931363" y="3209187"/>
            <a:ext cx="435773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932002" y="3809063"/>
            <a:ext cx="4357092"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4280" y="443235"/>
            <a:ext cx="8817443"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44280" y="952508"/>
            <a:ext cx="8817443"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627960" y="1450649"/>
            <a:ext cx="527804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587943" y="-1074420"/>
            <a:ext cx="7318057"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948709" y="1651651"/>
            <a:ext cx="1278468"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205472" y="4583115"/>
            <a:ext cx="4546700" cy="749301"/>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5410156" y="2437393"/>
            <a:ext cx="4479358" cy="4420607"/>
          </a:xfrm>
          <a:prstGeom prst="rect">
            <a:avLst/>
          </a:prstGeom>
        </p:spPr>
      </p:pic>
      <p:cxnSp>
        <p:nvCxnSpPr>
          <p:cNvPr id="21" name="直接连接符 20"/>
          <p:cNvCxnSpPr/>
          <p:nvPr userDrawn="1">
            <p:custDataLst>
              <p:tags r:id="rId11"/>
            </p:custDataLst>
          </p:nvPr>
        </p:nvCxnSpPr>
        <p:spPr>
          <a:xfrm>
            <a:off x="2211513" y="4511499"/>
            <a:ext cx="5346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4280" y="443235"/>
            <a:ext cx="881744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44319" y="952508"/>
            <a:ext cx="4292635"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5069088" y="952508"/>
            <a:ext cx="4292635"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4280" y="443235"/>
            <a:ext cx="881744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44319" y="952508"/>
            <a:ext cx="4292635"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44314" y="1406525"/>
            <a:ext cx="42926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5066547" y="952508"/>
            <a:ext cx="4292635"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5066547" y="1406525"/>
            <a:ext cx="4292635"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46271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4319" y="443235"/>
            <a:ext cx="881744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44319" y="952508"/>
            <a:ext cx="4292635"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5069127" y="952508"/>
            <a:ext cx="4292635"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589047" y="952508"/>
            <a:ext cx="772675"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44314" y="952500"/>
            <a:ext cx="7985332"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77850" y="1363663"/>
            <a:ext cx="4097338"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27588" y="1363663"/>
            <a:ext cx="4098925"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44319" y="952508"/>
            <a:ext cx="8817443"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662464" y="1285875"/>
            <a:ext cx="4715669" cy="460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412993" y="1800369"/>
            <a:ext cx="2906658"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70313" y="2662659"/>
            <a:ext cx="4293574"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70313" y="3950373"/>
            <a:ext cx="4293574"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7565192" y="6246495"/>
            <a:ext cx="2214919"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37900" y="980728"/>
            <a:ext cx="939562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041300" y="1249200"/>
            <a:ext cx="7821450" cy="7236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040905" y="2163600"/>
            <a:ext cx="7821612"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926624" y="-1856740"/>
            <a:ext cx="2406333"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8422164" y="5610225"/>
            <a:ext cx="2406333"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919061"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473850" y="770400"/>
            <a:ext cx="3217500" cy="8820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144725" y="769939"/>
            <a:ext cx="5265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917853" y="5607051"/>
            <a:ext cx="2406333"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76775" y="1764000"/>
            <a:ext cx="3214575"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906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97879" y="2808000"/>
            <a:ext cx="890955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926624" y="-1856740"/>
            <a:ext cx="2406333"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497250" y="781200"/>
            <a:ext cx="8918325" cy="6264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97250" y="1659600"/>
            <a:ext cx="8917979"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777596" y="188595"/>
            <a:ext cx="972937"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906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91430" y="1681200"/>
            <a:ext cx="8930025"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82625" y="5180400"/>
            <a:ext cx="89388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8431967" y="-1854835"/>
            <a:ext cx="2406333"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491400" y="669600"/>
            <a:ext cx="8918325" cy="5652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906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470925" y="237600"/>
            <a:ext cx="896805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70925" y="1663200"/>
            <a:ext cx="4340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071950" y="1663200"/>
            <a:ext cx="4361175"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65075" y="4816800"/>
            <a:ext cx="43407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5080725" y="4813200"/>
            <a:ext cx="4361175"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8422164" y="5610225"/>
            <a:ext cx="2406333"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777596" y="188595"/>
            <a:ext cx="972937"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906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237275" y="1339200"/>
            <a:ext cx="7429500" cy="23868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236961" y="3862800"/>
            <a:ext cx="74295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8422164" y="5610225"/>
            <a:ext cx="2406333"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912693" y="-1883409"/>
            <a:ext cx="2406333"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vert="horz" wrap="square" lIns="87536" tIns="43768" rIns="87536" bIns="43768"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75030" rtl="0" eaLnBrk="0" fontAlgn="base" latinLnBrk="0" hangingPunct="0">
              <a:lnSpc>
                <a:spcPct val="100000"/>
              </a:lnSpc>
              <a:spcBef>
                <a:spcPct val="20000"/>
              </a:spcBef>
              <a:spcAft>
                <a:spcPct val="0"/>
              </a:spcAft>
              <a:buClr>
                <a:srgbClr val="C6BE74"/>
              </a:buClr>
              <a:buSzPct val="80000"/>
              <a:buFont typeface="Wingdings 2" panose="05020102010507070707" pitchFamily="18" charset="2"/>
              <a:buNone/>
              <a:defRPr/>
            </a:pPr>
            <a:endParaRPr kumimoji="0" lang="zh-CN" altLang="en-US" sz="3200" b="0" i="0" u="none" strike="noStrike" kern="0" cap="none" spc="0" normalizeH="0" baseline="0" noProof="0" smtClean="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a:xfrm>
            <a:off x="9190038" y="6578600"/>
            <a:ext cx="990600" cy="279400"/>
          </a:xfrm>
        </p:spPr>
        <p:txBody>
          <a:bodyPr/>
          <a:p>
            <a:pPr lvl="0">
              <a:buNone/>
            </a:pPr>
            <a:fld id="{9A0DB2DC-4C9A-4742-B13C-FB6460FD3503}" type="slidenum">
              <a:rPr lang="en-US" altLang="zh-CN" dirty="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2.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4.xml"/><Relationship Id="rId19" Type="http://schemas.openxmlformats.org/officeDocument/2006/relationships/image" Target="../media/image4.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8" Type="http://schemas.openxmlformats.org/officeDocument/2006/relationships/theme" Target="../theme/theme3.xml"/><Relationship Id="rId27" Type="http://schemas.openxmlformats.org/officeDocument/2006/relationships/image" Target="../media/image2.png"/><Relationship Id="rId26" Type="http://schemas.openxmlformats.org/officeDocument/2006/relationships/tags" Target="../tags/tag289.xml"/><Relationship Id="rId25" Type="http://schemas.openxmlformats.org/officeDocument/2006/relationships/tags" Target="../tags/tag288.xml"/><Relationship Id="rId24" Type="http://schemas.openxmlformats.org/officeDocument/2006/relationships/tags" Target="../tags/tag287.xml"/><Relationship Id="rId23" Type="http://schemas.openxmlformats.org/officeDocument/2006/relationships/tags" Target="../tags/tag286.xml"/><Relationship Id="rId22" Type="http://schemas.openxmlformats.org/officeDocument/2006/relationships/tags" Target="../tags/tag285.xml"/><Relationship Id="rId21" Type="http://schemas.openxmlformats.org/officeDocument/2006/relationships/tags" Target="../tags/tag284.xml"/><Relationship Id="rId20" Type="http://schemas.openxmlformats.org/officeDocument/2006/relationships/tags" Target="../tags/tag283.xml"/><Relationship Id="rId2" Type="http://schemas.openxmlformats.org/officeDocument/2006/relationships/slideLayout" Target="../slideLayouts/slideLayout32.xml"/><Relationship Id="rId19" Type="http://schemas.openxmlformats.org/officeDocument/2006/relationships/image" Target="../media/image4.png"/><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026" name="Rectangle 2"/>
          <p:cNvSpPr>
            <a:spLocks noChangeArrowheads="1"/>
          </p:cNvSpPr>
          <p:nvPr userDrawn="1"/>
        </p:nvSpPr>
        <p:spPr bwMode="auto">
          <a:xfrm>
            <a:off x="9559925" y="6596063"/>
            <a:ext cx="254000" cy="234950"/>
          </a:xfrm>
          <a:prstGeom prst="rect">
            <a:avLst/>
          </a:prstGeom>
          <a:solidFill>
            <a:schemeClr val="bg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3"/>
          <p:cNvSpPr>
            <a:spLocks noGrp="1"/>
          </p:cNvSpPr>
          <p:nvPr>
            <p:ph type="body" idx="1"/>
          </p:nvPr>
        </p:nvSpPr>
        <p:spPr>
          <a:xfrm>
            <a:off x="577850" y="1363663"/>
            <a:ext cx="8348663" cy="5048250"/>
          </a:xfrm>
          <a:prstGeom prst="rect">
            <a:avLst/>
          </a:prstGeom>
          <a:noFill/>
          <a:ln w="9525">
            <a:noFill/>
          </a:ln>
        </p:spPr>
        <p:txBody>
          <a:bodyPr lIns="87536" tIns="43768" rIns="87536" bIns="43768"/>
          <a:p>
            <a:pPr lvl="0"/>
            <a:r>
              <a:rPr lang="en-US" altLang="zh-CN" dirty="0"/>
              <a:t>Click to modify the style of the text</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p:txBody>
      </p:sp>
      <p:sp>
        <p:nvSpPr>
          <p:cNvPr id="1029" name="Rectangle 5"/>
          <p:cNvSpPr>
            <a:spLocks noGrp="1"/>
          </p:cNvSpPr>
          <p:nvPr>
            <p:ph type="title"/>
          </p:nvPr>
        </p:nvSpPr>
        <p:spPr>
          <a:xfrm>
            <a:off x="577850" y="193675"/>
            <a:ext cx="7929563" cy="922338"/>
          </a:xfrm>
          <a:prstGeom prst="rect">
            <a:avLst/>
          </a:prstGeom>
          <a:noFill/>
          <a:ln w="9525">
            <a:noFill/>
          </a:ln>
        </p:spPr>
        <p:txBody>
          <a:bodyPr lIns="87536" tIns="43768" rIns="87536" bIns="43768"/>
          <a:p>
            <a:pPr lvl="0"/>
            <a:r>
              <a:rPr lang="en-US" altLang="zh-CN" dirty="0"/>
              <a:t>Click to modify the style of the title</a:t>
            </a:r>
            <a:endParaRPr lang="en-US" altLang="zh-CN" dirty="0"/>
          </a:p>
        </p:txBody>
      </p:sp>
      <p:sp>
        <p:nvSpPr>
          <p:cNvPr id="1030" name="Rectangle 6"/>
          <p:cNvSpPr>
            <a:spLocks noChangeArrowheads="1"/>
          </p:cNvSpPr>
          <p:nvPr userDrawn="1"/>
        </p:nvSpPr>
        <p:spPr bwMode="auto">
          <a:xfrm>
            <a:off x="4849813" y="6596063"/>
            <a:ext cx="174625" cy="257175"/>
          </a:xfrm>
          <a:prstGeom prst="rect">
            <a:avLst/>
          </a:prstGeom>
          <a:noFill/>
          <a:ln w="9525">
            <a:noFill/>
            <a:miter lim="800000"/>
          </a:ln>
          <a:effectLst/>
        </p:spPr>
        <p:txBody>
          <a:bodyPr wrap="none" lIns="87536" tIns="43768" rIns="87536" bIns="43768">
            <a:spAutoFit/>
          </a:bodyPr>
          <a:lstStyle/>
          <a:p>
            <a:pPr marL="0" marR="0" lvl="0" indent="0" algn="l" defTabSz="875030" rtl="0" eaLnBrk="0" fontAlgn="base" latinLnBrk="0" hangingPunct="0">
              <a:lnSpc>
                <a:spcPct val="100000"/>
              </a:lnSpc>
              <a:spcBef>
                <a:spcPct val="20000"/>
              </a:spcBef>
              <a:spcAft>
                <a:spcPct val="0"/>
              </a:spcAft>
              <a:buClr>
                <a:schemeClr val="accent1"/>
              </a:buClr>
              <a:buSzPct val="90000"/>
              <a:buFont typeface="Wingdings 2" panose="05020102010507070707" pitchFamily="18" charset="2"/>
              <a:buNone/>
              <a:defRPr/>
            </a:pPr>
            <a:endParaRPr kumimoji="0" lang="en-US" altLang="zh-CN" sz="1100" b="0" i="0" u="none" strike="noStrike" kern="1200" cap="none" spc="0" normalizeH="0" baseline="0" noProof="0">
              <a:ln>
                <a:noFill/>
              </a:ln>
              <a:solidFill>
                <a:srgbClr val="4976D1"/>
              </a:solidFill>
              <a:effectLst/>
              <a:uLnTx/>
              <a:uFillTx/>
              <a:latin typeface="Arial" panose="020B0604020202020204" pitchFamily="34" charset="0"/>
              <a:ea typeface="宋体" panose="02010600030101010101" pitchFamily="2" charset="-122"/>
              <a:cs typeface="+mn-cs"/>
            </a:endParaRPr>
          </a:p>
        </p:txBody>
      </p:sp>
      <p:sp>
        <p:nvSpPr>
          <p:cNvPr id="1031" name="Line 7"/>
          <p:cNvSpPr>
            <a:spLocks noChangeShapeType="1"/>
          </p:cNvSpPr>
          <p:nvPr userDrawn="1"/>
        </p:nvSpPr>
        <p:spPr bwMode="auto">
          <a:xfrm>
            <a:off x="561975" y="-115887"/>
            <a:ext cx="0" cy="7089775"/>
          </a:xfrm>
          <a:prstGeom prst="line">
            <a:avLst/>
          </a:prstGeom>
          <a:noFill/>
          <a:ln w="12700">
            <a:solidFill>
              <a:srgbClr val="808080"/>
            </a:solidFill>
            <a:prstDash val="dash"/>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2" name="Line 8"/>
          <p:cNvSpPr>
            <a:spLocks noChangeShapeType="1"/>
          </p:cNvSpPr>
          <p:nvPr userDrawn="1"/>
        </p:nvSpPr>
        <p:spPr bwMode="auto">
          <a:xfrm rot="5400000">
            <a:off x="4962525" y="-4443412"/>
            <a:ext cx="1588" cy="10307638"/>
          </a:xfrm>
          <a:prstGeom prst="line">
            <a:avLst/>
          </a:prstGeom>
          <a:noFill/>
          <a:ln w="12700">
            <a:solidFill>
              <a:srgbClr val="808080"/>
            </a:solidFill>
            <a:prstDash val="dash"/>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1034" name="Picture 10" descr="Onglets Transversale"/>
          <p:cNvPicPr/>
          <p:nvPr userDrawn="1"/>
        </p:nvPicPr>
        <p:blipFill>
          <a:blip r:embed="rId13"/>
          <a:stretch>
            <a:fillRect/>
          </a:stretch>
        </p:blipFill>
        <p:spPr>
          <a:xfrm>
            <a:off x="0" y="725488"/>
            <a:ext cx="550863" cy="5407025"/>
          </a:xfrm>
          <a:prstGeom prst="rect">
            <a:avLst/>
          </a:prstGeom>
          <a:noFill/>
          <a:ln w="9525">
            <a:noFill/>
          </a:ln>
        </p:spPr>
      </p:pic>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774844" y="188595"/>
            <a:ext cx="972937" cy="604737"/>
          </a:xfrm>
          <a:prstGeom prst="rect">
            <a:avLst/>
          </a:prstGeom>
        </p:spPr>
      </p:pic>
      <p:sp>
        <p:nvSpPr>
          <p:cNvPr id="2" name="文本框 1"/>
          <p:cNvSpPr txBox="1"/>
          <p:nvPr userDrawn="1"/>
        </p:nvSpPr>
        <p:spPr>
          <a:xfrm>
            <a:off x="9418955" y="6565265"/>
            <a:ext cx="3302000" cy="460375"/>
          </a:xfrm>
          <a:prstGeom prst="rect">
            <a:avLst/>
          </a:prstGeom>
          <a:noFill/>
        </p:spPr>
        <p:txBody>
          <a:bodyPr wrap="square" rtlCol="0">
            <a:spAutoFit/>
          </a:bodyPr>
          <a:p>
            <a:endParaRPr lang="zh-CN"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algn="l" defTabSz="875030" rtl="0" eaLnBrk="0" fontAlgn="base" hangingPunct="0">
        <a:lnSpc>
          <a:spcPct val="110000"/>
        </a:lnSpc>
        <a:spcBef>
          <a:spcPct val="0"/>
        </a:spcBef>
        <a:spcAft>
          <a:spcPct val="0"/>
        </a:spcAft>
        <a:defRPr sz="2500" b="1">
          <a:solidFill>
            <a:schemeClr val="bg2"/>
          </a:solidFill>
          <a:latin typeface="+mj-lt"/>
          <a:ea typeface="+mj-ea"/>
          <a:cs typeface="+mj-cs"/>
        </a:defRPr>
      </a:lvl1pPr>
      <a:lvl2pPr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2pPr>
      <a:lvl3pPr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3pPr>
      <a:lvl4pPr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4pPr>
      <a:lvl5pPr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5pPr>
      <a:lvl6pPr marL="457200"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6pPr>
      <a:lvl7pPr marL="914400"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7pPr>
      <a:lvl8pPr marL="1371600"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8pPr>
      <a:lvl9pPr marL="1828800"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9pPr>
    </p:titleStyle>
    <p:bodyStyle>
      <a:lvl1pPr marL="269875" indent="-269875" algn="l" defTabSz="875030" rtl="0" eaLnBrk="0" fontAlgn="base" hangingPunct="0">
        <a:spcBef>
          <a:spcPct val="20000"/>
        </a:spcBef>
        <a:spcAft>
          <a:spcPct val="0"/>
        </a:spcAft>
        <a:buClr>
          <a:srgbClr val="C6BE74"/>
        </a:buClr>
        <a:buSzPct val="80000"/>
        <a:buFont typeface="Wingdings 2" panose="05020102010507070707" pitchFamily="18" charset="2"/>
        <a:buChar char="¢"/>
        <a:defRPr sz="2100">
          <a:solidFill>
            <a:schemeClr val="bg2"/>
          </a:solidFill>
          <a:latin typeface="+mn-lt"/>
          <a:ea typeface="+mn-ea"/>
          <a:cs typeface="+mn-cs"/>
        </a:defRPr>
      </a:lvl1pPr>
      <a:lvl2pPr marL="725805" indent="-273050" algn="l" defTabSz="875030" rtl="0" eaLnBrk="0" fontAlgn="base" hangingPunct="0">
        <a:spcBef>
          <a:spcPct val="20000"/>
        </a:spcBef>
        <a:spcAft>
          <a:spcPct val="0"/>
        </a:spcAft>
        <a:buClr>
          <a:srgbClr val="C6BE74"/>
        </a:buClr>
        <a:buFont typeface="Webdings" panose="05030102010509060703" pitchFamily="18" charset="2"/>
        <a:buChar char="a"/>
        <a:defRPr sz="1900">
          <a:solidFill>
            <a:schemeClr val="bg2"/>
          </a:solidFill>
          <a:latin typeface="+mn-lt"/>
        </a:defRPr>
      </a:lvl2pPr>
      <a:lvl3pPr marL="1098550" indent="-190500" algn="l" defTabSz="875030" rtl="0" eaLnBrk="0" fontAlgn="base" hangingPunct="0">
        <a:spcBef>
          <a:spcPct val="20000"/>
        </a:spcBef>
        <a:spcAft>
          <a:spcPct val="0"/>
        </a:spcAft>
        <a:buClr>
          <a:srgbClr val="C6BE74"/>
        </a:buClr>
        <a:buChar char="•"/>
        <a:defRPr sz="1700">
          <a:solidFill>
            <a:schemeClr val="bg2"/>
          </a:solidFill>
          <a:latin typeface="+mn-lt"/>
        </a:defRPr>
      </a:lvl3pPr>
      <a:lvl4pPr marL="1587500" indent="-217805" algn="l" defTabSz="875030" rtl="0" eaLnBrk="0" fontAlgn="base" hangingPunct="0">
        <a:spcBef>
          <a:spcPct val="20000"/>
        </a:spcBef>
        <a:spcAft>
          <a:spcPct val="0"/>
        </a:spcAft>
        <a:buClr>
          <a:srgbClr val="C6BE74"/>
        </a:buClr>
        <a:buChar char="•"/>
        <a:defRPr sz="1500" i="1">
          <a:solidFill>
            <a:schemeClr val="bg2"/>
          </a:solidFill>
          <a:latin typeface="+mn-lt"/>
        </a:defRPr>
      </a:lvl4pPr>
      <a:lvl5pPr marL="1989455" indent="-219075" algn="l" defTabSz="875030" rtl="0" eaLnBrk="0" fontAlgn="base" hangingPunct="0">
        <a:spcBef>
          <a:spcPct val="20000"/>
        </a:spcBef>
        <a:spcAft>
          <a:spcPct val="0"/>
        </a:spcAft>
        <a:buChar char="–"/>
        <a:defRPr sz="1900">
          <a:solidFill>
            <a:srgbClr val="666699"/>
          </a:solidFill>
          <a:latin typeface="+mn-lt"/>
        </a:defRPr>
      </a:lvl5pPr>
      <a:lvl6pPr marL="2446655" indent="-219075" algn="l" defTabSz="875030" rtl="0" eaLnBrk="0" fontAlgn="base" hangingPunct="0">
        <a:spcBef>
          <a:spcPct val="20000"/>
        </a:spcBef>
        <a:spcAft>
          <a:spcPct val="0"/>
        </a:spcAft>
        <a:buChar char="–"/>
        <a:defRPr sz="1900">
          <a:solidFill>
            <a:srgbClr val="666699"/>
          </a:solidFill>
          <a:latin typeface="+mn-lt"/>
        </a:defRPr>
      </a:lvl6pPr>
      <a:lvl7pPr marL="2903855" indent="-219075" algn="l" defTabSz="875030" rtl="0" eaLnBrk="0" fontAlgn="base" hangingPunct="0">
        <a:spcBef>
          <a:spcPct val="20000"/>
        </a:spcBef>
        <a:spcAft>
          <a:spcPct val="0"/>
        </a:spcAft>
        <a:buChar char="–"/>
        <a:defRPr sz="1900">
          <a:solidFill>
            <a:srgbClr val="666699"/>
          </a:solidFill>
          <a:latin typeface="+mn-lt"/>
        </a:defRPr>
      </a:lvl7pPr>
      <a:lvl8pPr marL="3361055" indent="-219075" algn="l" defTabSz="875030" rtl="0" eaLnBrk="0" fontAlgn="base" hangingPunct="0">
        <a:spcBef>
          <a:spcPct val="20000"/>
        </a:spcBef>
        <a:spcAft>
          <a:spcPct val="0"/>
        </a:spcAft>
        <a:buChar char="–"/>
        <a:defRPr sz="1900">
          <a:solidFill>
            <a:srgbClr val="666699"/>
          </a:solidFill>
          <a:latin typeface="+mn-lt"/>
        </a:defRPr>
      </a:lvl8pPr>
      <a:lvl9pPr marL="3818255" indent="-219075" algn="l" defTabSz="875030" rtl="0" eaLnBrk="0" fontAlgn="base" hangingPunct="0">
        <a:spcBef>
          <a:spcPct val="20000"/>
        </a:spcBef>
        <a:spcAft>
          <a:spcPct val="0"/>
        </a:spcAft>
        <a:buChar char="–"/>
        <a:defRPr sz="1900">
          <a:solidFill>
            <a:srgbClr val="666699"/>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44280" y="443231"/>
            <a:ext cx="8817443"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44280" y="952508"/>
            <a:ext cx="8817443"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22743" y="6349833"/>
            <a:ext cx="219375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344250" y="6349833"/>
            <a:ext cx="32175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996112" y="6349833"/>
            <a:ext cx="219375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774844" y="188595"/>
            <a:ext cx="972937"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44280" y="443231"/>
            <a:ext cx="8817443"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44280" y="952508"/>
            <a:ext cx="8817443"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22743" y="6349833"/>
            <a:ext cx="219375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344250" y="6349833"/>
            <a:ext cx="32175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996112" y="6349833"/>
            <a:ext cx="219375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777596" y="188595"/>
            <a:ext cx="972937" cy="604737"/>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298.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300.xml"/><Relationship Id="rId1" Type="http://schemas.openxmlformats.org/officeDocument/2006/relationships/tags" Target="../tags/tag29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3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hyperlink" Target="http://www.bofety.com/" TargetMode="External"/><Relationship Id="rId7" Type="http://schemas.openxmlformats.org/officeDocument/2006/relationships/tags" Target="../tags/tag305.xml"/><Relationship Id="rId6" Type="http://schemas.openxmlformats.org/officeDocument/2006/relationships/image" Target="../media/image13.jpeg"/><Relationship Id="rId5" Type="http://schemas.openxmlformats.org/officeDocument/2006/relationships/tags" Target="../tags/tag304.xml"/><Relationship Id="rId4" Type="http://schemas.openxmlformats.org/officeDocument/2006/relationships/image" Target="../media/image12.jpeg"/><Relationship Id="rId3" Type="http://schemas.openxmlformats.org/officeDocument/2006/relationships/tags" Target="../tags/tag303.xml"/><Relationship Id="rId2" Type="http://schemas.openxmlformats.org/officeDocument/2006/relationships/tags" Target="../tags/tag302.xml"/><Relationship Id="rId10" Type="http://schemas.openxmlformats.org/officeDocument/2006/relationships/slideLayout" Target="../slideLayouts/slideLayout41.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29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29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2000" r="29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737100" y="2277110"/>
            <a:ext cx="4501515" cy="631190"/>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sym typeface="+mn-ea"/>
              </a:rPr>
              <a:t>安全工作许可证</a:t>
            </a:r>
            <a:endParaRPr lang="zh-CN" altLang="en-US" sz="3840" smtClean="0">
              <a:solidFill>
                <a:srgbClr val="1E6FAD"/>
              </a:solidFill>
              <a:latin typeface="微软雅黑" panose="020B0503020204020204" charset="-122"/>
              <a:ea typeface="微软雅黑" panose="020B0503020204020204" charset="-122"/>
              <a:cs typeface="+mn-cs"/>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6101239" y="357288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5752944" y="45088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6685280" y="45092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7617616" y="45088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3"/>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03426" name="Rectangle 2"/>
          <p:cNvSpPr>
            <a:spLocks noGrp="1"/>
          </p:cNvSpPr>
          <p:nvPr>
            <p:ph type="title"/>
          </p:nvPr>
        </p:nvSpPr>
        <p:spPr>
          <a:xfrm>
            <a:off x="631825" y="187325"/>
            <a:ext cx="9632950" cy="649288"/>
          </a:xfrm>
          <a:ln/>
        </p:spPr>
        <p:txBody>
          <a:bodyPr vert="horz" wrap="square" lIns="87536" tIns="43768" rIns="87536" bIns="43768" anchor="t" anchorCtr="0"/>
          <a:p>
            <a:pPr marL="857250" indent="-857250">
              <a:spcBef>
                <a:spcPct val="50000"/>
              </a:spcBef>
            </a:pPr>
            <a:r>
              <a:rPr lang="en-US" altLang="zh-CN" sz="2400" dirty="0">
                <a:solidFill>
                  <a:srgbClr val="FB1313"/>
                </a:solidFill>
                <a:ea typeface="宋体" panose="02010600030101010101" pitchFamily="2" charset="-122"/>
              </a:rPr>
              <a:t>4</a:t>
            </a:r>
            <a:r>
              <a:rPr lang="zh-CN" altLang="en-US" sz="2400" dirty="0">
                <a:solidFill>
                  <a:srgbClr val="FB1313"/>
                </a:solidFill>
                <a:ea typeface="宋体" panose="02010600030101010101" pitchFamily="2" charset="-122"/>
              </a:rPr>
              <a:t>、</a:t>
            </a:r>
            <a:r>
              <a:rPr lang="zh-CN" altLang="en-GB" sz="2400" dirty="0">
                <a:solidFill>
                  <a:srgbClr val="FB1313"/>
                </a:solidFill>
                <a:ea typeface="宋体" panose="02010600030101010101" pitchFamily="2" charset="-122"/>
              </a:rPr>
              <a:t>安全工作许可证</a:t>
            </a:r>
            <a:r>
              <a:rPr lang="zh-CN" altLang="en-US" sz="2400" dirty="0">
                <a:solidFill>
                  <a:srgbClr val="FB1313"/>
                </a:solidFill>
                <a:ea typeface="宋体" panose="02010600030101010101" pitchFamily="2" charset="-122"/>
              </a:rPr>
              <a:t>涉及人员职责</a:t>
            </a:r>
            <a:endParaRPr lang="en-US" altLang="zh-CN" sz="2400" dirty="0">
              <a:solidFill>
                <a:srgbClr val="FB1313"/>
              </a:solidFill>
              <a:ea typeface="宋体" panose="02010600030101010101" pitchFamily="2" charset="-122"/>
            </a:endParaRPr>
          </a:p>
        </p:txBody>
      </p:sp>
      <p:sp>
        <p:nvSpPr>
          <p:cNvPr id="103427" name="Rectangle 3"/>
          <p:cNvSpPr>
            <a:spLocks noGrp="1"/>
          </p:cNvSpPr>
          <p:nvPr>
            <p:ph idx="1"/>
          </p:nvPr>
        </p:nvSpPr>
        <p:spPr>
          <a:xfrm>
            <a:off x="763588" y="765175"/>
            <a:ext cx="9013825" cy="5394325"/>
          </a:xfrm>
          <a:ln/>
        </p:spPr>
        <p:txBody>
          <a:bodyPr vert="horz" wrap="square" lIns="87536" tIns="43768" rIns="87536" bIns="43768" anchor="t" anchorCtr="0"/>
          <a:p>
            <a:pPr>
              <a:buNone/>
            </a:pPr>
            <a:r>
              <a:rPr lang="zh-CN" altLang="fr-FR" sz="1700" i="1" dirty="0">
                <a:ea typeface="宋体" panose="02010600030101010101" pitchFamily="2" charset="-122"/>
              </a:rPr>
              <a:t>	</a:t>
            </a:r>
            <a:endParaRPr lang="zh-CN" altLang="en-GB" sz="1700" dirty="0">
              <a:ea typeface="宋体" panose="02010600030101010101" pitchFamily="2" charset="-122"/>
            </a:endParaRPr>
          </a:p>
          <a:p>
            <a:pPr>
              <a:buClr>
                <a:srgbClr val="FB1313"/>
              </a:buClr>
              <a:buSzTx/>
              <a:buFont typeface="Wingdings 2" panose="05020102010507070707" pitchFamily="18" charset="2"/>
              <a:buChar char="E"/>
            </a:pPr>
            <a:r>
              <a:rPr lang="en-GB" altLang="zh-CN" sz="2000" dirty="0">
                <a:solidFill>
                  <a:srgbClr val="000066"/>
                </a:solidFill>
                <a:ea typeface="宋体" panose="02010600030101010101" pitchFamily="2" charset="-122"/>
              </a:rPr>
              <a:t> </a:t>
            </a:r>
            <a:r>
              <a:rPr lang="zh-CN" altLang="en-GB" sz="2000" u="sng" dirty="0">
                <a:solidFill>
                  <a:srgbClr val="FB1313"/>
                </a:solidFill>
                <a:ea typeface="宋体" panose="02010600030101010101" pitchFamily="2" charset="-122"/>
              </a:rPr>
              <a:t>作   业  人</a:t>
            </a:r>
            <a:r>
              <a:rPr lang="zh-CN" altLang="en-GB" sz="2000" b="1" u="sng" dirty="0">
                <a:solidFill>
                  <a:srgbClr val="FB1313"/>
                </a:solidFill>
                <a:ea typeface="宋体" panose="02010600030101010101" pitchFamily="2" charset="-122"/>
              </a:rPr>
              <a:t>    </a:t>
            </a:r>
            <a:endParaRPr lang="zh-CN" altLang="en-GB" sz="2000" b="1" u="sng" dirty="0">
              <a:solidFill>
                <a:srgbClr val="FB1313"/>
              </a:solidFill>
              <a:ea typeface="宋体" panose="02010600030101010101" pitchFamily="2" charset="-122"/>
            </a:endParaRPr>
          </a:p>
          <a:p>
            <a:pPr>
              <a:buClr>
                <a:srgbClr val="FB1313"/>
              </a:buClr>
              <a:buSzTx/>
              <a:buFont typeface="Wingdings 2" panose="05020102010507070707" pitchFamily="18" charset="2"/>
              <a:buChar char="E"/>
            </a:pPr>
            <a:endParaRPr lang="zh-CN" altLang="en-GB" sz="2000" b="1" u="sng" dirty="0">
              <a:solidFill>
                <a:srgbClr val="FB1313"/>
              </a:solidFill>
              <a:ea typeface="宋体" panose="02010600030101010101" pitchFamily="2" charset="-122"/>
            </a:endParaRPr>
          </a:p>
          <a:p>
            <a:pPr>
              <a:buClr>
                <a:srgbClr val="FB1313"/>
              </a:buClr>
              <a:buSzTx/>
              <a:buFont typeface="Wingdings 2" panose="05020102010507070707" pitchFamily="18" charset="2"/>
              <a:buChar char="E"/>
            </a:pPr>
            <a:r>
              <a:rPr lang="en-GB" altLang="zh-CN" sz="2000" dirty="0">
                <a:solidFill>
                  <a:srgbClr val="000066"/>
                </a:solidFill>
                <a:ea typeface="宋体" panose="02010600030101010101" pitchFamily="2" charset="-122"/>
              </a:rPr>
              <a:t> </a:t>
            </a:r>
            <a:r>
              <a:rPr lang="zh-CN" altLang="en-GB" sz="2000" u="sng" dirty="0">
                <a:solidFill>
                  <a:srgbClr val="FB1313"/>
                </a:solidFill>
                <a:ea typeface="宋体" panose="02010600030101010101" pitchFamily="2" charset="-122"/>
              </a:rPr>
              <a:t>作业监督人</a:t>
            </a:r>
            <a:endParaRPr lang="zh-CN" altLang="en-GB" sz="2000" dirty="0">
              <a:solidFill>
                <a:srgbClr val="000066"/>
              </a:solidFill>
              <a:ea typeface="宋体" panose="02010600030101010101" pitchFamily="2" charset="-122"/>
            </a:endParaRPr>
          </a:p>
          <a:p>
            <a:pPr>
              <a:buClr>
                <a:srgbClr val="FB1313"/>
              </a:buClr>
              <a:buSzTx/>
              <a:buFont typeface="Wingdings 2" panose="05020102010507070707" pitchFamily="18" charset="2"/>
              <a:buChar char="E"/>
            </a:pPr>
            <a:endParaRPr lang="zh-CN" altLang="en-GB" sz="2000" dirty="0">
              <a:solidFill>
                <a:srgbClr val="000066"/>
              </a:solidFill>
              <a:ea typeface="宋体" panose="02010600030101010101" pitchFamily="2" charset="-122"/>
            </a:endParaRPr>
          </a:p>
          <a:p>
            <a:pPr>
              <a:buClr>
                <a:srgbClr val="FB1313"/>
              </a:buClr>
              <a:buSzTx/>
              <a:buFont typeface="Wingdings 2" panose="05020102010507070707" pitchFamily="18" charset="2"/>
              <a:buChar char="E"/>
            </a:pPr>
            <a:r>
              <a:rPr lang="zh-CN" altLang="en-GB" sz="2000" dirty="0">
                <a:solidFill>
                  <a:srgbClr val="000066"/>
                </a:solidFill>
                <a:ea typeface="宋体" panose="02010600030101010101" pitchFamily="2" charset="-122"/>
              </a:rPr>
              <a:t> </a:t>
            </a:r>
            <a:r>
              <a:rPr lang="zh-CN" altLang="en-GB" sz="2000" u="sng" dirty="0">
                <a:solidFill>
                  <a:srgbClr val="FB1313"/>
                </a:solidFill>
                <a:ea typeface="宋体" panose="02010600030101010101" pitchFamily="2" charset="-122"/>
              </a:rPr>
              <a:t>作业签发人</a:t>
            </a:r>
            <a:endParaRPr lang="zh-CN" altLang="en-GB" sz="2000" dirty="0">
              <a:solidFill>
                <a:srgbClr val="000066"/>
              </a:solidFill>
              <a:ea typeface="宋体" panose="02010600030101010101" pitchFamily="2" charset="-122"/>
            </a:endParaRPr>
          </a:p>
          <a:p>
            <a:pPr>
              <a:buClr>
                <a:srgbClr val="FB1313"/>
              </a:buClr>
              <a:buSzTx/>
              <a:buNone/>
            </a:pPr>
            <a:r>
              <a:rPr lang="zh-CN" altLang="en-GB" sz="2000" dirty="0">
                <a:solidFill>
                  <a:srgbClr val="000066"/>
                </a:solidFill>
                <a:ea typeface="宋体" panose="02010600030101010101" pitchFamily="2" charset="-122"/>
              </a:rPr>
              <a:t>   </a:t>
            </a:r>
            <a:endParaRPr lang="zh-CN" altLang="en-GB" sz="2000" dirty="0">
              <a:solidFill>
                <a:srgbClr val="000066"/>
              </a:solidFill>
              <a:ea typeface="宋体" panose="02010600030101010101" pitchFamily="2" charset="-122"/>
            </a:endParaRPr>
          </a:p>
          <a:p>
            <a:pPr>
              <a:buClr>
                <a:srgbClr val="FB1313"/>
              </a:buClr>
              <a:buSzTx/>
              <a:buFont typeface="Wingdings 2" panose="05020102010507070707" pitchFamily="18" charset="2"/>
              <a:buChar char="E"/>
            </a:pPr>
            <a:r>
              <a:rPr lang="en-GB" altLang="zh-CN" sz="2000" dirty="0">
                <a:solidFill>
                  <a:srgbClr val="000066"/>
                </a:solidFill>
                <a:ea typeface="宋体" panose="02010600030101010101" pitchFamily="2" charset="-122"/>
              </a:rPr>
              <a:t> </a:t>
            </a:r>
            <a:r>
              <a:rPr lang="zh-CN" altLang="en-GB" sz="2000" dirty="0">
                <a:solidFill>
                  <a:srgbClr val="000066"/>
                </a:solidFill>
                <a:ea typeface="宋体" panose="02010600030101010101" pitchFamily="2" charset="-122"/>
              </a:rPr>
              <a:t>其他参与作业的人员</a:t>
            </a:r>
            <a:endParaRPr lang="zh-CN" altLang="en-GB" sz="2000" dirty="0">
              <a:solidFill>
                <a:srgbClr val="000066"/>
              </a:solidFill>
              <a:ea typeface="宋体" panose="02010600030101010101" pitchFamily="2" charset="-122"/>
            </a:endParaRPr>
          </a:p>
          <a:p>
            <a:pPr>
              <a:buClr>
                <a:srgbClr val="FB1313"/>
              </a:buClr>
              <a:buSzTx/>
              <a:buFont typeface="Wingdings 2" panose="05020102010507070707" pitchFamily="18" charset="2"/>
              <a:buChar char="E"/>
            </a:pPr>
            <a:endParaRPr lang="zh-CN" altLang="en-GB" sz="2000" dirty="0">
              <a:solidFill>
                <a:srgbClr val="000066"/>
              </a:solidFill>
              <a:ea typeface="宋体" panose="02010600030101010101" pitchFamily="2" charset="-122"/>
            </a:endParaRPr>
          </a:p>
          <a:p>
            <a:pPr>
              <a:buClr>
                <a:srgbClr val="FB1313"/>
              </a:buClr>
              <a:buSzTx/>
              <a:buFont typeface="Wingdings 2" panose="05020102010507070707" pitchFamily="18" charset="2"/>
              <a:buChar char="E"/>
            </a:pPr>
            <a:r>
              <a:rPr lang="zh-CN" altLang="en-GB" sz="2000" dirty="0">
                <a:solidFill>
                  <a:srgbClr val="000066"/>
                </a:solidFill>
                <a:ea typeface="宋体" panose="02010600030101010101" pitchFamily="2" charset="-122"/>
              </a:rPr>
              <a:t> </a:t>
            </a:r>
            <a:r>
              <a:rPr lang="zh-CN" altLang="fr-FR" sz="2000" dirty="0">
                <a:ea typeface="宋体" panose="02010600030101010101" pitchFamily="2" charset="-122"/>
              </a:rPr>
              <a:t>如必要，</a:t>
            </a:r>
            <a:r>
              <a:rPr lang="en-GB" altLang="zh-CN" sz="2000" b="1" dirty="0">
                <a:solidFill>
                  <a:srgbClr val="0033CC"/>
                </a:solidFill>
                <a:ea typeface="宋体" panose="02010600030101010101" pitchFamily="2" charset="-122"/>
              </a:rPr>
              <a:t> </a:t>
            </a:r>
            <a:r>
              <a:rPr lang="fr-FR" altLang="zh-CN" sz="2000" dirty="0">
                <a:ea typeface="宋体" panose="02010600030101010101" pitchFamily="2" charset="-122"/>
              </a:rPr>
              <a:t>HSE(</a:t>
            </a:r>
            <a:r>
              <a:rPr lang="zh-CN" altLang="fr-FR" sz="2000" dirty="0">
                <a:ea typeface="宋体" panose="02010600030101010101" pitchFamily="2" charset="-122"/>
              </a:rPr>
              <a:t>健康安全环境</a:t>
            </a:r>
            <a:r>
              <a:rPr lang="fr-FR" altLang="zh-CN" sz="2000" dirty="0">
                <a:ea typeface="宋体" panose="02010600030101010101" pitchFamily="2" charset="-122"/>
              </a:rPr>
              <a:t>)</a:t>
            </a:r>
            <a:r>
              <a:rPr lang="zh-CN" altLang="fr-FR" sz="2000" dirty="0">
                <a:ea typeface="宋体" panose="02010600030101010101" pitchFamily="2" charset="-122"/>
              </a:rPr>
              <a:t>人员，</a:t>
            </a:r>
            <a:endParaRPr lang="zh-CN" altLang="en-GB" sz="20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03426" grpId="0"/>
      <p:bldP spid="1034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灯片编号占位符 2"/>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07522" name="Rectangle 2"/>
          <p:cNvSpPr/>
          <p:nvPr/>
        </p:nvSpPr>
        <p:spPr>
          <a:xfrm>
            <a:off x="849313" y="1557338"/>
            <a:ext cx="8883650" cy="3263900"/>
          </a:xfrm>
          <a:prstGeom prst="rect">
            <a:avLst/>
          </a:prstGeom>
          <a:noFill/>
          <a:ln w="12700">
            <a:noFill/>
          </a:ln>
        </p:spPr>
        <p:txBody>
          <a:bodyPr>
            <a:spAutoFit/>
          </a:bodyPr>
          <a:p>
            <a:pPr>
              <a:lnSpc>
                <a:spcPct val="150000"/>
              </a:lnSpc>
              <a:buClr>
                <a:srgbClr val="FB1313"/>
              </a:buClr>
              <a:buSzPct val="50000"/>
              <a:buFont typeface="Wingdings" panose="05000000000000000000" pitchFamily="2" charset="2"/>
              <a:buChar char="n"/>
            </a:pPr>
            <a:r>
              <a:rPr lang="zh-CN" altLang="en-US" sz="2000" dirty="0">
                <a:solidFill>
                  <a:srgbClr val="000066"/>
                </a:solidFill>
                <a:latin typeface="Arial" panose="020B0604020202020204" pitchFamily="34" charset="0"/>
                <a:ea typeface="宋体" panose="02010600030101010101" pitchFamily="2" charset="-122"/>
              </a:rPr>
              <a:t>     在安全工作许可证上认真填写并已理解所要完成的作业内容，对作业进行工作危害识别，并采取相应的安全预防措施和配备个人防护装备；</a:t>
            </a:r>
            <a:endParaRPr lang="zh-CN" altLang="en-US" sz="2000" dirty="0">
              <a:solidFill>
                <a:srgbClr val="000066"/>
              </a:solidFill>
              <a:latin typeface="Arial" panose="020B0604020202020204" pitchFamily="34" charset="0"/>
              <a:ea typeface="宋体" panose="02010600030101010101" pitchFamily="2" charset="-122"/>
            </a:endParaRPr>
          </a:p>
          <a:p>
            <a:pPr>
              <a:lnSpc>
                <a:spcPct val="150000"/>
              </a:lnSpc>
              <a:buClr>
                <a:srgbClr val="FB1313"/>
              </a:buClr>
              <a:buSzPct val="50000"/>
              <a:buFont typeface="Wingdings" panose="05000000000000000000" pitchFamily="2" charset="2"/>
              <a:buChar char="n"/>
            </a:pPr>
            <a:r>
              <a:rPr lang="zh-CN" altLang="en-US" sz="2000" dirty="0">
                <a:solidFill>
                  <a:srgbClr val="000066"/>
                </a:solidFill>
                <a:latin typeface="Arial" panose="020B0604020202020204" pitchFamily="34" charset="0"/>
                <a:ea typeface="宋体" panose="02010600030101010101" pitchFamily="2" charset="-122"/>
              </a:rPr>
              <a:t>      熟悉工作环境；</a:t>
            </a:r>
            <a:endParaRPr lang="zh-CN" altLang="en-US" sz="2000" dirty="0">
              <a:solidFill>
                <a:srgbClr val="000066"/>
              </a:solidFill>
              <a:latin typeface="Arial" panose="020B0604020202020204" pitchFamily="34" charset="0"/>
              <a:ea typeface="宋体" panose="02010600030101010101" pitchFamily="2" charset="-122"/>
            </a:endParaRPr>
          </a:p>
          <a:p>
            <a:pPr>
              <a:lnSpc>
                <a:spcPct val="150000"/>
              </a:lnSpc>
              <a:buClr>
                <a:srgbClr val="FB1313"/>
              </a:buClr>
              <a:buSzPct val="50000"/>
              <a:buFont typeface="Wingdings" panose="05000000000000000000" pitchFamily="2" charset="2"/>
              <a:buChar char="n"/>
            </a:pPr>
            <a:r>
              <a:rPr lang="zh-CN" altLang="en-US" sz="2000" dirty="0">
                <a:solidFill>
                  <a:srgbClr val="000066"/>
                </a:solidFill>
                <a:latin typeface="Arial" panose="020B0604020202020204" pitchFamily="34" charset="0"/>
                <a:ea typeface="宋体" panose="02010600030101010101" pitchFamily="2" charset="-122"/>
              </a:rPr>
              <a:t>      遵守工作许可所要求的条款；</a:t>
            </a:r>
            <a:endParaRPr lang="zh-CN" altLang="en-US" sz="2000" dirty="0">
              <a:solidFill>
                <a:srgbClr val="000066"/>
              </a:solidFill>
              <a:latin typeface="Arial" panose="020B0604020202020204" pitchFamily="34" charset="0"/>
              <a:ea typeface="宋体" panose="02010600030101010101" pitchFamily="2" charset="-122"/>
            </a:endParaRPr>
          </a:p>
          <a:p>
            <a:pPr>
              <a:lnSpc>
                <a:spcPct val="150000"/>
              </a:lnSpc>
              <a:buClr>
                <a:srgbClr val="FB1313"/>
              </a:buClr>
              <a:buSzPct val="50000"/>
              <a:buFont typeface="Wingdings" panose="05000000000000000000" pitchFamily="2" charset="2"/>
              <a:buChar char="n"/>
            </a:pPr>
            <a:r>
              <a:rPr lang="zh-CN" altLang="en-US" sz="2000" dirty="0">
                <a:solidFill>
                  <a:srgbClr val="000066"/>
                </a:solidFill>
                <a:latin typeface="Arial" panose="020B0604020202020204" pitchFamily="34" charset="0"/>
                <a:ea typeface="宋体" panose="02010600030101010101" pitchFamily="2" charset="-122"/>
              </a:rPr>
              <a:t>       工作环境或者准备工作发生变化，应该立即停止工作并立即通知许可证签发人；</a:t>
            </a:r>
            <a:endParaRPr lang="zh-CN" altLang="en-US" sz="2000" dirty="0">
              <a:solidFill>
                <a:srgbClr val="000066"/>
              </a:solidFill>
              <a:latin typeface="Arial" panose="020B0604020202020204" pitchFamily="34" charset="0"/>
              <a:ea typeface="宋体" panose="02010600030101010101" pitchFamily="2" charset="-122"/>
            </a:endParaRPr>
          </a:p>
          <a:p>
            <a:pPr>
              <a:lnSpc>
                <a:spcPct val="150000"/>
              </a:lnSpc>
              <a:buClr>
                <a:srgbClr val="FB1313"/>
              </a:buClr>
              <a:buSzPct val="50000"/>
              <a:buFont typeface="Wingdings" panose="05000000000000000000" pitchFamily="2" charset="2"/>
              <a:buChar char="n"/>
            </a:pPr>
            <a:r>
              <a:rPr lang="zh-CN" altLang="en-US" sz="2000" dirty="0">
                <a:solidFill>
                  <a:srgbClr val="000066"/>
                </a:solidFill>
                <a:latin typeface="Arial" panose="020B0604020202020204" pitchFamily="34" charset="0"/>
                <a:ea typeface="宋体" panose="02010600030101010101" pitchFamily="2" charset="-122"/>
              </a:rPr>
              <a:t>      完成工作后，应该将该许可证交还给许可证签发人。</a:t>
            </a:r>
            <a:endParaRPr lang="en-US" altLang="zh-CN" sz="2000" dirty="0">
              <a:solidFill>
                <a:srgbClr val="000066"/>
              </a:solidFill>
              <a:latin typeface="Arial" panose="020B0604020202020204" pitchFamily="34" charset="0"/>
              <a:ea typeface="宋体" panose="02010600030101010101" pitchFamily="2" charset="-122"/>
            </a:endParaRPr>
          </a:p>
        </p:txBody>
      </p:sp>
      <p:sp>
        <p:nvSpPr>
          <p:cNvPr id="107524" name="Rectangle 4"/>
          <p:cNvSpPr/>
          <p:nvPr/>
        </p:nvSpPr>
        <p:spPr>
          <a:xfrm>
            <a:off x="720725" y="965200"/>
            <a:ext cx="9128125" cy="461963"/>
          </a:xfrm>
          <a:prstGeom prst="rect">
            <a:avLst/>
          </a:prstGeom>
          <a:noFill/>
          <a:ln w="12700">
            <a:noFill/>
          </a:ln>
        </p:spPr>
        <p:txBody>
          <a:bodyPr>
            <a:spAutoFit/>
          </a:bodyPr>
          <a:p>
            <a:pPr>
              <a:buFont typeface="Wingdings 2" panose="05020102010507070707" pitchFamily="18" charset="2"/>
              <a:buChar char="E"/>
            </a:pPr>
            <a:r>
              <a:rPr lang="zh-CN" altLang="en-GB" b="1" i="1" dirty="0">
                <a:solidFill>
                  <a:srgbClr val="FB1313"/>
                </a:solidFill>
                <a:latin typeface="Arial" panose="020B0604020202020204" pitchFamily="34" charset="0"/>
                <a:ea typeface="宋体" panose="02010600030101010101" pitchFamily="2" charset="-122"/>
              </a:rPr>
              <a:t>作业人的职责</a:t>
            </a:r>
            <a:endParaRPr lang="zh-CN" altLang="en-GB" b="1" i="1" dirty="0">
              <a:solidFill>
                <a:srgbClr val="FB1313"/>
              </a:solidFill>
              <a:latin typeface="Arial" panose="020B0604020202020204" pitchFamily="34" charset="0"/>
              <a:ea typeface="宋体" panose="02010600030101010101" pitchFamily="2" charset="-122"/>
            </a:endParaRPr>
          </a:p>
        </p:txBody>
      </p:sp>
      <p:sp>
        <p:nvSpPr>
          <p:cNvPr id="10" name="Rectangle 2"/>
          <p:cNvSpPr txBox="1">
            <a:spLocks noChangeArrowheads="1"/>
          </p:cNvSpPr>
          <p:nvPr/>
        </p:nvSpPr>
        <p:spPr bwMode="auto">
          <a:xfrm>
            <a:off x="631825" y="187325"/>
            <a:ext cx="9632950" cy="649288"/>
          </a:xfrm>
          <a:prstGeom prst="rect">
            <a:avLst/>
          </a:prstGeom>
          <a:noFill/>
          <a:ln w="9525">
            <a:noFill/>
            <a:miter lim="800000"/>
          </a:ln>
        </p:spPr>
        <p:txBody>
          <a:bodyPr lIns="87536" tIns="43768" rIns="87536" bIns="43768"/>
          <a:lstStyle/>
          <a:p>
            <a:pPr marL="857250" marR="0" indent="-857250" defTabSz="875030">
              <a:lnSpc>
                <a:spcPct val="110000"/>
              </a:lnSpc>
              <a:spcBef>
                <a:spcPct val="50000"/>
              </a:spcBef>
              <a:buClrTx/>
              <a:buSzTx/>
              <a:buFontTx/>
              <a:buNone/>
              <a:defRPr/>
            </a:pPr>
            <a:r>
              <a:rPr kumimoji="0" lang="en-US" altLang="zh-CN" b="1" kern="0" cap="none" spc="0" normalizeH="0" baseline="0" noProof="0">
                <a:solidFill>
                  <a:srgbClr val="FB1313"/>
                </a:solidFill>
                <a:latin typeface="+mj-lt"/>
                <a:ea typeface="宋体" panose="02010600030101010101" pitchFamily="2" charset="-122"/>
                <a:cs typeface="+mj-cs"/>
              </a:rPr>
              <a:t>4</a:t>
            </a:r>
            <a:r>
              <a:rPr kumimoji="0" lang="zh-CN" altLang="en-US" b="1" kern="0" cap="none" spc="0" normalizeH="0" baseline="0" noProof="0">
                <a:solidFill>
                  <a:srgbClr val="FB1313"/>
                </a:solidFill>
                <a:latin typeface="+mj-lt"/>
                <a:ea typeface="宋体" panose="02010600030101010101" pitchFamily="2" charset="-122"/>
                <a:cs typeface="+mj-cs"/>
              </a:rPr>
              <a:t>、</a:t>
            </a:r>
            <a:r>
              <a:rPr kumimoji="0" lang="zh-CN" altLang="en-GB" b="1" kern="0" cap="none" spc="0" normalizeH="0" baseline="0" noProof="0">
                <a:solidFill>
                  <a:srgbClr val="FB1313"/>
                </a:solidFill>
                <a:latin typeface="+mj-lt"/>
                <a:ea typeface="宋体" panose="02010600030101010101" pitchFamily="2" charset="-122"/>
                <a:cs typeface="+mj-cs"/>
              </a:rPr>
              <a:t>安全工作许可证</a:t>
            </a:r>
            <a:r>
              <a:rPr kumimoji="0" lang="zh-CN" altLang="en-US" b="1" kern="0" cap="none" spc="0" normalizeH="0" baseline="0" noProof="0">
                <a:solidFill>
                  <a:srgbClr val="FB1313"/>
                </a:solidFill>
                <a:latin typeface="+mj-lt"/>
                <a:ea typeface="宋体" panose="02010600030101010101" pitchFamily="2" charset="-122"/>
                <a:cs typeface="+mj-cs"/>
              </a:rPr>
              <a:t>涉及人员职责</a:t>
            </a:r>
            <a:endParaRPr kumimoji="0" lang="en-US" altLang="zh-CN" b="1" kern="0" cap="none" spc="0" normalizeH="0" baseline="0" noProof="0" dirty="0">
              <a:solidFill>
                <a:srgbClr val="FB1313"/>
              </a:solidFill>
              <a:latin typeface="+mj-lt"/>
              <a:ea typeface="宋体" panose="02010600030101010101" pitchFamily="2" charset="-122"/>
              <a:cs typeface="+mj-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07522" grpId="0"/>
      <p:bldP spid="10752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2"/>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40290" name="Rectangle 2"/>
          <p:cNvSpPr/>
          <p:nvPr/>
        </p:nvSpPr>
        <p:spPr>
          <a:xfrm>
            <a:off x="992188" y="1628775"/>
            <a:ext cx="9328150" cy="2246313"/>
          </a:xfrm>
          <a:prstGeom prst="rect">
            <a:avLst/>
          </a:prstGeom>
          <a:noFill/>
          <a:ln w="12700">
            <a:noFill/>
          </a:ln>
        </p:spPr>
        <p:txBody>
          <a:bodyPr>
            <a:spAutoFit/>
          </a:bodyPr>
          <a:p>
            <a:pPr>
              <a:lnSpc>
                <a:spcPct val="150000"/>
              </a:lnSpc>
              <a:spcBef>
                <a:spcPct val="50000"/>
              </a:spcBef>
              <a:buClr>
                <a:srgbClr val="FB1313"/>
              </a:buClr>
              <a:buFont typeface="Wingdings" panose="05000000000000000000" pitchFamily="2" charset="2"/>
              <a:buChar char="§"/>
            </a:pPr>
            <a:r>
              <a:rPr lang="zh-CN" altLang="fr-FR" sz="1800" dirty="0">
                <a:solidFill>
                  <a:schemeClr val="bg2"/>
                </a:solidFill>
                <a:latin typeface="Arial" panose="020B0604020202020204" pitchFamily="34" charset="0"/>
                <a:ea typeface="宋体" panose="02010600030101010101" pitchFamily="2" charset="-122"/>
              </a:rPr>
              <a:t> </a:t>
            </a:r>
            <a:r>
              <a:rPr lang="zh-CN" altLang="en-US" sz="2000" dirty="0">
                <a:solidFill>
                  <a:schemeClr val="bg2"/>
                </a:solidFill>
                <a:latin typeface="Arial" panose="020B0604020202020204" pitchFamily="34" charset="0"/>
                <a:ea typeface="宋体" panose="02010600030101010101" pitchFamily="2" charset="-122"/>
              </a:rPr>
              <a:t>了解作业流程</a:t>
            </a:r>
            <a:endParaRPr lang="zh-CN" altLang="en-US" sz="2000" dirty="0">
              <a:solidFill>
                <a:schemeClr val="bg2"/>
              </a:solidFill>
              <a:latin typeface="Arial" panose="020B0604020202020204" pitchFamily="34" charset="0"/>
              <a:ea typeface="宋体" panose="02010600030101010101" pitchFamily="2" charset="-122"/>
            </a:endParaRPr>
          </a:p>
          <a:p>
            <a:pPr>
              <a:lnSpc>
                <a:spcPct val="150000"/>
              </a:lnSpc>
              <a:spcBef>
                <a:spcPct val="50000"/>
              </a:spcBef>
              <a:buClr>
                <a:srgbClr val="FB1313"/>
              </a:buClr>
              <a:buFont typeface="Wingdings" panose="05000000000000000000" pitchFamily="2" charset="2"/>
              <a:buChar char="§"/>
            </a:pPr>
            <a:r>
              <a:rPr lang="en-US" altLang="zh-CN" sz="2000" dirty="0">
                <a:solidFill>
                  <a:schemeClr val="bg2"/>
                </a:solidFill>
                <a:latin typeface="Arial" panose="020B0604020202020204" pitchFamily="34" charset="0"/>
                <a:ea typeface="宋体" panose="02010600030101010101" pitchFamily="2" charset="-122"/>
              </a:rPr>
              <a:t> </a:t>
            </a:r>
            <a:r>
              <a:rPr lang="zh-CN" altLang="en-US" sz="2000" dirty="0">
                <a:solidFill>
                  <a:schemeClr val="bg2"/>
                </a:solidFill>
                <a:latin typeface="Arial" panose="020B0604020202020204" pitchFamily="34" charset="0"/>
                <a:ea typeface="宋体" panose="02010600030101010101" pitchFamily="2" charset="-122"/>
              </a:rPr>
              <a:t>明白潜在的危害因素和安全保护措施</a:t>
            </a:r>
            <a:endParaRPr lang="zh-CN" altLang="en-US" sz="2000" dirty="0">
              <a:solidFill>
                <a:schemeClr val="bg2"/>
              </a:solidFill>
              <a:latin typeface="Arial" panose="020B0604020202020204" pitchFamily="34" charset="0"/>
              <a:ea typeface="宋体" panose="02010600030101010101" pitchFamily="2" charset="-122"/>
            </a:endParaRPr>
          </a:p>
          <a:p>
            <a:pPr>
              <a:lnSpc>
                <a:spcPct val="150000"/>
              </a:lnSpc>
              <a:buClr>
                <a:srgbClr val="FB1313"/>
              </a:buClr>
              <a:buSzPct val="50000"/>
              <a:buFont typeface="Wingdings" panose="05000000000000000000" pitchFamily="2" charset="2"/>
              <a:buChar char="n"/>
            </a:pPr>
            <a:r>
              <a:rPr lang="en-US" altLang="zh-CN" sz="2000" dirty="0">
                <a:solidFill>
                  <a:schemeClr val="bg2"/>
                </a:solidFill>
                <a:latin typeface="Arial" panose="020B0604020202020204" pitchFamily="34" charset="0"/>
                <a:ea typeface="宋体" panose="02010600030101010101" pitchFamily="2" charset="-122"/>
              </a:rPr>
              <a:t>  </a:t>
            </a:r>
            <a:r>
              <a:rPr lang="zh-CN" altLang="en-US" sz="2000" dirty="0">
                <a:solidFill>
                  <a:schemeClr val="bg2"/>
                </a:solidFill>
                <a:latin typeface="Times New Roman" panose="02020603050405020304" pitchFamily="18" charset="0"/>
                <a:ea typeface="宋体" panose="02010600030101010101" pitchFamily="2" charset="-122"/>
              </a:rPr>
              <a:t>检查安全工作许可证上安全措施的落实情况</a:t>
            </a:r>
            <a:endParaRPr lang="en-US" altLang="zh-CN" sz="2000" dirty="0">
              <a:solidFill>
                <a:schemeClr val="bg2"/>
              </a:solidFill>
              <a:latin typeface="Arial" panose="020B0604020202020204" pitchFamily="34" charset="0"/>
              <a:ea typeface="宋体" panose="02010600030101010101" pitchFamily="2" charset="-122"/>
            </a:endParaRPr>
          </a:p>
          <a:p>
            <a:pPr>
              <a:lnSpc>
                <a:spcPct val="150000"/>
              </a:lnSpc>
              <a:spcBef>
                <a:spcPct val="50000"/>
              </a:spcBef>
              <a:buClr>
                <a:srgbClr val="FB1313"/>
              </a:buClr>
              <a:buFont typeface="Wingdings" panose="05000000000000000000" pitchFamily="2" charset="2"/>
              <a:buChar char="§"/>
            </a:pPr>
            <a:r>
              <a:rPr lang="en-US" altLang="zh-CN" sz="2000" dirty="0">
                <a:solidFill>
                  <a:schemeClr val="bg2"/>
                </a:solidFill>
                <a:latin typeface="Arial" panose="020B0604020202020204" pitchFamily="34" charset="0"/>
                <a:ea typeface="宋体" panose="02010600030101010101" pitchFamily="2" charset="-122"/>
              </a:rPr>
              <a:t>   </a:t>
            </a:r>
            <a:r>
              <a:rPr lang="zh-CN" altLang="en-US" sz="2000" dirty="0">
                <a:solidFill>
                  <a:schemeClr val="bg2"/>
                </a:solidFill>
                <a:latin typeface="Arial" panose="020B0604020202020204" pitchFamily="34" charset="0"/>
                <a:ea typeface="宋体" panose="02010600030101010101" pitchFamily="2" charset="-122"/>
              </a:rPr>
              <a:t>执行监督作业</a:t>
            </a:r>
            <a:endParaRPr lang="zh-CN" altLang="en-US" sz="2000" dirty="0">
              <a:solidFill>
                <a:schemeClr val="bg2"/>
              </a:solidFill>
              <a:latin typeface="Arial" panose="020B0604020202020204" pitchFamily="34" charset="0"/>
              <a:ea typeface="宋体" panose="02010600030101010101" pitchFamily="2" charset="-122"/>
            </a:endParaRPr>
          </a:p>
        </p:txBody>
      </p:sp>
      <p:sp>
        <p:nvSpPr>
          <p:cNvPr id="140292" name="Rectangle 4"/>
          <p:cNvSpPr/>
          <p:nvPr/>
        </p:nvSpPr>
        <p:spPr>
          <a:xfrm>
            <a:off x="577850" y="908050"/>
            <a:ext cx="9128125" cy="461963"/>
          </a:xfrm>
          <a:prstGeom prst="rect">
            <a:avLst/>
          </a:prstGeom>
          <a:noFill/>
          <a:ln w="12700">
            <a:noFill/>
          </a:ln>
        </p:spPr>
        <p:txBody>
          <a:bodyPr>
            <a:spAutoFit/>
          </a:bodyPr>
          <a:p>
            <a:pPr>
              <a:buFont typeface="Wingdings 2" panose="05020102010507070707" pitchFamily="18" charset="2"/>
              <a:buChar char="E"/>
            </a:pPr>
            <a:r>
              <a:rPr lang="zh-CN" altLang="en-GB" b="1" i="1" dirty="0">
                <a:solidFill>
                  <a:srgbClr val="FB1313"/>
                </a:solidFill>
                <a:latin typeface="Arial" panose="020B0604020202020204" pitchFamily="34" charset="0"/>
                <a:ea typeface="宋体" panose="02010600030101010101" pitchFamily="2" charset="-122"/>
              </a:rPr>
              <a:t>作业监督人的职责</a:t>
            </a:r>
            <a:endParaRPr lang="zh-CN" altLang="en-GB" b="1" i="1" dirty="0">
              <a:solidFill>
                <a:srgbClr val="FB1313"/>
              </a:solidFill>
              <a:latin typeface="Arial" panose="020B0604020202020204" pitchFamily="34" charset="0"/>
              <a:ea typeface="宋体" panose="02010600030101010101" pitchFamily="2" charset="-122"/>
            </a:endParaRPr>
          </a:p>
        </p:txBody>
      </p:sp>
      <p:sp>
        <p:nvSpPr>
          <p:cNvPr id="9" name="Rectangle 2"/>
          <p:cNvSpPr>
            <a:spLocks noGrp="1"/>
          </p:cNvSpPr>
          <p:nvPr>
            <p:ph type="title"/>
          </p:nvPr>
        </p:nvSpPr>
        <p:spPr>
          <a:xfrm>
            <a:off x="631825" y="187325"/>
            <a:ext cx="9632950" cy="649288"/>
          </a:xfrm>
          <a:ln/>
        </p:spPr>
        <p:txBody>
          <a:bodyPr vert="horz" wrap="square" lIns="87536" tIns="43768" rIns="87536" bIns="43768" anchor="t" anchorCtr="0"/>
          <a:p>
            <a:pPr marL="857250" indent="-857250">
              <a:spcBef>
                <a:spcPct val="50000"/>
              </a:spcBef>
            </a:pPr>
            <a:r>
              <a:rPr lang="en-US" altLang="zh-CN" sz="2400" dirty="0">
                <a:solidFill>
                  <a:srgbClr val="FB1313"/>
                </a:solidFill>
                <a:ea typeface="宋体" panose="02010600030101010101" pitchFamily="2" charset="-122"/>
              </a:rPr>
              <a:t>4</a:t>
            </a:r>
            <a:r>
              <a:rPr lang="zh-CN" altLang="en-US" sz="2400" dirty="0">
                <a:solidFill>
                  <a:srgbClr val="FB1313"/>
                </a:solidFill>
                <a:ea typeface="宋体" panose="02010600030101010101" pitchFamily="2" charset="-122"/>
              </a:rPr>
              <a:t>、</a:t>
            </a:r>
            <a:r>
              <a:rPr lang="zh-CN" altLang="en-GB" sz="2400" dirty="0">
                <a:solidFill>
                  <a:srgbClr val="FB1313"/>
                </a:solidFill>
                <a:ea typeface="宋体" panose="02010600030101010101" pitchFamily="2" charset="-122"/>
              </a:rPr>
              <a:t>安全工作许可证</a:t>
            </a:r>
            <a:r>
              <a:rPr lang="zh-CN" altLang="en-US" sz="2400" dirty="0">
                <a:solidFill>
                  <a:srgbClr val="FB1313"/>
                </a:solidFill>
                <a:ea typeface="宋体" panose="02010600030101010101" pitchFamily="2" charset="-122"/>
              </a:rPr>
              <a:t>涉及人员职责</a:t>
            </a:r>
            <a:endParaRPr lang="en-US" altLang="zh-CN" sz="2400" dirty="0">
              <a:solidFill>
                <a:srgbClr val="FB1313"/>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40290" grpId="0"/>
      <p:bldP spid="14029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3"/>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05475" name="Rectangle 3"/>
          <p:cNvSpPr>
            <a:spLocks noGrp="1"/>
          </p:cNvSpPr>
          <p:nvPr>
            <p:ph idx="1"/>
          </p:nvPr>
        </p:nvSpPr>
        <p:spPr>
          <a:xfrm>
            <a:off x="992188" y="1484313"/>
            <a:ext cx="7835900" cy="3673475"/>
          </a:xfrm>
          <a:ln/>
        </p:spPr>
        <p:txBody>
          <a:bodyPr vert="horz" wrap="square" lIns="90488" tIns="44450" rIns="90488" bIns="44450" anchor="t" anchorCtr="0"/>
          <a:p>
            <a:pPr>
              <a:lnSpc>
                <a:spcPct val="150000"/>
              </a:lnSpc>
              <a:buClr>
                <a:srgbClr val="FB1313"/>
              </a:buClr>
              <a:buSzTx/>
              <a:buFont typeface="Wingdings" panose="05000000000000000000" pitchFamily="2" charset="2"/>
              <a:buChar char="§"/>
            </a:pPr>
            <a:r>
              <a:rPr lang="zh-CN" altLang="en-US" sz="2000" dirty="0">
                <a:solidFill>
                  <a:srgbClr val="000066"/>
                </a:solidFill>
                <a:ea typeface="宋体" panose="02010600030101010101" pitchFamily="2" charset="-122"/>
              </a:rPr>
              <a:t>检查作业现场</a:t>
            </a:r>
            <a:endParaRPr lang="zh-CN" altLang="en-US" sz="2000" dirty="0">
              <a:solidFill>
                <a:srgbClr val="000066"/>
              </a:solidFill>
              <a:ea typeface="宋体" panose="02010600030101010101" pitchFamily="2" charset="-122"/>
            </a:endParaRPr>
          </a:p>
          <a:p>
            <a:pPr>
              <a:lnSpc>
                <a:spcPct val="150000"/>
              </a:lnSpc>
              <a:buClr>
                <a:srgbClr val="FB1313"/>
              </a:buClr>
              <a:buSzTx/>
              <a:buFont typeface="Wingdings" panose="05000000000000000000" pitchFamily="2" charset="2"/>
              <a:buChar char="§"/>
            </a:pPr>
            <a:r>
              <a:rPr lang="zh-CN" altLang="en-US" sz="2000" dirty="0">
                <a:solidFill>
                  <a:srgbClr val="000066"/>
                </a:solidFill>
                <a:ea typeface="宋体" panose="02010600030101010101" pitchFamily="2" charset="-122"/>
              </a:rPr>
              <a:t>识别危害因素</a:t>
            </a:r>
            <a:endParaRPr lang="zh-CN" altLang="en-US" sz="2000" dirty="0">
              <a:solidFill>
                <a:srgbClr val="000066"/>
              </a:solidFill>
              <a:latin typeface="Wingdings" panose="05000000000000000000" pitchFamily="2" charset="2"/>
              <a:ea typeface="宋体" panose="02010600030101010101" pitchFamily="2" charset="-122"/>
            </a:endParaRPr>
          </a:p>
          <a:p>
            <a:pPr>
              <a:lnSpc>
                <a:spcPct val="150000"/>
              </a:lnSpc>
              <a:buClr>
                <a:srgbClr val="FB1313"/>
              </a:buClr>
              <a:buSzTx/>
              <a:buFont typeface="Wingdings" panose="05000000000000000000" pitchFamily="2" charset="2"/>
              <a:buChar char="§"/>
            </a:pPr>
            <a:r>
              <a:rPr lang="zh-CN" altLang="en-US" sz="2000" dirty="0">
                <a:solidFill>
                  <a:srgbClr val="000066"/>
                </a:solidFill>
                <a:ea typeface="宋体" panose="02010600030101010101" pitchFamily="2" charset="-122"/>
              </a:rPr>
              <a:t>确认安全预防措施</a:t>
            </a:r>
            <a:endParaRPr lang="zh-CN" altLang="en-US" sz="2000" dirty="0">
              <a:solidFill>
                <a:srgbClr val="000066"/>
              </a:solidFill>
              <a:latin typeface="Wingdings" panose="05000000000000000000" pitchFamily="2" charset="2"/>
              <a:ea typeface="宋体" panose="02010600030101010101" pitchFamily="2" charset="-122"/>
            </a:endParaRPr>
          </a:p>
          <a:p>
            <a:pPr>
              <a:lnSpc>
                <a:spcPct val="150000"/>
              </a:lnSpc>
              <a:buClr>
                <a:srgbClr val="FB1313"/>
              </a:buClr>
              <a:buSzTx/>
              <a:buFont typeface="Wingdings" panose="05000000000000000000" pitchFamily="2" charset="2"/>
              <a:buChar char="§"/>
            </a:pPr>
            <a:r>
              <a:rPr lang="en-US" altLang="zh-CN" sz="2000" dirty="0">
                <a:solidFill>
                  <a:srgbClr val="000066"/>
                </a:solidFill>
              </a:rPr>
              <a:t> </a:t>
            </a:r>
            <a:r>
              <a:rPr lang="zh-CN" altLang="en-US" sz="2000" dirty="0">
                <a:solidFill>
                  <a:srgbClr val="000066"/>
                </a:solidFill>
                <a:ea typeface="宋体" panose="02010600030101010101" pitchFamily="2" charset="-122"/>
              </a:rPr>
              <a:t>与作业监督人一起审核该作业</a:t>
            </a:r>
            <a:endParaRPr lang="zh-CN" altLang="en-US" sz="2000" dirty="0">
              <a:solidFill>
                <a:srgbClr val="000066"/>
              </a:solidFill>
              <a:latin typeface="Wingdings" panose="05000000000000000000" pitchFamily="2" charset="2"/>
              <a:ea typeface="宋体" panose="02010600030101010101" pitchFamily="2" charset="-122"/>
            </a:endParaRPr>
          </a:p>
          <a:p>
            <a:pPr>
              <a:lnSpc>
                <a:spcPct val="150000"/>
              </a:lnSpc>
              <a:buClr>
                <a:srgbClr val="FB1313"/>
              </a:buClr>
              <a:buSzTx/>
              <a:buFont typeface="Wingdings" panose="05000000000000000000" pitchFamily="2" charset="2"/>
              <a:buChar char="§"/>
            </a:pPr>
            <a:r>
              <a:rPr lang="en-US" altLang="zh-CN" sz="2000" dirty="0">
                <a:solidFill>
                  <a:srgbClr val="000066"/>
                </a:solidFill>
              </a:rPr>
              <a:t> </a:t>
            </a:r>
            <a:r>
              <a:rPr lang="zh-CN" altLang="en-US" sz="2000" dirty="0">
                <a:solidFill>
                  <a:srgbClr val="000066"/>
                </a:solidFill>
                <a:ea typeface="宋体" panose="02010600030101010101" pitchFamily="2" charset="-122"/>
              </a:rPr>
              <a:t>签发安全作业许可证</a:t>
            </a:r>
            <a:endParaRPr lang="zh-CN" altLang="en-US" sz="2000" dirty="0">
              <a:solidFill>
                <a:srgbClr val="000066"/>
              </a:solidFill>
              <a:latin typeface="Wingdings" panose="05000000000000000000" pitchFamily="2" charset="2"/>
              <a:ea typeface="宋体" panose="02010600030101010101" pitchFamily="2" charset="-122"/>
            </a:endParaRPr>
          </a:p>
          <a:p>
            <a:pPr>
              <a:lnSpc>
                <a:spcPct val="150000"/>
              </a:lnSpc>
              <a:buClr>
                <a:srgbClr val="FB1313"/>
              </a:buClr>
              <a:buSzTx/>
              <a:buFont typeface="Wingdings" panose="05000000000000000000" pitchFamily="2" charset="2"/>
              <a:buChar char="§"/>
            </a:pPr>
            <a:r>
              <a:rPr lang="en-US" altLang="zh-CN" sz="2000" dirty="0">
                <a:solidFill>
                  <a:srgbClr val="000066"/>
                </a:solidFill>
              </a:rPr>
              <a:t> </a:t>
            </a:r>
            <a:r>
              <a:rPr lang="zh-CN" altLang="en-US" sz="2000" dirty="0">
                <a:solidFill>
                  <a:srgbClr val="000066"/>
                </a:solidFill>
                <a:ea typeface="宋体" panose="02010600030101010101" pitchFamily="2" charset="-122"/>
              </a:rPr>
              <a:t>关闭安全作业许可证</a:t>
            </a:r>
            <a:endParaRPr lang="zh-CN" altLang="en-US" sz="2000" dirty="0">
              <a:solidFill>
                <a:srgbClr val="000066"/>
              </a:solidFill>
              <a:ea typeface="宋体" panose="02010600030101010101" pitchFamily="2" charset="-122"/>
            </a:endParaRPr>
          </a:p>
        </p:txBody>
      </p:sp>
      <p:sp>
        <p:nvSpPr>
          <p:cNvPr id="105476" name="Rectangle 4"/>
          <p:cNvSpPr/>
          <p:nvPr/>
        </p:nvSpPr>
        <p:spPr>
          <a:xfrm>
            <a:off x="577850" y="908050"/>
            <a:ext cx="9128125" cy="461963"/>
          </a:xfrm>
          <a:prstGeom prst="rect">
            <a:avLst/>
          </a:prstGeom>
          <a:noFill/>
          <a:ln w="12700">
            <a:noFill/>
          </a:ln>
        </p:spPr>
        <p:txBody>
          <a:bodyPr>
            <a:spAutoFit/>
          </a:bodyPr>
          <a:p>
            <a:pPr>
              <a:buFont typeface="Wingdings 2" panose="05020102010507070707" pitchFamily="18" charset="2"/>
              <a:buChar char="E"/>
            </a:pPr>
            <a:r>
              <a:rPr lang="zh-CN" altLang="en-GB" b="1" i="1" dirty="0">
                <a:solidFill>
                  <a:srgbClr val="FB1313"/>
                </a:solidFill>
                <a:latin typeface="Arial" panose="020B0604020202020204" pitchFamily="34" charset="0"/>
                <a:ea typeface="宋体" panose="02010600030101010101" pitchFamily="2" charset="-122"/>
              </a:rPr>
              <a:t>许可证签发人的职责</a:t>
            </a:r>
            <a:endParaRPr lang="zh-CN" altLang="en-GB" b="1" i="1" dirty="0">
              <a:solidFill>
                <a:srgbClr val="FB1313"/>
              </a:solidFill>
              <a:latin typeface="Arial" panose="020B0604020202020204" pitchFamily="34" charset="0"/>
              <a:ea typeface="宋体" panose="02010600030101010101" pitchFamily="2" charset="-122"/>
            </a:endParaRPr>
          </a:p>
        </p:txBody>
      </p:sp>
      <p:sp>
        <p:nvSpPr>
          <p:cNvPr id="10" name="Rectangle 2"/>
          <p:cNvSpPr>
            <a:spLocks noGrp="1"/>
          </p:cNvSpPr>
          <p:nvPr>
            <p:ph type="title"/>
          </p:nvPr>
        </p:nvSpPr>
        <p:spPr>
          <a:xfrm>
            <a:off x="631825" y="187325"/>
            <a:ext cx="9632950" cy="649288"/>
          </a:xfrm>
          <a:ln/>
        </p:spPr>
        <p:txBody>
          <a:bodyPr vert="horz" wrap="square" lIns="87536" tIns="43768" rIns="87536" bIns="43768" anchor="t" anchorCtr="0"/>
          <a:p>
            <a:pPr marL="857250" indent="-857250">
              <a:spcBef>
                <a:spcPct val="50000"/>
              </a:spcBef>
            </a:pPr>
            <a:r>
              <a:rPr lang="en-US" altLang="zh-CN" sz="2400" dirty="0">
                <a:solidFill>
                  <a:srgbClr val="FB1313"/>
                </a:solidFill>
                <a:ea typeface="宋体" panose="02010600030101010101" pitchFamily="2" charset="-122"/>
              </a:rPr>
              <a:t>4</a:t>
            </a:r>
            <a:r>
              <a:rPr lang="zh-CN" altLang="en-US" sz="2400" dirty="0">
                <a:solidFill>
                  <a:srgbClr val="FB1313"/>
                </a:solidFill>
                <a:ea typeface="宋体" panose="02010600030101010101" pitchFamily="2" charset="-122"/>
              </a:rPr>
              <a:t>、</a:t>
            </a:r>
            <a:r>
              <a:rPr lang="zh-CN" altLang="en-GB" sz="2400" dirty="0">
                <a:solidFill>
                  <a:srgbClr val="FB1313"/>
                </a:solidFill>
                <a:ea typeface="宋体" panose="02010600030101010101" pitchFamily="2" charset="-122"/>
              </a:rPr>
              <a:t>安全工作许可证</a:t>
            </a:r>
            <a:r>
              <a:rPr lang="zh-CN" altLang="en-US" sz="2400" dirty="0">
                <a:solidFill>
                  <a:srgbClr val="FB1313"/>
                </a:solidFill>
                <a:ea typeface="宋体" panose="02010600030101010101" pitchFamily="2" charset="-122"/>
              </a:rPr>
              <a:t>涉及人员职责</a:t>
            </a:r>
            <a:endParaRPr lang="en-US" altLang="zh-CN" sz="2400" dirty="0">
              <a:solidFill>
                <a:srgbClr val="FB1313"/>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05475" grpId="0" build="p"/>
      <p:bldP spid="10547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灯片编号占位符 1"/>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42338" name="Text Box 2"/>
          <p:cNvSpPr txBox="1">
            <a:spLocks noChangeArrowheads="1"/>
          </p:cNvSpPr>
          <p:nvPr/>
        </p:nvSpPr>
        <p:spPr bwMode="auto">
          <a:xfrm>
            <a:off x="563563" y="115888"/>
            <a:ext cx="4467225" cy="461963"/>
          </a:xfrm>
          <a:prstGeom prst="rect">
            <a:avLst/>
          </a:prstGeom>
          <a:noFill/>
          <a:ln w="9525">
            <a:noFill/>
            <a:miter lim="800000"/>
          </a:ln>
          <a:effectLst/>
        </p:spPr>
        <p:txBody>
          <a:bodyPr>
            <a:spAutoFit/>
          </a:bodyPr>
          <a:lstStyle/>
          <a:p>
            <a:pPr marL="857250" marR="0" indent="-857250" defTabSz="914400">
              <a:spcBef>
                <a:spcPct val="50000"/>
              </a:spcBef>
              <a:buClrTx/>
              <a:buSzTx/>
              <a:buFontTx/>
              <a:buNone/>
              <a:defRPr/>
            </a:pPr>
            <a:r>
              <a:rPr kumimoji="0" lang="en-US" altLang="zh-CN" b="1" kern="1200" cap="none" spc="0" normalizeH="0" baseline="0" noProof="0" dirty="0">
                <a:solidFill>
                  <a:srgbClr val="FB1313"/>
                </a:solidFill>
                <a:latin typeface="+mj-lt"/>
                <a:ea typeface="宋体" panose="02010600030101010101" pitchFamily="2" charset="-122"/>
                <a:cs typeface="+mj-cs"/>
              </a:rPr>
              <a:t>5</a:t>
            </a:r>
            <a:r>
              <a:rPr kumimoji="0" lang="zh-CN" altLang="en-US" b="1" kern="1200" cap="none" spc="0" normalizeH="0" baseline="0" noProof="0" dirty="0">
                <a:solidFill>
                  <a:srgbClr val="FB1313"/>
                </a:solidFill>
                <a:latin typeface="+mj-lt"/>
                <a:ea typeface="宋体" panose="02010600030101010101" pitchFamily="2" charset="-122"/>
                <a:cs typeface="+mj-cs"/>
              </a:rPr>
              <a:t>、安全工作许可证流程</a:t>
            </a:r>
            <a:endParaRPr kumimoji="0" lang="zh-CN" altLang="en-US" b="1" kern="1200" cap="none" spc="0" normalizeH="0" baseline="0" noProof="0" dirty="0">
              <a:solidFill>
                <a:srgbClr val="FB1313"/>
              </a:solidFill>
              <a:latin typeface="+mj-lt"/>
              <a:ea typeface="宋体" panose="02010600030101010101" pitchFamily="2" charset="-122"/>
              <a:cs typeface="+mj-cs"/>
            </a:endParaRPr>
          </a:p>
        </p:txBody>
      </p:sp>
      <p:sp>
        <p:nvSpPr>
          <p:cNvPr id="16388" name="AutoShape 4"/>
          <p:cNvSpPr/>
          <p:nvPr/>
        </p:nvSpPr>
        <p:spPr>
          <a:xfrm>
            <a:off x="1456055" y="3083878"/>
            <a:ext cx="2841625" cy="488950"/>
          </a:xfrm>
          <a:prstGeom prst="bevel">
            <a:avLst>
              <a:gd name="adj" fmla="val 8264"/>
            </a:avLst>
          </a:prstGeom>
          <a:solidFill>
            <a:srgbClr val="FFCC99"/>
          </a:solidFill>
          <a:ln w="38100">
            <a:noFill/>
          </a:ln>
        </p:spPr>
        <p:txBody>
          <a:bodyPr wrap="none" anchor="ctr" anchorCtr="0"/>
          <a:p>
            <a:pPr>
              <a:lnSpc>
                <a:spcPct val="110000"/>
              </a:lnSpc>
            </a:pPr>
            <a:r>
              <a:rPr lang="en-US" altLang="zh-CN" sz="1600" b="1" dirty="0">
                <a:solidFill>
                  <a:schemeClr val="bg2"/>
                </a:solidFill>
                <a:latin typeface="Arial" panose="020B0604020202020204" pitchFamily="34" charset="0"/>
                <a:ea typeface="宋体" panose="02010600030101010101" pitchFamily="2" charset="-122"/>
              </a:rPr>
              <a:t>3.  </a:t>
            </a:r>
            <a:r>
              <a:rPr lang="zh-CN" altLang="en-US" sz="1600" b="1" dirty="0">
                <a:solidFill>
                  <a:schemeClr val="bg2"/>
                </a:solidFill>
                <a:latin typeface="Arial" panose="020B0604020202020204" pitchFamily="34" charset="0"/>
                <a:ea typeface="宋体" panose="02010600030101010101" pitchFamily="2" charset="-122"/>
              </a:rPr>
              <a:t>安全预防措施</a:t>
            </a:r>
            <a:endParaRPr lang="zh-CN" altLang="en-US" sz="1600" b="1" dirty="0">
              <a:solidFill>
                <a:schemeClr val="bg2"/>
              </a:solidFill>
              <a:latin typeface="Arial" panose="020B0604020202020204" pitchFamily="34" charset="0"/>
              <a:ea typeface="宋体" panose="02010600030101010101" pitchFamily="2" charset="-122"/>
            </a:endParaRPr>
          </a:p>
        </p:txBody>
      </p:sp>
      <p:sp>
        <p:nvSpPr>
          <p:cNvPr id="16389" name="AutoShape 5"/>
          <p:cNvSpPr/>
          <p:nvPr/>
        </p:nvSpPr>
        <p:spPr>
          <a:xfrm>
            <a:off x="1414463" y="4292600"/>
            <a:ext cx="2841625" cy="504825"/>
          </a:xfrm>
          <a:prstGeom prst="bevel">
            <a:avLst>
              <a:gd name="adj" fmla="val 8264"/>
            </a:avLst>
          </a:prstGeom>
          <a:solidFill>
            <a:srgbClr val="FFCC99"/>
          </a:solidFill>
          <a:ln w="38100">
            <a:noFill/>
          </a:ln>
        </p:spPr>
        <p:txBody>
          <a:bodyPr wrap="none" anchor="ctr" anchorCtr="0"/>
          <a:p>
            <a:pPr>
              <a:lnSpc>
                <a:spcPct val="110000"/>
              </a:lnSpc>
            </a:pPr>
            <a:r>
              <a:rPr lang="fr-FR" altLang="zh-CN" sz="1600" b="1" dirty="0">
                <a:solidFill>
                  <a:schemeClr val="bg2"/>
                </a:solidFill>
                <a:latin typeface="Arial" panose="020B0604020202020204" pitchFamily="34" charset="0"/>
                <a:ea typeface="宋体" panose="02010600030101010101" pitchFamily="2" charset="-122"/>
              </a:rPr>
              <a:t>4.  </a:t>
            </a:r>
            <a:r>
              <a:rPr lang="zh-CN" altLang="fr-FR" sz="1600" b="1" dirty="0">
                <a:solidFill>
                  <a:schemeClr val="bg2"/>
                </a:solidFill>
                <a:latin typeface="Arial" panose="020B0604020202020204" pitchFamily="34" charset="0"/>
                <a:ea typeface="宋体" panose="02010600030101010101" pitchFamily="2" charset="-122"/>
              </a:rPr>
              <a:t>必须的人身保护装备</a:t>
            </a:r>
            <a:endParaRPr lang="zh-CN" altLang="en-US" sz="1600" b="1" dirty="0">
              <a:solidFill>
                <a:schemeClr val="bg2"/>
              </a:solidFill>
              <a:latin typeface="Arial" panose="020B0604020202020204" pitchFamily="34" charset="0"/>
              <a:ea typeface="宋体" panose="02010600030101010101" pitchFamily="2" charset="-122"/>
            </a:endParaRPr>
          </a:p>
        </p:txBody>
      </p:sp>
      <p:sp>
        <p:nvSpPr>
          <p:cNvPr id="142342" name="Line 6"/>
          <p:cNvSpPr>
            <a:spLocks noChangeShapeType="1"/>
          </p:cNvSpPr>
          <p:nvPr/>
        </p:nvSpPr>
        <p:spPr bwMode="auto">
          <a:xfrm>
            <a:off x="4297363" y="4509135"/>
            <a:ext cx="857250"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391" name="AutoShape 7"/>
          <p:cNvSpPr/>
          <p:nvPr/>
        </p:nvSpPr>
        <p:spPr>
          <a:xfrm>
            <a:off x="4841875" y="2080260"/>
            <a:ext cx="354330" cy="443865"/>
          </a:xfrm>
          <a:prstGeom prst="leftBrace">
            <a:avLst>
              <a:gd name="adj1" fmla="val 28475"/>
              <a:gd name="adj2" fmla="val 50060"/>
            </a:avLst>
          </a:prstGeom>
          <a:noFill/>
          <a:ln w="38100" cap="flat" cmpd="sng">
            <a:solidFill>
              <a:srgbClr val="0000FF"/>
            </a:solidFill>
            <a:prstDash val="solid"/>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16392" name="AutoShape 8"/>
          <p:cNvSpPr/>
          <p:nvPr/>
        </p:nvSpPr>
        <p:spPr>
          <a:xfrm>
            <a:off x="4933950" y="2575560"/>
            <a:ext cx="184785" cy="1645920"/>
          </a:xfrm>
          <a:prstGeom prst="leftBrace">
            <a:avLst>
              <a:gd name="adj1" fmla="val 33534"/>
              <a:gd name="adj2" fmla="val 51542"/>
            </a:avLst>
          </a:prstGeom>
          <a:noFill/>
          <a:ln w="38100" cap="flat" cmpd="sng">
            <a:solidFill>
              <a:srgbClr val="0000FF"/>
            </a:solidFill>
            <a:prstDash val="solid"/>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16393" name="AutoShape 10"/>
          <p:cNvSpPr/>
          <p:nvPr/>
        </p:nvSpPr>
        <p:spPr>
          <a:xfrm>
            <a:off x="1417638" y="4867275"/>
            <a:ext cx="2841625" cy="433388"/>
          </a:xfrm>
          <a:prstGeom prst="bevel">
            <a:avLst>
              <a:gd name="adj" fmla="val 8264"/>
            </a:avLst>
          </a:prstGeom>
          <a:solidFill>
            <a:srgbClr val="FFCC99"/>
          </a:solidFill>
          <a:ln w="38100">
            <a:noFill/>
          </a:ln>
        </p:spPr>
        <p:txBody>
          <a:bodyPr wrap="none" anchor="ctr" anchorCtr="0"/>
          <a:p>
            <a:pPr>
              <a:lnSpc>
                <a:spcPct val="110000"/>
              </a:lnSpc>
            </a:pPr>
            <a:r>
              <a:rPr lang="fr-FR" altLang="zh-CN" sz="1600" b="1" dirty="0">
                <a:solidFill>
                  <a:schemeClr val="bg2"/>
                </a:solidFill>
                <a:latin typeface="Arial" panose="020B0604020202020204" pitchFamily="34" charset="0"/>
                <a:ea typeface="宋体" panose="02010600030101010101" pitchFamily="2" charset="-122"/>
              </a:rPr>
              <a:t>5.  </a:t>
            </a:r>
            <a:r>
              <a:rPr lang="zh-CN" altLang="fr-FR" sz="1600" b="1" dirty="0">
                <a:solidFill>
                  <a:schemeClr val="bg2"/>
                </a:solidFill>
                <a:latin typeface="Arial" panose="020B0604020202020204" pitchFamily="34" charset="0"/>
                <a:ea typeface="宋体" panose="02010600030101010101" pitchFamily="2" charset="-122"/>
              </a:rPr>
              <a:t>工作授权（三类人签名）</a:t>
            </a:r>
            <a:endParaRPr lang="zh-CN" altLang="en-US" sz="1600" b="1" dirty="0">
              <a:solidFill>
                <a:schemeClr val="bg2"/>
              </a:solidFill>
              <a:latin typeface="Arial" panose="020B0604020202020204" pitchFamily="34" charset="0"/>
              <a:ea typeface="宋体" panose="02010600030101010101" pitchFamily="2" charset="-122"/>
            </a:endParaRPr>
          </a:p>
        </p:txBody>
      </p:sp>
      <p:sp>
        <p:nvSpPr>
          <p:cNvPr id="16394" name="AutoShape 11"/>
          <p:cNvSpPr/>
          <p:nvPr/>
        </p:nvSpPr>
        <p:spPr>
          <a:xfrm>
            <a:off x="1414463" y="5373053"/>
            <a:ext cx="2841625" cy="433387"/>
          </a:xfrm>
          <a:prstGeom prst="bevel">
            <a:avLst>
              <a:gd name="adj" fmla="val 8264"/>
            </a:avLst>
          </a:prstGeom>
          <a:solidFill>
            <a:srgbClr val="FFCC99"/>
          </a:solidFill>
          <a:ln w="38100">
            <a:noFill/>
          </a:ln>
        </p:spPr>
        <p:txBody>
          <a:bodyPr wrap="none" anchor="ctr" anchorCtr="0"/>
          <a:p>
            <a:pPr>
              <a:lnSpc>
                <a:spcPct val="110000"/>
              </a:lnSpc>
            </a:pPr>
            <a:r>
              <a:rPr lang="fr-FR" altLang="zh-CN" sz="1600" b="1" dirty="0">
                <a:solidFill>
                  <a:schemeClr val="bg2"/>
                </a:solidFill>
                <a:latin typeface="Arial" panose="020B0604020202020204" pitchFamily="34" charset="0"/>
                <a:ea typeface="宋体" panose="02010600030101010101" pitchFamily="2" charset="-122"/>
              </a:rPr>
              <a:t>6.  </a:t>
            </a:r>
            <a:r>
              <a:rPr lang="zh-CN" altLang="fr-FR" sz="1600" b="1" dirty="0">
                <a:solidFill>
                  <a:schemeClr val="bg2"/>
                </a:solidFill>
                <a:latin typeface="Arial" panose="020B0604020202020204" pitchFamily="34" charset="0"/>
                <a:ea typeface="宋体" panose="02010600030101010101" pitchFamily="2" charset="-122"/>
              </a:rPr>
              <a:t>关闭作业（两类人签名）</a:t>
            </a:r>
            <a:endParaRPr lang="zh-CN" altLang="en-US" sz="1600" b="1" dirty="0">
              <a:solidFill>
                <a:schemeClr val="bg2"/>
              </a:solidFill>
              <a:latin typeface="Arial" panose="020B0604020202020204" pitchFamily="34" charset="0"/>
              <a:ea typeface="宋体" panose="02010600030101010101" pitchFamily="2" charset="-122"/>
            </a:endParaRPr>
          </a:p>
        </p:txBody>
      </p:sp>
      <p:sp>
        <p:nvSpPr>
          <p:cNvPr id="16395" name="AutoShape 12"/>
          <p:cNvSpPr/>
          <p:nvPr/>
        </p:nvSpPr>
        <p:spPr>
          <a:xfrm>
            <a:off x="4883150" y="1268413"/>
            <a:ext cx="312738" cy="647700"/>
          </a:xfrm>
          <a:prstGeom prst="leftBrace">
            <a:avLst>
              <a:gd name="adj1" fmla="val 17258"/>
              <a:gd name="adj2" fmla="val 50060"/>
            </a:avLst>
          </a:prstGeom>
          <a:noFill/>
          <a:ln w="38100" cap="flat" cmpd="sng">
            <a:solidFill>
              <a:srgbClr val="0000FF"/>
            </a:solidFill>
            <a:prstDash val="solid"/>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16396" name="AutoShape 13"/>
          <p:cNvSpPr/>
          <p:nvPr/>
        </p:nvSpPr>
        <p:spPr>
          <a:xfrm>
            <a:off x="1457325" y="2000250"/>
            <a:ext cx="2808288" cy="503238"/>
          </a:xfrm>
          <a:prstGeom prst="bevel">
            <a:avLst>
              <a:gd name="adj" fmla="val 8264"/>
            </a:avLst>
          </a:prstGeom>
          <a:solidFill>
            <a:srgbClr val="FFCC99"/>
          </a:solidFill>
          <a:ln w="38100">
            <a:noFill/>
          </a:ln>
        </p:spPr>
        <p:txBody>
          <a:bodyPr wrap="none" anchor="ctr" anchorCtr="0"/>
          <a:p>
            <a:pPr>
              <a:lnSpc>
                <a:spcPct val="110000"/>
              </a:lnSpc>
            </a:pPr>
            <a:r>
              <a:rPr lang="en-US" altLang="zh-CN" sz="1600" b="1" dirty="0">
                <a:solidFill>
                  <a:schemeClr val="bg2"/>
                </a:solidFill>
                <a:latin typeface="Arial" panose="020B0604020202020204" pitchFamily="34" charset="0"/>
                <a:ea typeface="宋体" panose="02010600030101010101" pitchFamily="2" charset="-122"/>
              </a:rPr>
              <a:t>2.  </a:t>
            </a:r>
            <a:r>
              <a:rPr lang="zh-CN" altLang="en-US" sz="1600" b="1" dirty="0">
                <a:solidFill>
                  <a:schemeClr val="bg2"/>
                </a:solidFill>
                <a:latin typeface="Arial" panose="020B0604020202020204" pitchFamily="34" charset="0"/>
                <a:ea typeface="宋体" panose="02010600030101010101" pitchFamily="2" charset="-122"/>
              </a:rPr>
              <a:t>工作危害识别</a:t>
            </a:r>
            <a:endParaRPr lang="zh-CN" altLang="en-US" sz="1600" b="1" dirty="0">
              <a:solidFill>
                <a:schemeClr val="bg2"/>
              </a:solidFill>
              <a:latin typeface="Arial" panose="020B0604020202020204" pitchFamily="34" charset="0"/>
              <a:ea typeface="宋体" panose="02010600030101010101" pitchFamily="2" charset="-122"/>
            </a:endParaRPr>
          </a:p>
        </p:txBody>
      </p:sp>
      <p:sp>
        <p:nvSpPr>
          <p:cNvPr id="16397" name="AutoShape 14"/>
          <p:cNvSpPr/>
          <p:nvPr/>
        </p:nvSpPr>
        <p:spPr>
          <a:xfrm>
            <a:off x="1281113" y="1268413"/>
            <a:ext cx="2984500" cy="576262"/>
          </a:xfrm>
          <a:prstGeom prst="bevel">
            <a:avLst>
              <a:gd name="adj" fmla="val 8264"/>
            </a:avLst>
          </a:prstGeom>
          <a:solidFill>
            <a:srgbClr val="FFCC99"/>
          </a:solidFill>
          <a:ln w="38100">
            <a:noFill/>
          </a:ln>
        </p:spPr>
        <p:txBody>
          <a:bodyPr wrap="none" anchor="ctr" anchorCtr="0"/>
          <a:p>
            <a:pPr marL="457200" indent="-457200">
              <a:lnSpc>
                <a:spcPct val="110000"/>
              </a:lnSpc>
            </a:pPr>
            <a:r>
              <a:rPr lang="en-US" altLang="zh-CN" sz="1600" b="1" dirty="0">
                <a:solidFill>
                  <a:schemeClr val="bg2"/>
                </a:solidFill>
                <a:latin typeface="Arial" panose="020B0604020202020204" pitchFamily="34" charset="0"/>
                <a:ea typeface="宋体" panose="02010600030101010101" pitchFamily="2" charset="-122"/>
              </a:rPr>
              <a:t>1. </a:t>
            </a:r>
            <a:r>
              <a:rPr lang="zh-CN" altLang="en-US" sz="1600" b="1" dirty="0">
                <a:solidFill>
                  <a:schemeClr val="bg2"/>
                </a:solidFill>
                <a:latin typeface="Arial" panose="020B0604020202020204" pitchFamily="34" charset="0"/>
                <a:ea typeface="宋体" panose="02010600030101010101" pitchFamily="2" charset="-122"/>
              </a:rPr>
              <a:t>工作描述（全部作业人名单）</a:t>
            </a:r>
            <a:endParaRPr lang="zh-CN" altLang="en-US" sz="1600" b="1" dirty="0">
              <a:solidFill>
                <a:schemeClr val="bg2"/>
              </a:solidFill>
              <a:latin typeface="Arial" panose="020B0604020202020204" pitchFamily="34" charset="0"/>
              <a:ea typeface="宋体" panose="02010600030101010101" pitchFamily="2" charset="-122"/>
            </a:endParaRPr>
          </a:p>
        </p:txBody>
      </p:sp>
      <p:sp>
        <p:nvSpPr>
          <p:cNvPr id="142351" name="Line 15"/>
          <p:cNvSpPr>
            <a:spLocks noChangeShapeType="1"/>
          </p:cNvSpPr>
          <p:nvPr/>
        </p:nvSpPr>
        <p:spPr bwMode="auto">
          <a:xfrm>
            <a:off x="4259263" y="5084763"/>
            <a:ext cx="857250"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2352" name="Line 16"/>
          <p:cNvSpPr>
            <a:spLocks noChangeShapeType="1"/>
          </p:cNvSpPr>
          <p:nvPr/>
        </p:nvSpPr>
        <p:spPr bwMode="auto">
          <a:xfrm>
            <a:off x="4265613" y="5589270"/>
            <a:ext cx="857250"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2353" name="Line 17"/>
          <p:cNvSpPr>
            <a:spLocks noChangeShapeType="1"/>
          </p:cNvSpPr>
          <p:nvPr/>
        </p:nvSpPr>
        <p:spPr bwMode="auto">
          <a:xfrm>
            <a:off x="4256405" y="3355658"/>
            <a:ext cx="623888"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2354" name="Line 18"/>
          <p:cNvSpPr>
            <a:spLocks noChangeShapeType="1"/>
          </p:cNvSpPr>
          <p:nvPr/>
        </p:nvSpPr>
        <p:spPr bwMode="auto">
          <a:xfrm>
            <a:off x="4259263" y="2276793"/>
            <a:ext cx="623888"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2355" name="Line 19"/>
          <p:cNvSpPr>
            <a:spLocks noChangeShapeType="1"/>
          </p:cNvSpPr>
          <p:nvPr/>
        </p:nvSpPr>
        <p:spPr bwMode="auto">
          <a:xfrm>
            <a:off x="4259263" y="1557338"/>
            <a:ext cx="623888"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2357" name="AutoShape 21"/>
          <p:cNvSpPr/>
          <p:nvPr/>
        </p:nvSpPr>
        <p:spPr>
          <a:xfrm>
            <a:off x="650875" y="1249363"/>
            <a:ext cx="485775" cy="4267200"/>
          </a:xfrm>
          <a:prstGeom prst="downArrow">
            <a:avLst>
              <a:gd name="adj1" fmla="val 50000"/>
              <a:gd name="adj2" fmla="val 219607"/>
            </a:avLst>
          </a:prstGeom>
          <a:solidFill>
            <a:srgbClr val="FB1313"/>
          </a:solidFill>
          <a:ln w="9525" cap="flat" cmpd="sng">
            <a:solidFill>
              <a:srgbClr val="FB1313"/>
            </a:solidFill>
            <a:prstDash val="solid"/>
            <a:miter/>
            <a:headEnd type="none" w="med" len="med"/>
            <a:tailEnd type="none" w="med" len="med"/>
          </a:ln>
        </p:spPr>
        <p:txBody>
          <a:bodyPr wrap="none" anchor="ctr" anchorCtr="0"/>
          <a:p>
            <a:pPr algn="ctr">
              <a:lnSpc>
                <a:spcPct val="110000"/>
              </a:lnSpc>
            </a:pPr>
            <a:endParaRPr lang="zh-CN" altLang="en-US" sz="1600" dirty="0">
              <a:solidFill>
                <a:srgbClr val="FB1313"/>
              </a:solidFill>
              <a:latin typeface="Arial" panose="020B0604020202020204" pitchFamily="34" charset="0"/>
              <a:ea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5196205" y="808355"/>
            <a:ext cx="3985895" cy="50952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423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p:cNvSpPr>
          <p:nvPr>
            <p:ph idx="1"/>
          </p:nvPr>
        </p:nvSpPr>
        <p:spPr>
          <a:xfrm>
            <a:off x="704850" y="908050"/>
            <a:ext cx="8348663" cy="865188"/>
          </a:xfrm>
          <a:ln/>
        </p:spPr>
        <p:txBody>
          <a:bodyPr vert="horz" wrap="square" lIns="87536" tIns="43768" rIns="87536" bIns="43768" anchor="t" anchorCtr="0"/>
          <a:p>
            <a:pPr>
              <a:spcBef>
                <a:spcPct val="70000"/>
              </a:spcBef>
            </a:pPr>
            <a:r>
              <a:rPr lang="zh-CN" altLang="en-US" sz="2000" dirty="0">
                <a:ea typeface="宋体" panose="02010600030101010101" pitchFamily="2" charset="-122"/>
              </a:rPr>
              <a:t>特种作业包括临时用电作业、动火作业、受限空间作业、吊装作业、高处作业、动土作业、断路作业和盲板抽堵。</a:t>
            </a:r>
            <a:endParaRPr lang="en-US" altLang="zh-CN" sz="1900" dirty="0">
              <a:ea typeface="宋体" panose="02010600030101010101" pitchFamily="2" charset="-122"/>
            </a:endParaRPr>
          </a:p>
        </p:txBody>
      </p:sp>
      <p:grpSp>
        <p:nvGrpSpPr>
          <p:cNvPr id="17411" name="Group 18"/>
          <p:cNvGrpSpPr>
            <a:grpSpLocks noChangeAspect="1"/>
          </p:cNvGrpSpPr>
          <p:nvPr/>
        </p:nvGrpSpPr>
        <p:grpSpPr>
          <a:xfrm>
            <a:off x="704850" y="1989138"/>
            <a:ext cx="8343900" cy="3657600"/>
            <a:chOff x="1764" y="4183"/>
            <a:chExt cx="13141" cy="5760"/>
          </a:xfrm>
        </p:grpSpPr>
        <p:sp>
          <p:nvSpPr>
            <p:cNvPr id="17413" name="AutoShape 19"/>
            <p:cNvSpPr>
              <a:spLocks noChangeAspect="1"/>
            </p:cNvSpPr>
            <p:nvPr/>
          </p:nvSpPr>
          <p:spPr>
            <a:xfrm>
              <a:off x="1764" y="4183"/>
              <a:ext cx="13141" cy="5760"/>
            </a:xfrm>
            <a:prstGeom prst="rect">
              <a:avLst/>
            </a:prstGeom>
            <a:noFill/>
            <a:ln w="9525">
              <a:noFill/>
            </a:ln>
          </p:spPr>
          <p:txBody>
            <a:bodyPr/>
            <a:p>
              <a:endParaRPr lang="zh-CN" altLang="en-US" dirty="0">
                <a:latin typeface="Times New Roman" panose="02020603050405020304" pitchFamily="18" charset="0"/>
                <a:ea typeface="宋体" panose="02010600030101010101" pitchFamily="2" charset="-122"/>
              </a:endParaRPr>
            </a:p>
          </p:txBody>
        </p:sp>
        <p:sp>
          <p:nvSpPr>
            <p:cNvPr id="17414" name="Oval 2"/>
            <p:cNvSpPr/>
            <p:nvPr/>
          </p:nvSpPr>
          <p:spPr>
            <a:xfrm>
              <a:off x="2125" y="5150"/>
              <a:ext cx="3785" cy="1081"/>
            </a:xfrm>
            <a:prstGeom prst="ellipse">
              <a:avLst/>
            </a:prstGeom>
            <a:gradFill rotWithShape="0">
              <a:gsLst>
                <a:gs pos="0">
                  <a:srgbClr val="B7CFFF"/>
                </a:gs>
                <a:gs pos="100000">
                  <a:srgbClr val="FFFFFF"/>
                </a:gs>
              </a:gsLst>
              <a:lin ang="5400000" scaled="1"/>
              <a:tileRect/>
            </a:gradFill>
            <a:ln w="9525" cap="flat" cmpd="sng">
              <a:solidFill>
                <a:srgbClr val="000066"/>
              </a:solidFill>
              <a:prstDash val="solid"/>
              <a:headEnd type="none" w="med" len="med"/>
              <a:tailEnd type="none" w="med" len="med"/>
            </a:ln>
          </p:spPr>
          <p:txBody>
            <a:bodyPr anchor="ctr" anchorCtr="0"/>
            <a:p>
              <a:pPr algn="ctr"/>
              <a:r>
                <a:rPr lang="zh-CN" altLang="en-US" sz="1800" b="1" dirty="0">
                  <a:solidFill>
                    <a:srgbClr val="000066"/>
                  </a:solidFill>
                  <a:latin typeface="Calibri" panose="020F0502020204030204" pitchFamily="34" charset="0"/>
                  <a:ea typeface="宋体" panose="02010600030101010101" pitchFamily="2" charset="-122"/>
                </a:rPr>
                <a:t>临时用电作业</a:t>
              </a:r>
              <a:endParaRPr lang="zh-CN" altLang="x-none" dirty="0">
                <a:latin typeface="Times New Roman" panose="02020603050405020304" pitchFamily="18" charset="0"/>
                <a:ea typeface="宋体" panose="02010600030101010101" pitchFamily="2" charset="-122"/>
              </a:endParaRPr>
            </a:p>
          </p:txBody>
        </p:sp>
        <p:sp>
          <p:nvSpPr>
            <p:cNvPr id="17415" name="Oval 3"/>
            <p:cNvSpPr/>
            <p:nvPr/>
          </p:nvSpPr>
          <p:spPr>
            <a:xfrm>
              <a:off x="3923" y="8683"/>
              <a:ext cx="2584" cy="900"/>
            </a:xfrm>
            <a:prstGeom prst="ellipse">
              <a:avLst/>
            </a:prstGeom>
            <a:gradFill rotWithShape="0">
              <a:gsLst>
                <a:gs pos="0">
                  <a:srgbClr val="B7CFFF"/>
                </a:gs>
                <a:gs pos="100000">
                  <a:srgbClr val="FFFFFF"/>
                </a:gs>
              </a:gsLst>
              <a:lin ang="5400000" scaled="1"/>
              <a:tileRect/>
            </a:gradFill>
            <a:ln w="9525" cap="flat" cmpd="sng">
              <a:solidFill>
                <a:srgbClr val="000066"/>
              </a:solidFill>
              <a:prstDash val="solid"/>
              <a:headEnd type="none" w="med" len="med"/>
              <a:tailEnd type="none" w="med" len="med"/>
            </a:ln>
          </p:spPr>
          <p:txBody>
            <a:bodyPr wrap="none" anchor="ctr" anchorCtr="0"/>
            <a:p>
              <a:pPr algn="ctr"/>
              <a:r>
                <a:rPr lang="zh-CN" altLang="en-US" sz="2000" b="1" dirty="0">
                  <a:solidFill>
                    <a:srgbClr val="000066"/>
                  </a:solidFill>
                  <a:latin typeface="Calibri" panose="020F0502020204030204" pitchFamily="34" charset="0"/>
                  <a:ea typeface="宋体" panose="02010600030101010101" pitchFamily="2" charset="-122"/>
                </a:rPr>
                <a:t>高处作业</a:t>
              </a:r>
              <a:endParaRPr lang="zh-CN" altLang="x-none" dirty="0">
                <a:latin typeface="Times New Roman" panose="02020603050405020304" pitchFamily="18" charset="0"/>
                <a:ea typeface="宋体" panose="02010600030101010101" pitchFamily="2" charset="-122"/>
              </a:endParaRPr>
            </a:p>
          </p:txBody>
        </p:sp>
        <p:sp>
          <p:nvSpPr>
            <p:cNvPr id="2" name="Oval 4"/>
            <p:cNvSpPr>
              <a:spLocks noChangeArrowheads="1"/>
            </p:cNvSpPr>
            <p:nvPr/>
          </p:nvSpPr>
          <p:spPr bwMode="auto">
            <a:xfrm>
              <a:off x="5724" y="6603"/>
              <a:ext cx="5400" cy="1720"/>
            </a:xfrm>
            <a:prstGeom prst="ellipse">
              <a:avLst/>
            </a:prstGeom>
            <a:gradFill rotWithShape="1">
              <a:gsLst>
                <a:gs pos="0">
                  <a:srgbClr val="CCFFFF">
                    <a:alpha val="99001"/>
                  </a:srgbClr>
                </a:gs>
                <a:gs pos="100000">
                  <a:srgbClr val="CCFFFF">
                    <a:gamma/>
                    <a:shade val="46275"/>
                    <a:invGamma/>
                  </a:srgbClr>
                </a:gs>
              </a:gsLst>
              <a:lin ang="5400000" scaled="1"/>
            </a:gradFill>
            <a:ln w="9525">
              <a:solidFill>
                <a:srgbClr val="00FF00"/>
              </a:solidFill>
              <a:round/>
            </a:ln>
            <a:effectLst>
              <a:outerShdw dist="107763" dir="18900000" algn="ctr" rotWithShape="0">
                <a:srgbClr val="000066"/>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00066"/>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rPr>
                <a:t>安全工作许可证</a:t>
              </a:r>
              <a:endParaRPr kumimoji="0" 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417" name="Oval 5"/>
            <p:cNvSpPr/>
            <p:nvPr/>
          </p:nvSpPr>
          <p:spPr>
            <a:xfrm>
              <a:off x="11124" y="5024"/>
              <a:ext cx="3780" cy="1139"/>
            </a:xfrm>
            <a:prstGeom prst="ellipse">
              <a:avLst/>
            </a:prstGeom>
            <a:gradFill rotWithShape="0">
              <a:gsLst>
                <a:gs pos="0">
                  <a:srgbClr val="B7CFFF"/>
                </a:gs>
                <a:gs pos="100000">
                  <a:srgbClr val="FFFFFF"/>
                </a:gs>
              </a:gsLst>
              <a:lin ang="5400000" scaled="1"/>
              <a:tileRect/>
            </a:gradFill>
            <a:ln w="9525" cap="flat" cmpd="sng">
              <a:solidFill>
                <a:srgbClr val="000066"/>
              </a:solidFill>
              <a:prstDash val="solid"/>
              <a:headEnd type="none" w="med" len="med"/>
              <a:tailEnd type="none" w="med" len="med"/>
            </a:ln>
          </p:spPr>
          <p:txBody>
            <a:bodyPr anchor="ctr" anchorCtr="0"/>
            <a:p>
              <a:pPr algn="just"/>
              <a:r>
                <a:rPr lang="zh-CN" altLang="en-US" sz="1800" b="1" dirty="0">
                  <a:solidFill>
                    <a:srgbClr val="000066"/>
                  </a:solidFill>
                  <a:latin typeface="Calibri" panose="020F0502020204030204" pitchFamily="34" charset="0"/>
                  <a:ea typeface="宋体" panose="02010600030101010101" pitchFamily="2" charset="-122"/>
                </a:rPr>
                <a:t>受限空间作业</a:t>
              </a:r>
              <a:endParaRPr lang="zh-CN" altLang="x-none" dirty="0">
                <a:latin typeface="Times New Roman" panose="02020603050405020304" pitchFamily="18" charset="0"/>
                <a:ea typeface="宋体" panose="02010600030101010101" pitchFamily="2" charset="-122"/>
              </a:endParaRPr>
            </a:p>
          </p:txBody>
        </p:sp>
        <p:sp>
          <p:nvSpPr>
            <p:cNvPr id="17418" name="Line 6"/>
            <p:cNvSpPr/>
            <p:nvPr/>
          </p:nvSpPr>
          <p:spPr>
            <a:xfrm>
              <a:off x="5364" y="6162"/>
              <a:ext cx="953" cy="581"/>
            </a:xfrm>
            <a:prstGeom prst="line">
              <a:avLst/>
            </a:prstGeom>
            <a:ln w="38100" cap="flat" cmpd="sng">
              <a:solidFill>
                <a:srgbClr val="000066"/>
              </a:solidFill>
              <a:prstDash val="solid"/>
              <a:headEnd type="triangle" w="med" len="med"/>
              <a:tailEnd type="triangle" w="med" len="med"/>
            </a:ln>
          </p:spPr>
        </p:sp>
        <p:sp>
          <p:nvSpPr>
            <p:cNvPr id="17419" name="Line 7"/>
            <p:cNvSpPr/>
            <p:nvPr/>
          </p:nvSpPr>
          <p:spPr>
            <a:xfrm flipH="1">
              <a:off x="5904" y="8143"/>
              <a:ext cx="731" cy="513"/>
            </a:xfrm>
            <a:prstGeom prst="line">
              <a:avLst/>
            </a:prstGeom>
            <a:ln w="38100" cap="flat" cmpd="sng">
              <a:solidFill>
                <a:srgbClr val="000066"/>
              </a:solidFill>
              <a:prstDash val="solid"/>
              <a:headEnd type="triangle" w="med" len="med"/>
              <a:tailEnd type="triangle" w="med" len="med"/>
            </a:ln>
          </p:spPr>
        </p:sp>
        <p:sp>
          <p:nvSpPr>
            <p:cNvPr id="17420" name="Line 8"/>
            <p:cNvSpPr/>
            <p:nvPr/>
          </p:nvSpPr>
          <p:spPr>
            <a:xfrm flipV="1">
              <a:off x="10763" y="6036"/>
              <a:ext cx="882" cy="667"/>
            </a:xfrm>
            <a:prstGeom prst="line">
              <a:avLst/>
            </a:prstGeom>
            <a:ln w="38100" cap="flat" cmpd="sng">
              <a:solidFill>
                <a:srgbClr val="000066"/>
              </a:solidFill>
              <a:prstDash val="solid"/>
              <a:headEnd type="triangle" w="med" len="med"/>
              <a:tailEnd type="triangle" w="med" len="med"/>
            </a:ln>
          </p:spPr>
        </p:sp>
        <p:sp>
          <p:nvSpPr>
            <p:cNvPr id="17421" name="Oval 9"/>
            <p:cNvSpPr/>
            <p:nvPr/>
          </p:nvSpPr>
          <p:spPr>
            <a:xfrm>
              <a:off x="7164" y="4543"/>
              <a:ext cx="2584" cy="950"/>
            </a:xfrm>
            <a:prstGeom prst="ellipse">
              <a:avLst/>
            </a:prstGeom>
            <a:gradFill rotWithShape="0">
              <a:gsLst>
                <a:gs pos="0">
                  <a:srgbClr val="B7CFFF"/>
                </a:gs>
                <a:gs pos="100000">
                  <a:srgbClr val="FFFFFF"/>
                </a:gs>
              </a:gsLst>
              <a:lin ang="5400000" scaled="1"/>
              <a:tileRect/>
            </a:gradFill>
            <a:ln w="9525" cap="flat" cmpd="sng">
              <a:solidFill>
                <a:srgbClr val="000066"/>
              </a:solidFill>
              <a:prstDash val="solid"/>
              <a:headEnd type="none" w="med" len="med"/>
              <a:tailEnd type="none" w="med" len="med"/>
            </a:ln>
          </p:spPr>
          <p:txBody>
            <a:bodyPr wrap="none" anchor="ctr" anchorCtr="0"/>
            <a:p>
              <a:pPr algn="ctr"/>
              <a:r>
                <a:rPr lang="zh-CN" altLang="en-US" sz="2000" b="1" dirty="0">
                  <a:solidFill>
                    <a:srgbClr val="000066"/>
                  </a:solidFill>
                  <a:latin typeface="Calibri" panose="020F0502020204030204" pitchFamily="34" charset="0"/>
                  <a:ea typeface="宋体" panose="02010600030101010101" pitchFamily="2" charset="-122"/>
                </a:rPr>
                <a:t>动火作业</a:t>
              </a:r>
              <a:endParaRPr lang="zh-CN" altLang="x-none" dirty="0">
                <a:latin typeface="Times New Roman" panose="02020603050405020304" pitchFamily="18" charset="0"/>
                <a:ea typeface="宋体" panose="02010600030101010101" pitchFamily="2" charset="-122"/>
              </a:endParaRPr>
            </a:p>
          </p:txBody>
        </p:sp>
        <p:sp>
          <p:nvSpPr>
            <p:cNvPr id="17422" name="Oval 11"/>
            <p:cNvSpPr/>
            <p:nvPr/>
          </p:nvSpPr>
          <p:spPr>
            <a:xfrm>
              <a:off x="10404" y="8683"/>
              <a:ext cx="2584" cy="952"/>
            </a:xfrm>
            <a:prstGeom prst="ellipse">
              <a:avLst/>
            </a:prstGeom>
            <a:gradFill rotWithShape="0">
              <a:gsLst>
                <a:gs pos="0">
                  <a:srgbClr val="B7CFFF"/>
                </a:gs>
                <a:gs pos="100000">
                  <a:srgbClr val="FFFFFF"/>
                </a:gs>
              </a:gsLst>
              <a:lin ang="5400000" scaled="1"/>
              <a:tileRect/>
            </a:gradFill>
            <a:ln w="9525" cap="flat" cmpd="sng">
              <a:solidFill>
                <a:srgbClr val="000066"/>
              </a:solidFill>
              <a:prstDash val="solid"/>
              <a:headEnd type="none" w="med" len="med"/>
              <a:tailEnd type="none" w="med" len="med"/>
            </a:ln>
          </p:spPr>
          <p:txBody>
            <a:bodyPr wrap="none" anchor="ctr" anchorCtr="0"/>
            <a:p>
              <a:pPr algn="ctr"/>
              <a:r>
                <a:rPr lang="zh-CN" altLang="en-US" sz="2000" b="1" dirty="0">
                  <a:solidFill>
                    <a:srgbClr val="000066"/>
                  </a:solidFill>
                  <a:latin typeface="Calibri" panose="020F0502020204030204" pitchFamily="34" charset="0"/>
                  <a:ea typeface="宋体" panose="02010600030101010101" pitchFamily="2" charset="-122"/>
                </a:rPr>
                <a:t>吊装作业</a:t>
              </a:r>
              <a:endParaRPr lang="zh-CN" altLang="x-none" dirty="0">
                <a:latin typeface="Times New Roman" panose="02020603050405020304" pitchFamily="18" charset="0"/>
                <a:ea typeface="宋体" panose="02010600030101010101" pitchFamily="2" charset="-122"/>
              </a:endParaRPr>
            </a:p>
          </p:txBody>
        </p:sp>
        <p:sp>
          <p:nvSpPr>
            <p:cNvPr id="17423" name="Line 12"/>
            <p:cNvSpPr/>
            <p:nvPr/>
          </p:nvSpPr>
          <p:spPr>
            <a:xfrm>
              <a:off x="10224" y="8143"/>
              <a:ext cx="850" cy="492"/>
            </a:xfrm>
            <a:prstGeom prst="line">
              <a:avLst/>
            </a:prstGeom>
            <a:ln w="38100" cap="flat" cmpd="sng">
              <a:solidFill>
                <a:srgbClr val="000066"/>
              </a:solidFill>
              <a:prstDash val="solid"/>
              <a:headEnd type="triangle" w="med" len="med"/>
              <a:tailEnd type="triangle" w="med" len="med"/>
            </a:ln>
          </p:spPr>
        </p:sp>
        <p:sp>
          <p:nvSpPr>
            <p:cNvPr id="17424" name="Line 14"/>
            <p:cNvSpPr/>
            <p:nvPr/>
          </p:nvSpPr>
          <p:spPr>
            <a:xfrm>
              <a:off x="8424" y="5622"/>
              <a:ext cx="2" cy="773"/>
            </a:xfrm>
            <a:prstGeom prst="line">
              <a:avLst/>
            </a:prstGeom>
            <a:ln w="38100" cap="flat" cmpd="sng">
              <a:solidFill>
                <a:srgbClr val="000066"/>
              </a:solidFill>
              <a:prstDash val="solid"/>
              <a:headEnd type="triangle" w="med" len="med"/>
              <a:tailEnd type="triangle" w="med" len="med"/>
            </a:ln>
          </p:spPr>
        </p:sp>
        <p:sp>
          <p:nvSpPr>
            <p:cNvPr id="17425" name="Oval 5"/>
            <p:cNvSpPr/>
            <p:nvPr/>
          </p:nvSpPr>
          <p:spPr>
            <a:xfrm>
              <a:off x="12205" y="6950"/>
              <a:ext cx="2700" cy="900"/>
            </a:xfrm>
            <a:prstGeom prst="ellipse">
              <a:avLst/>
            </a:prstGeom>
            <a:gradFill rotWithShape="0">
              <a:gsLst>
                <a:gs pos="0">
                  <a:srgbClr val="B7CFFF"/>
                </a:gs>
                <a:gs pos="100000">
                  <a:srgbClr val="FFFFFF"/>
                </a:gs>
              </a:gsLst>
              <a:lin ang="5400000" scaled="1"/>
              <a:tileRect/>
            </a:gradFill>
            <a:ln w="9525" cap="flat" cmpd="sng">
              <a:solidFill>
                <a:srgbClr val="000066"/>
              </a:solidFill>
              <a:prstDash val="solid"/>
              <a:headEnd type="none" w="med" len="med"/>
              <a:tailEnd type="none" w="med" len="med"/>
            </a:ln>
          </p:spPr>
          <p:txBody>
            <a:bodyPr anchor="ctr" anchorCtr="0"/>
            <a:p>
              <a:pPr algn="just"/>
              <a:r>
                <a:rPr lang="zh-CN" altLang="en-US" sz="1800" b="1" dirty="0">
                  <a:solidFill>
                    <a:srgbClr val="000066"/>
                  </a:solidFill>
                  <a:latin typeface="Calibri" panose="020F0502020204030204" pitchFamily="34" charset="0"/>
                  <a:ea typeface="宋体" panose="02010600030101010101" pitchFamily="2" charset="-122"/>
                </a:rPr>
                <a:t>断路作业</a:t>
              </a:r>
              <a:endParaRPr lang="zh-CN" altLang="x-none" dirty="0">
                <a:latin typeface="Times New Roman" panose="02020603050405020304" pitchFamily="18" charset="0"/>
                <a:ea typeface="宋体" panose="02010600030101010101" pitchFamily="2" charset="-122"/>
              </a:endParaRPr>
            </a:p>
          </p:txBody>
        </p:sp>
        <p:sp>
          <p:nvSpPr>
            <p:cNvPr id="17426" name="Line 7"/>
            <p:cNvSpPr/>
            <p:nvPr/>
          </p:nvSpPr>
          <p:spPr>
            <a:xfrm flipH="1" flipV="1">
              <a:off x="4825" y="7490"/>
              <a:ext cx="720" cy="27"/>
            </a:xfrm>
            <a:prstGeom prst="line">
              <a:avLst/>
            </a:prstGeom>
            <a:ln w="38100" cap="flat" cmpd="sng">
              <a:solidFill>
                <a:srgbClr val="000066"/>
              </a:solidFill>
              <a:prstDash val="solid"/>
              <a:headEnd type="triangle" w="med" len="med"/>
              <a:tailEnd type="triangle" w="med" len="med"/>
            </a:ln>
          </p:spPr>
        </p:sp>
        <p:sp>
          <p:nvSpPr>
            <p:cNvPr id="17427" name="Oval 2"/>
            <p:cNvSpPr/>
            <p:nvPr/>
          </p:nvSpPr>
          <p:spPr>
            <a:xfrm>
              <a:off x="1945" y="6950"/>
              <a:ext cx="2880" cy="900"/>
            </a:xfrm>
            <a:prstGeom prst="ellipse">
              <a:avLst/>
            </a:prstGeom>
            <a:gradFill rotWithShape="0">
              <a:gsLst>
                <a:gs pos="0">
                  <a:srgbClr val="B7CFFF"/>
                </a:gs>
                <a:gs pos="100000">
                  <a:srgbClr val="FFFFFF"/>
                </a:gs>
              </a:gsLst>
              <a:lin ang="5400000" scaled="1"/>
              <a:tileRect/>
            </a:gradFill>
            <a:ln w="9525" cap="flat" cmpd="sng">
              <a:solidFill>
                <a:srgbClr val="000066"/>
              </a:solidFill>
              <a:prstDash val="solid"/>
              <a:headEnd type="none" w="med" len="med"/>
              <a:tailEnd type="none" w="med" len="med"/>
            </a:ln>
          </p:spPr>
          <p:txBody>
            <a:bodyPr anchor="ctr" anchorCtr="0"/>
            <a:p>
              <a:pPr algn="ctr"/>
              <a:r>
                <a:rPr lang="zh-CN" altLang="en-US" sz="1800" b="1" dirty="0">
                  <a:solidFill>
                    <a:srgbClr val="000066"/>
                  </a:solidFill>
                  <a:latin typeface="Calibri" panose="020F0502020204030204" pitchFamily="34" charset="0"/>
                  <a:ea typeface="宋体" panose="02010600030101010101" pitchFamily="2" charset="-122"/>
                </a:rPr>
                <a:t>动土作业</a:t>
              </a:r>
              <a:endParaRPr lang="zh-CN" altLang="x-none" dirty="0">
                <a:latin typeface="Times New Roman" panose="02020603050405020304" pitchFamily="18" charset="0"/>
                <a:ea typeface="宋体" panose="02010600030101010101" pitchFamily="2" charset="-122"/>
              </a:endParaRPr>
            </a:p>
          </p:txBody>
        </p:sp>
        <p:sp>
          <p:nvSpPr>
            <p:cNvPr id="17428" name="Line 7"/>
            <p:cNvSpPr/>
            <p:nvPr/>
          </p:nvSpPr>
          <p:spPr>
            <a:xfrm flipH="1" flipV="1">
              <a:off x="11305" y="7490"/>
              <a:ext cx="720" cy="1"/>
            </a:xfrm>
            <a:prstGeom prst="line">
              <a:avLst/>
            </a:prstGeom>
            <a:ln w="38100" cap="flat" cmpd="sng">
              <a:solidFill>
                <a:srgbClr val="000066"/>
              </a:solidFill>
              <a:prstDash val="solid"/>
              <a:headEnd type="triangle" w="med" len="med"/>
              <a:tailEnd type="triangle" w="med" len="med"/>
            </a:ln>
          </p:spPr>
        </p:sp>
      </p:grpSp>
      <p:sp>
        <p:nvSpPr>
          <p:cNvPr id="37" name="Rectangle 2"/>
          <p:cNvSpPr>
            <a:spLocks noGrp="1" noChangeArrowheads="1"/>
          </p:cNvSpPr>
          <p:nvPr>
            <p:ph type="title"/>
          </p:nvPr>
        </p:nvSpPr>
        <p:spPr>
          <a:xfrm>
            <a:off x="560388" y="188913"/>
            <a:ext cx="7929563" cy="493713"/>
          </a:xfrm>
        </p:spPr>
        <p:txBody>
          <a:bodyPr vert="horz" wrap="square" lIns="87536" tIns="43768" rIns="87536" bIns="43768" numCol="1" anchor="t" anchorCtr="0" compatLnSpc="1">
            <a:spAutoFit/>
          </a:bodyPr>
          <a:lstStyle/>
          <a:p>
            <a:pPr marL="857250" marR="0" lvl="0" indent="-857250" algn="l" defTabSz="875030" rtl="0" eaLnBrk="0" fontAlgn="base" latinLnBrk="0" hangingPunct="0">
              <a:lnSpc>
                <a:spcPct val="11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rPr>
              <a:t>6</a:t>
            </a:r>
            <a:r>
              <a:rPr kumimoji="0" lang="zh-CN" altLang="en-US"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rPr>
              <a:t>、特种作业安全许可证</a:t>
            </a:r>
            <a:endParaRPr kumimoji="0" lang="en-US" altLang="zh-CN"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endParaRPr>
          </a:p>
        </p:txBody>
      </p:sp>
      <p:sp>
        <p:nvSpPr>
          <p:cNvPr id="4" name="Oval 5"/>
          <p:cNvSpPr/>
          <p:nvPr>
            <p:custDataLst>
              <p:tags r:id="rId1"/>
            </p:custDataLst>
          </p:nvPr>
        </p:nvSpPr>
        <p:spPr>
          <a:xfrm>
            <a:off x="3950335" y="4994910"/>
            <a:ext cx="2007235" cy="652145"/>
          </a:xfrm>
          <a:prstGeom prst="ellipse">
            <a:avLst/>
          </a:prstGeom>
          <a:gradFill rotWithShape="0">
            <a:gsLst>
              <a:gs pos="0">
                <a:srgbClr val="B7CFFF"/>
              </a:gs>
              <a:gs pos="100000">
                <a:srgbClr val="FFFFFF"/>
              </a:gs>
            </a:gsLst>
            <a:lin ang="5400000" scaled="1"/>
            <a:tileRect/>
          </a:gradFill>
          <a:ln w="9525" cap="flat" cmpd="sng">
            <a:solidFill>
              <a:srgbClr val="000066"/>
            </a:solidFill>
            <a:prstDash val="solid"/>
            <a:headEnd type="none" w="med" len="med"/>
            <a:tailEnd type="none" w="med" len="med"/>
          </a:ln>
        </p:spPr>
        <p:txBody>
          <a:bodyPr anchor="ctr" anchorCtr="0"/>
          <a:p>
            <a:pPr algn="just"/>
            <a:r>
              <a:rPr lang="zh-CN" altLang="en-US" sz="1800" b="1" dirty="0">
                <a:solidFill>
                  <a:srgbClr val="000066"/>
                </a:solidFill>
                <a:latin typeface="Calibri" panose="020F0502020204030204" pitchFamily="34" charset="0"/>
                <a:ea typeface="宋体" panose="02010600030101010101" pitchFamily="2" charset="-122"/>
              </a:rPr>
              <a:t>盲板抽堵作业</a:t>
            </a:r>
            <a:endParaRPr lang="zh-CN" altLang="x-none" dirty="0">
              <a:latin typeface="Times New Roman" panose="02020603050405020304" pitchFamily="18" charset="0"/>
              <a:ea typeface="宋体" panose="02010600030101010101" pitchFamily="2" charset="-122"/>
            </a:endParaRPr>
          </a:p>
        </p:txBody>
      </p:sp>
      <p:sp>
        <p:nvSpPr>
          <p:cNvPr id="5" name="Line 8"/>
          <p:cNvSpPr/>
          <p:nvPr>
            <p:custDataLst>
              <p:tags r:id="rId2"/>
            </p:custDataLst>
          </p:nvPr>
        </p:nvSpPr>
        <p:spPr>
          <a:xfrm flipV="1">
            <a:off x="4927600" y="4591050"/>
            <a:ext cx="18415" cy="405130"/>
          </a:xfrm>
          <a:prstGeom prst="line">
            <a:avLst/>
          </a:prstGeom>
          <a:ln w="38100" cap="flat" cmpd="sng">
            <a:solidFill>
              <a:srgbClr val="000066"/>
            </a:solidFill>
            <a:prstDash val="solid"/>
            <a:headEnd type="triangle" w="med" len="med"/>
            <a:tailEnd type="triangle" w="med" len="med"/>
          </a:ln>
        </p:spPr>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3"/>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8436" name="Rectangle 3"/>
          <p:cNvSpPr>
            <a:spLocks noGrp="1"/>
          </p:cNvSpPr>
          <p:nvPr>
            <p:ph idx="1"/>
          </p:nvPr>
        </p:nvSpPr>
        <p:spPr>
          <a:xfrm>
            <a:off x="563563" y="819150"/>
            <a:ext cx="9342437" cy="5618163"/>
          </a:xfrm>
          <a:ln/>
        </p:spPr>
        <p:txBody>
          <a:bodyPr vert="horz" wrap="square" lIns="87536" tIns="43768" rIns="87536" bIns="43768" anchor="t" anchorCtr="0"/>
          <a:p>
            <a:pPr>
              <a:spcBef>
                <a:spcPct val="70000"/>
              </a:spcBef>
            </a:pPr>
            <a:r>
              <a:rPr lang="zh-CN" altLang="en-US" dirty="0">
                <a:ea typeface="宋体" panose="02010600030101010101" pitchFamily="2" charset="-122"/>
              </a:rPr>
              <a:t>特种作业安全许可证是液空中国安全工作许可证的一个重要补充， 旨在确保与特种作业相关的风险和要素得到识别和控制，确保安全进行作业。</a:t>
            </a:r>
            <a:r>
              <a:rPr lang="en-US" altLang="zh-CN" dirty="0">
                <a:ea typeface="宋体" panose="02010600030101010101" pitchFamily="2" charset="-122"/>
              </a:rPr>
              <a:t> </a:t>
            </a:r>
            <a:endParaRPr lang="en-US" altLang="zh-CN" dirty="0">
              <a:ea typeface="宋体" panose="02010600030101010101" pitchFamily="2" charset="-122"/>
            </a:endParaRPr>
          </a:p>
          <a:p>
            <a:pPr>
              <a:spcBef>
                <a:spcPct val="70000"/>
              </a:spcBef>
            </a:pPr>
            <a:endParaRPr lang="en-US" altLang="zh-CN" dirty="0">
              <a:ea typeface="宋体" panose="02010600030101010101" pitchFamily="2" charset="-122"/>
            </a:endParaRPr>
          </a:p>
        </p:txBody>
      </p:sp>
      <p:sp>
        <p:nvSpPr>
          <p:cNvPr id="18437" name="AutoShape 4">
            <a:hlinkClick r:id="" action="ppaction://noaction"/>
          </p:cNvPr>
          <p:cNvSpPr/>
          <p:nvPr/>
        </p:nvSpPr>
        <p:spPr>
          <a:xfrm>
            <a:off x="0" y="6132513"/>
            <a:ext cx="568325" cy="725487"/>
          </a:xfrm>
          <a:prstGeom prst="actionButtonHome">
            <a:avLst/>
          </a:prstGeom>
          <a:solidFill>
            <a:schemeClr val="accent1"/>
          </a:solidFill>
          <a:ln w="9525">
            <a:noFill/>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18438" name="AutoShape 7"/>
          <p:cNvSpPr/>
          <p:nvPr/>
        </p:nvSpPr>
        <p:spPr>
          <a:xfrm>
            <a:off x="1090613" y="3857625"/>
            <a:ext cx="2260600" cy="509588"/>
          </a:xfrm>
          <a:prstGeom prst="bevel">
            <a:avLst>
              <a:gd name="adj" fmla="val 8264"/>
            </a:avLst>
          </a:prstGeom>
          <a:solidFill>
            <a:srgbClr val="FFCC99"/>
          </a:solidFill>
          <a:ln w="38100">
            <a:noFill/>
          </a:ln>
        </p:spPr>
        <p:txBody>
          <a:bodyPr wrap="none" anchor="ctr" anchorCtr="0"/>
          <a:p>
            <a:pPr>
              <a:lnSpc>
                <a:spcPct val="110000"/>
              </a:lnSpc>
            </a:pPr>
            <a:r>
              <a:rPr lang="en-US" altLang="zh-CN" sz="1800" b="1" dirty="0">
                <a:solidFill>
                  <a:schemeClr val="bg2"/>
                </a:solidFill>
                <a:latin typeface="Arial" panose="020B0604020202020204" pitchFamily="34" charset="0"/>
                <a:ea typeface="宋体" panose="02010600030101010101" pitchFamily="2" charset="-122"/>
              </a:rPr>
              <a:t>2.3 </a:t>
            </a:r>
            <a:r>
              <a:rPr lang="zh-CN" altLang="en-US" sz="1800" b="1" dirty="0">
                <a:solidFill>
                  <a:schemeClr val="bg2"/>
                </a:solidFill>
                <a:latin typeface="Arial" panose="020B0604020202020204" pitchFamily="34" charset="0"/>
                <a:ea typeface="宋体" panose="02010600030101010101" pitchFamily="2" charset="-122"/>
              </a:rPr>
              <a:t>受限空间准入</a:t>
            </a:r>
            <a:endParaRPr lang="zh-CN" altLang="en-US" sz="1800" b="1" dirty="0">
              <a:solidFill>
                <a:schemeClr val="bg2"/>
              </a:solidFill>
              <a:latin typeface="Arial" panose="020B0604020202020204" pitchFamily="34" charset="0"/>
              <a:ea typeface="宋体" panose="02010600030101010101" pitchFamily="2" charset="-122"/>
            </a:endParaRPr>
          </a:p>
        </p:txBody>
      </p:sp>
      <p:sp>
        <p:nvSpPr>
          <p:cNvPr id="18439" name="AutoShape 8"/>
          <p:cNvSpPr/>
          <p:nvPr/>
        </p:nvSpPr>
        <p:spPr>
          <a:xfrm>
            <a:off x="1093788" y="4646613"/>
            <a:ext cx="2262187" cy="503237"/>
          </a:xfrm>
          <a:prstGeom prst="bevel">
            <a:avLst>
              <a:gd name="adj" fmla="val 8264"/>
            </a:avLst>
          </a:prstGeom>
          <a:solidFill>
            <a:srgbClr val="FFCC99"/>
          </a:solidFill>
          <a:ln w="38100">
            <a:noFill/>
          </a:ln>
        </p:spPr>
        <p:txBody>
          <a:bodyPr wrap="none" anchor="ctr" anchorCtr="0"/>
          <a:p>
            <a:pPr>
              <a:lnSpc>
                <a:spcPct val="110000"/>
              </a:lnSpc>
            </a:pPr>
            <a:r>
              <a:rPr lang="en-US" altLang="zh-CN" sz="1800" b="1" dirty="0">
                <a:solidFill>
                  <a:schemeClr val="bg2"/>
                </a:solidFill>
                <a:latin typeface="Arial" panose="020B0604020202020204" pitchFamily="34" charset="0"/>
                <a:ea typeface="宋体" panose="02010600030101010101" pitchFamily="2" charset="-122"/>
              </a:rPr>
              <a:t>2.4 </a:t>
            </a:r>
            <a:r>
              <a:rPr lang="zh-CN" altLang="en-US" sz="1800" b="1" dirty="0">
                <a:solidFill>
                  <a:schemeClr val="bg2"/>
                </a:solidFill>
                <a:latin typeface="Arial" panose="020B0604020202020204" pitchFamily="34" charset="0"/>
                <a:ea typeface="宋体" panose="02010600030101010101" pitchFamily="2" charset="-122"/>
              </a:rPr>
              <a:t>吊装作业   </a:t>
            </a:r>
            <a:endParaRPr lang="zh-CN" altLang="en-US" sz="1800" b="1" dirty="0">
              <a:solidFill>
                <a:schemeClr val="bg2"/>
              </a:solidFill>
              <a:latin typeface="Arial" panose="020B0604020202020204" pitchFamily="34" charset="0"/>
              <a:ea typeface="宋体" panose="02010600030101010101" pitchFamily="2" charset="-122"/>
            </a:endParaRPr>
          </a:p>
        </p:txBody>
      </p:sp>
      <p:sp>
        <p:nvSpPr>
          <p:cNvPr id="129033" name="Line 9"/>
          <p:cNvSpPr>
            <a:spLocks noChangeShapeType="1"/>
          </p:cNvSpPr>
          <p:nvPr/>
        </p:nvSpPr>
        <p:spPr bwMode="auto">
          <a:xfrm>
            <a:off x="3392488" y="2232025"/>
            <a:ext cx="1158875"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8441" name="AutoShape 10"/>
          <p:cNvSpPr/>
          <p:nvPr/>
        </p:nvSpPr>
        <p:spPr>
          <a:xfrm>
            <a:off x="1093788" y="1989138"/>
            <a:ext cx="2262187" cy="504825"/>
          </a:xfrm>
          <a:prstGeom prst="bevel">
            <a:avLst>
              <a:gd name="adj" fmla="val 8264"/>
            </a:avLst>
          </a:prstGeom>
          <a:solidFill>
            <a:srgbClr val="FFCC99"/>
          </a:solidFill>
          <a:ln w="38100">
            <a:noFill/>
          </a:ln>
        </p:spPr>
        <p:txBody>
          <a:bodyPr wrap="none" anchor="ctr" anchorCtr="0"/>
          <a:p>
            <a:pPr>
              <a:lnSpc>
                <a:spcPct val="110000"/>
              </a:lnSpc>
            </a:pPr>
            <a:r>
              <a:rPr lang="en-US" altLang="zh-CN" sz="1800" b="1" dirty="0">
                <a:solidFill>
                  <a:schemeClr val="bg2"/>
                </a:solidFill>
                <a:latin typeface="Arial" panose="020B0604020202020204" pitchFamily="34" charset="0"/>
                <a:ea typeface="宋体" panose="02010600030101010101" pitchFamily="2" charset="-122"/>
              </a:rPr>
              <a:t>2.1 </a:t>
            </a:r>
            <a:r>
              <a:rPr lang="zh-CN" altLang="en-US" sz="1800" b="1" dirty="0">
                <a:solidFill>
                  <a:schemeClr val="bg2"/>
                </a:solidFill>
                <a:latin typeface="Arial" panose="020B0604020202020204" pitchFamily="34" charset="0"/>
                <a:ea typeface="宋体" panose="02010600030101010101" pitchFamily="2" charset="-122"/>
              </a:rPr>
              <a:t>临时用电作业</a:t>
            </a:r>
            <a:endParaRPr lang="zh-CN" altLang="en-US" sz="1800" b="1" dirty="0">
              <a:solidFill>
                <a:schemeClr val="bg2"/>
              </a:solidFill>
              <a:latin typeface="Arial" panose="020B0604020202020204" pitchFamily="34" charset="0"/>
              <a:ea typeface="宋体" panose="02010600030101010101" pitchFamily="2" charset="-122"/>
            </a:endParaRPr>
          </a:p>
        </p:txBody>
      </p:sp>
      <p:sp>
        <p:nvSpPr>
          <p:cNvPr id="18442" name="AutoShape 11"/>
          <p:cNvSpPr/>
          <p:nvPr/>
        </p:nvSpPr>
        <p:spPr>
          <a:xfrm>
            <a:off x="1093788" y="2808288"/>
            <a:ext cx="2262187" cy="503237"/>
          </a:xfrm>
          <a:prstGeom prst="bevel">
            <a:avLst>
              <a:gd name="adj" fmla="val 8264"/>
            </a:avLst>
          </a:prstGeom>
          <a:solidFill>
            <a:srgbClr val="FFCC99"/>
          </a:solidFill>
          <a:ln w="38100">
            <a:noFill/>
          </a:ln>
        </p:spPr>
        <p:txBody>
          <a:bodyPr wrap="none" anchor="ctr" anchorCtr="0"/>
          <a:p>
            <a:pPr>
              <a:lnSpc>
                <a:spcPct val="110000"/>
              </a:lnSpc>
            </a:pPr>
            <a:r>
              <a:rPr lang="en-US" altLang="zh-CN" sz="1800" b="1" dirty="0">
                <a:solidFill>
                  <a:schemeClr val="bg2"/>
                </a:solidFill>
                <a:latin typeface="Arial" panose="020B0604020202020204" pitchFamily="34" charset="0"/>
                <a:ea typeface="宋体" panose="02010600030101010101" pitchFamily="2" charset="-122"/>
              </a:rPr>
              <a:t>2.2 </a:t>
            </a:r>
            <a:r>
              <a:rPr lang="zh-CN" altLang="en-US" sz="1800" b="1" dirty="0">
                <a:solidFill>
                  <a:schemeClr val="bg2"/>
                </a:solidFill>
                <a:latin typeface="Arial" panose="020B0604020202020204" pitchFamily="34" charset="0"/>
                <a:ea typeface="宋体" panose="02010600030101010101" pitchFamily="2" charset="-122"/>
              </a:rPr>
              <a:t> 动火作业</a:t>
            </a:r>
            <a:endParaRPr lang="zh-CN" altLang="en-US" sz="1800" b="1" dirty="0">
              <a:solidFill>
                <a:schemeClr val="bg2"/>
              </a:solidFill>
              <a:latin typeface="Arial" panose="020B0604020202020204" pitchFamily="34" charset="0"/>
              <a:ea typeface="宋体" panose="02010600030101010101" pitchFamily="2" charset="-122"/>
            </a:endParaRPr>
          </a:p>
        </p:txBody>
      </p:sp>
      <p:sp>
        <p:nvSpPr>
          <p:cNvPr id="18443" name="AutoShape 12"/>
          <p:cNvSpPr/>
          <p:nvPr/>
        </p:nvSpPr>
        <p:spPr>
          <a:xfrm>
            <a:off x="1093788" y="5387975"/>
            <a:ext cx="2262187" cy="503238"/>
          </a:xfrm>
          <a:prstGeom prst="bevel">
            <a:avLst>
              <a:gd name="adj" fmla="val 8264"/>
            </a:avLst>
          </a:prstGeom>
          <a:solidFill>
            <a:srgbClr val="FFCC99"/>
          </a:solidFill>
          <a:ln w="38100">
            <a:noFill/>
          </a:ln>
        </p:spPr>
        <p:txBody>
          <a:bodyPr wrap="none" anchor="ctr" anchorCtr="0"/>
          <a:p>
            <a:pPr>
              <a:lnSpc>
                <a:spcPct val="110000"/>
              </a:lnSpc>
            </a:pPr>
            <a:r>
              <a:rPr lang="en-US" altLang="zh-CN" sz="1800" b="1" dirty="0">
                <a:solidFill>
                  <a:schemeClr val="bg2"/>
                </a:solidFill>
                <a:latin typeface="Arial" panose="020B0604020202020204" pitchFamily="34" charset="0"/>
                <a:ea typeface="宋体" panose="02010600030101010101" pitchFamily="2" charset="-122"/>
              </a:rPr>
              <a:t>2.5  </a:t>
            </a:r>
            <a:r>
              <a:rPr lang="zh-CN" altLang="en-US" sz="1800" b="1" dirty="0">
                <a:solidFill>
                  <a:schemeClr val="bg2"/>
                </a:solidFill>
                <a:latin typeface="Arial" panose="020B0604020202020204" pitchFamily="34" charset="0"/>
                <a:ea typeface="宋体" panose="02010600030101010101" pitchFamily="2" charset="-122"/>
              </a:rPr>
              <a:t>高处作业  </a:t>
            </a:r>
            <a:endParaRPr lang="zh-CN" altLang="en-US" sz="1800" b="1" dirty="0">
              <a:solidFill>
                <a:schemeClr val="bg2"/>
              </a:solidFill>
              <a:latin typeface="Arial" panose="020B0604020202020204" pitchFamily="34" charset="0"/>
              <a:ea typeface="宋体" panose="02010600030101010101" pitchFamily="2" charset="-122"/>
            </a:endParaRPr>
          </a:p>
        </p:txBody>
      </p:sp>
      <p:sp>
        <p:nvSpPr>
          <p:cNvPr id="129037" name="Line 13"/>
          <p:cNvSpPr>
            <a:spLocks noChangeShapeType="1"/>
          </p:cNvSpPr>
          <p:nvPr/>
        </p:nvSpPr>
        <p:spPr bwMode="auto">
          <a:xfrm>
            <a:off x="3392488" y="3024188"/>
            <a:ext cx="1158875"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9038" name="Line 14"/>
          <p:cNvSpPr>
            <a:spLocks noChangeShapeType="1"/>
          </p:cNvSpPr>
          <p:nvPr/>
        </p:nvSpPr>
        <p:spPr bwMode="auto">
          <a:xfrm>
            <a:off x="3392488" y="4103688"/>
            <a:ext cx="1158875"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9039" name="Line 15"/>
          <p:cNvSpPr>
            <a:spLocks noChangeShapeType="1"/>
          </p:cNvSpPr>
          <p:nvPr/>
        </p:nvSpPr>
        <p:spPr bwMode="auto">
          <a:xfrm>
            <a:off x="3392488" y="4895850"/>
            <a:ext cx="1158875"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9040" name="Line 16"/>
          <p:cNvSpPr>
            <a:spLocks noChangeShapeType="1"/>
          </p:cNvSpPr>
          <p:nvPr/>
        </p:nvSpPr>
        <p:spPr bwMode="auto">
          <a:xfrm>
            <a:off x="3392488" y="5616575"/>
            <a:ext cx="1158875"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8" name="Rectangle 2"/>
          <p:cNvSpPr>
            <a:spLocks noGrp="1" noChangeArrowheads="1"/>
          </p:cNvSpPr>
          <p:nvPr>
            <p:ph type="title"/>
          </p:nvPr>
        </p:nvSpPr>
        <p:spPr>
          <a:xfrm>
            <a:off x="560388" y="188913"/>
            <a:ext cx="7929563" cy="493713"/>
          </a:xfrm>
        </p:spPr>
        <p:txBody>
          <a:bodyPr vert="horz" wrap="square" lIns="87536" tIns="43768" rIns="87536" bIns="43768" numCol="1" anchor="t" anchorCtr="0" compatLnSpc="1">
            <a:spAutoFit/>
          </a:bodyPr>
          <a:lstStyle/>
          <a:p>
            <a:pPr marL="857250" marR="0" lvl="0" indent="-857250" algn="l" defTabSz="875030" rtl="0" eaLnBrk="0" fontAlgn="base" latinLnBrk="0" hangingPunct="0">
              <a:lnSpc>
                <a:spcPct val="11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rPr>
              <a:t>6</a:t>
            </a:r>
            <a:r>
              <a:rPr kumimoji="0" lang="zh-CN" altLang="en-US"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rPr>
              <a:t>、特种作业安全许可证</a:t>
            </a:r>
            <a:endParaRPr kumimoji="0" lang="en-US" altLang="zh-CN"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endParaRPr>
          </a:p>
        </p:txBody>
      </p:sp>
      <p:pic>
        <p:nvPicPr>
          <p:cNvPr id="2" name="图片 1"/>
          <p:cNvPicPr>
            <a:picLocks noChangeAspect="1"/>
          </p:cNvPicPr>
          <p:nvPr>
            <p:custDataLst>
              <p:tags r:id="rId1"/>
            </p:custDataLst>
          </p:nvPr>
        </p:nvPicPr>
        <p:blipFill>
          <a:blip r:embed="rId2"/>
          <a:stretch>
            <a:fillRect/>
          </a:stretch>
        </p:blipFill>
        <p:spPr>
          <a:xfrm>
            <a:off x="4551680" y="1772920"/>
            <a:ext cx="5038725" cy="42252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3"/>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9459" name="Rectangle 3"/>
          <p:cNvSpPr>
            <a:spLocks noGrp="1"/>
          </p:cNvSpPr>
          <p:nvPr>
            <p:ph idx="1"/>
          </p:nvPr>
        </p:nvSpPr>
        <p:spPr>
          <a:xfrm>
            <a:off x="522288" y="701675"/>
            <a:ext cx="8967787" cy="5751513"/>
          </a:xfrm>
          <a:ln/>
        </p:spPr>
        <p:txBody>
          <a:bodyPr vert="horz" wrap="square" lIns="87536" tIns="43768" rIns="87536" bIns="43768" anchor="t" anchorCtr="0"/>
          <a:p>
            <a:pPr>
              <a:lnSpc>
                <a:spcPct val="150000"/>
              </a:lnSpc>
              <a:spcBef>
                <a:spcPts val="800"/>
              </a:spcBef>
            </a:pPr>
            <a:r>
              <a:rPr lang="zh-CN" altLang="en-US" sz="1800" dirty="0">
                <a:ea typeface="宋体" panose="02010600030101010101" pitchFamily="2" charset="-122"/>
              </a:rPr>
              <a:t>特种作业人员：在签名确认之前必须已经理解作业内容，可能的危害及其防护措施，并承诺遵守程序的所有要求。</a:t>
            </a:r>
            <a:endParaRPr lang="zh-CN" altLang="en-US" sz="1800" dirty="0">
              <a:ea typeface="宋体" panose="02010600030101010101" pitchFamily="2" charset="-122"/>
            </a:endParaRPr>
          </a:p>
          <a:p>
            <a:pPr>
              <a:lnSpc>
                <a:spcPct val="150000"/>
              </a:lnSpc>
              <a:spcBef>
                <a:spcPts val="800"/>
              </a:spcBef>
            </a:pPr>
            <a:r>
              <a:rPr lang="zh-CN" altLang="en-US" sz="1800" dirty="0">
                <a:ea typeface="宋体" panose="02010600030101010101" pitchFamily="2" charset="-122"/>
              </a:rPr>
              <a:t>特种作业监护</a:t>
            </a:r>
            <a:r>
              <a:rPr lang="en-US" altLang="zh-CN" sz="1800" dirty="0">
                <a:ea typeface="宋体" panose="02010600030101010101" pitchFamily="2" charset="-122"/>
              </a:rPr>
              <a:t>/</a:t>
            </a:r>
            <a:r>
              <a:rPr lang="zh-CN" altLang="en-US" sz="1800" dirty="0">
                <a:ea typeface="宋体" panose="02010600030101010101" pitchFamily="2" charset="-122"/>
              </a:rPr>
              <a:t>监督人：</a:t>
            </a:r>
            <a:endParaRPr lang="zh-CN" altLang="en-US" sz="1800" dirty="0">
              <a:ea typeface="宋体" panose="02010600030101010101" pitchFamily="2" charset="-122"/>
            </a:endParaRPr>
          </a:p>
          <a:p>
            <a:pPr lvl="1">
              <a:lnSpc>
                <a:spcPct val="150000"/>
              </a:lnSpc>
              <a:spcBef>
                <a:spcPts val="800"/>
              </a:spcBef>
              <a:buFont typeface="Wingdings" panose="05000000000000000000" pitchFamily="2" charset="2"/>
              <a:buChar char="l"/>
            </a:pPr>
            <a:r>
              <a:rPr lang="zh-CN" altLang="en-US" sz="1800" dirty="0">
                <a:ea typeface="宋体" panose="02010600030101010101" pitchFamily="2" charset="-122"/>
              </a:rPr>
              <a:t>针对受限空间、动火作业和吊装作业必须安排</a:t>
            </a:r>
            <a:r>
              <a:rPr lang="zh-CN" altLang="en-US" sz="1800" b="1" u="sng" dirty="0">
                <a:ea typeface="宋体" panose="02010600030101010101" pitchFamily="2" charset="-122"/>
              </a:rPr>
              <a:t>作业监护人</a:t>
            </a:r>
            <a:r>
              <a:rPr lang="zh-CN" altLang="en-US" sz="1800" dirty="0">
                <a:ea typeface="宋体" panose="02010600030101010101" pitchFamily="2" charset="-122"/>
              </a:rPr>
              <a:t>。他</a:t>
            </a:r>
            <a:r>
              <a:rPr lang="en-US" altLang="zh-CN" sz="1800" dirty="0">
                <a:ea typeface="宋体" panose="02010600030101010101" pitchFamily="2" charset="-122"/>
              </a:rPr>
              <a:t>/</a:t>
            </a:r>
            <a:r>
              <a:rPr lang="zh-CN" altLang="en-US" sz="1800" dirty="0">
                <a:ea typeface="宋体" panose="02010600030101010101" pitchFamily="2" charset="-122"/>
              </a:rPr>
              <a:t>她负责实时现场监督、检查作业实施，在特种作业期间坚守监护岗位，不脱岗，并组织协调急救、应急响应工作。作业监护人可以是承包商员工。</a:t>
            </a:r>
            <a:endParaRPr lang="zh-CN" altLang="en-US" sz="1800" dirty="0">
              <a:ea typeface="宋体" panose="02010600030101010101" pitchFamily="2" charset="-122"/>
            </a:endParaRPr>
          </a:p>
          <a:p>
            <a:pPr lvl="1">
              <a:lnSpc>
                <a:spcPct val="150000"/>
              </a:lnSpc>
              <a:spcBef>
                <a:spcPts val="800"/>
              </a:spcBef>
              <a:buFont typeface="Wingdings" panose="05000000000000000000" pitchFamily="2" charset="2"/>
              <a:buChar char="l"/>
            </a:pPr>
            <a:r>
              <a:rPr lang="zh-CN" altLang="en-US" sz="1800" dirty="0">
                <a:ea typeface="宋体" panose="02010600030101010101" pitchFamily="2" charset="-122"/>
              </a:rPr>
              <a:t>针对高处作业、临时用电作业、动土作业和射线作业必须安排</a:t>
            </a:r>
            <a:r>
              <a:rPr lang="zh-CN" altLang="en-US" sz="1800" b="1" u="sng" dirty="0">
                <a:ea typeface="宋体" panose="02010600030101010101" pitchFamily="2" charset="-122"/>
              </a:rPr>
              <a:t>作业监督人</a:t>
            </a:r>
            <a:r>
              <a:rPr lang="zh-CN" altLang="en-US" sz="1800" dirty="0">
                <a:ea typeface="宋体" panose="02010600030101010101" pitchFamily="2" charset="-122"/>
              </a:rPr>
              <a:t>。通过适时的现场检查，监督人应确保作业人在作业过程中遵守工作许可证上规定的安全要求。  </a:t>
            </a:r>
            <a:endParaRPr lang="en-US" altLang="zh-CN" sz="1800" dirty="0">
              <a:ea typeface="宋体" panose="02010600030101010101" pitchFamily="2" charset="-122"/>
            </a:endParaRPr>
          </a:p>
          <a:p>
            <a:pPr>
              <a:lnSpc>
                <a:spcPct val="150000"/>
              </a:lnSpc>
              <a:spcBef>
                <a:spcPts val="800"/>
              </a:spcBef>
            </a:pPr>
            <a:r>
              <a:rPr lang="zh-CN" altLang="en-US" sz="1800" dirty="0">
                <a:ea typeface="宋体" panose="02010600030101010101" pitchFamily="2" charset="-122"/>
              </a:rPr>
              <a:t>特种作业签发人：批准特种作业前必须确认此次特种作业人员、监护</a:t>
            </a:r>
            <a:r>
              <a:rPr lang="en-US" altLang="zh-CN" sz="1800" dirty="0">
                <a:ea typeface="宋体" panose="02010600030101010101" pitchFamily="2" charset="-122"/>
              </a:rPr>
              <a:t>/</a:t>
            </a:r>
            <a:r>
              <a:rPr lang="zh-CN" altLang="en-US" sz="1800" dirty="0">
                <a:ea typeface="宋体" panose="02010600030101010101" pitchFamily="2" charset="-122"/>
              </a:rPr>
              <a:t>监督人员和特种作业内容，及应采取的安全措施，并检查了准备工作和现场。</a:t>
            </a:r>
            <a:endParaRPr lang="en-US" altLang="zh-CN" sz="1800" dirty="0">
              <a:ea typeface="宋体" panose="02010600030101010101" pitchFamily="2" charset="-122"/>
            </a:endParaRPr>
          </a:p>
          <a:p>
            <a:pPr>
              <a:lnSpc>
                <a:spcPct val="150000"/>
              </a:lnSpc>
              <a:spcBef>
                <a:spcPts val="800"/>
              </a:spcBef>
            </a:pPr>
            <a:r>
              <a:rPr lang="zh-CN" altLang="en-US" sz="1800" dirty="0">
                <a:ea typeface="宋体" panose="02010600030101010101" pitchFamily="2" charset="-122"/>
              </a:rPr>
              <a:t> 对于上述八种特种作业，经理只可授权至直属下一级作为特种作业签发人。</a:t>
            </a:r>
            <a:endParaRPr lang="en-US" altLang="zh-CN" sz="1800" dirty="0">
              <a:ea typeface="宋体" panose="02010600030101010101" pitchFamily="2" charset="-122"/>
            </a:endParaRPr>
          </a:p>
        </p:txBody>
      </p:sp>
      <p:sp>
        <p:nvSpPr>
          <p:cNvPr id="19460" name="AutoShape 4">
            <a:hlinkClick r:id="" action="ppaction://noaction"/>
          </p:cNvPr>
          <p:cNvSpPr/>
          <p:nvPr/>
        </p:nvSpPr>
        <p:spPr>
          <a:xfrm>
            <a:off x="0" y="6132513"/>
            <a:ext cx="568325" cy="725487"/>
          </a:xfrm>
          <a:prstGeom prst="actionButtonHome">
            <a:avLst/>
          </a:prstGeom>
          <a:solidFill>
            <a:schemeClr val="accent1"/>
          </a:solidFill>
          <a:ln w="9525">
            <a:noFill/>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7" name="Rectangle 2"/>
          <p:cNvSpPr>
            <a:spLocks noGrp="1" noChangeArrowheads="1"/>
          </p:cNvSpPr>
          <p:nvPr>
            <p:ph type="title"/>
          </p:nvPr>
        </p:nvSpPr>
        <p:spPr>
          <a:xfrm>
            <a:off x="560388" y="188913"/>
            <a:ext cx="7929563" cy="493713"/>
          </a:xfrm>
        </p:spPr>
        <p:txBody>
          <a:bodyPr vert="horz" wrap="square" lIns="87536" tIns="43768" rIns="87536" bIns="43768" numCol="1" anchor="t" anchorCtr="0" compatLnSpc="1">
            <a:spAutoFit/>
          </a:bodyPr>
          <a:lstStyle/>
          <a:p>
            <a:pPr marL="857250" marR="0" lvl="0" indent="-857250" algn="l" defTabSz="875030" rtl="0" eaLnBrk="0" fontAlgn="base" latinLnBrk="0" hangingPunct="0">
              <a:lnSpc>
                <a:spcPct val="11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rPr>
              <a:t>6</a:t>
            </a:r>
            <a:r>
              <a:rPr kumimoji="0" lang="zh-CN" altLang="en-US"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rPr>
              <a:t>、特种作业安全许可证</a:t>
            </a:r>
            <a:endParaRPr kumimoji="0" lang="en-US" altLang="zh-CN" sz="2400" b="1" i="0" u="none" strike="noStrike" kern="1200" cap="none" spc="0" normalizeH="0" baseline="0" noProof="0" dirty="0" smtClean="0">
              <a:ln>
                <a:noFill/>
              </a:ln>
              <a:solidFill>
                <a:srgbClr val="FB1313"/>
              </a:solidFill>
              <a:effectLst/>
              <a:uLnTx/>
              <a:uFillTx/>
              <a:latin typeface="+mj-lt"/>
              <a:ea typeface="宋体" panose="02010600030101010101" pitchFamily="2" charset="-122"/>
              <a:cs typeface="+mj-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172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6364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4"/>
          <a:stretch>
            <a:fillRect/>
          </a:stretch>
        </p:blipFill>
        <p:spPr>
          <a:xfrm>
            <a:off x="7342346" y="4017161"/>
            <a:ext cx="891000" cy="891000"/>
          </a:xfrm>
          <a:prstGeom prst="rect">
            <a:avLst/>
          </a:prstGeom>
        </p:spPr>
      </p:pic>
      <p:sp>
        <p:nvSpPr>
          <p:cNvPr id="2" name="文本框 1"/>
          <p:cNvSpPr txBox="1"/>
          <p:nvPr>
            <p:custDataLst>
              <p:tags r:id="rId5"/>
            </p:custDataLst>
          </p:nvPr>
        </p:nvSpPr>
        <p:spPr>
          <a:xfrm>
            <a:off x="6447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8301514" y="4057643"/>
            <a:ext cx="830047" cy="810000"/>
          </a:xfrm>
          <a:prstGeom prst="rect">
            <a:avLst/>
          </a:prstGeom>
        </p:spPr>
      </p:pic>
      <p:sp>
        <p:nvSpPr>
          <p:cNvPr id="7" name="文本框 6"/>
          <p:cNvSpPr txBox="1"/>
          <p:nvPr>
            <p:custDataLst>
              <p:tags r:id="rId7"/>
            </p:custDataLst>
          </p:nvPr>
        </p:nvSpPr>
        <p:spPr>
          <a:xfrm>
            <a:off x="1658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974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8"/>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437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8323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6268" y="1714500"/>
            <a:ext cx="5566410"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810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740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481525" y="1714500"/>
            <a:ext cx="2809399" cy="1872615"/>
          </a:xfrm>
          <a:prstGeom prst="rect">
            <a:avLst/>
          </a:prstGeom>
        </p:spPr>
      </p:pic>
      <p:sp>
        <p:nvSpPr>
          <p:cNvPr id="6" name="标题 3"/>
          <p:cNvSpPr txBox="1"/>
          <p:nvPr/>
        </p:nvSpPr>
        <p:spPr>
          <a:xfrm>
            <a:off x="470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灯片编号占位符 2"/>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5123" name="Rectangle 2"/>
          <p:cNvSpPr>
            <a:spLocks noGrp="1"/>
          </p:cNvSpPr>
          <p:nvPr>
            <p:ph type="title"/>
          </p:nvPr>
        </p:nvSpPr>
        <p:spPr>
          <a:ln/>
        </p:spPr>
        <p:txBody>
          <a:bodyPr vert="horz" wrap="square" lIns="87536" tIns="43768" rIns="87536" bIns="43768" anchor="t" anchorCtr="0"/>
          <a:p>
            <a:pPr eaLnBrk="1" hangingPunct="1"/>
            <a:r>
              <a:rPr lang="zh-CN" altLang="en-US" sz="2800" dirty="0">
                <a:ea typeface="宋体" panose="02010600030101010101" pitchFamily="2" charset="-122"/>
              </a:rPr>
              <a:t>引  言</a:t>
            </a:r>
            <a:endParaRPr lang="zh-CN" altLang="en-US" sz="2800" dirty="0">
              <a:ea typeface="宋体" panose="02010600030101010101" pitchFamily="2" charset="-122"/>
            </a:endParaRPr>
          </a:p>
        </p:txBody>
      </p:sp>
      <p:sp>
        <p:nvSpPr>
          <p:cNvPr id="5124" name="Rectangle 3"/>
          <p:cNvSpPr>
            <a:spLocks noGrp="1"/>
          </p:cNvSpPr>
          <p:nvPr>
            <p:ph type="body"/>
          </p:nvPr>
        </p:nvSpPr>
        <p:spPr>
          <a:xfrm>
            <a:off x="850900" y="844550"/>
            <a:ext cx="8383588" cy="5141913"/>
          </a:xfrm>
          <a:ln/>
        </p:spPr>
        <p:txBody>
          <a:bodyPr vert="horz" wrap="square" lIns="87536" tIns="43768" rIns="87536" bIns="43768" anchor="t" anchorCtr="0"/>
          <a:p>
            <a:pPr marL="508000" indent="-508000" eaLnBrk="1" hangingPunct="1">
              <a:lnSpc>
                <a:spcPct val="80000"/>
              </a:lnSpc>
              <a:buNone/>
            </a:pPr>
            <a:endParaRPr lang="en-US" altLang="zh-CN" sz="2400" dirty="0">
              <a:solidFill>
                <a:srgbClr val="000066"/>
              </a:solidFill>
              <a:ea typeface="宋体" panose="02010600030101010101" pitchFamily="2" charset="-122"/>
            </a:endParaRPr>
          </a:p>
          <a:p>
            <a:pPr marL="508000" indent="-508000" eaLnBrk="1" hangingPunct="1">
              <a:lnSpc>
                <a:spcPct val="150000"/>
              </a:lnSpc>
              <a:buNone/>
            </a:pPr>
            <a:r>
              <a:rPr lang="zh-CN" altLang="fr-FR" sz="2400" dirty="0">
                <a:solidFill>
                  <a:srgbClr val="000066"/>
                </a:solidFill>
                <a:ea typeface="宋体" panose="02010600030101010101" pitchFamily="2" charset="-122"/>
              </a:rPr>
              <a:t>培训目标</a:t>
            </a:r>
            <a:endParaRPr lang="zh-CN" altLang="fr-FR" sz="2400" dirty="0">
              <a:solidFill>
                <a:srgbClr val="000066"/>
              </a:solidFill>
              <a:ea typeface="宋体" panose="02010600030101010101" pitchFamily="2" charset="-122"/>
            </a:endParaRPr>
          </a:p>
          <a:p>
            <a:pPr marL="508000" indent="-508000" eaLnBrk="1" hangingPunct="1">
              <a:lnSpc>
                <a:spcPct val="150000"/>
              </a:lnSpc>
              <a:buNone/>
            </a:pPr>
            <a:r>
              <a:rPr lang="zh-CN" altLang="en-US" sz="2000" dirty="0">
                <a:ea typeface="宋体" panose="02010600030101010101" pitchFamily="2" charset="-122"/>
              </a:rPr>
              <a:t>       通过本培训单元，掌握安全工作许可证定义、目的和流程，并理解特种作业安全许可证及其应用。</a:t>
            </a:r>
            <a:endParaRPr lang="zh-CN" altLang="en-US" sz="2000" dirty="0">
              <a:ea typeface="宋体" panose="02010600030101010101" pitchFamily="2" charset="-122"/>
            </a:endParaRPr>
          </a:p>
          <a:p>
            <a:pPr marL="508000" indent="-508000" eaLnBrk="1" hangingPunct="1">
              <a:lnSpc>
                <a:spcPct val="150000"/>
              </a:lnSpc>
              <a:buNone/>
            </a:pPr>
            <a:r>
              <a:rPr lang="zh-CN" altLang="en-US" sz="2400" dirty="0">
                <a:ea typeface="宋体" panose="02010600030101010101" pitchFamily="2" charset="-122"/>
              </a:rPr>
              <a:t>培训目的</a:t>
            </a:r>
            <a:endParaRPr lang="zh-CN" altLang="en-US" sz="2400" dirty="0">
              <a:ea typeface="宋体" panose="02010600030101010101" pitchFamily="2" charset="-122"/>
            </a:endParaRPr>
          </a:p>
          <a:p>
            <a:pPr marL="508000" indent="-508000" eaLnBrk="1" hangingPunct="1">
              <a:lnSpc>
                <a:spcPct val="150000"/>
              </a:lnSpc>
            </a:pPr>
            <a:r>
              <a:rPr lang="zh-CN" altLang="en-US" sz="2000" dirty="0">
                <a:ea typeface="宋体" panose="02010600030101010101" pitchFamily="2" charset="-122"/>
              </a:rPr>
              <a:t>了解安全工作许可证定义和目的</a:t>
            </a:r>
            <a:endParaRPr lang="en-US" altLang="zh-CN" sz="2000" dirty="0">
              <a:ea typeface="宋体" panose="02010600030101010101" pitchFamily="2" charset="-122"/>
            </a:endParaRPr>
          </a:p>
          <a:p>
            <a:pPr marL="508000" indent="-508000" eaLnBrk="1" hangingPunct="1">
              <a:lnSpc>
                <a:spcPct val="150000"/>
              </a:lnSpc>
            </a:pPr>
            <a:r>
              <a:rPr lang="zh-CN" altLang="en-US" sz="2000" dirty="0">
                <a:ea typeface="宋体" panose="02010600030101010101" pitchFamily="2" charset="-122"/>
              </a:rPr>
              <a:t>了解安全工作许可证使用范围</a:t>
            </a:r>
            <a:endParaRPr lang="en-US" altLang="zh-CN" sz="2000" dirty="0">
              <a:ea typeface="宋体" panose="02010600030101010101" pitchFamily="2" charset="-122"/>
            </a:endParaRPr>
          </a:p>
          <a:p>
            <a:pPr marL="508000" indent="-508000" eaLnBrk="1" hangingPunct="1">
              <a:lnSpc>
                <a:spcPct val="150000"/>
              </a:lnSpc>
            </a:pPr>
            <a:r>
              <a:rPr lang="zh-CN" altLang="en-US" sz="2000" dirty="0">
                <a:ea typeface="宋体" panose="02010600030101010101" pitchFamily="2" charset="-122"/>
              </a:rPr>
              <a:t>掌握作业人员、监督人和签发人职责</a:t>
            </a:r>
            <a:endParaRPr lang="en-US" altLang="zh-CN" sz="2000" dirty="0">
              <a:ea typeface="宋体" panose="02010600030101010101" pitchFamily="2" charset="-122"/>
            </a:endParaRPr>
          </a:p>
          <a:p>
            <a:pPr marL="508000" indent="-508000" eaLnBrk="1" hangingPunct="1">
              <a:lnSpc>
                <a:spcPct val="150000"/>
              </a:lnSpc>
            </a:pPr>
            <a:r>
              <a:rPr lang="zh-CN" altLang="x-none" sz="2000" dirty="0">
                <a:ea typeface="宋体" panose="02010600030101010101" pitchFamily="2" charset="-122"/>
              </a:rPr>
              <a:t>熟悉</a:t>
            </a:r>
            <a:r>
              <a:rPr lang="zh-CN" altLang="en-US" sz="2000" dirty="0">
                <a:ea typeface="宋体" panose="02010600030101010101" pitchFamily="2" charset="-122"/>
              </a:rPr>
              <a:t>安全工作许可证和特种作业安全许可证流程</a:t>
            </a:r>
            <a:endParaRPr lang="en-US" altLang="zh-CN" sz="20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灯片编号占位符 1"/>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7411" name="Text Box 2"/>
          <p:cNvSpPr txBox="1">
            <a:spLocks noChangeArrowheads="1"/>
          </p:cNvSpPr>
          <p:nvPr/>
        </p:nvSpPr>
        <p:spPr bwMode="auto">
          <a:xfrm>
            <a:off x="776288" y="1052513"/>
            <a:ext cx="7958138" cy="4154488"/>
          </a:xfrm>
          <a:prstGeom prst="rect">
            <a:avLst/>
          </a:prstGeom>
          <a:noFill/>
          <a:ln w="9525">
            <a:noFill/>
            <a:miter lim="800000"/>
          </a:ln>
        </p:spPr>
        <p:txBody>
          <a:bodyPr>
            <a:spAutoFit/>
          </a:bodyPr>
          <a:lstStyle/>
          <a:p>
            <a:pPr marL="508000" marR="0" indent="-508000" defTabSz="875030" eaLnBrk="1" hangingPunct="1">
              <a:lnSpc>
                <a:spcPct val="150000"/>
              </a:lnSpc>
              <a:spcBef>
                <a:spcPct val="20000"/>
              </a:spcBef>
              <a:buClrTx/>
              <a:buSzPct val="90000"/>
              <a:buFont typeface="+mj-lt"/>
              <a:buAutoNum type="arabicPeriod"/>
              <a:defRPr/>
            </a:pPr>
            <a:r>
              <a:rPr kumimoji="0" lang="zh-CN" altLang="en-US" kern="1200" cap="none" spc="0" normalizeH="0" baseline="0" noProof="0" dirty="0">
                <a:solidFill>
                  <a:schemeClr val="bg2"/>
                </a:solidFill>
                <a:latin typeface="宋体" panose="02010600030101010101" pitchFamily="2" charset="-122"/>
                <a:ea typeface="宋体" panose="02010600030101010101" pitchFamily="2" charset="-122"/>
                <a:cs typeface="+mn-cs"/>
              </a:rPr>
              <a:t>安全工作许可证定义</a:t>
            </a:r>
            <a:endParaRPr kumimoji="0" lang="zh-CN" altLang="en-US" kern="1200" cap="none" spc="0" normalizeH="0" baseline="0" noProof="0" dirty="0">
              <a:solidFill>
                <a:schemeClr val="bg2"/>
              </a:solidFill>
              <a:latin typeface="宋体" panose="02010600030101010101" pitchFamily="2" charset="-122"/>
              <a:ea typeface="宋体" panose="02010600030101010101" pitchFamily="2" charset="-122"/>
              <a:cs typeface="+mn-cs"/>
            </a:endParaRPr>
          </a:p>
          <a:p>
            <a:pPr marL="508000" marR="0" indent="-508000" defTabSz="875030" eaLnBrk="1" hangingPunct="1">
              <a:lnSpc>
                <a:spcPct val="150000"/>
              </a:lnSpc>
              <a:spcBef>
                <a:spcPct val="20000"/>
              </a:spcBef>
              <a:buClrTx/>
              <a:buSzPct val="90000"/>
              <a:buFont typeface="+mj-lt"/>
              <a:buAutoNum type="arabicPeriod"/>
              <a:defRPr/>
            </a:pPr>
            <a:r>
              <a:rPr kumimoji="0" lang="zh-CN" altLang="en-GB" kern="1200" cap="none" spc="0" normalizeH="0" baseline="0" noProof="0" dirty="0">
                <a:solidFill>
                  <a:schemeClr val="bg2"/>
                </a:solidFill>
                <a:latin typeface="宋体" panose="02010600030101010101" pitchFamily="2" charset="-122"/>
                <a:ea typeface="宋体" panose="02010600030101010101" pitchFamily="2" charset="-122"/>
                <a:cs typeface="+mn-cs"/>
              </a:rPr>
              <a:t>安全工作许可证</a:t>
            </a:r>
            <a:r>
              <a:rPr kumimoji="0" lang="zh-CN" altLang="en-US" kern="1200" cap="none" spc="0" normalizeH="0" baseline="0" noProof="0" dirty="0">
                <a:solidFill>
                  <a:schemeClr val="bg2"/>
                </a:solidFill>
                <a:latin typeface="宋体" panose="02010600030101010101" pitchFamily="2" charset="-122"/>
                <a:ea typeface="宋体" panose="02010600030101010101" pitchFamily="2" charset="-122"/>
                <a:cs typeface="+mn-cs"/>
              </a:rPr>
              <a:t>使用范围</a:t>
            </a:r>
            <a:endParaRPr kumimoji="0" lang="en-US" altLang="zh-CN" kern="1200" cap="none" spc="0" normalizeH="0" baseline="0" noProof="0" dirty="0">
              <a:solidFill>
                <a:schemeClr val="bg2"/>
              </a:solidFill>
              <a:latin typeface="宋体" panose="02010600030101010101" pitchFamily="2" charset="-122"/>
              <a:ea typeface="宋体" panose="02010600030101010101" pitchFamily="2" charset="-122"/>
              <a:cs typeface="+mn-cs"/>
            </a:endParaRPr>
          </a:p>
          <a:p>
            <a:pPr marL="508000" marR="0" indent="-508000" defTabSz="875030" eaLnBrk="1" hangingPunct="1">
              <a:lnSpc>
                <a:spcPct val="150000"/>
              </a:lnSpc>
              <a:spcBef>
                <a:spcPct val="20000"/>
              </a:spcBef>
              <a:buClrTx/>
              <a:buSzPct val="90000"/>
              <a:buFont typeface="+mj-lt"/>
              <a:buAutoNum type="arabicPeriod"/>
              <a:defRPr/>
            </a:pPr>
            <a:r>
              <a:rPr kumimoji="0" lang="zh-CN" altLang="en-GB" kern="1200" cap="none" spc="0" normalizeH="0" baseline="0" noProof="0" dirty="0">
                <a:solidFill>
                  <a:schemeClr val="bg2"/>
                </a:solidFill>
                <a:latin typeface="宋体" panose="02010600030101010101" pitchFamily="2" charset="-122"/>
                <a:ea typeface="宋体" panose="02010600030101010101" pitchFamily="2" charset="-122"/>
                <a:cs typeface="+mn-cs"/>
              </a:rPr>
              <a:t>安全工作许可证</a:t>
            </a:r>
            <a:r>
              <a:rPr kumimoji="0" lang="zh-CN" altLang="en-US" kern="1200" cap="none" spc="0" normalizeH="0" baseline="0" noProof="0" dirty="0">
                <a:solidFill>
                  <a:schemeClr val="bg2"/>
                </a:solidFill>
                <a:latin typeface="宋体" panose="02010600030101010101" pitchFamily="2" charset="-122"/>
                <a:ea typeface="宋体" panose="02010600030101010101" pitchFamily="2" charset="-122"/>
                <a:cs typeface="+mn-cs"/>
              </a:rPr>
              <a:t>目的</a:t>
            </a:r>
            <a:endParaRPr kumimoji="0" lang="en-US" altLang="zh-CN" kern="1200" cap="none" spc="0" normalizeH="0" baseline="0" noProof="0" dirty="0">
              <a:solidFill>
                <a:schemeClr val="bg2"/>
              </a:solidFill>
              <a:latin typeface="宋体" panose="02010600030101010101" pitchFamily="2" charset="-122"/>
              <a:ea typeface="宋体" panose="02010600030101010101" pitchFamily="2" charset="-122"/>
              <a:cs typeface="+mn-cs"/>
            </a:endParaRPr>
          </a:p>
          <a:p>
            <a:pPr marL="508000" marR="0" indent="-508000" defTabSz="875030" eaLnBrk="1" hangingPunct="1">
              <a:lnSpc>
                <a:spcPct val="150000"/>
              </a:lnSpc>
              <a:spcBef>
                <a:spcPct val="20000"/>
              </a:spcBef>
              <a:buClrTx/>
              <a:buSzPct val="90000"/>
              <a:buFont typeface="+mj-lt"/>
              <a:buAutoNum type="arabicPeriod"/>
              <a:defRPr/>
            </a:pPr>
            <a:r>
              <a:rPr kumimoji="0" lang="zh-CN" altLang="en-GB" kern="1200" cap="none" spc="0" normalizeH="0" baseline="0" noProof="0" dirty="0">
                <a:solidFill>
                  <a:schemeClr val="bg2"/>
                </a:solidFill>
                <a:latin typeface="宋体" panose="02010600030101010101" pitchFamily="2" charset="-122"/>
                <a:ea typeface="宋体" panose="02010600030101010101" pitchFamily="2" charset="-122"/>
                <a:cs typeface="+mn-cs"/>
              </a:rPr>
              <a:t>安全工作许可证</a:t>
            </a:r>
            <a:r>
              <a:rPr kumimoji="0" lang="zh-CN" altLang="en-US" kern="1200" cap="none" spc="0" normalizeH="0" baseline="0" noProof="0" dirty="0">
                <a:solidFill>
                  <a:schemeClr val="bg2"/>
                </a:solidFill>
                <a:latin typeface="宋体" panose="02010600030101010101" pitchFamily="2" charset="-122"/>
                <a:ea typeface="宋体" panose="02010600030101010101" pitchFamily="2" charset="-122"/>
                <a:cs typeface="+mn-cs"/>
              </a:rPr>
              <a:t>涉及人员职责</a:t>
            </a:r>
            <a:endParaRPr kumimoji="0" lang="en-US" altLang="zh-CN" kern="1200" cap="none" spc="0" normalizeH="0" baseline="0" noProof="0" dirty="0">
              <a:solidFill>
                <a:schemeClr val="bg2"/>
              </a:solidFill>
              <a:latin typeface="宋体" panose="02010600030101010101" pitchFamily="2" charset="-122"/>
              <a:ea typeface="宋体" panose="02010600030101010101" pitchFamily="2" charset="-122"/>
              <a:cs typeface="+mn-cs"/>
            </a:endParaRPr>
          </a:p>
          <a:p>
            <a:pPr marL="508000" marR="0" indent="-508000" defTabSz="875030" eaLnBrk="1" hangingPunct="1">
              <a:lnSpc>
                <a:spcPct val="150000"/>
              </a:lnSpc>
              <a:spcBef>
                <a:spcPct val="20000"/>
              </a:spcBef>
              <a:buClrTx/>
              <a:buSzPct val="90000"/>
              <a:buFont typeface="+mj-lt"/>
              <a:buAutoNum type="arabicPeriod"/>
              <a:defRPr/>
            </a:pPr>
            <a:r>
              <a:rPr kumimoji="0" lang="zh-CN" altLang="en-US" kern="1200" cap="none" spc="0" normalizeH="0" baseline="0" noProof="0" dirty="0">
                <a:solidFill>
                  <a:schemeClr val="bg2"/>
                </a:solidFill>
                <a:latin typeface="宋体" panose="02010600030101010101" pitchFamily="2" charset="-122"/>
                <a:ea typeface="宋体" panose="02010600030101010101" pitchFamily="2" charset="-122"/>
                <a:cs typeface="+mn-cs"/>
              </a:rPr>
              <a:t>安全工作许可证流程</a:t>
            </a:r>
            <a:endParaRPr kumimoji="0" lang="zh-CN" altLang="en-US" kern="1200" cap="none" spc="0" normalizeH="0" baseline="0" noProof="0" dirty="0">
              <a:solidFill>
                <a:schemeClr val="bg2"/>
              </a:solidFill>
              <a:latin typeface="宋体" panose="02010600030101010101" pitchFamily="2" charset="-122"/>
              <a:ea typeface="宋体" panose="02010600030101010101" pitchFamily="2" charset="-122"/>
              <a:cs typeface="+mn-cs"/>
            </a:endParaRPr>
          </a:p>
          <a:p>
            <a:pPr marL="508000" marR="0" indent="-508000" defTabSz="875030" eaLnBrk="1" hangingPunct="1">
              <a:lnSpc>
                <a:spcPct val="150000"/>
              </a:lnSpc>
              <a:spcBef>
                <a:spcPct val="20000"/>
              </a:spcBef>
              <a:buClrTx/>
              <a:buSzPct val="90000"/>
              <a:buFont typeface="+mj-lt"/>
              <a:buAutoNum type="arabicPeriod"/>
              <a:defRPr/>
            </a:pPr>
            <a:r>
              <a:rPr kumimoji="0" lang="zh-CN" altLang="en-US" kern="1200" cap="none" spc="0" normalizeH="0" baseline="0" noProof="0" dirty="0">
                <a:solidFill>
                  <a:schemeClr val="bg2"/>
                </a:solidFill>
                <a:latin typeface="宋体" panose="02010600030101010101" pitchFamily="2" charset="-122"/>
                <a:ea typeface="宋体" panose="02010600030101010101" pitchFamily="2" charset="-122"/>
                <a:cs typeface="+mn-cs"/>
              </a:rPr>
              <a:t>特种作业安全许可证</a:t>
            </a:r>
            <a:endParaRPr kumimoji="0" lang="en-US" altLang="zh-CN" kern="1200" cap="none" spc="0" normalizeH="0" baseline="0" noProof="0" dirty="0">
              <a:solidFill>
                <a:schemeClr val="bg2"/>
              </a:solidFill>
              <a:latin typeface="宋体" panose="02010600030101010101" pitchFamily="2" charset="-122"/>
              <a:ea typeface="宋体" panose="02010600030101010101" pitchFamily="2" charset="-122"/>
              <a:cs typeface="+mn-cs"/>
            </a:endParaRPr>
          </a:p>
          <a:p>
            <a:pPr marL="857250" marR="0" indent="-857250" defTabSz="914400">
              <a:spcBef>
                <a:spcPct val="50000"/>
              </a:spcBef>
              <a:buClrTx/>
              <a:buSzTx/>
              <a:buFont typeface="宋体" panose="02010600030101010101" pitchFamily="2" charset="-122"/>
              <a:buAutoNum type="arabicPeriod"/>
              <a:defRPr/>
            </a:pPr>
            <a:endParaRPr kumimoji="0" lang="zh-TW" altLang="en-US" sz="1600" kern="1200" cap="none" spc="0" normalizeH="0" baseline="0" noProof="0" dirty="0">
              <a:solidFill>
                <a:schemeClr val="tx2"/>
              </a:solidFill>
              <a:latin typeface="宋体" panose="02010600030101010101" pitchFamily="2" charset="-122"/>
              <a:ea typeface="宋体" panose="02010600030101010101" pitchFamily="2" charset="-122"/>
              <a:cs typeface="+mn-cs"/>
            </a:endParaRPr>
          </a:p>
        </p:txBody>
      </p:sp>
      <p:sp>
        <p:nvSpPr>
          <p:cNvPr id="6148" name="Rectangle 3"/>
          <p:cNvSpPr/>
          <p:nvPr/>
        </p:nvSpPr>
        <p:spPr>
          <a:xfrm>
            <a:off x="704850" y="188913"/>
            <a:ext cx="3744913" cy="525462"/>
          </a:xfrm>
          <a:prstGeom prst="rect">
            <a:avLst/>
          </a:prstGeom>
          <a:noFill/>
          <a:ln w="9525">
            <a:noFill/>
          </a:ln>
        </p:spPr>
        <p:txBody>
          <a:bodyPr anchor="b" anchorCtr="0"/>
          <a:p>
            <a:pPr defTabSz="875030" eaLnBrk="1" hangingPunct="1">
              <a:lnSpc>
                <a:spcPct val="110000"/>
              </a:lnSpc>
            </a:pPr>
            <a:r>
              <a:rPr lang="zh-CN" altLang="en-US" sz="2800" b="1" dirty="0">
                <a:solidFill>
                  <a:schemeClr val="bg2"/>
                </a:solidFill>
                <a:latin typeface="Arial" panose="020B0604020202020204" pitchFamily="34" charset="0"/>
                <a:ea typeface="宋体" panose="02010600030101010101" pitchFamily="2" charset="-122"/>
              </a:rPr>
              <a:t>目　录</a:t>
            </a:r>
            <a:endParaRPr lang="zh-CN" altLang="en-US" sz="2800" b="1" dirty="0">
              <a:solidFill>
                <a:schemeClr val="bg2"/>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灯片编号占位符 4"/>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91138" name="Rectangle 2"/>
          <p:cNvSpPr>
            <a:spLocks noGrp="1"/>
          </p:cNvSpPr>
          <p:nvPr>
            <p:ph type="title"/>
          </p:nvPr>
        </p:nvSpPr>
        <p:spPr>
          <a:ln/>
        </p:spPr>
        <p:txBody>
          <a:bodyPr vert="horz" wrap="square" lIns="87536" tIns="43768" rIns="87536" bIns="43768" anchor="t" anchorCtr="0"/>
          <a:p>
            <a:r>
              <a:rPr lang="en-US" altLang="zh-CN" sz="2400" dirty="0">
                <a:solidFill>
                  <a:srgbClr val="FB1313"/>
                </a:solidFill>
                <a:ea typeface="宋体" panose="02010600030101010101" pitchFamily="2" charset="-122"/>
              </a:rPr>
              <a:t>1</a:t>
            </a:r>
            <a:r>
              <a:rPr lang="zh-CN" altLang="en-US" sz="2400" dirty="0">
                <a:solidFill>
                  <a:srgbClr val="FB1313"/>
                </a:solidFill>
                <a:ea typeface="宋体" panose="02010600030101010101" pitchFamily="2" charset="-122"/>
              </a:rPr>
              <a:t>、</a:t>
            </a:r>
            <a:r>
              <a:rPr lang="zh-CN" altLang="fr-FR" sz="2400" dirty="0">
                <a:solidFill>
                  <a:srgbClr val="FB1313"/>
                </a:solidFill>
                <a:ea typeface="宋体" panose="02010600030101010101" pitchFamily="2" charset="-122"/>
              </a:rPr>
              <a:t>安全工作许可证</a:t>
            </a:r>
            <a:r>
              <a:rPr lang="zh-CN" altLang="en-US" sz="2400" dirty="0">
                <a:solidFill>
                  <a:srgbClr val="FB1313"/>
                </a:solidFill>
                <a:ea typeface="宋体" panose="02010600030101010101" pitchFamily="2" charset="-122"/>
              </a:rPr>
              <a:t>定义</a:t>
            </a:r>
            <a:r>
              <a:rPr lang="en-GB" altLang="zh-CN" sz="2900" dirty="0">
                <a:solidFill>
                  <a:srgbClr val="0033CC"/>
                </a:solidFill>
                <a:ea typeface="宋体" panose="02010600030101010101" pitchFamily="2" charset="-122"/>
              </a:rPr>
              <a:t> </a:t>
            </a:r>
            <a:endParaRPr lang="fr-FR" altLang="zh-CN" sz="2900" dirty="0">
              <a:solidFill>
                <a:srgbClr val="0033CC"/>
              </a:solidFill>
              <a:ea typeface="宋体" panose="02010600030101010101" pitchFamily="2" charset="-122"/>
            </a:endParaRPr>
          </a:p>
        </p:txBody>
      </p:sp>
      <p:sp>
        <p:nvSpPr>
          <p:cNvPr id="91139" name="Rectangle 3"/>
          <p:cNvSpPr>
            <a:spLocks noGrp="1"/>
          </p:cNvSpPr>
          <p:nvPr>
            <p:ph type="body" sz="half" idx="1"/>
          </p:nvPr>
        </p:nvSpPr>
        <p:spPr>
          <a:xfrm>
            <a:off x="632460" y="1280795"/>
            <a:ext cx="8399780" cy="1584325"/>
          </a:xfrm>
          <a:ln/>
        </p:spPr>
        <p:txBody>
          <a:bodyPr vert="horz" wrap="square" lIns="87536" tIns="43768" rIns="87536" bIns="43768" anchor="t" anchorCtr="0"/>
          <a:p>
            <a:pPr lvl="2">
              <a:buClr>
                <a:schemeClr val="accent2"/>
              </a:buClr>
              <a:buFont typeface="Wingdings" panose="05000000000000000000" pitchFamily="2" charset="2"/>
              <a:buNone/>
            </a:pPr>
            <a:endParaRPr lang="zh-CN" altLang="en-GB" sz="1500" dirty="0">
              <a:solidFill>
                <a:srgbClr val="0033CC"/>
              </a:solidFill>
              <a:ea typeface="宋体" panose="02010600030101010101" pitchFamily="2" charset="-122"/>
            </a:endParaRPr>
          </a:p>
          <a:p>
            <a:pPr>
              <a:buClr>
                <a:srgbClr val="FB1313"/>
              </a:buClr>
              <a:buSzTx/>
              <a:buFont typeface="Wingdings 2" panose="05020102010507070707" pitchFamily="18" charset="2"/>
              <a:buChar char="E"/>
            </a:pPr>
            <a:r>
              <a:rPr lang="zh-CN" altLang="fr-FR" sz="1800" dirty="0">
                <a:ea typeface="宋体" panose="02010600030101010101" pitchFamily="2" charset="-122"/>
              </a:rPr>
              <a:t>明确规定了要完成的工作任务， 在通知了所有相关方并达成一致意见，经过签发人授权许可后，在严格遵守工作要求和安全程序的情况下开展此工作。</a:t>
            </a:r>
            <a:endParaRPr lang="zh-CN" altLang="en-GB" sz="1800" dirty="0">
              <a:solidFill>
                <a:srgbClr val="000066"/>
              </a:solidFill>
              <a:ea typeface="宋体" panose="02010600030101010101" pitchFamily="2" charset="-122"/>
            </a:endParaRPr>
          </a:p>
          <a:p>
            <a:pPr lvl="2">
              <a:buClr>
                <a:srgbClr val="FB1313"/>
              </a:buClr>
              <a:buFont typeface="Wingdings" panose="05000000000000000000" pitchFamily="2" charset="2"/>
              <a:buNone/>
            </a:pPr>
            <a:endParaRPr lang="zh-CN" altLang="en-GB" sz="2000" dirty="0">
              <a:solidFill>
                <a:srgbClr val="000066"/>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91138" grpId="0"/>
      <p:bldP spid="911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灯片编号占位符 3"/>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93186" name="Rectangle 2"/>
          <p:cNvSpPr>
            <a:spLocks noGrp="1"/>
          </p:cNvSpPr>
          <p:nvPr>
            <p:ph type="title"/>
          </p:nvPr>
        </p:nvSpPr>
        <p:spPr>
          <a:xfrm>
            <a:off x="549275" y="176213"/>
            <a:ext cx="8832850" cy="876300"/>
          </a:xfrm>
          <a:ln/>
        </p:spPr>
        <p:txBody>
          <a:bodyPr vert="horz" wrap="square" lIns="87536" tIns="43768" rIns="87536" bIns="43768" anchor="t" anchorCtr="0"/>
          <a:p>
            <a:pPr marL="857250" indent="-857250"/>
            <a:r>
              <a:rPr lang="en-US" altLang="zh-CN" sz="2400" dirty="0">
                <a:solidFill>
                  <a:srgbClr val="FB1313"/>
                </a:solidFill>
                <a:ea typeface="宋体" panose="02010600030101010101" pitchFamily="2" charset="-122"/>
              </a:rPr>
              <a:t>2</a:t>
            </a:r>
            <a:r>
              <a:rPr lang="zh-CN" altLang="en-US" sz="2400" dirty="0">
                <a:solidFill>
                  <a:srgbClr val="FB1313"/>
                </a:solidFill>
                <a:ea typeface="宋体" panose="02010600030101010101" pitchFamily="2" charset="-122"/>
              </a:rPr>
              <a:t>、</a:t>
            </a:r>
            <a:r>
              <a:rPr lang="zh-CN" altLang="en-GB" sz="2400" dirty="0">
                <a:solidFill>
                  <a:srgbClr val="FB1313"/>
                </a:solidFill>
                <a:ea typeface="宋体" panose="02010600030101010101" pitchFamily="2" charset="-122"/>
              </a:rPr>
              <a:t>安全工作许可证</a:t>
            </a:r>
            <a:r>
              <a:rPr lang="zh-CN" altLang="en-US" sz="2400" dirty="0">
                <a:solidFill>
                  <a:srgbClr val="FB1313"/>
                </a:solidFill>
                <a:ea typeface="宋体" panose="02010600030101010101" pitchFamily="2" charset="-122"/>
              </a:rPr>
              <a:t>使用范围</a:t>
            </a:r>
            <a:endParaRPr lang="en-US" altLang="zh-CN" sz="2400" dirty="0">
              <a:solidFill>
                <a:srgbClr val="FB1313"/>
              </a:solidFill>
              <a:ea typeface="宋体" panose="02010600030101010101" pitchFamily="2" charset="-122"/>
            </a:endParaRPr>
          </a:p>
        </p:txBody>
      </p:sp>
      <p:sp>
        <p:nvSpPr>
          <p:cNvPr id="93187" name="Rectangle 3"/>
          <p:cNvSpPr>
            <a:spLocks noGrp="1"/>
          </p:cNvSpPr>
          <p:nvPr>
            <p:ph idx="1"/>
          </p:nvPr>
        </p:nvSpPr>
        <p:spPr>
          <a:xfrm>
            <a:off x="701675" y="836613"/>
            <a:ext cx="9004300" cy="6021387"/>
          </a:xfrm>
          <a:ln/>
        </p:spPr>
        <p:txBody>
          <a:bodyPr vert="horz" wrap="square" lIns="87536" tIns="43768" rIns="87536" bIns="43768" anchor="t" anchorCtr="0"/>
          <a:p>
            <a:pPr marL="342900" indent="-342900" defTabSz="914400">
              <a:buClr>
                <a:srgbClr val="FB1313"/>
              </a:buClr>
              <a:buSzTx/>
              <a:buFont typeface="Wingdings 2" panose="05020102010507070707" pitchFamily="18" charset="2"/>
              <a:buChar char="E"/>
            </a:pPr>
            <a:r>
              <a:rPr lang="zh-CN" altLang="en-US" dirty="0">
                <a:ea typeface="宋体" panose="02010600030101010101" pitchFamily="2" charset="-122"/>
              </a:rPr>
              <a:t>工作分为常规作业和非常规作业。</a:t>
            </a:r>
            <a:endParaRPr lang="zh-CN" altLang="en-US" dirty="0">
              <a:ea typeface="宋体" panose="02010600030101010101" pitchFamily="2" charset="-122"/>
            </a:endParaRPr>
          </a:p>
          <a:p>
            <a:pPr marL="742950" lvl="1" indent="-285750" defTabSz="914400">
              <a:lnSpc>
                <a:spcPct val="150000"/>
              </a:lnSpc>
              <a:buClr>
                <a:srgbClr val="FF0000"/>
              </a:buClr>
              <a:buFont typeface="Wingdings" panose="05000000000000000000" pitchFamily="2" charset="2"/>
              <a:buChar char="ü"/>
            </a:pPr>
            <a:r>
              <a:rPr lang="zh-CN" altLang="en-US" dirty="0">
                <a:ea typeface="宋体" panose="02010600030101010101" pitchFamily="2" charset="-122"/>
              </a:rPr>
              <a:t>常规作业指的是由经过定期培训并取得相关作业资质的作业人员实施的，采取了固定安全防护措施或制定了操作程序的作业过程。</a:t>
            </a:r>
            <a:endParaRPr lang="zh-CN" altLang="en-US" dirty="0">
              <a:ea typeface="宋体" panose="02010600030101010101" pitchFamily="2" charset="-122"/>
            </a:endParaRPr>
          </a:p>
          <a:p>
            <a:pPr marL="742950" lvl="1" indent="-285750" defTabSz="914400">
              <a:lnSpc>
                <a:spcPct val="150000"/>
              </a:lnSpc>
              <a:buClr>
                <a:srgbClr val="FF0000"/>
              </a:buClr>
              <a:buFont typeface="Wingdings" panose="05000000000000000000" pitchFamily="2" charset="2"/>
              <a:buChar char="ü"/>
            </a:pPr>
            <a:r>
              <a:rPr lang="zh-CN" altLang="en-US" dirty="0">
                <a:ea typeface="宋体" panose="02010600030101010101" pitchFamily="2" charset="-122"/>
              </a:rPr>
              <a:t>常规作业以外的作业则为非常规作业。</a:t>
            </a:r>
            <a:endParaRPr lang="zh-CN" altLang="en-US" dirty="0">
              <a:ea typeface="宋体" panose="02010600030101010101" pitchFamily="2" charset="-122"/>
            </a:endParaRPr>
          </a:p>
          <a:p>
            <a:pPr marL="742950" lvl="1" indent="-285750" defTabSz="914400">
              <a:buFont typeface="Wingdings" panose="05000000000000000000" pitchFamily="2" charset="2"/>
              <a:buChar char="ü"/>
            </a:pPr>
            <a:endParaRPr lang="zh-CN" altLang="fr-FR" dirty="0">
              <a:ea typeface="宋体" panose="02010600030101010101" pitchFamily="2" charset="-122"/>
            </a:endParaRPr>
          </a:p>
          <a:p>
            <a:pPr marL="342900" indent="-342900" defTabSz="914400">
              <a:buClr>
                <a:srgbClr val="FB1313"/>
              </a:buClr>
              <a:buSzTx/>
              <a:buFont typeface="Wingdings 2" panose="05020102010507070707" pitchFamily="18" charset="2"/>
              <a:buChar char="E"/>
            </a:pPr>
            <a:r>
              <a:rPr lang="zh-CN" altLang="fr-FR" dirty="0">
                <a:ea typeface="宋体" panose="02010600030101010101" pitchFamily="2" charset="-122"/>
              </a:rPr>
              <a:t>当进行下列工作时需要使用安全工作许可证</a:t>
            </a:r>
            <a:endParaRPr lang="en-US" altLang="zh-CN" dirty="0">
              <a:ea typeface="宋体" panose="02010600030101010101" pitchFamily="2" charset="-122"/>
            </a:endParaRPr>
          </a:p>
          <a:p>
            <a:pPr marL="742950" lvl="1" indent="-285750" defTabSz="914400">
              <a:buClr>
                <a:srgbClr val="FB1313"/>
              </a:buClr>
              <a:buFont typeface="Wingdings" panose="05000000000000000000" pitchFamily="2" charset="2"/>
              <a:buChar char="ü"/>
            </a:pPr>
            <a:r>
              <a:rPr lang="zh-CN" altLang="fr-FR" dirty="0">
                <a:ea typeface="宋体" panose="02010600030101010101" pitchFamily="2" charset="-122"/>
              </a:rPr>
              <a:t>非常规</a:t>
            </a:r>
            <a:r>
              <a:rPr lang="zh-CN" altLang="en-US" dirty="0">
                <a:ea typeface="宋体" panose="02010600030101010101" pitchFamily="2" charset="-122"/>
              </a:rPr>
              <a:t>作业</a:t>
            </a:r>
            <a:endParaRPr lang="zh-CN" altLang="en-GB" sz="2400" i="1" dirty="0">
              <a:ea typeface="宋体" panose="02010600030101010101" pitchFamily="2" charset="-122"/>
            </a:endParaRPr>
          </a:p>
          <a:p>
            <a:pPr marL="742950" lvl="1" indent="-285750" defTabSz="914400">
              <a:buClr>
                <a:srgbClr val="FB1313"/>
              </a:buClr>
              <a:buFont typeface="Wingdings" panose="05000000000000000000" pitchFamily="2" charset="2"/>
              <a:buChar char="ü"/>
            </a:pPr>
            <a:r>
              <a:rPr lang="zh-CN" altLang="fr-FR" dirty="0">
                <a:ea typeface="宋体" panose="02010600030101010101" pitchFamily="2" charset="-122"/>
              </a:rPr>
              <a:t>没有操作程序的有危害的常规</a:t>
            </a:r>
            <a:r>
              <a:rPr lang="zh-CN" altLang="en-US" dirty="0">
                <a:ea typeface="宋体" panose="02010600030101010101" pitchFamily="2" charset="-122"/>
              </a:rPr>
              <a:t>作业</a:t>
            </a:r>
            <a:endParaRPr lang="zh-CN" altLang="en-GB" dirty="0">
              <a:ea typeface="宋体" panose="02010600030101010101" pitchFamily="2" charset="-122"/>
            </a:endParaRPr>
          </a:p>
          <a:p>
            <a:pPr marL="0" indent="0" defTabSz="914400">
              <a:buClr>
                <a:srgbClr val="FB1313"/>
              </a:buClr>
              <a:buSzTx/>
              <a:buFont typeface="Wingdings 2" panose="05020102010507070707" pitchFamily="18" charset="2"/>
              <a:buNone/>
            </a:pPr>
            <a:endParaRPr lang="zh-CN" altLang="en-GB" sz="2800" dirty="0">
              <a:solidFill>
                <a:srgbClr val="0033CC"/>
              </a:solidFill>
              <a:ea typeface="宋体" panose="02010600030101010101" pitchFamily="2" charset="-122"/>
            </a:endParaRPr>
          </a:p>
        </p:txBody>
      </p:sp>
      <p:pic>
        <p:nvPicPr>
          <p:cNvPr id="93188" name="Picture 4"/>
          <p:cNvPicPr>
            <a:picLocks noChangeAspect="1"/>
          </p:cNvPicPr>
          <p:nvPr/>
        </p:nvPicPr>
        <p:blipFill>
          <a:blip r:embed="rId1"/>
          <a:stretch>
            <a:fillRect/>
          </a:stretch>
        </p:blipFill>
        <p:spPr>
          <a:xfrm>
            <a:off x="6467475" y="2133600"/>
            <a:ext cx="3238500" cy="37338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93186" grpId="0"/>
      <p:bldP spid="931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灯片编号占位符 2"/>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97282" name="Rectangle 2"/>
          <p:cNvSpPr/>
          <p:nvPr/>
        </p:nvSpPr>
        <p:spPr>
          <a:xfrm>
            <a:off x="776288" y="782638"/>
            <a:ext cx="8575675" cy="3078162"/>
          </a:xfrm>
          <a:prstGeom prst="rect">
            <a:avLst/>
          </a:prstGeom>
          <a:noFill/>
          <a:ln w="9525">
            <a:noFill/>
          </a:ln>
        </p:spPr>
        <p:txBody>
          <a:bodyPr>
            <a:spAutoFit/>
          </a:bodyPr>
          <a:p>
            <a:pPr eaLnBrk="1" hangingPunct="1">
              <a:spcBef>
                <a:spcPct val="50000"/>
              </a:spcBef>
              <a:buClr>
                <a:srgbClr val="FF0000"/>
              </a:buClr>
              <a:buFont typeface="Wingdings" panose="05000000000000000000" pitchFamily="2" charset="2"/>
            </a:pPr>
            <a:r>
              <a:rPr lang="zh-CN" altLang="fr-FR" b="1" dirty="0">
                <a:solidFill>
                  <a:schemeClr val="bg2"/>
                </a:solidFill>
                <a:latin typeface="Arial" panose="020B0604020202020204" pitchFamily="34" charset="0"/>
                <a:ea typeface="宋体" panose="02010600030101010101" pitchFamily="2" charset="-122"/>
              </a:rPr>
              <a:t>风险区域</a:t>
            </a:r>
            <a:endParaRPr lang="fr-FR" altLang="zh-CN" sz="1800" dirty="0">
              <a:solidFill>
                <a:schemeClr val="bg2"/>
              </a:solidFill>
              <a:latin typeface="Arial" panose="020B0604020202020204" pitchFamily="34" charset="0"/>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fr-FR" sz="2000" dirty="0">
                <a:solidFill>
                  <a:schemeClr val="bg2"/>
                </a:solidFill>
                <a:latin typeface="Arial" panose="020B0604020202020204" pitchFamily="34" charset="0"/>
                <a:ea typeface="宋体" panose="02010600030101010101" pitchFamily="2" charset="-122"/>
              </a:rPr>
              <a:t>　潜在的缺氧环境或富氧环境</a:t>
            </a:r>
            <a:endParaRPr lang="zh-CN" altLang="fr-FR" sz="2000" dirty="0">
              <a:solidFill>
                <a:schemeClr val="bg2"/>
              </a:solidFill>
              <a:latin typeface="Arial" panose="020B0604020202020204" pitchFamily="34" charset="0"/>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fr-FR" sz="2000" dirty="0">
                <a:solidFill>
                  <a:schemeClr val="bg2"/>
                </a:solidFill>
                <a:latin typeface="Arial" panose="020B0604020202020204" pitchFamily="34" charset="0"/>
                <a:ea typeface="宋体" panose="02010600030101010101" pitchFamily="2" charset="-122"/>
              </a:rPr>
              <a:t>　潜在的易燃</a:t>
            </a:r>
            <a:r>
              <a:rPr lang="zh-CN" altLang="en-US" sz="2000" dirty="0">
                <a:solidFill>
                  <a:schemeClr val="bg2"/>
                </a:solidFill>
                <a:latin typeface="Arial" panose="020B0604020202020204" pitchFamily="34" charset="0"/>
                <a:ea typeface="宋体" panose="02010600030101010101" pitchFamily="2" charset="-122"/>
              </a:rPr>
              <a:t>、</a:t>
            </a:r>
            <a:r>
              <a:rPr lang="zh-CN" altLang="fr-FR" sz="2000" dirty="0">
                <a:solidFill>
                  <a:schemeClr val="bg2"/>
                </a:solidFill>
                <a:latin typeface="Arial" panose="020B0604020202020204" pitchFamily="34" charset="0"/>
                <a:ea typeface="宋体" panose="02010600030101010101" pitchFamily="2" charset="-122"/>
              </a:rPr>
              <a:t>易爆气体环境</a:t>
            </a:r>
            <a:endParaRPr lang="zh-CN" altLang="fr-FR" sz="2000" dirty="0">
              <a:solidFill>
                <a:schemeClr val="bg2"/>
              </a:solidFill>
              <a:latin typeface="Arial" panose="020B0604020202020204" pitchFamily="34" charset="0"/>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fr-FR" sz="2000" b="1" dirty="0">
                <a:solidFill>
                  <a:schemeClr val="bg2"/>
                </a:solidFill>
                <a:latin typeface="Arial" panose="020B0604020202020204" pitchFamily="34" charset="0"/>
                <a:ea typeface="宋体" panose="02010600030101010101" pitchFamily="2" charset="-122"/>
              </a:rPr>
              <a:t>　</a:t>
            </a:r>
            <a:r>
              <a:rPr lang="zh-CN" altLang="fr-FR" sz="2000" dirty="0">
                <a:solidFill>
                  <a:schemeClr val="bg2"/>
                </a:solidFill>
                <a:latin typeface="Arial" panose="020B0604020202020204" pitchFamily="34" charset="0"/>
                <a:ea typeface="宋体" panose="02010600030101010101" pitchFamily="2" charset="-122"/>
              </a:rPr>
              <a:t>潜在的高温</a:t>
            </a:r>
            <a:r>
              <a:rPr lang="zh-CN" altLang="en-US" sz="2000" dirty="0">
                <a:solidFill>
                  <a:schemeClr val="bg2"/>
                </a:solidFill>
                <a:latin typeface="Arial" panose="020B0604020202020204" pitchFamily="34" charset="0"/>
                <a:ea typeface="宋体" panose="02010600030101010101" pitchFamily="2" charset="-122"/>
              </a:rPr>
              <a:t>、</a:t>
            </a:r>
            <a:r>
              <a:rPr lang="zh-CN" altLang="fr-FR" sz="2000" dirty="0">
                <a:solidFill>
                  <a:schemeClr val="bg2"/>
                </a:solidFill>
                <a:latin typeface="Arial" panose="020B0604020202020204" pitchFamily="34" charset="0"/>
                <a:ea typeface="宋体" panose="02010600030101010101" pitchFamily="2" charset="-122"/>
              </a:rPr>
              <a:t>高压环境</a:t>
            </a:r>
            <a:endParaRPr lang="zh-CN" altLang="fr-FR" sz="2000" dirty="0">
              <a:solidFill>
                <a:schemeClr val="bg2"/>
              </a:solidFill>
              <a:latin typeface="Arial" panose="020B0604020202020204" pitchFamily="34" charset="0"/>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en-GB" sz="2000" dirty="0">
                <a:solidFill>
                  <a:schemeClr val="bg2"/>
                </a:solidFill>
                <a:latin typeface="Arial" panose="020B0604020202020204" pitchFamily="34" charset="0"/>
                <a:ea typeface="宋体" panose="02010600030101010101" pitchFamily="2" charset="-122"/>
              </a:rPr>
              <a:t>   潜在的危险化学品伤害</a:t>
            </a:r>
            <a:r>
              <a:rPr lang="zh-CN" altLang="en-US" sz="2000" dirty="0">
                <a:solidFill>
                  <a:schemeClr val="bg2"/>
                </a:solidFill>
                <a:latin typeface="Arial" panose="020B0604020202020204" pitchFamily="34" charset="0"/>
                <a:ea typeface="宋体" panose="02010600030101010101" pitchFamily="2" charset="-122"/>
              </a:rPr>
              <a:t>等，</a:t>
            </a:r>
            <a:r>
              <a:rPr lang="zh-CN" altLang="en-GB" sz="2000" dirty="0">
                <a:solidFill>
                  <a:schemeClr val="bg2"/>
                </a:solidFill>
                <a:latin typeface="Arial" panose="020B0604020202020204" pitchFamily="34" charset="0"/>
                <a:ea typeface="宋体" panose="02010600030101010101" pitchFamily="2" charset="-122"/>
              </a:rPr>
              <a:t>例如：有毒物质</a:t>
            </a:r>
            <a:endParaRPr lang="en-US" altLang="zh-CN" sz="2000" dirty="0">
              <a:solidFill>
                <a:schemeClr val="bg2"/>
              </a:solidFill>
              <a:latin typeface="Arial" panose="020B0604020202020204" pitchFamily="34" charset="0"/>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fr-FR" sz="2000" dirty="0">
                <a:solidFill>
                  <a:schemeClr val="bg2"/>
                </a:solidFill>
                <a:latin typeface="宋体" panose="02010600030101010101" pitchFamily="2" charset="-122"/>
                <a:ea typeface="宋体" panose="02010600030101010101" pitchFamily="2" charset="-122"/>
              </a:rPr>
              <a:t>  在</a:t>
            </a:r>
            <a:r>
              <a:rPr lang="zh-CN" altLang="en-US" sz="2000" dirty="0">
                <a:solidFill>
                  <a:schemeClr val="bg2"/>
                </a:solidFill>
                <a:latin typeface="宋体" panose="02010600030101010101" pitchFamily="2" charset="-122"/>
                <a:ea typeface="宋体" panose="02010600030101010101" pitchFamily="2" charset="-122"/>
              </a:rPr>
              <a:t>气体</a:t>
            </a:r>
            <a:r>
              <a:rPr lang="zh-CN" altLang="fr-FR" sz="2000" dirty="0">
                <a:solidFill>
                  <a:schemeClr val="bg2"/>
                </a:solidFill>
                <a:latin typeface="宋体" panose="02010600030101010101" pitchFamily="2" charset="-122"/>
                <a:ea typeface="宋体" panose="02010600030101010101" pitchFamily="2" charset="-122"/>
              </a:rPr>
              <a:t>排放口，气体液化场所</a:t>
            </a:r>
            <a:r>
              <a:rPr lang="zh-CN" altLang="en-US" sz="2000" dirty="0">
                <a:solidFill>
                  <a:schemeClr val="bg2"/>
                </a:solidFill>
                <a:latin typeface="宋体" panose="02010600030101010101" pitchFamily="2" charset="-122"/>
                <a:ea typeface="宋体" panose="02010600030101010101" pitchFamily="2" charset="-122"/>
              </a:rPr>
              <a:t>及</a:t>
            </a:r>
            <a:r>
              <a:rPr lang="fr-FR" altLang="zh-CN" sz="2000" dirty="0">
                <a:solidFill>
                  <a:schemeClr val="bg2"/>
                </a:solidFill>
                <a:latin typeface="宋体" panose="02010600030101010101" pitchFamily="2" charset="-122"/>
                <a:ea typeface="宋体" panose="02010600030101010101" pitchFamily="2" charset="-122"/>
              </a:rPr>
              <a:t> </a:t>
            </a:r>
            <a:r>
              <a:rPr lang="zh-CN" altLang="fr-FR" sz="2000" dirty="0">
                <a:solidFill>
                  <a:schemeClr val="bg2"/>
                </a:solidFill>
                <a:latin typeface="宋体" panose="02010600030101010101" pitchFamily="2" charset="-122"/>
                <a:ea typeface="宋体" panose="02010600030101010101" pitchFamily="2" charset="-122"/>
              </a:rPr>
              <a:t>有</a:t>
            </a:r>
            <a:r>
              <a:rPr lang="zh-CN" altLang="en-US" sz="2000" dirty="0">
                <a:solidFill>
                  <a:schemeClr val="bg2"/>
                </a:solidFill>
                <a:latin typeface="宋体" panose="02010600030101010101" pitchFamily="2" charset="-122"/>
                <a:ea typeface="宋体" panose="02010600030101010101" pitchFamily="2" charset="-122"/>
              </a:rPr>
              <a:t>潜在</a:t>
            </a:r>
            <a:r>
              <a:rPr lang="zh-CN" altLang="fr-FR" sz="2000" dirty="0">
                <a:solidFill>
                  <a:schemeClr val="bg2"/>
                </a:solidFill>
                <a:latin typeface="宋体" panose="02010600030101010101" pitchFamily="2" charset="-122"/>
                <a:ea typeface="宋体" panose="02010600030101010101" pitchFamily="2" charset="-122"/>
              </a:rPr>
              <a:t>气体泄漏的工艺管道附近等</a:t>
            </a:r>
            <a:endParaRPr lang="zh-CN" altLang="en-GB" sz="2000" dirty="0">
              <a:solidFill>
                <a:schemeClr val="bg2"/>
              </a:solidFill>
              <a:latin typeface="Arial" panose="020B0604020202020204" pitchFamily="34" charset="0"/>
              <a:ea typeface="宋体" panose="02010600030101010101" pitchFamily="2" charset="-122"/>
            </a:endParaRPr>
          </a:p>
        </p:txBody>
      </p:sp>
      <p:sp>
        <p:nvSpPr>
          <p:cNvPr id="5" name="Rectangle 2"/>
          <p:cNvSpPr>
            <a:spLocks noGrp="1"/>
          </p:cNvSpPr>
          <p:nvPr>
            <p:ph type="title"/>
          </p:nvPr>
        </p:nvSpPr>
        <p:spPr>
          <a:xfrm>
            <a:off x="549275" y="176213"/>
            <a:ext cx="8832850" cy="515937"/>
          </a:xfrm>
          <a:ln/>
        </p:spPr>
        <p:txBody>
          <a:bodyPr vert="horz" wrap="square" lIns="87536" tIns="43768" rIns="87536" bIns="43768" anchor="t" anchorCtr="0"/>
          <a:p>
            <a:pPr marL="857250" indent="-857250"/>
            <a:r>
              <a:rPr lang="en-US" altLang="zh-CN" sz="2400" dirty="0">
                <a:solidFill>
                  <a:srgbClr val="FB1313"/>
                </a:solidFill>
                <a:ea typeface="宋体" panose="02010600030101010101" pitchFamily="2" charset="-122"/>
              </a:rPr>
              <a:t>2</a:t>
            </a:r>
            <a:r>
              <a:rPr lang="zh-CN" altLang="en-US" sz="2400" dirty="0">
                <a:solidFill>
                  <a:srgbClr val="FB1313"/>
                </a:solidFill>
                <a:ea typeface="宋体" panose="02010600030101010101" pitchFamily="2" charset="-122"/>
              </a:rPr>
              <a:t>、</a:t>
            </a:r>
            <a:r>
              <a:rPr lang="zh-CN" altLang="en-GB" sz="2400" dirty="0">
                <a:solidFill>
                  <a:srgbClr val="FB1313"/>
                </a:solidFill>
                <a:ea typeface="宋体" panose="02010600030101010101" pitchFamily="2" charset="-122"/>
              </a:rPr>
              <a:t>安全工作许可证</a:t>
            </a:r>
            <a:r>
              <a:rPr lang="zh-CN" altLang="en-US" sz="2400" dirty="0">
                <a:solidFill>
                  <a:srgbClr val="FB1313"/>
                </a:solidFill>
                <a:ea typeface="宋体" panose="02010600030101010101" pitchFamily="2" charset="-122"/>
              </a:rPr>
              <a:t>使用范围</a:t>
            </a:r>
            <a:endParaRPr lang="en-US" altLang="zh-CN" sz="2400" dirty="0">
              <a:solidFill>
                <a:srgbClr val="FB1313"/>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9728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灯片编号占位符 2"/>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99330" name="Rectangle 2"/>
          <p:cNvSpPr/>
          <p:nvPr/>
        </p:nvSpPr>
        <p:spPr>
          <a:xfrm>
            <a:off x="704850" y="836613"/>
            <a:ext cx="8640763" cy="3232150"/>
          </a:xfrm>
          <a:prstGeom prst="rect">
            <a:avLst/>
          </a:prstGeom>
          <a:noFill/>
          <a:ln w="9525">
            <a:noFill/>
          </a:ln>
        </p:spPr>
        <p:txBody>
          <a:bodyPr>
            <a:spAutoFit/>
          </a:bodyPr>
          <a:p>
            <a:pPr lvl="1" eaLnBrk="1" hangingPunct="1">
              <a:spcBef>
                <a:spcPct val="50000"/>
              </a:spcBef>
              <a:buClr>
                <a:srgbClr val="FF0000"/>
              </a:buClr>
            </a:pPr>
            <a:r>
              <a:rPr lang="zh-CN" altLang="en-US" b="1" dirty="0">
                <a:solidFill>
                  <a:schemeClr val="bg2"/>
                </a:solidFill>
                <a:latin typeface="Arial" panose="020B0604020202020204" pitchFamily="34" charset="0"/>
                <a:ea typeface="宋体" panose="02010600030101010101" pitchFamily="2" charset="-122"/>
              </a:rPr>
              <a:t>作业危害</a:t>
            </a:r>
            <a:endParaRPr lang="en-US" altLang="zh-CN" b="1" dirty="0">
              <a:solidFill>
                <a:schemeClr val="bg2"/>
              </a:solidFill>
              <a:latin typeface="Arial" panose="020B0604020202020204" pitchFamily="34" charset="0"/>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en-GB" sz="2000" dirty="0">
                <a:solidFill>
                  <a:schemeClr val="bg2"/>
                </a:solidFill>
                <a:latin typeface="宋体" panose="02010600030101010101" pitchFamily="2" charset="-122"/>
                <a:ea typeface="宋体" panose="02010600030101010101" pitchFamily="2" charset="-122"/>
              </a:rPr>
              <a:t>  电力故障检修或</a:t>
            </a:r>
            <a:r>
              <a:rPr lang="zh-CN" altLang="en-US" sz="2000" dirty="0">
                <a:solidFill>
                  <a:schemeClr val="bg2"/>
                </a:solidFill>
                <a:latin typeface="宋体" panose="02010600030101010101" pitchFamily="2" charset="-122"/>
                <a:ea typeface="宋体" panose="02010600030101010101" pitchFamily="2" charset="-122"/>
              </a:rPr>
              <a:t>维修</a:t>
            </a:r>
            <a:r>
              <a:rPr lang="zh-CN" altLang="en-GB" sz="2000" dirty="0">
                <a:solidFill>
                  <a:schemeClr val="bg2"/>
                </a:solidFill>
                <a:latin typeface="宋体" panose="02010600030101010101" pitchFamily="2" charset="-122"/>
                <a:ea typeface="宋体" panose="02010600030101010101" pitchFamily="2" charset="-122"/>
              </a:rPr>
              <a:t>电路和电气设备</a:t>
            </a:r>
            <a:endParaRPr lang="zh-CN" altLang="en-GB" sz="2000" dirty="0">
              <a:solidFill>
                <a:schemeClr val="bg2"/>
              </a:solidFill>
              <a:latin typeface="宋体" panose="02010600030101010101" pitchFamily="2" charset="-122"/>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en-GB" altLang="zh-CN" sz="2000" dirty="0">
                <a:solidFill>
                  <a:schemeClr val="bg2"/>
                </a:solidFill>
                <a:latin typeface="宋体" panose="02010600030101010101" pitchFamily="2" charset="-122"/>
                <a:ea typeface="宋体" panose="02010600030101010101" pitchFamily="2" charset="-122"/>
              </a:rPr>
              <a:t>  </a:t>
            </a:r>
            <a:r>
              <a:rPr lang="zh-CN" altLang="en-GB" sz="2000" dirty="0">
                <a:solidFill>
                  <a:schemeClr val="bg2"/>
                </a:solidFill>
                <a:latin typeface="宋体" panose="02010600030101010101" pitchFamily="2" charset="-122"/>
                <a:ea typeface="宋体" panose="02010600030101010101" pitchFamily="2" charset="-122"/>
              </a:rPr>
              <a:t>在可能</a:t>
            </a:r>
            <a:r>
              <a:rPr lang="zh-CN" altLang="en-US" sz="2000" dirty="0">
                <a:solidFill>
                  <a:schemeClr val="bg2"/>
                </a:solidFill>
                <a:latin typeface="宋体" panose="02010600030101010101" pitchFamily="2" charset="-122"/>
                <a:ea typeface="宋体" panose="02010600030101010101" pitchFamily="2" charset="-122"/>
              </a:rPr>
              <a:t>有</a:t>
            </a:r>
            <a:r>
              <a:rPr lang="zh-CN" altLang="en-GB" sz="2000" dirty="0">
                <a:solidFill>
                  <a:schemeClr val="bg2"/>
                </a:solidFill>
                <a:latin typeface="宋体" panose="02010600030101010101" pitchFamily="2" charset="-122"/>
                <a:ea typeface="宋体" panose="02010600030101010101" pitchFamily="2" charset="-122"/>
              </a:rPr>
              <a:t>危险</a:t>
            </a:r>
            <a:r>
              <a:rPr lang="zh-CN" altLang="en-US" sz="2000" dirty="0">
                <a:solidFill>
                  <a:schemeClr val="bg2"/>
                </a:solidFill>
                <a:latin typeface="宋体" panose="02010600030101010101" pitchFamily="2" charset="-122"/>
                <a:ea typeface="宋体" panose="02010600030101010101" pitchFamily="2" charset="-122"/>
              </a:rPr>
              <a:t>环境</a:t>
            </a:r>
            <a:r>
              <a:rPr lang="zh-CN" altLang="en-GB" sz="2000" dirty="0">
                <a:solidFill>
                  <a:schemeClr val="bg2"/>
                </a:solidFill>
                <a:latin typeface="宋体" panose="02010600030101010101" pitchFamily="2" charset="-122"/>
                <a:ea typeface="宋体" panose="02010600030101010101" pitchFamily="2" charset="-122"/>
              </a:rPr>
              <a:t>的现场、设备</a:t>
            </a:r>
            <a:r>
              <a:rPr lang="zh-CN" altLang="en-US" sz="2000" dirty="0">
                <a:solidFill>
                  <a:schemeClr val="bg2"/>
                </a:solidFill>
                <a:latin typeface="宋体" panose="02010600030101010101" pitchFamily="2" charset="-122"/>
                <a:ea typeface="宋体" panose="02010600030101010101" pitchFamily="2" charset="-122"/>
              </a:rPr>
              <a:t>和</a:t>
            </a:r>
            <a:r>
              <a:rPr lang="zh-CN" altLang="en-GB" sz="2000" dirty="0">
                <a:solidFill>
                  <a:schemeClr val="bg2"/>
                </a:solidFill>
                <a:latin typeface="宋体" panose="02010600030101010101" pitchFamily="2" charset="-122"/>
                <a:ea typeface="宋体" panose="02010600030101010101" pitchFamily="2" charset="-122"/>
              </a:rPr>
              <a:t>管路上进行维护或维修</a:t>
            </a:r>
            <a:endParaRPr lang="zh-CN" altLang="en-GB" sz="2000" dirty="0">
              <a:solidFill>
                <a:schemeClr val="bg2"/>
              </a:solidFill>
              <a:latin typeface="宋体" panose="02010600030101010101" pitchFamily="2" charset="-122"/>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en-GB" sz="2000" dirty="0">
                <a:solidFill>
                  <a:schemeClr val="bg2"/>
                </a:solidFill>
                <a:latin typeface="宋体" panose="02010600030101010101" pitchFamily="2" charset="-122"/>
                <a:ea typeface="宋体" panose="02010600030101010101" pitchFamily="2" charset="-122"/>
              </a:rPr>
              <a:t>  使用起重机和挖掘机进行作业</a:t>
            </a:r>
            <a:endParaRPr lang="fr-FR" altLang="zh-CN" sz="2000" dirty="0">
              <a:solidFill>
                <a:schemeClr val="bg2"/>
              </a:solidFill>
              <a:latin typeface="宋体" panose="02010600030101010101" pitchFamily="2" charset="-122"/>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en-GB" sz="2000" dirty="0">
                <a:solidFill>
                  <a:schemeClr val="bg2"/>
                </a:solidFill>
                <a:latin typeface="宋体" panose="02010600030101010101" pitchFamily="2" charset="-122"/>
                <a:ea typeface="宋体" panose="02010600030101010101" pitchFamily="2" charset="-122"/>
              </a:rPr>
              <a:t>  在</a:t>
            </a:r>
            <a:r>
              <a:rPr lang="zh-CN" altLang="en-US" sz="2000" dirty="0">
                <a:solidFill>
                  <a:schemeClr val="bg2"/>
                </a:solidFill>
                <a:latin typeface="宋体" panose="02010600030101010101" pitchFamily="2" charset="-122"/>
                <a:ea typeface="宋体" panose="02010600030101010101" pitchFamily="2" charset="-122"/>
              </a:rPr>
              <a:t>运转</a:t>
            </a:r>
            <a:r>
              <a:rPr lang="zh-CN" altLang="en-GB" sz="2000" dirty="0">
                <a:solidFill>
                  <a:schemeClr val="bg2"/>
                </a:solidFill>
                <a:latin typeface="宋体" panose="02010600030101010101" pitchFamily="2" charset="-122"/>
                <a:ea typeface="宋体" panose="02010600030101010101" pitchFamily="2" charset="-122"/>
              </a:rPr>
              <a:t>设备周围作业</a:t>
            </a:r>
            <a:endParaRPr lang="zh-CN" altLang="en-GB" sz="2000" dirty="0">
              <a:solidFill>
                <a:schemeClr val="bg2"/>
              </a:solidFill>
              <a:latin typeface="宋体" panose="02010600030101010101" pitchFamily="2" charset="-122"/>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en-GB" altLang="zh-CN" sz="2000" dirty="0">
                <a:solidFill>
                  <a:schemeClr val="bg2"/>
                </a:solidFill>
                <a:latin typeface="宋体" panose="02010600030101010101" pitchFamily="2" charset="-122"/>
                <a:ea typeface="宋体" panose="02010600030101010101" pitchFamily="2" charset="-122"/>
              </a:rPr>
              <a:t>  </a:t>
            </a:r>
            <a:r>
              <a:rPr lang="zh-CN" altLang="fr-FR" sz="2000" dirty="0">
                <a:solidFill>
                  <a:schemeClr val="bg2"/>
                </a:solidFill>
                <a:latin typeface="宋体" panose="02010600030101010101" pitchFamily="2" charset="-122"/>
                <a:ea typeface="宋体" panose="02010600030101010101" pitchFamily="2" charset="-122"/>
              </a:rPr>
              <a:t>保温或催化剂处理</a:t>
            </a:r>
            <a:endParaRPr lang="zh-CN" altLang="en-GB" sz="2000" dirty="0">
              <a:solidFill>
                <a:schemeClr val="bg2"/>
              </a:solidFill>
              <a:latin typeface="宋体" panose="02010600030101010101" pitchFamily="2" charset="-122"/>
              <a:ea typeface="宋体" panose="02010600030101010101" pitchFamily="2" charset="-122"/>
            </a:endParaRPr>
          </a:p>
          <a:p>
            <a:pPr lvl="1" eaLnBrk="1" hangingPunct="1">
              <a:spcBef>
                <a:spcPct val="50000"/>
              </a:spcBef>
              <a:buClr>
                <a:srgbClr val="FF0000"/>
              </a:buClr>
              <a:buFont typeface="Wingdings" panose="05000000000000000000" pitchFamily="2" charset="2"/>
              <a:buChar char="ü"/>
            </a:pPr>
            <a:r>
              <a:rPr lang="zh-CN" altLang="fr-FR" sz="2000" dirty="0">
                <a:solidFill>
                  <a:schemeClr val="bg2"/>
                </a:solidFill>
                <a:latin typeface="宋体" panose="02010600030101010101" pitchFamily="2" charset="-122"/>
                <a:ea typeface="宋体" panose="02010600030101010101" pitchFamily="2" charset="-122"/>
              </a:rPr>
              <a:t>  动火作业</a:t>
            </a:r>
            <a:r>
              <a:rPr lang="zh-CN" altLang="en-US" sz="2000" dirty="0">
                <a:solidFill>
                  <a:schemeClr val="bg2"/>
                </a:solidFill>
                <a:latin typeface="宋体" panose="02010600030101010101" pitchFamily="2" charset="-122"/>
                <a:ea typeface="宋体" panose="02010600030101010101" pitchFamily="2" charset="-122"/>
              </a:rPr>
              <a:t>，高处</a:t>
            </a:r>
            <a:r>
              <a:rPr lang="zh-CN" altLang="fr-FR" sz="2000" dirty="0">
                <a:solidFill>
                  <a:schemeClr val="bg2"/>
                </a:solidFill>
                <a:latin typeface="宋体" panose="02010600030101010101" pitchFamily="2" charset="-122"/>
                <a:ea typeface="宋体" panose="02010600030101010101" pitchFamily="2" charset="-122"/>
              </a:rPr>
              <a:t>作业</a:t>
            </a:r>
            <a:r>
              <a:rPr lang="zh-CN" altLang="en-US" sz="2000" dirty="0">
                <a:solidFill>
                  <a:schemeClr val="bg2"/>
                </a:solidFill>
                <a:latin typeface="宋体" panose="02010600030101010101" pitchFamily="2" charset="-122"/>
                <a:ea typeface="宋体" panose="02010600030101010101" pitchFamily="2" charset="-122"/>
              </a:rPr>
              <a:t>，射线作业，</a:t>
            </a:r>
            <a:r>
              <a:rPr lang="zh-CN" altLang="fr-FR" sz="2000" dirty="0">
                <a:solidFill>
                  <a:schemeClr val="bg2"/>
                </a:solidFill>
                <a:latin typeface="宋体" panose="02010600030101010101" pitchFamily="2" charset="-122"/>
                <a:ea typeface="宋体" panose="02010600030101010101" pitchFamily="2" charset="-122"/>
              </a:rPr>
              <a:t>进入受限空间</a:t>
            </a:r>
            <a:r>
              <a:rPr lang="zh-CN" altLang="en-US" sz="2000" dirty="0">
                <a:solidFill>
                  <a:schemeClr val="bg2"/>
                </a:solidFill>
                <a:latin typeface="宋体" panose="02010600030101010101" pitchFamily="2" charset="-122"/>
                <a:ea typeface="宋体" panose="02010600030101010101" pitchFamily="2" charset="-122"/>
              </a:rPr>
              <a:t>等特种作业</a:t>
            </a:r>
            <a:endParaRPr lang="zh-CN" altLang="en-US" sz="2000" dirty="0">
              <a:solidFill>
                <a:schemeClr val="bg2"/>
              </a:solidFill>
              <a:latin typeface="宋体" panose="02010600030101010101" pitchFamily="2" charset="-122"/>
              <a:ea typeface="宋体" panose="02010600030101010101" pitchFamily="2" charset="-122"/>
            </a:endParaRPr>
          </a:p>
        </p:txBody>
      </p:sp>
      <p:sp>
        <p:nvSpPr>
          <p:cNvPr id="5" name="Rectangle 2"/>
          <p:cNvSpPr>
            <a:spLocks noGrp="1"/>
          </p:cNvSpPr>
          <p:nvPr>
            <p:ph type="title"/>
          </p:nvPr>
        </p:nvSpPr>
        <p:spPr>
          <a:xfrm>
            <a:off x="549275" y="176213"/>
            <a:ext cx="8832850" cy="588962"/>
          </a:xfrm>
          <a:ln/>
        </p:spPr>
        <p:txBody>
          <a:bodyPr vert="horz" wrap="square" lIns="87536" tIns="43768" rIns="87536" bIns="43768" anchor="t" anchorCtr="0"/>
          <a:p>
            <a:pPr marL="857250" indent="-857250"/>
            <a:r>
              <a:rPr lang="en-US" altLang="zh-CN" sz="2400" dirty="0">
                <a:solidFill>
                  <a:srgbClr val="FB1313"/>
                </a:solidFill>
                <a:ea typeface="宋体" panose="02010600030101010101" pitchFamily="2" charset="-122"/>
              </a:rPr>
              <a:t>2</a:t>
            </a:r>
            <a:r>
              <a:rPr lang="zh-CN" altLang="en-US" sz="2400" dirty="0">
                <a:solidFill>
                  <a:srgbClr val="FB1313"/>
                </a:solidFill>
                <a:ea typeface="宋体" panose="02010600030101010101" pitchFamily="2" charset="-122"/>
              </a:rPr>
              <a:t>、</a:t>
            </a:r>
            <a:r>
              <a:rPr lang="zh-CN" altLang="en-GB" sz="2400" dirty="0">
                <a:solidFill>
                  <a:srgbClr val="FB1313"/>
                </a:solidFill>
                <a:ea typeface="宋体" panose="02010600030101010101" pitchFamily="2" charset="-122"/>
              </a:rPr>
              <a:t>安全工作许可证</a:t>
            </a:r>
            <a:r>
              <a:rPr lang="zh-CN" altLang="en-US" sz="2400" dirty="0">
                <a:solidFill>
                  <a:srgbClr val="FB1313"/>
                </a:solidFill>
                <a:ea typeface="宋体" panose="02010600030101010101" pitchFamily="2" charset="-122"/>
              </a:rPr>
              <a:t>使用范围</a:t>
            </a:r>
            <a:endParaRPr lang="en-US" altLang="zh-CN" sz="2400" dirty="0">
              <a:solidFill>
                <a:srgbClr val="FB1313"/>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9933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灯片编号占位符 3"/>
          <p:cNvSpPr txBox="1">
            <a:spLocks noGrp="1"/>
          </p:cNvSpPr>
          <p:nvPr>
            <p:ph type="sldNum" sz="quarter" idx="10"/>
          </p:nvPr>
        </p:nvSpPr>
        <p:spPr>
          <a:ln/>
        </p:spPr>
        <p:txBody>
          <a:bodyPr lIns="87508" tIns="43753" rIns="87508" bIns="43753"/>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875030"/>
            <a:fld id="{9A0DB2DC-4C9A-4742-B13C-FB6460FD3503}" type="slidenum">
              <a:rPr lang="en-US" altLang="zh-CN" sz="1000" dirty="0">
                <a:latin typeface="Arial" panose="020B0604020202020204" pitchFamily="34" charset="0"/>
                <a:ea typeface="宋体" panose="02010600030101010101" pitchFamily="2" charset="-122"/>
              </a:rPr>
            </a:fld>
            <a:endParaRPr lang="en-US" altLang="zh-CN" sz="1000" dirty="0">
              <a:latin typeface="Arial" panose="020B0604020202020204" pitchFamily="34" charset="0"/>
              <a:ea typeface="宋体" panose="02010600030101010101" pitchFamily="2" charset="-122"/>
            </a:endParaRPr>
          </a:p>
        </p:txBody>
      </p:sp>
      <p:sp>
        <p:nvSpPr>
          <p:cNvPr id="101378" name="Rectangle 2"/>
          <p:cNvSpPr>
            <a:spLocks noGrp="1"/>
          </p:cNvSpPr>
          <p:nvPr>
            <p:ph type="title"/>
          </p:nvPr>
        </p:nvSpPr>
        <p:spPr>
          <a:xfrm>
            <a:off x="631825" y="188913"/>
            <a:ext cx="7632700" cy="549275"/>
          </a:xfrm>
          <a:ln/>
        </p:spPr>
        <p:txBody>
          <a:bodyPr vert="horz" wrap="square" lIns="87536" tIns="43768" rIns="87536" bIns="43768" anchor="t" anchorCtr="0"/>
          <a:p>
            <a:pPr marL="857250" indent="-857250">
              <a:spcBef>
                <a:spcPct val="50000"/>
              </a:spcBef>
            </a:pPr>
            <a:r>
              <a:rPr lang="en-US" altLang="zh-CN" sz="2400" dirty="0">
                <a:solidFill>
                  <a:srgbClr val="FB1313"/>
                </a:solidFill>
                <a:ea typeface="宋体" panose="02010600030101010101" pitchFamily="2" charset="-122"/>
              </a:rPr>
              <a:t>3</a:t>
            </a:r>
            <a:r>
              <a:rPr lang="zh-CN" altLang="en-US" sz="2400" dirty="0">
                <a:solidFill>
                  <a:srgbClr val="FB1313"/>
                </a:solidFill>
                <a:ea typeface="宋体" panose="02010600030101010101" pitchFamily="2" charset="-122"/>
              </a:rPr>
              <a:t>、</a:t>
            </a:r>
            <a:r>
              <a:rPr lang="zh-CN" altLang="en-GB" sz="2400" dirty="0">
                <a:solidFill>
                  <a:srgbClr val="FB1313"/>
                </a:solidFill>
                <a:ea typeface="宋体" panose="02010600030101010101" pitchFamily="2" charset="-122"/>
              </a:rPr>
              <a:t>安全工作许可证</a:t>
            </a:r>
            <a:r>
              <a:rPr lang="zh-CN" altLang="en-US" sz="2400" dirty="0">
                <a:solidFill>
                  <a:srgbClr val="FB1313"/>
                </a:solidFill>
                <a:ea typeface="宋体" panose="02010600030101010101" pitchFamily="2" charset="-122"/>
              </a:rPr>
              <a:t>目的</a:t>
            </a:r>
            <a:endParaRPr lang="en-US" altLang="zh-CN" sz="2400" dirty="0">
              <a:solidFill>
                <a:srgbClr val="FB1313"/>
              </a:solidFill>
              <a:ea typeface="宋体" panose="02010600030101010101" pitchFamily="2" charset="-122"/>
            </a:endParaRPr>
          </a:p>
        </p:txBody>
      </p:sp>
      <p:sp>
        <p:nvSpPr>
          <p:cNvPr id="101379" name="Rectangle 3"/>
          <p:cNvSpPr>
            <a:spLocks noGrp="1" noChangeArrowheads="1"/>
          </p:cNvSpPr>
          <p:nvPr>
            <p:ph idx="1"/>
          </p:nvPr>
        </p:nvSpPr>
        <p:spPr>
          <a:xfrm>
            <a:off x="776288" y="2181225"/>
            <a:ext cx="8489950" cy="2327275"/>
          </a:xfrm>
          <a:gradFill rotWithShape="0">
            <a:gsLst>
              <a:gs pos="0">
                <a:srgbClr val="33CCFF"/>
              </a:gs>
              <a:gs pos="100000">
                <a:schemeClr val="tx1"/>
              </a:gs>
            </a:gsLst>
            <a:lin ang="5400000" scaled="1"/>
          </a:gradFill>
          <a:ln>
            <a:solidFill>
              <a:srgbClr val="FB1313"/>
            </a:solidFill>
          </a:ln>
          <a:effectLst>
            <a:outerShdw dist="107763" dir="18900000" algn="ctr" rotWithShape="0">
              <a:schemeClr val="bg2"/>
            </a:outerShdw>
          </a:effectLst>
        </p:spPr>
        <p:txBody>
          <a:bodyPr vert="horz" wrap="square" lIns="87536" tIns="43768" rIns="87536" bIns="43768" numCol="1" anchor="t" anchorCtr="0" compatLnSpc="1"/>
          <a:lstStyle/>
          <a:p>
            <a:pPr marL="1257300" marR="0" lvl="2" indent="-342900" algn="ctr" defTabSz="914400" rtl="0" eaLnBrk="0" fontAlgn="base" latinLnBrk="0" hangingPunct="0">
              <a:lnSpc>
                <a:spcPct val="90000"/>
              </a:lnSpc>
              <a:spcBef>
                <a:spcPct val="20000"/>
              </a:spcBef>
              <a:spcAft>
                <a:spcPct val="0"/>
              </a:spcAft>
              <a:buClr>
                <a:srgbClr val="C6BE74"/>
              </a:buClr>
              <a:buSzTx/>
              <a:buFontTx/>
              <a:buNone/>
              <a:defRPr/>
            </a:pPr>
            <a:endParaRPr kumimoji="0" lang="en-US" altLang="zh-CN" sz="3200" b="1" i="0" u="none" strike="noStrike" kern="0" cap="none" spc="0" normalizeH="0" baseline="0" noProof="0" dirty="0" smtClean="0">
              <a:ln>
                <a:noFill/>
              </a:ln>
              <a:solidFill>
                <a:srgbClr val="FB1313"/>
              </a:solidFill>
              <a:effectLst/>
              <a:uLnTx/>
              <a:uFillTx/>
              <a:latin typeface="+mn-lt"/>
              <a:ea typeface="宋体" panose="02010600030101010101" pitchFamily="2" charset="-122"/>
            </a:endParaRPr>
          </a:p>
          <a:p>
            <a:pPr marL="1257300" marR="0" lvl="2" indent="-342900" algn="ctr" defTabSz="914400" rtl="0" eaLnBrk="0" fontAlgn="base" latinLnBrk="0" hangingPunct="0">
              <a:lnSpc>
                <a:spcPct val="90000"/>
              </a:lnSpc>
              <a:spcBef>
                <a:spcPct val="20000"/>
              </a:spcBef>
              <a:spcAft>
                <a:spcPct val="0"/>
              </a:spcAft>
              <a:buClr>
                <a:srgbClr val="C6BE74"/>
              </a:buClr>
              <a:buSzTx/>
              <a:buFontTx/>
              <a:buNone/>
              <a:defRPr/>
            </a:pPr>
            <a:r>
              <a:rPr kumimoji="0" lang="zh-CN" altLang="en-GB" sz="3200" b="1" i="0" u="none" strike="noStrike" kern="0" cap="none" spc="0" normalizeH="0" baseline="0" noProof="0" dirty="0" smtClean="0">
                <a:ln>
                  <a:noFill/>
                </a:ln>
                <a:solidFill>
                  <a:srgbClr val="FB1313"/>
                </a:solidFill>
                <a:effectLst/>
                <a:uLnTx/>
                <a:uFillTx/>
                <a:latin typeface="+mn-lt"/>
                <a:ea typeface="宋体" panose="02010600030101010101" pitchFamily="2" charset="-122"/>
              </a:rPr>
              <a:t>确保工作</a:t>
            </a:r>
            <a:r>
              <a:rPr kumimoji="0" lang="zh-CN" altLang="en-GB" sz="3200" b="1" i="0" u="none" strike="noStrike" kern="0" cap="none" spc="0" normalizeH="0" baseline="0" noProof="0" dirty="0" smtClean="0">
                <a:ln>
                  <a:noFill/>
                </a:ln>
                <a:solidFill>
                  <a:srgbClr val="FB1313"/>
                </a:solidFill>
                <a:effectLst>
                  <a:outerShdw blurRad="38100" dist="38100" dir="2700000" algn="tl">
                    <a:srgbClr val="000000"/>
                  </a:outerShdw>
                </a:effectLst>
                <a:uLnTx/>
                <a:uFillTx/>
                <a:latin typeface="+mn-lt"/>
                <a:ea typeface="宋体" panose="02010600030101010101" pitchFamily="2" charset="-122"/>
              </a:rPr>
              <a:t>安全</a:t>
            </a:r>
            <a:r>
              <a:rPr kumimoji="0" lang="zh-CN" altLang="en-GB" sz="3200" b="1" i="0" u="none" strike="noStrike" kern="0" cap="none" spc="0" normalizeH="0" baseline="0" noProof="0" dirty="0" smtClean="0">
                <a:ln>
                  <a:noFill/>
                </a:ln>
                <a:solidFill>
                  <a:srgbClr val="FB1313"/>
                </a:solidFill>
                <a:effectLst/>
                <a:uLnTx/>
                <a:uFillTx/>
                <a:latin typeface="+mn-lt"/>
                <a:ea typeface="宋体" panose="02010600030101010101" pitchFamily="2" charset="-122"/>
              </a:rPr>
              <a:t>及工作</a:t>
            </a:r>
            <a:r>
              <a:rPr kumimoji="0" lang="zh-CN" altLang="en-GB" sz="3200" b="1" i="0" u="none" strike="noStrike" kern="0" cap="none" spc="0" normalizeH="0" baseline="0" noProof="0" dirty="0" smtClean="0">
                <a:ln>
                  <a:noFill/>
                </a:ln>
                <a:solidFill>
                  <a:srgbClr val="FB1313"/>
                </a:solidFill>
                <a:effectLst>
                  <a:outerShdw blurRad="38100" dist="38100" dir="2700000" algn="tl">
                    <a:srgbClr val="000000"/>
                  </a:outerShdw>
                </a:effectLst>
                <a:uLnTx/>
                <a:uFillTx/>
                <a:latin typeface="+mn-lt"/>
                <a:ea typeface="宋体" panose="02010600030101010101" pitchFamily="2" charset="-122"/>
              </a:rPr>
              <a:t>效率</a:t>
            </a:r>
            <a:endParaRPr kumimoji="0" lang="zh-CN" altLang="en-GB" sz="2800" b="1" i="0" u="none" strike="noStrike" kern="0" cap="none" spc="0" normalizeH="0" baseline="0" noProof="0" dirty="0" smtClean="0">
              <a:ln>
                <a:noFill/>
              </a:ln>
              <a:solidFill>
                <a:srgbClr val="FB1313"/>
              </a:solidFill>
              <a:effectLst>
                <a:outerShdw blurRad="38100" dist="38100" dir="2700000" algn="tl">
                  <a:srgbClr val="000000"/>
                </a:outerShdw>
              </a:effectLst>
              <a:uLnTx/>
              <a:uFillTx/>
              <a:latin typeface="+mn-lt"/>
              <a:ea typeface="宋体" panose="02010600030101010101" pitchFamily="2" charset="-122"/>
            </a:endParaRPr>
          </a:p>
          <a:p>
            <a:pPr marL="381000" marR="0" lvl="0" indent="-381000" algn="l" defTabSz="914400" rtl="0" eaLnBrk="0" fontAlgn="base" latinLnBrk="0" hangingPunct="0">
              <a:lnSpc>
                <a:spcPct val="90000"/>
              </a:lnSpc>
              <a:spcBef>
                <a:spcPct val="20000"/>
              </a:spcBef>
              <a:spcAft>
                <a:spcPct val="0"/>
              </a:spcAft>
              <a:buClr>
                <a:srgbClr val="C6BE74"/>
              </a:buClr>
              <a:buSzPct val="80000"/>
              <a:buFont typeface="Wingdings 2" panose="05020102010507070707" pitchFamily="18" charset="2"/>
              <a:buChar char="¢"/>
              <a:defRPr/>
            </a:pPr>
            <a:endParaRPr kumimoji="0" lang="zh-CN" altLang="en-GB" sz="2800" b="0" i="0" u="none" strike="noStrike" kern="0" cap="none" spc="0" normalizeH="0" baseline="0" noProof="0" dirty="0" smtClean="0">
              <a:ln>
                <a:noFill/>
              </a:ln>
              <a:solidFill>
                <a:srgbClr val="FB1313"/>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01378" grpId="0"/>
      <p:bldP spid="101379" grpId="0" build="p"/>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 name="KSO_WM_UNIT_PLACING_PICTURE_USER_VIEWPORT" val="{&quot;height&quot;:952.3417322834646,&quot;width&quot;:1532.184776902887}"/>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29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SPECIAL_SOURCE" val="bdnul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0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0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0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07.xml><?xml version="1.0" encoding="utf-8"?>
<p:tagLst xmlns:p="http://schemas.openxmlformats.org/presentationml/2006/main">
  <p:tag name="KSO_WPP_MARK_KEY" val="6ff11f6c-c226-4c13-9dae-00998be88595"/>
  <p:tag name="COMMONDATA" val="eyJoZGlkIjoiMmU4YWI0YWE3YWNmZGVjNjMyYTRjYTFjMTc3YzAyZGIifQ=="/>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博富特">
  <a:themeElements>
    <a:clrScheme name="">
      <a:dk1>
        <a:srgbClr val="000066"/>
      </a:dk1>
      <a:lt1>
        <a:srgbClr val="FFFFFF"/>
      </a:lt1>
      <a:dk2>
        <a:srgbClr val="0033CC"/>
      </a:dk2>
      <a:lt2>
        <a:srgbClr val="B7CFFF"/>
      </a:lt2>
      <a:accent1>
        <a:srgbClr val="DE5930"/>
      </a:accent1>
      <a:accent2>
        <a:srgbClr val="FFCC00"/>
      </a:accent2>
      <a:accent3>
        <a:srgbClr val="AAADE2"/>
      </a:accent3>
      <a:accent4>
        <a:srgbClr val="DADADA"/>
      </a:accent4>
      <a:accent5>
        <a:srgbClr val="ECB5AD"/>
      </a:accent5>
      <a:accent6>
        <a:srgbClr val="E7B900"/>
      </a:accent6>
      <a:hlink>
        <a:srgbClr val="00CC99"/>
      </a:hlink>
      <a:folHlink>
        <a:srgbClr val="BFBEA9"/>
      </a:folHlink>
    </a:clrScheme>
    <a:fontScheme name="ALiquide new mod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GB"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GB"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Liquide new mod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iquide new mod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iquide new mod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iquide new mod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iquide new mod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iquide new mod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iquide new mod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000000"/>
      </a:accent2>
      <a:accent3>
        <a:srgbClr val="FFFFFF"/>
      </a:accent3>
      <a:accent4>
        <a:srgbClr val="000000"/>
      </a:accent4>
      <a:accent5>
        <a:srgbClr val="AAE2CA"/>
      </a:accent5>
      <a:accent6>
        <a:srgbClr val="000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2130</Words>
  <Application>WPS 演示</Application>
  <PresentationFormat>A4 纸张(210x297 毫米)</PresentationFormat>
  <Paragraphs>225</Paragraphs>
  <Slides>18</Slides>
  <Notes>18</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18</vt:i4>
      </vt:variant>
    </vt:vector>
  </HeadingPairs>
  <TitlesOfParts>
    <vt:vector size="39" baseType="lpstr">
      <vt:lpstr>Arial</vt:lpstr>
      <vt:lpstr>宋体</vt:lpstr>
      <vt:lpstr>Wingdings</vt:lpstr>
      <vt:lpstr>Times New Roman</vt:lpstr>
      <vt:lpstr>Wingdings 2</vt:lpstr>
      <vt:lpstr>Webdings</vt:lpstr>
      <vt:lpstr>Helvetica</vt:lpstr>
      <vt:lpstr>Calibri</vt:lpstr>
      <vt:lpstr>PMingLiU</vt:lpstr>
      <vt:lpstr>MingLiU-ExtB</vt:lpstr>
      <vt:lpstr>Monotype Sorts</vt:lpstr>
      <vt:lpstr>Wingdings</vt:lpstr>
      <vt:lpstr>微软雅黑</vt:lpstr>
      <vt:lpstr>Arial Unicode MS</vt:lpstr>
      <vt:lpstr>汉仪旗黑-85S</vt:lpstr>
      <vt:lpstr>黑体</vt:lpstr>
      <vt:lpstr>楷体</vt:lpstr>
      <vt:lpstr>MS PGothic</vt:lpstr>
      <vt:lpstr>博富特</vt:lpstr>
      <vt:lpstr>6_Office 主题​​</vt:lpstr>
      <vt:lpstr>1_Office 主题​​</vt:lpstr>
      <vt:lpstr>ＫＹＴ实施培训资料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Air Liquide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PERMIT</dc:title>
  <dc:creator>daniel.lang</dc:creator>
  <cp:lastModifiedBy>monkeyhappy</cp:lastModifiedBy>
  <cp:revision>465</cp:revision>
  <dcterms:created xsi:type="dcterms:W3CDTF">2007-03-02T10:40:34Z</dcterms:created>
  <dcterms:modified xsi:type="dcterms:W3CDTF">2023-08-15T02:32:12Z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614F0DD76C2140AB87B84D0E410B39C0_12</vt:lpwstr>
  </property>
  <property fmtid="{D5CDD505-2E9C-101B-9397-08002B2CF9AE}" pid="3" name="KSOProductBuildVer">
    <vt:lpwstr>2052-11.1.0.14309</vt:lpwstr>
  </property>
</Properties>
</file>