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2" r:id="rId5"/>
  </p:sldMasterIdLst>
  <p:notesMasterIdLst>
    <p:notesMasterId r:id="rId9"/>
  </p:notesMasterIdLst>
  <p:handoutMasterIdLst>
    <p:handoutMasterId r:id="rId52"/>
  </p:handoutMasterIdLst>
  <p:sldIdLst>
    <p:sldId id="2517" r:id="rId6"/>
    <p:sldId id="2519" r:id="rId7"/>
    <p:sldId id="2187" r:id="rId8"/>
    <p:sldId id="2188" r:id="rId10"/>
    <p:sldId id="2272" r:id="rId11"/>
    <p:sldId id="2276" r:id="rId12"/>
    <p:sldId id="2274" r:id="rId13"/>
    <p:sldId id="2275" r:id="rId14"/>
    <p:sldId id="2273" r:id="rId15"/>
    <p:sldId id="2190" r:id="rId16"/>
    <p:sldId id="2191" r:id="rId17"/>
    <p:sldId id="2192" r:id="rId18"/>
    <p:sldId id="2193" r:id="rId19"/>
    <p:sldId id="2194" r:id="rId20"/>
    <p:sldId id="2197" r:id="rId21"/>
    <p:sldId id="2363" r:id="rId22"/>
    <p:sldId id="2438" r:id="rId23"/>
    <p:sldId id="2439" r:id="rId24"/>
    <p:sldId id="2202" r:id="rId25"/>
    <p:sldId id="2203" r:id="rId26"/>
    <p:sldId id="2206" r:id="rId27"/>
    <p:sldId id="2211" r:id="rId28"/>
    <p:sldId id="2215" r:id="rId29"/>
    <p:sldId id="2220" r:id="rId30"/>
    <p:sldId id="2223" r:id="rId31"/>
    <p:sldId id="2228" r:id="rId32"/>
    <p:sldId id="2229" r:id="rId33"/>
    <p:sldId id="2440" r:id="rId34"/>
    <p:sldId id="2237" r:id="rId35"/>
    <p:sldId id="2240" r:id="rId36"/>
    <p:sldId id="2441" r:id="rId37"/>
    <p:sldId id="2442" r:id="rId38"/>
    <p:sldId id="2245" r:id="rId39"/>
    <p:sldId id="2253" r:id="rId40"/>
    <p:sldId id="2255" r:id="rId41"/>
    <p:sldId id="2256" r:id="rId42"/>
    <p:sldId id="2259" r:id="rId43"/>
    <p:sldId id="2260" r:id="rId44"/>
    <p:sldId id="2262" r:id="rId45"/>
    <p:sldId id="2266" r:id="rId46"/>
    <p:sldId id="2268" r:id="rId47"/>
    <p:sldId id="2269" r:id="rId48"/>
    <p:sldId id="2270" r:id="rId49"/>
    <p:sldId id="2467" r:id="rId50"/>
    <p:sldId id="2520" r:id="rId51"/>
  </p:sldIdLst>
  <p:sldSz cx="12192000" cy="6858000"/>
  <p:notesSz cx="6797675" cy="9928225"/>
  <p:custDataLst>
    <p:tags r:id="rId57"/>
  </p:custDataLst>
  <p:defaultTextStyle>
    <a:defPPr>
      <a:defRPr lang="zh-CN"/>
    </a:defPPr>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48" userDrawn="1">
          <p15:clr>
            <a:srgbClr val="A4A3A4"/>
          </p15:clr>
        </p15:guide>
        <p15:guide id="2" pos="35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99CCFF"/>
    <a:srgbClr val="3333FF"/>
    <a:srgbClr val="000099"/>
    <a:srgbClr val="0033CC"/>
    <a:srgbClr val="CCECFF"/>
    <a:srgbClr val="FFFFCC"/>
    <a:srgbClr val="C5D8F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322"/>
    <p:restoredTop sz="95244"/>
  </p:normalViewPr>
  <p:slideViewPr>
    <p:cSldViewPr showGuides="1">
      <p:cViewPr varScale="1">
        <p:scale>
          <a:sx n="87" d="100"/>
          <a:sy n="87" d="100"/>
        </p:scale>
        <p:origin x="605" y="82"/>
      </p:cViewPr>
      <p:guideLst>
        <p:guide orient="horz" pos="2048"/>
        <p:guide pos="3542"/>
      </p:guideLst>
    </p:cSldViewPr>
  </p:slid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7" Type="http://schemas.openxmlformats.org/officeDocument/2006/relationships/tags" Target="tags/tag161.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19413" cy="541338"/>
          </a:xfrm>
          <a:prstGeom prst="rect">
            <a:avLst/>
          </a:prstGeom>
        </p:spPr>
        <p:txBody>
          <a:bodyPr vert="horz" lIns="91440" tIns="45720" rIns="91440" bIns="45720" rtlCol="0"/>
          <a:lstStyle>
            <a:lvl1pPr algn="l" eaLnBrk="1" hangingPunct="1">
              <a:buFont typeface="Arial" panose="020B0604020202020204" pitchFamily="34" charset="0"/>
              <a:buNone/>
              <a:defRPr sz="118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8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16350" y="0"/>
            <a:ext cx="2919413" cy="541338"/>
          </a:xfrm>
          <a:prstGeom prst="rect">
            <a:avLst/>
          </a:prstGeom>
        </p:spPr>
        <p:txBody>
          <a:bodyPr vert="horz" lIns="91440" tIns="45720" rIns="91440" bIns="45720" rtlCol="0"/>
          <a:lstStyle>
            <a:lvl1pPr algn="r" eaLnBrk="1" hangingPunct="1">
              <a:buFont typeface="Arial" panose="020B0604020202020204" pitchFamily="34" charset="0"/>
              <a:buNone/>
              <a:defRPr sz="118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E0291C7-1EAE-4801-8C1D-C16BB4005403}" type="datetimeFigureOut">
              <a:rPr kumimoji="0" lang="zh-CN" altLang="en-US" sz="118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18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10239375"/>
            <a:ext cx="2919413" cy="539750"/>
          </a:xfrm>
          <a:prstGeom prst="rect">
            <a:avLst/>
          </a:prstGeom>
        </p:spPr>
        <p:txBody>
          <a:bodyPr vert="horz" lIns="91440" tIns="45720" rIns="91440" bIns="45720" rtlCol="0" anchor="b"/>
          <a:lstStyle>
            <a:lvl1pPr algn="l" eaLnBrk="1" hangingPunct="1">
              <a:buFont typeface="Arial" panose="020B0604020202020204" pitchFamily="34" charset="0"/>
              <a:buNone/>
              <a:defRPr sz="118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18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16350" y="10239375"/>
            <a:ext cx="2919413" cy="53975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1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C311F7B-8556-414A-B8E5-A44A445F4737}" type="slidenum">
              <a:rPr kumimoji="0" lang="zh-CN" altLang="en-US" sz="11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1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hdr" sz="quarter"/>
          </p:nvPr>
        </p:nvSpPr>
        <p:spPr>
          <a:xfrm>
            <a:off x="0" y="0"/>
            <a:ext cx="9174163" cy="155575"/>
          </a:xfrm>
          <a:prstGeom prst="rect">
            <a:avLst/>
          </a:prstGeom>
          <a:noFill/>
          <a:ln w="9525">
            <a:noFill/>
          </a:ln>
        </p:spPr>
        <p:txBody>
          <a:bodyPr lIns="91429" tIns="45715" rIns="91429" bIns="45715"/>
          <a:lstStyle>
            <a:lvl1pPr eaLnBrk="1" hangingPunct="1">
              <a:buFont typeface="Arial" panose="020B0604020202020204" pitchFamily="34" charset="0"/>
              <a:buNone/>
              <a:defRPr noProof="1">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5" name="Rectangle 3"/>
          <p:cNvSpPr>
            <a:spLocks noGrp="1"/>
          </p:cNvSpPr>
          <p:nvPr>
            <p:ph type="dt" idx="1"/>
          </p:nvPr>
        </p:nvSpPr>
        <p:spPr>
          <a:xfrm>
            <a:off x="11993563" y="0"/>
            <a:ext cx="9182100" cy="155575"/>
          </a:xfrm>
          <a:prstGeom prst="rect">
            <a:avLst/>
          </a:prstGeom>
          <a:noFill/>
          <a:ln w="9525">
            <a:noFill/>
          </a:ln>
        </p:spPr>
        <p:txBody>
          <a:bodyPr lIns="91429" tIns="45715" rIns="91429" bIns="45715"/>
          <a:lstStyle>
            <a:lvl1pPr algn="r" eaLnBrk="1" hangingPunct="1">
              <a:buFont typeface="Arial" panose="020B0604020202020204" pitchFamily="34" charset="0"/>
              <a:buNone/>
              <a:defRPr noProof="1">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196" name="Rectangle 4"/>
          <p:cNvSpPr>
            <a:spLocks noGrp="1" noRot="1" noChangeAspect="1"/>
          </p:cNvSpPr>
          <p:nvPr>
            <p:ph type="sldImg"/>
          </p:nvPr>
        </p:nvSpPr>
        <p:spPr>
          <a:xfrm>
            <a:off x="9526588" y="238125"/>
            <a:ext cx="2125662" cy="1195388"/>
          </a:xfrm>
          <a:prstGeom prst="rect">
            <a:avLst/>
          </a:prstGeom>
          <a:noFill/>
          <a:ln w="9525">
            <a:noFill/>
          </a:ln>
        </p:spPr>
      </p:sp>
      <p:sp>
        <p:nvSpPr>
          <p:cNvPr id="4101" name="Rectangle 5"/>
          <p:cNvSpPr>
            <a:spLocks noGrp="1" noRot="1" noChangeAspect="1" noChangeArrowheads="1"/>
          </p:cNvSpPr>
          <p:nvPr/>
        </p:nvSpPr>
        <p:spPr bwMode="auto">
          <a:xfrm>
            <a:off x="2116138" y="1512888"/>
            <a:ext cx="16935450" cy="1433513"/>
          </a:xfrm>
          <a:prstGeom prst="rect">
            <a:avLst/>
          </a:prstGeom>
          <a:noFill/>
          <a:ln>
            <a:noFill/>
          </a:ln>
        </p:spPr>
        <p:txBody>
          <a:bodyPr lIns="91429" tIns="45715" rIns="91429" bIns="45715"/>
          <a:lstStyle>
            <a:lvl1pPr>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单击此处编辑母版文本样式</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第二级</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第三级</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第四级</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第五级</a:t>
            </a:r>
            <a:endParaRPr kumimoji="0" lang="zh-CN" altLang="en-US" sz="12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3078" name="Rectangle 6"/>
          <p:cNvSpPr>
            <a:spLocks noGrp="1"/>
          </p:cNvSpPr>
          <p:nvPr>
            <p:ph type="ftr" sz="quarter" idx="4"/>
          </p:nvPr>
        </p:nvSpPr>
        <p:spPr>
          <a:xfrm>
            <a:off x="0" y="3024188"/>
            <a:ext cx="9174163" cy="161925"/>
          </a:xfrm>
          <a:prstGeom prst="rect">
            <a:avLst/>
          </a:prstGeom>
          <a:noFill/>
          <a:ln w="9525">
            <a:noFill/>
          </a:ln>
        </p:spPr>
        <p:txBody>
          <a:bodyPr lIns="91429" tIns="45715" rIns="91429" bIns="45715" anchor="b"/>
          <a:lstStyle>
            <a:lvl1pPr eaLnBrk="1" hangingPunct="1">
              <a:buFont typeface="Arial" panose="020B0604020202020204" pitchFamily="34" charset="0"/>
              <a:buNone/>
              <a:defRPr noProof="1">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79" name="Rectangle 7"/>
          <p:cNvSpPr>
            <a:spLocks noGrp="1"/>
          </p:cNvSpPr>
          <p:nvPr>
            <p:ph type="sldNum" sz="quarter" idx="5"/>
          </p:nvPr>
        </p:nvSpPr>
        <p:spPr>
          <a:xfrm>
            <a:off x="11993563" y="3024188"/>
            <a:ext cx="9182100" cy="161925"/>
          </a:xfrm>
          <a:prstGeom prst="rect">
            <a:avLst/>
          </a:prstGeom>
          <a:noFill/>
          <a:ln w="9525">
            <a:noFill/>
          </a:ln>
        </p:spPr>
        <p:txBody>
          <a:bodyPr vert="horz" wrap="square" lIns="91429" tIns="45715" rIns="91429" bIns="45715" numCol="1" anchor="b" anchorCtr="0" compatLnSpc="1"/>
          <a:lstStyle>
            <a:lvl1pPr algn="r" eaLnBrk="1" hangingPunct="1">
              <a:buFont typeface="Arial" panose="020B0604020202020204" pitchFamily="34" charset="0"/>
              <a:buNone/>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2506BE-1F22-4B4A-8B60-0C63DE4F03AB}" type="slidenum">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defTabSz="0"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0" eaLnBrk="0" fontAlgn="base" latinLnBrk="0" hangingPunct="0">
      <a:lnSpc>
        <a:spcPct val="100000"/>
      </a:lnSpc>
      <a:spcBef>
        <a:spcPct val="30000"/>
      </a:spcBef>
      <a:spcAft>
        <a:spcPct val="0"/>
      </a:spcAft>
      <a:buNone/>
      <a:defRPr sz="1200" b="0" u="none" kern="1200" baseline="0">
        <a:solidFill>
          <a:schemeClr val="tx1"/>
        </a:solidFill>
        <a:latin typeface="Arial" panose="020B0604020202020204" pitchFamily="34" charset="0"/>
        <a:ea typeface="宋体" panose="02010600030101010101" pitchFamily="2" charset="-122"/>
      </a:defRPr>
    </a:lvl6pPr>
    <a:lvl7pPr marL="2743200" lvl="6" indent="0" algn="l" defTabSz="0" eaLnBrk="0" fontAlgn="base" latinLnBrk="0" hangingPunct="0">
      <a:lnSpc>
        <a:spcPct val="100000"/>
      </a:lnSpc>
      <a:spcBef>
        <a:spcPct val="30000"/>
      </a:spcBef>
      <a:spcAft>
        <a:spcPct val="0"/>
      </a:spcAft>
      <a:buNone/>
      <a:defRPr sz="1200" b="0" u="none" kern="1200" baseline="0">
        <a:solidFill>
          <a:schemeClr val="tx1"/>
        </a:solidFill>
        <a:latin typeface="Arial" panose="020B0604020202020204" pitchFamily="34" charset="0"/>
        <a:ea typeface="宋体" panose="02010600030101010101" pitchFamily="2" charset="-122"/>
      </a:defRPr>
    </a:lvl7pPr>
    <a:lvl8pPr marL="3200400" lvl="7" indent="0" algn="l" defTabSz="0" eaLnBrk="0" fontAlgn="base" latinLnBrk="0" hangingPunct="0">
      <a:lnSpc>
        <a:spcPct val="100000"/>
      </a:lnSpc>
      <a:spcBef>
        <a:spcPct val="30000"/>
      </a:spcBef>
      <a:spcAft>
        <a:spcPct val="0"/>
      </a:spcAft>
      <a:buNone/>
      <a:defRPr sz="1200" b="0" u="none" kern="1200" baseline="0">
        <a:solidFill>
          <a:schemeClr val="tx1"/>
        </a:solidFill>
        <a:latin typeface="Arial" panose="020B0604020202020204" pitchFamily="34" charset="0"/>
        <a:ea typeface="宋体" panose="02010600030101010101" pitchFamily="2" charset="-122"/>
      </a:defRPr>
    </a:lvl8pPr>
    <a:lvl9pPr marL="3657600" lvl="8" indent="0" algn="l" defTabSz="0" eaLnBrk="0" fontAlgn="base" latinLnBrk="0" hangingPunct="0">
      <a:lnSpc>
        <a:spcPct val="100000"/>
      </a:lnSpc>
      <a:spcBef>
        <a:spcPct val="30000"/>
      </a:spcBef>
      <a:spcAft>
        <a:spcPct val="0"/>
      </a:spcAft>
      <a:buNone/>
      <a:defRPr sz="1200" b="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4" Type="http://schemas.openxmlformats.org/officeDocument/2006/relationships/hyperlink" Target="https://baike.baidu.com/item/%E7%B4%A0%E8%B4%A8" TargetMode="External"/><Relationship Id="rId3" Type="http://schemas.openxmlformats.org/officeDocument/2006/relationships/hyperlink" Target="https://baike.baidu.com/item/%E8%B4%A3%E4%BB%BB%E6%84%9F" TargetMode="Externa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幻灯片图像占位符 1"/>
          <p:cNvSpPr>
            <a:spLocks noGrp="1" noRot="1" noChangeAspect="1" noTextEdit="1"/>
          </p:cNvSpPr>
          <p:nvPr>
            <p:ph type="sldImg"/>
          </p:nvPr>
        </p:nvSpPr>
        <p:spPr>
          <a:ln/>
        </p:spPr>
      </p:sp>
      <p:sp>
        <p:nvSpPr>
          <p:cNvPr id="13315"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13316"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36868"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38916"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a:ln/>
        </p:spPr>
      </p:sp>
      <p:sp>
        <p:nvSpPr>
          <p:cNvPr id="40963"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40964"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43012"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p:nvPr>
        </p:nvSpPr>
        <p:spPr>
          <a:xfrm>
            <a:off x="0" y="0"/>
            <a:ext cx="0" cy="0"/>
          </a:xfrm>
          <a:prstGeom prst="rect">
            <a:avLst/>
          </a:prstGeom>
          <a:noFill/>
          <a:ln w="9525">
            <a:noFill/>
          </a:ln>
        </p:spPr>
        <p:txBody>
          <a:bodyPr/>
          <a:p>
            <a:pPr lvl="0"/>
            <a:r>
              <a:rPr lang="zh-CN" altLang="en-US" dirty="0">
                <a:latin typeface="Calibri" panose="020F0502020204030204" pitchFamily="34" charset="0"/>
                <a:ea typeface="微软雅黑" panose="020B0503020204020204" pitchFamily="34" charset="-122"/>
              </a:rPr>
              <a:t>第十八条  生产经营单位的主要负责人对本单位安全生产工作负有下列职责：</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（一）建立、健全本单位安全生产责任制；</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（二）组织制定本单位安全生产规章  制度和操作规程；  </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（三）组织制定并实施本单位安全生产教育和培训计划；</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（四）保证本单位安全生产投入的有效实施；   </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（五）督促、检查本单位的安全生产工作，及时消除生产安全事故隐患；</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（六）组织制定并实施本单位的生产安全事故应急救援预案；</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（七）及时、如实报告生产安全事故。</a:t>
            </a:r>
            <a:endParaRPr lang="en-US"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第十三条</a:t>
            </a:r>
            <a:r>
              <a:rPr lang="en-US" altLang="zh-CN" dirty="0">
                <a:latin typeface="Calibri" panose="020F0502020204030204" pitchFamily="34" charset="0"/>
                <a:ea typeface="微软雅黑" panose="020B0503020204020204" pitchFamily="34" charset="-122"/>
              </a:rPr>
              <a:t>  </a:t>
            </a:r>
            <a:r>
              <a:rPr lang="zh-CN" altLang="zh-CN" dirty="0">
                <a:latin typeface="Calibri" panose="020F0502020204030204" pitchFamily="34" charset="0"/>
                <a:ea typeface="微软雅黑" panose="020B0503020204020204" pitchFamily="34" charset="-122"/>
              </a:rPr>
              <a:t>生产经营单位的主要负责人除履行法律、行政法规规定的安全生产职责外，应当落实下列安全生产事项：</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（一）定期主持召开安全生产例会，听取工作汇报，协调解决重大问题，形成会议纪要；</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（二）每季度至少组织一次安全生产全面检查，研究分析安全生产存在的问题；</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（三）每年至少组织并参与一次生产安全事故应急救援演练；</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（四）发生生产安全事故时迅速组织抢救，做好善后处理工作，配合调查处理；</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（五）每年向职工大会或者职工代表大会报告安全生产工作和个人履行安全生产管理职责的情况。</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生产经营单位下属部门、单位的主要负责人应当履行落实前款规定的有关职责和事项。</a:t>
            </a:r>
            <a:endParaRPr lang="zh-CN" altLang="zh-CN" dirty="0">
              <a:latin typeface="Calibri" panose="020F0502020204030204" pitchFamily="34" charset="0"/>
              <a:ea typeface="微软雅黑" panose="020B0503020204020204" pitchFamily="34" charset="-122"/>
            </a:endParaRPr>
          </a:p>
        </p:txBody>
      </p:sp>
      <p:sp>
        <p:nvSpPr>
          <p:cNvPr id="45060"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p:nvPr>
        </p:nvSpPr>
        <p:spPr>
          <a:xfrm>
            <a:off x="0" y="0"/>
            <a:ext cx="0" cy="0"/>
          </a:xfrm>
          <a:prstGeom prst="rect">
            <a:avLst/>
          </a:prstGeom>
          <a:noFill/>
          <a:ln w="9525">
            <a:noFill/>
          </a:ln>
        </p:spPr>
        <p:txBody>
          <a:bodyPr/>
          <a:p>
            <a:pPr lvl="0"/>
            <a:r>
              <a:rPr lang="zh-CN" altLang="zh-CN" dirty="0">
                <a:latin typeface="Calibri" panose="020F0502020204030204" pitchFamily="34" charset="0"/>
                <a:ea typeface="微软雅黑" panose="020B0503020204020204" pitchFamily="34" charset="-122"/>
              </a:rPr>
              <a:t>第二十二条 生产经营单位的安全生产管理机构以及安全生产管理人员履行下列职责：</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（一）组织或者参与拟订本单位安全生产规章制度、操作规程和生产安全事故应急救援预案；</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（二）组织或者参与本单位安全生产教育和培训，如实记录安全生产教育和培训情况；</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（三）督促落实本单位重大危险源的安全管理措施；</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（四）组织或者参与本单位应急救援演练；</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（五）检查本单位的安全生产状况，及时排查生产安全事故隐患，提出改进安全生产管理的建议；</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（六）制止和纠正违章指挥、强令冒险作业、违反操作规程的行为；</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（七）督促落实本单位安全生产整改措施。</a:t>
            </a:r>
            <a:endParaRPr lang="zh-CN" altLang="zh-CN" dirty="0">
              <a:latin typeface="Calibri" panose="020F0502020204030204" pitchFamily="34" charset="0"/>
              <a:ea typeface="微软雅黑" panose="020B0503020204020204" pitchFamily="34" charset="-122"/>
            </a:endParaRPr>
          </a:p>
        </p:txBody>
      </p:sp>
      <p:sp>
        <p:nvSpPr>
          <p:cNvPr id="47108"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49156"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51204"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53252"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p:nvPr>
        </p:nvSpPr>
        <p:spPr>
          <a:xfrm>
            <a:off x="0" y="0"/>
            <a:ext cx="0" cy="0"/>
          </a:xfrm>
          <a:prstGeom prst="rect">
            <a:avLst/>
          </a:prstGeom>
          <a:noFill/>
          <a:ln w="9525">
            <a:noFill/>
          </a:ln>
        </p:spPr>
        <p:txBody>
          <a:bodyPr/>
          <a:p>
            <a:pPr lvl="0"/>
            <a:r>
              <a:rPr lang="zh-CN" altLang="en-US" dirty="0">
                <a:latin typeface="Calibri" panose="020F0502020204030204" pitchFamily="34" charset="0"/>
                <a:ea typeface="微软雅黑" panose="020B0503020204020204" pitchFamily="34" charset="-122"/>
              </a:rPr>
              <a:t>第十八条  生产经营单位的主要负责人对本单位安全生产工作负有下列职责：</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（一）建立、健全本单位安全生产责任制；</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（二）组织制定本单位安全生产规章  制度和操作规程；  </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（三）组织制定并实施本单位安全生产教育和培训计划；</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（四）保证本单位安全生产投入的有效实施；   </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（五）督促、检查本单位的安全生产工作，及时消除生产安全事故隐患；</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（六）组织制定并实施本单位的生产安全事故应急救援预案；</a:t>
            </a:r>
            <a:endParaRPr lang="zh-CN" altLang="en-US"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    （七）及时、如实报告生产安全事故。</a:t>
            </a:r>
            <a:endParaRPr lang="en-US"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第十三条</a:t>
            </a:r>
            <a:r>
              <a:rPr lang="en-US" altLang="zh-CN" dirty="0">
                <a:latin typeface="Calibri" panose="020F0502020204030204" pitchFamily="34" charset="0"/>
                <a:ea typeface="微软雅黑" panose="020B0503020204020204" pitchFamily="34" charset="-122"/>
              </a:rPr>
              <a:t>  </a:t>
            </a:r>
            <a:r>
              <a:rPr lang="zh-CN" altLang="zh-CN" dirty="0">
                <a:latin typeface="Calibri" panose="020F0502020204030204" pitchFamily="34" charset="0"/>
                <a:ea typeface="微软雅黑" panose="020B0503020204020204" pitchFamily="34" charset="-122"/>
              </a:rPr>
              <a:t>生产经营单位的主要负责人除履行法律、行政法规规定的安全生产职责外，应当落实下列安全生产事项：</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（一）定期主持召开安全生产例会，听取工作汇报，协调解决重大问题，形成会议纪要；</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（二）每季度至少组织一次安全生产全面检查，研究分析安全生产存在的问题；</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（三）每年至少组织并参与一次生产安全事故应急救援演练；</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（四）发生生产安全事故时迅速组织抢救，做好善后处理工作，配合调查处理；</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（五）每年向职工大会或者职工代表大会报告安全生产工作和个人履行安全生产管理职责的情况。</a:t>
            </a:r>
            <a:endParaRPr lang="zh-CN" altLang="zh-CN" dirty="0">
              <a:latin typeface="Calibri" panose="020F0502020204030204" pitchFamily="34" charset="0"/>
              <a:ea typeface="微软雅黑" panose="020B0503020204020204" pitchFamily="34" charset="-122"/>
            </a:endParaRPr>
          </a:p>
          <a:p>
            <a:pPr lvl="0"/>
            <a:r>
              <a:rPr lang="zh-CN" altLang="zh-CN" dirty="0">
                <a:latin typeface="Calibri" panose="020F0502020204030204" pitchFamily="34" charset="0"/>
                <a:ea typeface="微软雅黑" panose="020B0503020204020204" pitchFamily="34" charset="-122"/>
              </a:rPr>
              <a:t>生产经营单位下属部门、单位的主要负责人应当履行落实前款规定的有关职责和事项。</a:t>
            </a:r>
            <a:endParaRPr lang="zh-CN" altLang="zh-CN" dirty="0">
              <a:latin typeface="Calibri" panose="020F0502020204030204" pitchFamily="34" charset="0"/>
              <a:ea typeface="微软雅黑" panose="020B0503020204020204" pitchFamily="34" charset="-122"/>
            </a:endParaRPr>
          </a:p>
        </p:txBody>
      </p:sp>
      <p:sp>
        <p:nvSpPr>
          <p:cNvPr id="55300"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1" noRot="1" noChangeAspect="1" noTextEdit="1"/>
          </p:cNvSpPr>
          <p:nvPr>
            <p:ph type="sldImg"/>
          </p:nvPr>
        </p:nvSpPr>
        <p:spPr>
          <a:ln/>
        </p:spPr>
      </p:sp>
      <p:sp>
        <p:nvSpPr>
          <p:cNvPr id="15363"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15364"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57348"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ln/>
        </p:spPr>
      </p:sp>
      <p:sp>
        <p:nvSpPr>
          <p:cNvPr id="60419"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60420"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p:spPr>
      </p:sp>
      <p:sp>
        <p:nvSpPr>
          <p:cNvPr id="62467"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62468"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幻灯片图像占位符 1"/>
          <p:cNvSpPr>
            <a:spLocks noGrp="1" noRot="1" noChangeAspect="1" noTextEdit="1"/>
          </p:cNvSpPr>
          <p:nvPr>
            <p:ph type="sldImg"/>
          </p:nvPr>
        </p:nvSpPr>
        <p:spPr>
          <a:ln/>
        </p:spPr>
      </p:sp>
      <p:sp>
        <p:nvSpPr>
          <p:cNvPr id="64515"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64516"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幻灯片图像占位符 1"/>
          <p:cNvSpPr>
            <a:spLocks noGrp="1" noRot="1" noChangeAspect="1" noTextEdit="1"/>
          </p:cNvSpPr>
          <p:nvPr>
            <p:ph type="sldImg"/>
          </p:nvPr>
        </p:nvSpPr>
        <p:spPr>
          <a:ln/>
        </p:spPr>
      </p:sp>
      <p:sp>
        <p:nvSpPr>
          <p:cNvPr id="66563"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66564"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幻灯片图像占位符 1"/>
          <p:cNvSpPr>
            <a:spLocks noGrp="1" noRot="1" noChangeAspect="1" noTextEdit="1"/>
          </p:cNvSpPr>
          <p:nvPr>
            <p:ph type="sldImg"/>
          </p:nvPr>
        </p:nvSpPr>
        <p:spPr>
          <a:ln/>
        </p:spPr>
      </p:sp>
      <p:sp>
        <p:nvSpPr>
          <p:cNvPr id="68611"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68612"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a:ln/>
        </p:spPr>
      </p:sp>
      <p:sp>
        <p:nvSpPr>
          <p:cNvPr id="70659"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70660"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幻灯片图像占位符 1"/>
          <p:cNvSpPr>
            <a:spLocks noGrp="1" noRot="1" noChangeAspect="1" noTextEdit="1"/>
          </p:cNvSpPr>
          <p:nvPr>
            <p:ph type="sldImg"/>
          </p:nvPr>
        </p:nvSpPr>
        <p:spPr>
          <a:ln/>
        </p:spPr>
      </p:sp>
      <p:sp>
        <p:nvSpPr>
          <p:cNvPr id="72707"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72708"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幻灯片图像占位符 1"/>
          <p:cNvSpPr>
            <a:spLocks noGrp="1" noRot="1" noChangeAspect="1" noTextEdit="1"/>
          </p:cNvSpPr>
          <p:nvPr>
            <p:ph type="sldImg"/>
          </p:nvPr>
        </p:nvSpPr>
        <p:spPr>
          <a:ln/>
        </p:spPr>
      </p:sp>
      <p:sp>
        <p:nvSpPr>
          <p:cNvPr id="74755"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74756"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幻灯片图像占位符 1"/>
          <p:cNvSpPr>
            <a:spLocks noGrp="1" noRot="1" noChangeAspect="1" noTextEdit="1"/>
          </p:cNvSpPr>
          <p:nvPr>
            <p:ph type="sldImg"/>
          </p:nvPr>
        </p:nvSpPr>
        <p:spPr>
          <a:ln/>
        </p:spPr>
      </p:sp>
      <p:sp>
        <p:nvSpPr>
          <p:cNvPr id="76803"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76804"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幻灯片图像占位符 1"/>
          <p:cNvSpPr>
            <a:spLocks noGrp="1" noRot="1" noTextEdit="1"/>
          </p:cNvSpPr>
          <p:nvPr>
            <p:ph type="sldImg"/>
          </p:nvPr>
        </p:nvSpPr>
        <p:spPr>
          <a:ln/>
        </p:spPr>
      </p:sp>
      <p:sp>
        <p:nvSpPr>
          <p:cNvPr id="17411" name="文本占位符 2"/>
          <p:cNvSpPr>
            <a:spLocks noGrp="1"/>
          </p:cNvSpPr>
          <p:nvPr>
            <p:ph type="body" sz="quarter"/>
          </p:nvPr>
        </p:nvSpPr>
        <p:spPr>
          <a:xfrm>
            <a:off x="655638" y="4268788"/>
            <a:ext cx="5249862" cy="3492500"/>
          </a:xfrm>
          <a:prstGeom prst="rect">
            <a:avLst/>
          </a:prstGeom>
          <a:noFill/>
          <a:ln w="9525">
            <a:noFill/>
          </a:ln>
        </p:spPr>
        <p:txBody>
          <a:bodyPr/>
          <a:p>
            <a:pPr lvl="0"/>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a:ln/>
        </p:spPr>
      </p:sp>
      <p:sp>
        <p:nvSpPr>
          <p:cNvPr id="78851"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78852"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幻灯片图像占位符 1"/>
          <p:cNvSpPr>
            <a:spLocks noGrp="1" noRot="1" noChangeAspect="1" noTextEdit="1"/>
          </p:cNvSpPr>
          <p:nvPr>
            <p:ph type="sldImg"/>
          </p:nvPr>
        </p:nvSpPr>
        <p:spPr>
          <a:ln/>
        </p:spPr>
      </p:sp>
      <p:sp>
        <p:nvSpPr>
          <p:cNvPr id="80899"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80900"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幻灯片图像占位符 1"/>
          <p:cNvSpPr>
            <a:spLocks noGrp="1" noRot="1" noChangeAspect="1" noTextEdit="1"/>
          </p:cNvSpPr>
          <p:nvPr>
            <p:ph type="sldImg"/>
          </p:nvPr>
        </p:nvSpPr>
        <p:spPr>
          <a:ln/>
        </p:spPr>
      </p:sp>
      <p:sp>
        <p:nvSpPr>
          <p:cNvPr id="82947" name="备注占位符 2"/>
          <p:cNvSpPr>
            <a:spLocks noGrp="1"/>
          </p:cNvSpPr>
          <p:nvPr>
            <p:ph type="body"/>
          </p:nvPr>
        </p:nvSpPr>
        <p:spPr>
          <a:xfrm>
            <a:off x="0" y="0"/>
            <a:ext cx="0" cy="0"/>
          </a:xfrm>
          <a:prstGeom prst="rect">
            <a:avLst/>
          </a:prstGeom>
          <a:noFill/>
          <a:ln w="9525">
            <a:noFill/>
          </a:ln>
        </p:spPr>
        <p:txBody>
          <a:bodyPr/>
          <a:p>
            <a:pPr lvl="0"/>
            <a:endParaRPr lang="zh-CN" altLang="zh-CN" dirty="0">
              <a:latin typeface="Calibri" panose="020F0502020204030204" pitchFamily="34" charset="0"/>
              <a:ea typeface="微软雅黑" panose="020B0503020204020204" pitchFamily="34" charset="-122"/>
            </a:endParaRPr>
          </a:p>
        </p:txBody>
      </p:sp>
      <p:sp>
        <p:nvSpPr>
          <p:cNvPr id="82948"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幻灯片图像占位符 1"/>
          <p:cNvSpPr>
            <a:spLocks noGrp="1" noRot="1" noChangeAspect="1" noTextEdit="1"/>
          </p:cNvSpPr>
          <p:nvPr>
            <p:ph type="sldImg"/>
          </p:nvPr>
        </p:nvSpPr>
        <p:spPr>
          <a:ln/>
        </p:spPr>
      </p:sp>
      <p:sp>
        <p:nvSpPr>
          <p:cNvPr id="88067"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88068"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22532"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p:nvPr>
        </p:nvSpPr>
        <p:spPr>
          <a:xfrm>
            <a:off x="0" y="0"/>
            <a:ext cx="0" cy="0"/>
          </a:xfrm>
          <a:prstGeom prst="rect">
            <a:avLst/>
          </a:prstGeom>
          <a:noFill/>
          <a:ln w="9525">
            <a:noFill/>
          </a:ln>
        </p:spPr>
        <p:txBody>
          <a:bodyPr/>
          <a:p>
            <a:pPr lvl="0"/>
            <a:r>
              <a:rPr lang="zh-CN" altLang="en-US" dirty="0">
                <a:latin typeface="Calibri" panose="020F0502020204030204" pitchFamily="34" charset="0"/>
                <a:ea typeface="微软雅黑" panose="020B0503020204020204" pitchFamily="34" charset="-122"/>
              </a:rPr>
              <a:t>责任是一种职责和任务。身处社会的个体成员必须遵守的规则和条文，带有强制性。它伴随着人类社会的出现而出现，有社会就有责任。</a:t>
            </a:r>
            <a:r>
              <a:rPr lang="zh-CN" altLang="en-US" dirty="0">
                <a:latin typeface="Calibri" panose="020F0502020204030204" pitchFamily="34" charset="0"/>
                <a:ea typeface="微软雅黑" panose="020B0503020204020204" pitchFamily="34" charset="-122"/>
                <a:hlinkClick r:id="rId3"/>
              </a:rPr>
              <a:t>责任感</a:t>
            </a:r>
            <a:r>
              <a:rPr lang="zh-CN" altLang="en-US" dirty="0">
                <a:latin typeface="Calibri" panose="020F0502020204030204" pitchFamily="34" charset="0"/>
                <a:ea typeface="微软雅黑" panose="020B0503020204020204" pitchFamily="34" charset="-122"/>
              </a:rPr>
              <a:t>是衡量一个人精神</a:t>
            </a:r>
            <a:r>
              <a:rPr lang="zh-CN" altLang="en-US" dirty="0">
                <a:latin typeface="Calibri" panose="020F0502020204030204" pitchFamily="34" charset="0"/>
                <a:ea typeface="微软雅黑" panose="020B0503020204020204" pitchFamily="34" charset="-122"/>
                <a:hlinkClick r:id="rId4"/>
              </a:rPr>
              <a:t>素质</a:t>
            </a:r>
            <a:r>
              <a:rPr lang="zh-CN" altLang="en-US" dirty="0">
                <a:latin typeface="Calibri" panose="020F0502020204030204" pitchFamily="34" charset="0"/>
                <a:ea typeface="微软雅黑" panose="020B0503020204020204" pitchFamily="34" charset="-122"/>
              </a:rPr>
              <a:t>的重要指标。责任产生于社会关系中的相互承诺。在社会的舞台上，每种角色往往意味着一种责任。当我们在承担一项责任的时候，要付出一定的代价，但也意味着获得回报的权利。</a:t>
            </a:r>
            <a:endParaRPr lang="en-US" altLang="zh-CN" dirty="0">
              <a:latin typeface="Calibri" panose="020F0502020204030204" pitchFamily="34" charset="0"/>
              <a:ea typeface="微软雅黑" panose="020B0503020204020204" pitchFamily="34" charset="-122"/>
            </a:endParaRPr>
          </a:p>
          <a:p>
            <a:pPr lvl="0"/>
            <a:r>
              <a:rPr lang="zh-CN" altLang="en-US" dirty="0">
                <a:latin typeface="Calibri" panose="020F0502020204030204" pitchFamily="34" charset="0"/>
                <a:ea typeface="微软雅黑" panose="020B0503020204020204" pitchFamily="34" charset="-122"/>
              </a:rPr>
              <a:t>法律责任、道义责任、虚拟责任、家庭责任、理性责任、社会责任。</a:t>
            </a:r>
            <a:endParaRPr lang="zh-CN" altLang="en-US" dirty="0">
              <a:latin typeface="Calibri" panose="020F0502020204030204" pitchFamily="34" charset="0"/>
              <a:ea typeface="微软雅黑" panose="020B0503020204020204" pitchFamily="34" charset="-122"/>
            </a:endParaRPr>
          </a:p>
        </p:txBody>
      </p:sp>
      <p:sp>
        <p:nvSpPr>
          <p:cNvPr id="26628"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a:ln/>
        </p:spPr>
      </p:sp>
      <p:sp>
        <p:nvSpPr>
          <p:cNvPr id="28675" name="备注占位符 2"/>
          <p:cNvSpPr>
            <a:spLocks noGrp="1"/>
          </p:cNvSpPr>
          <p:nvPr>
            <p:ph type="body"/>
          </p:nvPr>
        </p:nvSpPr>
        <p:spPr>
          <a:xfrm>
            <a:off x="0" y="0"/>
            <a:ext cx="0" cy="0"/>
          </a:xfrm>
          <a:prstGeom prst="rect">
            <a:avLst/>
          </a:prstGeom>
          <a:noFill/>
          <a:ln w="9525">
            <a:noFill/>
          </a:ln>
        </p:spPr>
        <p:txBody>
          <a:bodyPr/>
          <a:p>
            <a:pPr lvl="0"/>
            <a:endParaRPr lang="zh-CN" altLang="zh-CN" sz="900" dirty="0">
              <a:latin typeface="Calibri" panose="020F0502020204030204" pitchFamily="34" charset="0"/>
              <a:ea typeface="微软雅黑" panose="020B0503020204020204" pitchFamily="34" charset="-122"/>
            </a:endParaRPr>
          </a:p>
        </p:txBody>
      </p:sp>
      <p:sp>
        <p:nvSpPr>
          <p:cNvPr id="28676"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solidFill>
                  <a:srgbClr val="000000"/>
                </a:solidFill>
              </a:rPr>
            </a:fld>
            <a:endParaRPr lang="zh-CN" alt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幻灯片图像占位符 1"/>
          <p:cNvSpPr>
            <a:spLocks noGrp="1" noRot="1" noChangeAspect="1" noTextEdit="1"/>
          </p:cNvSpPr>
          <p:nvPr>
            <p:ph type="sldImg"/>
          </p:nvPr>
        </p:nvSpPr>
        <p:spPr>
          <a:ln/>
        </p:spPr>
      </p:sp>
      <p:sp>
        <p:nvSpPr>
          <p:cNvPr id="30723"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30724"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ChangeAspect="1" noTextEdit="1"/>
          </p:cNvSpPr>
          <p:nvPr>
            <p:ph type="sldImg"/>
          </p:nvPr>
        </p:nvSpPr>
        <p:spPr>
          <a:ln/>
        </p:spPr>
      </p:sp>
      <p:sp>
        <p:nvSpPr>
          <p:cNvPr id="32771"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32772"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p:nvPr>
        </p:nvSpPr>
        <p:spPr>
          <a:xfrm>
            <a:off x="0" y="0"/>
            <a:ext cx="0" cy="0"/>
          </a:xfrm>
          <a:prstGeom prst="rect">
            <a:avLst/>
          </a:prstGeom>
          <a:noFill/>
          <a:ln w="9525">
            <a:noFill/>
          </a:ln>
        </p:spPr>
        <p:txBody>
          <a:bodyPr/>
          <a:p>
            <a:pPr lvl="0"/>
            <a:endParaRPr lang="zh-CN" altLang="en-US" dirty="0"/>
          </a:p>
        </p:txBody>
      </p:sp>
      <p:sp>
        <p:nvSpPr>
          <p:cNvPr id="34820" name="灯片编号占位符 3"/>
          <p:cNvSpPr txBox="1">
            <a:spLocks noGrp="1"/>
          </p:cNvSpPr>
          <p:nvPr>
            <p:ph type="sldNum" sz="quarter"/>
          </p:nvPr>
        </p:nvSpPr>
        <p:spPr>
          <a:xfrm>
            <a:off x="11993563" y="3024188"/>
            <a:ext cx="9182100" cy="161925"/>
          </a:xfrm>
          <a:prstGeom prst="rect">
            <a:avLst/>
          </a:prstGeom>
          <a:noFill/>
          <a:ln w="9525">
            <a:noFill/>
          </a:ln>
        </p:spPr>
        <p:txBody>
          <a:bodyPr lIns="91429" tIns="45715" rIns="91429" bIns="45715" anchor="b" anchorCtr="0"/>
          <a:p>
            <a:pPr lvl="0"/>
            <a:fld id="{9A0DB2DC-4C9A-4742-B13C-FB6460FD3503}" type="slidenum">
              <a:rPr lang="zh-CN" altLang="en-US" dirty="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1" Type="http://schemas.openxmlformats.org/officeDocument/2006/relationships/tags" Target="../tags/tag23.xml"/><Relationship Id="rId10"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3" Type="http://schemas.openxmlformats.org/officeDocument/2006/relationships/image" Target="../media/image1.png"/><Relationship Id="rId12" Type="http://schemas.openxmlformats.org/officeDocument/2006/relationships/tags" Target="../tags/tag10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1" Type="http://schemas.openxmlformats.org/officeDocument/2006/relationships/tags" Target="../tags/tag115.xml"/><Relationship Id="rId10" Type="http://schemas.openxmlformats.org/officeDocument/2006/relationships/tags" Target="../tags/tag114.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5" Type="http://schemas.openxmlformats.org/officeDocument/2006/relationships/image" Target="../media/image1.png"/><Relationship Id="rId14" Type="http://schemas.openxmlformats.org/officeDocument/2006/relationships/tags" Target="../tags/tag128.xml"/><Relationship Id="rId13" Type="http://schemas.openxmlformats.org/officeDocument/2006/relationships/tags" Target="../tags/tag127.xml"/><Relationship Id="rId12" Type="http://schemas.openxmlformats.org/officeDocument/2006/relationships/tags" Target="../tags/tag126.xml"/><Relationship Id="rId11" Type="http://schemas.openxmlformats.org/officeDocument/2006/relationships/tags" Target="../tags/tag125.xml"/><Relationship Id="rId10" Type="http://schemas.openxmlformats.org/officeDocument/2006/relationships/tags" Target="../tags/tag124.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47572" y="837087"/>
            <a:ext cx="5402267" cy="5402267"/>
          </a:xfrm>
          <a:prstGeom prst="ellipse">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6800" rIns="90000" bIns="46800"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 name="灯片编号占位符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5" name="灯片编号占位符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灯片编号占位符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灯片编号占位符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tags" Target="../tags/tag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image" Target="../media/image1.png"/><Relationship Id="rId10" Type="http://schemas.openxmlformats.org/officeDocument/2006/relationships/tags" Target="../tags/tag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0.xml"/><Relationship Id="rId8" Type="http://schemas.openxmlformats.org/officeDocument/2006/relationships/slideLayout" Target="../slideLayouts/slideLayout39.xml"/><Relationship Id="rId7" Type="http://schemas.openxmlformats.org/officeDocument/2006/relationships/slideLayout" Target="../slideLayouts/slideLayout38.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3" Type="http://schemas.openxmlformats.org/officeDocument/2006/relationships/slideLayout" Target="../slideLayouts/slideLayout34.xml"/><Relationship Id="rId28" Type="http://schemas.openxmlformats.org/officeDocument/2006/relationships/theme" Target="../theme/theme4.xml"/><Relationship Id="rId27" Type="http://schemas.openxmlformats.org/officeDocument/2006/relationships/image" Target="../media/image1.png"/><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slideLayout" Target="../slideLayouts/slideLayout33.xml"/><Relationship Id="rId19" Type="http://schemas.openxmlformats.org/officeDocument/2006/relationships/image" Target="../media/image3.png"/><Relationship Id="rId18" Type="http://schemas.openxmlformats.org/officeDocument/2006/relationships/slideLayout" Target="../slideLayouts/slideLayout49.xml"/><Relationship Id="rId17" Type="http://schemas.openxmlformats.org/officeDocument/2006/relationships/slideLayout" Target="../slideLayouts/slideLayout48.xml"/><Relationship Id="rId16" Type="http://schemas.openxmlformats.org/officeDocument/2006/relationships/slideLayout" Target="../slideLayouts/slideLayout47.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90000">
              <a:srgbClr val="14CD68">
                <a:alpha val="42998"/>
              </a:srgbClr>
            </a:gs>
            <a:gs pos="100000">
              <a:srgbClr val="0B6E38"/>
            </a:gs>
          </a:gsLst>
          <a:lin ang="0"/>
          <a:tileRect/>
        </a:gradFill>
        <a:effectLst/>
      </p:bgPr>
    </p:bg>
    <p:spTree>
      <p:nvGrpSpPr>
        <p:cNvPr id="1" name=""/>
        <p:cNvGrpSpPr/>
        <p:nvPr/>
      </p:nvGrpSpPr>
      <p:grpSpPr/>
      <p:sp>
        <p:nvSpPr>
          <p:cNvPr id="2050"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Rectangle 3"/>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Rectangle 4"/>
          <p:cNvSpPr>
            <a:spLocks noGrp="1"/>
          </p:cNvSpPr>
          <p:nvPr>
            <p:ph type="dt" sz="half" idx="2"/>
          </p:nvPr>
        </p:nvSpPr>
        <p:spPr>
          <a:xfrm>
            <a:off x="609600" y="6245225"/>
            <a:ext cx="2844800" cy="476250"/>
          </a:xfrm>
          <a:prstGeom prst="rect">
            <a:avLst/>
          </a:prstGeom>
          <a:noFill/>
          <a:ln w="9525">
            <a:noFill/>
          </a:ln>
        </p:spPr>
        <p:txBody>
          <a:bodyPr/>
          <a:lstStyle>
            <a:lvl1pPr eaLnBrk="1" hangingPunct="1">
              <a:buFont typeface="Arial" panose="020B0604020202020204" pitchFamily="34" charset="0"/>
              <a:buNone/>
              <a:defRPr sz="140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053" name="Rectangle 5"/>
          <p:cNvSpPr>
            <a:spLocks noGrp="1"/>
          </p:cNvSpPr>
          <p:nvPr>
            <p:ph type="ftr" sz="quarter" idx="3"/>
          </p:nvPr>
        </p:nvSpPr>
        <p:spPr>
          <a:xfrm>
            <a:off x="4165600" y="6245225"/>
            <a:ext cx="3860800" cy="476250"/>
          </a:xfrm>
          <a:prstGeom prst="rect">
            <a:avLst/>
          </a:prstGeom>
          <a:noFill/>
          <a:ln w="9525">
            <a:noFill/>
          </a:ln>
        </p:spPr>
        <p:txBody>
          <a:bodyPr/>
          <a:lstStyle>
            <a:lvl1pPr algn="ctr" eaLnBrk="1" hangingPunct="1">
              <a:buFont typeface="Arial" panose="020B0604020202020204" pitchFamily="34" charset="0"/>
              <a:buNone/>
              <a:defRPr sz="140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054"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buFont typeface="Arial" panose="020B0604020202020204" pitchFamily="34" charset="0"/>
              <a:buNone/>
              <a:defRPr sz="1400">
                <a:latin typeface="微软雅黑" panose="020B0503020204020204" pitchFamily="34" charset="-122"/>
                <a:sym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386B96E5-BFCD-4AB6-BD5F-F04DCF7846E7}"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b="0" u="none" kern="1200" baseline="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b="0" u="none" kern="1200" baseline="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b="0" u="none" kern="1200" baseline="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b="0" u="none" kern="1200" baseline="0">
          <a:solidFill>
            <a:schemeClr val="tx1"/>
          </a:solidFill>
          <a:latin typeface="+mn-lt"/>
          <a:ea typeface="+mn-ea"/>
          <a:cs typeface="+mn-cs"/>
          <a:sym typeface="Arial" panose="020B0604020202020204" pitchFamily="34"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2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88000">
              <a:srgbClr val="14CD68">
                <a:alpha val="42998"/>
              </a:srgbClr>
            </a:gs>
            <a:gs pos="100000">
              <a:srgbClr val="0B6E38"/>
            </a:gs>
          </a:gsLst>
          <a:lin ang="0"/>
          <a:tileRect/>
        </a:gradFill>
        <a:effectLst/>
      </p:bgPr>
    </p:bg>
    <p:spTree>
      <p:nvGrpSpPr>
        <p:cNvPr id="1" name=""/>
        <p:cNvGrpSpPr/>
        <p:nvPr/>
      </p:nvGrpSpPr>
      <p:grpSpPr/>
      <p:sp>
        <p:nvSpPr>
          <p:cNvPr id="3074"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Rectangle 3"/>
          <p:cNvSpPr>
            <a:spLocks noGrp="1"/>
          </p:cNvSpPr>
          <p:nvPr>
            <p:ph type="body"/>
          </p:nvPr>
        </p:nvSpPr>
        <p:spPr>
          <a:xfrm>
            <a:off x="609600" y="1600200"/>
            <a:ext cx="109728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52" name="Rectangle 4"/>
          <p:cNvSpPr>
            <a:spLocks noGrp="1"/>
          </p:cNvSpPr>
          <p:nvPr>
            <p:ph type="dt" sz="half" idx="2"/>
          </p:nvPr>
        </p:nvSpPr>
        <p:spPr>
          <a:xfrm>
            <a:off x="609600" y="6245225"/>
            <a:ext cx="2844800" cy="476250"/>
          </a:xfrm>
          <a:prstGeom prst="rect">
            <a:avLst/>
          </a:prstGeom>
          <a:noFill/>
          <a:ln w="9525">
            <a:noFill/>
          </a:ln>
        </p:spPr>
        <p:txBody>
          <a:bodyPr/>
          <a:lstStyle>
            <a:lvl1pPr eaLnBrk="1" hangingPunct="1">
              <a:buFont typeface="Arial" panose="020B0604020202020204" pitchFamily="34" charset="0"/>
              <a:buNone/>
              <a:defRPr sz="140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053" name="Rectangle 5"/>
          <p:cNvSpPr>
            <a:spLocks noGrp="1"/>
          </p:cNvSpPr>
          <p:nvPr>
            <p:ph type="ftr" sz="quarter" idx="3"/>
          </p:nvPr>
        </p:nvSpPr>
        <p:spPr>
          <a:xfrm>
            <a:off x="4165600" y="6245225"/>
            <a:ext cx="3860800" cy="476250"/>
          </a:xfrm>
          <a:prstGeom prst="rect">
            <a:avLst/>
          </a:prstGeom>
          <a:noFill/>
          <a:ln w="9525">
            <a:noFill/>
          </a:ln>
        </p:spPr>
        <p:txBody>
          <a:bodyPr/>
          <a:lstStyle>
            <a:lvl1pPr algn="ctr" eaLnBrk="1" hangingPunct="1">
              <a:buFont typeface="Arial" panose="020B0604020202020204" pitchFamily="34" charset="0"/>
              <a:buNone/>
              <a:defRPr sz="1400" noProof="1">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054"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buFont typeface="Arial" panose="020B0604020202020204" pitchFamily="34" charset="0"/>
              <a:buNone/>
              <a:defRPr sz="1400">
                <a:latin typeface="微软雅黑" panose="020B0503020204020204" pitchFamily="34" charset="-122"/>
                <a:sym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0E293C7-FA81-4367-9D52-B88E40179B39}" type="slidenum">
              <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rPr>
            </a:fld>
            <a:endParaRPr kumimoji="0" lang="zh-CN" altLang="en-US" sz="1400" b="0" i="0" u="none" strike="noStrike" kern="1200" cap="none" spc="0" normalizeH="0" baseline="0" noProof="0" smtClean="0">
              <a:ln>
                <a:noFill/>
              </a:ln>
              <a:solidFill>
                <a:schemeClr val="tx1"/>
              </a:solidFill>
              <a:effectLst/>
              <a:uLnTx/>
              <a:uFillTx/>
              <a:latin typeface="微软雅黑" panose="020B0503020204020204" pitchFamily="34" charset="-122"/>
              <a:ea typeface="宋体" panose="02010600030101010101" pitchFamily="2" charset="-122"/>
              <a:cs typeface="+mn-cs"/>
              <a:sym typeface="Arial" panose="020B0604020202020204" pitchFamily="34"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2"/>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4400">
          <a:solidFill>
            <a:schemeClr val="tx2"/>
          </a:solidFill>
          <a:latin typeface="微软雅黑" panose="020B0503020204020204" pitchFamily="34" charset="-122"/>
          <a:ea typeface="微软雅黑" panose="020B0503020204020204" pitchFamily="34" charset="-122"/>
          <a:sym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b="0" u="none" kern="1200" baseline="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b="0" u="none" kern="1200" baseline="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b="0" u="none" kern="1200" baseline="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b="0" u="none" kern="1200" baseline="0">
          <a:solidFill>
            <a:schemeClr val="tx1"/>
          </a:solidFill>
          <a:latin typeface="+mn-lt"/>
          <a:ea typeface="+mn-ea"/>
          <a:cs typeface="+mn-cs"/>
          <a:sym typeface="Arial" panose="020B0604020202020204" pitchFamily="34" charset="0"/>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200" b="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200" b="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idx="1"/>
          </p:nvPr>
        </p:nvSpPr>
        <p:spPr>
          <a:xfrm>
            <a:off x="838200" y="1825625"/>
            <a:ext cx="10515600"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E1AD8F2-9D97-450F-BD59-9F37661398AE}"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2BF6D70-72AC-4A71-9179-13FD4776A3A6}"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pic>
        <p:nvPicPr>
          <p:cNvPr id="8" name="图片 7"/>
          <p:cNvPicPr>
            <a:picLocks noChangeAspect="1"/>
          </p:cNvPicPr>
          <p:nvPr userDrawn="1">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32.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8.xml"/><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3" Type="http://schemas.openxmlformats.org/officeDocument/2006/relationships/notesSlide" Target="../notesSlides/notesSlide13.xml"/><Relationship Id="rId12" Type="http://schemas.openxmlformats.org/officeDocument/2006/relationships/slideLayout" Target="../slideLayouts/slideLayout2.xml"/><Relationship Id="rId11" Type="http://schemas.openxmlformats.org/officeDocument/2006/relationships/image" Target="../media/image32.png"/><Relationship Id="rId10" Type="http://schemas.openxmlformats.org/officeDocument/2006/relationships/image" Target="../media/image31.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24.png"/><Relationship Id="rId7" Type="http://schemas.openxmlformats.org/officeDocument/2006/relationships/image" Target="../media/image28.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1" Type="http://schemas.openxmlformats.org/officeDocument/2006/relationships/notesSlide" Target="../notesSlides/notesSlide19.xml"/><Relationship Id="rId10" Type="http://schemas.openxmlformats.org/officeDocument/2006/relationships/slideLayout" Target="../slideLayouts/slideLayout2.xml"/><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image" Target="../media/image43.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51.jpeg"/></Relationships>
</file>

<file path=ppt/slides/_rels/slide45.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hyperlink" Target="http://www.bofety.com/" TargetMode="External"/><Relationship Id="rId7" Type="http://schemas.openxmlformats.org/officeDocument/2006/relationships/tags" Target="../tags/tag159.xml"/><Relationship Id="rId6" Type="http://schemas.openxmlformats.org/officeDocument/2006/relationships/image" Target="../media/image54.jpeg"/><Relationship Id="rId5" Type="http://schemas.openxmlformats.org/officeDocument/2006/relationships/tags" Target="../tags/tag158.xml"/><Relationship Id="rId4" Type="http://schemas.openxmlformats.org/officeDocument/2006/relationships/image" Target="../media/image53.jpeg"/><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slideLayout" Target="../slideLayouts/slideLayout42.xml"/><Relationship Id="rId1"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784225" y="1510030"/>
            <a:ext cx="6002020" cy="1693545"/>
          </a:xfrm>
        </p:spPr>
        <p:txBody>
          <a:bodyPr>
            <a:noAutofit/>
          </a:bodyPr>
          <a:lstStyle/>
          <a:p>
            <a:pPr marL="0" indent="0" algn="ctr">
              <a:lnSpc>
                <a:spcPct val="110000"/>
              </a:lnSpc>
              <a:spcBef>
                <a:spcPts val="0"/>
              </a:spcBef>
              <a:spcAft>
                <a:spcPts val="0"/>
              </a:spcAft>
              <a:buSzPct val="100000"/>
              <a:buNone/>
            </a:pPr>
            <a:r>
              <a:rPr lang="zh-CN" altLang="en-US" sz="5120" dirty="0">
                <a:solidFill>
                  <a:schemeClr val="accent2"/>
                </a:solidFill>
                <a:sym typeface="微软雅黑" panose="020B0503020204020204" pitchFamily="34" charset="-122"/>
              </a:rPr>
              <a:t>企业安全生产主体责任落实</a:t>
            </a:r>
            <a:endParaRPr lang="zh-CN" altLang="en-US" sz="5120" dirty="0" smtClean="0">
              <a:solidFill>
                <a:schemeClr val="accent2"/>
              </a:solidFill>
              <a:latin typeface="李旭科毛笔行书" panose="02010600030101010101" pitchFamily="2" charset="-122"/>
              <a:ea typeface="李旭科毛笔行书" panose="02010600030101010101" pitchFamily="2" charset="-122"/>
              <a:cs typeface="+mn-cs"/>
              <a:sym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3"/>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矩形 34"/>
          <p:cNvSpPr/>
          <p:nvPr/>
        </p:nvSpPr>
        <p:spPr>
          <a:xfrm>
            <a:off x="1524000" y="4068763"/>
            <a:ext cx="9144000" cy="60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圆角矩形标注 48"/>
          <p:cNvSpPr/>
          <p:nvPr/>
        </p:nvSpPr>
        <p:spPr>
          <a:xfrm>
            <a:off x="2208213" y="4722813"/>
            <a:ext cx="3959225" cy="866775"/>
          </a:xfrm>
          <a:prstGeom prst="wedgeRoundRectCallout">
            <a:avLst>
              <a:gd name="adj1" fmla="val -17843"/>
              <a:gd name="adj2" fmla="val -85910"/>
              <a:gd name="adj3" fmla="val 16667"/>
            </a:avLst>
          </a:prstGeom>
          <a:gradFill flip="none" rotWithShape="1">
            <a:gsLst>
              <a:gs pos="0">
                <a:schemeClr val="bg1">
                  <a:lumMod val="85000"/>
                </a:schemeClr>
              </a:gs>
              <a:gs pos="100000">
                <a:schemeClr val="bg1">
                  <a:lumMod val="95000"/>
                </a:schemeClr>
              </a:gs>
            </a:gsLst>
            <a:lin ang="16200000" scaled="1"/>
            <a:tileRect/>
          </a:gradFill>
          <a:ln w="19050">
            <a:solidFill>
              <a:srgbClr val="C00000"/>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just" defTabSz="914400" rtl="0" eaLnBrk="1" fontAlgn="base" latinLnBrk="0" hangingPunct="1">
              <a:lnSpc>
                <a:spcPct val="130000"/>
              </a:lnSpc>
              <a:spcBef>
                <a:spcPts val="60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国务院印发</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关于进一步加强安全生产工作的决定</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（国发</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【2004】2</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号）第三大项提出：“强化管理，</a:t>
            </a:r>
            <a:r>
              <a:rPr kumimoji="0" lang="zh-CN" altLang="en-US" sz="12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落实生产经营单位安全生产主体责任</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圆角矩形标注 49"/>
          <p:cNvSpPr/>
          <p:nvPr/>
        </p:nvSpPr>
        <p:spPr>
          <a:xfrm>
            <a:off x="2424113" y="2349500"/>
            <a:ext cx="5327650" cy="1130300"/>
          </a:xfrm>
          <a:prstGeom prst="wedgeRoundRectCallout">
            <a:avLst>
              <a:gd name="adj1" fmla="val 18835"/>
              <a:gd name="adj2" fmla="val 78350"/>
              <a:gd name="adj3" fmla="val 16667"/>
            </a:avLst>
          </a:prstGeom>
          <a:gradFill flip="none" rotWithShape="1">
            <a:gsLst>
              <a:gs pos="0">
                <a:schemeClr val="bg1">
                  <a:lumMod val="85000"/>
                </a:schemeClr>
              </a:gs>
              <a:gs pos="100000">
                <a:schemeClr val="bg1">
                  <a:lumMod val="95000"/>
                </a:schemeClr>
              </a:gs>
            </a:gsLst>
            <a:lin ang="16200000" scaled="1"/>
            <a:tileRect/>
          </a:gradFill>
          <a:ln w="19050">
            <a:solidFill>
              <a:srgbClr val="C00000"/>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50000"/>
              </a:lnSpc>
              <a:spcBef>
                <a:spcPts val="60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国家安全监管总局</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关于进一步加强企业安全生产规范化建设  </a:t>
            </a:r>
            <a:r>
              <a:rPr kumimoji="0" lang="zh-CN" altLang="en-US" sz="12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严格落实企业安全生产主体责任</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的指导意见</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（安监总办</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〔2010〕139</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号）“进一步加强企业安全生产规范化建设，严格落实企业安全生产主体责任”。</a:t>
            </a: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24"/>
          <p:cNvGrpSpPr/>
          <p:nvPr/>
        </p:nvGrpSpPr>
        <p:grpSpPr>
          <a:xfrm>
            <a:off x="2855913" y="3860800"/>
            <a:ext cx="1223962" cy="431800"/>
            <a:chOff x="5508104" y="3003798"/>
            <a:chExt cx="1224136" cy="432048"/>
          </a:xfrm>
        </p:grpSpPr>
        <p:sp>
          <p:nvSpPr>
            <p:cNvPr id="70" name="圆角矩形 69"/>
            <p:cNvSpPr/>
            <p:nvPr/>
          </p:nvSpPr>
          <p:spPr>
            <a:xfrm>
              <a:off x="5508104" y="3003798"/>
              <a:ext cx="1224136" cy="432048"/>
            </a:xfrm>
            <a:prstGeom prst="roundRect">
              <a:avLst>
                <a:gd name="adj" fmla="val 34171"/>
              </a:avLst>
            </a:prstGeom>
            <a:solidFill>
              <a:schemeClr val="bg1"/>
            </a:solidFill>
            <a:ln w="9525">
              <a:solidFill>
                <a:schemeClr val="bg1">
                  <a:lumMod val="9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 name="圆角矩形 70"/>
            <p:cNvSpPr/>
            <p:nvPr/>
          </p:nvSpPr>
          <p:spPr>
            <a:xfrm>
              <a:off x="5579551" y="3075277"/>
              <a:ext cx="1081242" cy="289091"/>
            </a:xfrm>
            <a:prstGeom prst="roundRect">
              <a:avLst>
                <a:gd name="adj" fmla="val 34171"/>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2004</a:t>
              </a:r>
              <a:r>
                <a:rPr kumimoji="0" lang="zh-CN" altLang="en-US"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a:t>
              </a:r>
              <a:r>
                <a:rPr kumimoji="0" lang="en-US" altLang="zh-CN"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月</a:t>
              </a:r>
              <a:r>
                <a:rPr kumimoji="0" lang="en-US" altLang="zh-CN"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9</a:t>
              </a:r>
              <a:r>
                <a:rPr kumimoji="0" lang="zh-CN" altLang="en-US"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日</a:t>
              </a:r>
              <a:endParaRPr kumimoji="0" lang="zh-CN" altLang="en-US"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71"/>
          <p:cNvGrpSpPr/>
          <p:nvPr/>
        </p:nvGrpSpPr>
        <p:grpSpPr>
          <a:xfrm>
            <a:off x="5519738" y="3860800"/>
            <a:ext cx="1223962" cy="431800"/>
            <a:chOff x="971600" y="3003798"/>
            <a:chExt cx="1224136" cy="432048"/>
          </a:xfrm>
        </p:grpSpPr>
        <p:sp>
          <p:nvSpPr>
            <p:cNvPr id="73" name="圆角矩形 72"/>
            <p:cNvSpPr/>
            <p:nvPr/>
          </p:nvSpPr>
          <p:spPr>
            <a:xfrm>
              <a:off x="971600" y="3003798"/>
              <a:ext cx="1224136" cy="432048"/>
            </a:xfrm>
            <a:prstGeom prst="roundRect">
              <a:avLst>
                <a:gd name="adj" fmla="val 34171"/>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4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圆角矩形 73"/>
            <p:cNvSpPr/>
            <p:nvPr/>
          </p:nvSpPr>
          <p:spPr>
            <a:xfrm>
              <a:off x="1043047" y="3075277"/>
              <a:ext cx="1081242" cy="289091"/>
            </a:xfrm>
            <a:prstGeom prst="roundRect">
              <a:avLst>
                <a:gd name="adj" fmla="val 34171"/>
              </a:avLst>
            </a:prstGeom>
            <a:solidFill>
              <a:srgbClr val="C00000"/>
            </a:soli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2010</a:t>
              </a:r>
              <a:r>
                <a:rPr kumimoji="0" lang="zh-CN" altLang="en-US"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a:t>
              </a:r>
              <a:r>
                <a:rPr kumimoji="0" lang="zh-CN" altLang="en-US"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en-US"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6" name="圆角矩形标注 25"/>
          <p:cNvSpPr/>
          <p:nvPr/>
        </p:nvSpPr>
        <p:spPr>
          <a:xfrm>
            <a:off x="6383338" y="4718050"/>
            <a:ext cx="3673475" cy="871538"/>
          </a:xfrm>
          <a:prstGeom prst="wedgeRoundRectCallout">
            <a:avLst>
              <a:gd name="adj1" fmla="val 9455"/>
              <a:gd name="adj2" fmla="val -91737"/>
              <a:gd name="adj3" fmla="val 16667"/>
            </a:avLst>
          </a:prstGeom>
          <a:gradFill flip="none" rotWithShape="1">
            <a:gsLst>
              <a:gs pos="0">
                <a:schemeClr val="bg1">
                  <a:lumMod val="85000"/>
                </a:schemeClr>
              </a:gs>
              <a:gs pos="100000">
                <a:schemeClr val="bg1">
                  <a:lumMod val="95000"/>
                </a:schemeClr>
              </a:gs>
            </a:gsLst>
            <a:lin ang="16200000" scaled="1"/>
            <a:tileRect/>
          </a:gradFill>
          <a:ln w="19050">
            <a:solidFill>
              <a:srgbClr val="C00000"/>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ct val="120000"/>
              </a:lnSpc>
              <a:spcBef>
                <a:spcPts val="600"/>
              </a:spcBef>
              <a:spcAft>
                <a:spcPct val="0"/>
              </a:spcAft>
              <a:buClrTx/>
              <a:buSzTx/>
              <a:buFont typeface="Arial" panose="020B0604020202020204" pitchFamily="34" charset="0"/>
              <a:buNone/>
              <a:defRPr/>
            </a:pP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国务院《关于坚持科学发展安全发展促进安全生产形势持续稳定好转的意见》（国发 〔</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2011</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40 </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号）提出：“</a:t>
            </a:r>
            <a:r>
              <a:rPr kumimoji="0" lang="zh-CN" altLang="zh-CN" sz="12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认真落实企业安全生产主体责任</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3560" name="组合 26"/>
          <p:cNvGrpSpPr/>
          <p:nvPr/>
        </p:nvGrpSpPr>
        <p:grpSpPr>
          <a:xfrm>
            <a:off x="7896225" y="3860800"/>
            <a:ext cx="1223963" cy="431800"/>
            <a:chOff x="971600" y="3003798"/>
            <a:chExt cx="1224136" cy="432048"/>
          </a:xfrm>
        </p:grpSpPr>
        <p:sp>
          <p:nvSpPr>
            <p:cNvPr id="28" name="圆角矩形 27"/>
            <p:cNvSpPr/>
            <p:nvPr/>
          </p:nvSpPr>
          <p:spPr>
            <a:xfrm>
              <a:off x="971600" y="3003798"/>
              <a:ext cx="1224136" cy="432048"/>
            </a:xfrm>
            <a:prstGeom prst="roundRect">
              <a:avLst>
                <a:gd name="adj" fmla="val 34171"/>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4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圆角矩形 28"/>
            <p:cNvSpPr/>
            <p:nvPr/>
          </p:nvSpPr>
          <p:spPr>
            <a:xfrm>
              <a:off x="1043048" y="3075277"/>
              <a:ext cx="1081240" cy="289091"/>
            </a:xfrm>
            <a:prstGeom prst="roundRect">
              <a:avLst>
                <a:gd name="adj" fmla="val 34171"/>
              </a:avLst>
            </a:prstGeom>
            <a:solidFill>
              <a:srgbClr val="C00000"/>
            </a:soli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2011</a:t>
              </a:r>
              <a:r>
                <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a:t>
              </a:r>
              <a:r>
                <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26</a:t>
              </a:r>
              <a:r>
                <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en-US" sz="8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3561" name="标题 1"/>
          <p:cNvSpPr>
            <a:spLocks noGrp="1"/>
          </p:cNvSpPr>
          <p:nvPr/>
        </p:nvSpPr>
        <p:spPr>
          <a:xfrm>
            <a:off x="0" y="1095375"/>
            <a:ext cx="12193588"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rPr>
              <a:t>1 . 企业主体责任的提出和落实过程</a:t>
            </a:r>
            <a:endParaRPr lang="zh-CN" altLang="en-US" sz="3600" b="1" dirty="0">
              <a:solidFill>
                <a:schemeClr val="bg1"/>
              </a:solidFill>
              <a:sym typeface="微软雅黑" panose="020B0503020204020204" pitchFamily="34" charset="-122"/>
            </a:endParaRPr>
          </a:p>
        </p:txBody>
      </p:sp>
    </p:spTree>
  </p:cSld>
  <p:clrMapOvr>
    <a:masterClrMapping/>
  </p:clrMapOvr>
  <p:transition spd="slow">
    <p:fade/>
  </p:transition>
  <p:timing>
    <p:tnLst>
      <p:par>
        <p:cTn id="1" dur="indefinite" restart="never" nodeType="tmRoot"/>
      </p:par>
    </p:tnLst>
    <p:bldLst>
      <p:bldP spid="49" grpId="0" bldLvl="0" animBg="1"/>
      <p:bldP spid="5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圆角矩形标注 46"/>
          <p:cNvSpPr/>
          <p:nvPr/>
        </p:nvSpPr>
        <p:spPr>
          <a:xfrm>
            <a:off x="1649413" y="4581525"/>
            <a:ext cx="4537075" cy="862013"/>
          </a:xfrm>
          <a:prstGeom prst="wedgeRoundRectCallout">
            <a:avLst>
              <a:gd name="adj1" fmla="val -12246"/>
              <a:gd name="adj2" fmla="val -79981"/>
              <a:gd name="adj3" fmla="val 16667"/>
            </a:avLst>
          </a:prstGeom>
          <a:gradFill flip="none" rotWithShape="1">
            <a:gsLst>
              <a:gs pos="0">
                <a:schemeClr val="bg1">
                  <a:lumMod val="85000"/>
                </a:schemeClr>
              </a:gs>
              <a:gs pos="100000">
                <a:schemeClr val="bg1">
                  <a:lumMod val="95000"/>
                </a:schemeClr>
              </a:gs>
            </a:gsLst>
            <a:lin ang="16200000" scaled="1"/>
            <a:tileRect/>
          </a:gradFill>
          <a:ln w="19050">
            <a:solidFill>
              <a:srgbClr val="C00000"/>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ts val="1300"/>
              </a:lnSpc>
              <a:spcBef>
                <a:spcPts val="0"/>
              </a:spcBef>
              <a:spcAft>
                <a:spcPct val="0"/>
              </a:spcAft>
              <a:buClrTx/>
              <a:buSzTx/>
              <a:buFont typeface="Arial" panose="020B0604020202020204" pitchFamily="34" charset="0"/>
              <a:buNone/>
              <a:defRPr/>
            </a:pP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新</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安全生产法</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第三条</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安全生产工作应当以人为本，坚持安全发展，坚持安全第一、预防为主、综合治理的方针，</a:t>
            </a:r>
            <a:r>
              <a:rPr kumimoji="0" lang="zh-CN" altLang="zh-CN" sz="12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强化和落实生产经营单位的主体责任</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，建立生产经营单位负责、职工参与、政府监管、行业自律和社会监督的机制。</a:t>
            </a: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圆角矩形标注 47"/>
          <p:cNvSpPr/>
          <p:nvPr/>
        </p:nvSpPr>
        <p:spPr>
          <a:xfrm>
            <a:off x="2711450" y="2420938"/>
            <a:ext cx="7056438" cy="1058863"/>
          </a:xfrm>
          <a:prstGeom prst="wedgeRoundRectCallout">
            <a:avLst>
              <a:gd name="adj1" fmla="val -6231"/>
              <a:gd name="adj2" fmla="val 76427"/>
              <a:gd name="adj3" fmla="val 16667"/>
            </a:avLst>
          </a:prstGeom>
          <a:gradFill flip="none" rotWithShape="1">
            <a:gsLst>
              <a:gs pos="0">
                <a:schemeClr val="bg1">
                  <a:lumMod val="85000"/>
                </a:schemeClr>
              </a:gs>
              <a:gs pos="100000">
                <a:schemeClr val="bg1">
                  <a:lumMod val="95000"/>
                </a:schemeClr>
              </a:gs>
            </a:gsLst>
            <a:lin ang="16200000" scaled="1"/>
            <a:tileRect/>
          </a:gradFill>
          <a:ln w="19050">
            <a:solidFill>
              <a:srgbClr val="C00000"/>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ts val="1700"/>
              </a:lnSpc>
              <a:spcBef>
                <a:spcPts val="600"/>
              </a:spcBef>
              <a:spcAft>
                <a:spcPct val="0"/>
              </a:spcAft>
              <a:buClrTx/>
              <a:buSzTx/>
              <a:buFont typeface="Arial" panose="020B0604020202020204" pitchFamily="34" charset="0"/>
              <a:buNone/>
              <a:defRPr/>
            </a:pP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中共中央国务院印发</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6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关于推进安全生产领域改革发展的意见</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提出：“</a:t>
            </a:r>
            <a:r>
              <a:rPr kumimoji="0" lang="zh-CN" altLang="zh-CN" sz="12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严格落实企业主体责任</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。建立企业全过程安全生产和职业健康管理制度，做到安全责任、管理、投入、培训和应急救援“五到位”。</a:t>
            </a: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9" name="圆角矩形标注 48"/>
          <p:cNvSpPr/>
          <p:nvPr/>
        </p:nvSpPr>
        <p:spPr>
          <a:xfrm>
            <a:off x="6313488" y="4581525"/>
            <a:ext cx="4216400" cy="863600"/>
          </a:xfrm>
          <a:prstGeom prst="wedgeRoundRectCallout">
            <a:avLst>
              <a:gd name="adj1" fmla="val 4902"/>
              <a:gd name="adj2" fmla="val -80441"/>
              <a:gd name="adj3" fmla="val 16667"/>
            </a:avLst>
          </a:prstGeom>
          <a:gradFill flip="none" rotWithShape="1">
            <a:gsLst>
              <a:gs pos="0">
                <a:schemeClr val="bg1">
                  <a:lumMod val="85000"/>
                </a:schemeClr>
              </a:gs>
              <a:gs pos="100000">
                <a:schemeClr val="bg1">
                  <a:lumMod val="95000"/>
                </a:schemeClr>
              </a:gs>
            </a:gsLst>
            <a:lin ang="16200000" scaled="1"/>
            <a:tileRect/>
          </a:gradFill>
          <a:ln w="19050">
            <a:solidFill>
              <a:srgbClr val="C00000"/>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base" latinLnBrk="0" hangingPunct="1">
              <a:lnSpc>
                <a:spcPts val="1300"/>
              </a:lnSpc>
              <a:spcBef>
                <a:spcPts val="0"/>
              </a:spcBef>
              <a:spcAft>
                <a:spcPct val="0"/>
              </a:spcAft>
              <a:buClrTx/>
              <a:buSzTx/>
              <a:buFont typeface="Arial" panose="020B0604020202020204" pitchFamily="34" charset="0"/>
              <a:buNone/>
              <a:defRPr/>
            </a:pP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国务院安委办《关于全面加强企业全员安全生产责任制工作的通知》（安委办〔</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2017</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29</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号）“</a:t>
            </a:r>
            <a:r>
              <a:rPr kumimoji="0" lang="zh-CN" altLang="zh-CN" sz="12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全面落实企业安全生产主体责任</a:t>
            </a:r>
            <a:r>
              <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”，建立安全生产工作“层层负责、人人有责、各负其责”的工作体系。</a:t>
            </a: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p:nvSpPr>
        <p:spPr>
          <a:xfrm>
            <a:off x="1524000" y="4068763"/>
            <a:ext cx="9144000" cy="603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圆角矩形 26"/>
          <p:cNvSpPr/>
          <p:nvPr/>
        </p:nvSpPr>
        <p:spPr>
          <a:xfrm>
            <a:off x="2711450" y="3860800"/>
            <a:ext cx="1223963" cy="431800"/>
          </a:xfrm>
          <a:prstGeom prst="roundRect">
            <a:avLst>
              <a:gd name="adj" fmla="val 34171"/>
            </a:avLst>
          </a:prstGeom>
          <a:solidFill>
            <a:schemeClr val="bg1"/>
          </a:solidFill>
          <a:ln w="9525">
            <a:solidFill>
              <a:schemeClr val="bg1">
                <a:lumMod val="9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圆角矩形 27"/>
          <p:cNvSpPr/>
          <p:nvPr/>
        </p:nvSpPr>
        <p:spPr>
          <a:xfrm>
            <a:off x="2782888" y="3933825"/>
            <a:ext cx="1081088" cy="287338"/>
          </a:xfrm>
          <a:prstGeom prst="roundRect">
            <a:avLst>
              <a:gd name="adj" fmla="val 34171"/>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9525">
            <a:solidFill>
              <a:schemeClr val="tx1">
                <a:lumMod val="65000"/>
                <a:lumOff val="3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2014</a:t>
            </a:r>
            <a:r>
              <a:rPr kumimoji="0" lang="zh-CN" altLang="en-US"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a:t>
            </a:r>
            <a:r>
              <a:rPr kumimoji="0" lang="zh-CN" altLang="en-US"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en-US" sz="9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4584" name="组合 28"/>
          <p:cNvGrpSpPr/>
          <p:nvPr/>
        </p:nvGrpSpPr>
        <p:grpSpPr>
          <a:xfrm>
            <a:off x="5664200" y="3860800"/>
            <a:ext cx="1223963" cy="431800"/>
            <a:chOff x="971600" y="3003798"/>
            <a:chExt cx="1224136" cy="432048"/>
          </a:xfrm>
        </p:grpSpPr>
        <p:sp>
          <p:nvSpPr>
            <p:cNvPr id="30" name="圆角矩形 29"/>
            <p:cNvSpPr/>
            <p:nvPr/>
          </p:nvSpPr>
          <p:spPr>
            <a:xfrm>
              <a:off x="971600" y="3003798"/>
              <a:ext cx="1224136" cy="432048"/>
            </a:xfrm>
            <a:prstGeom prst="roundRect">
              <a:avLst>
                <a:gd name="adj" fmla="val 34171"/>
              </a:avLst>
            </a:prstGeom>
            <a:gradFill flip="none" rotWithShape="1">
              <a:gsLst>
                <a:gs pos="0">
                  <a:schemeClr val="bg1">
                    <a:lumMod val="85000"/>
                  </a:schemeClr>
                </a:gs>
                <a:gs pos="100000">
                  <a:schemeClr val="bg1">
                    <a:lumMod val="95000"/>
                  </a:schemeClr>
                </a:gs>
              </a:gsLst>
              <a:lin ang="16200000" scaled="1"/>
              <a:tileRect/>
            </a:gra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4400" b="0" i="0" u="none" strike="noStrike" kern="1200" cap="none" spc="0" normalizeH="0" baseline="0" noProof="1">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圆角矩形 30"/>
            <p:cNvSpPr/>
            <p:nvPr/>
          </p:nvSpPr>
          <p:spPr>
            <a:xfrm>
              <a:off x="1043048" y="3075277"/>
              <a:ext cx="1081240" cy="289091"/>
            </a:xfrm>
            <a:prstGeom prst="roundRect">
              <a:avLst>
                <a:gd name="adj" fmla="val 34171"/>
              </a:avLst>
            </a:prstGeom>
            <a:solidFill>
              <a:srgbClr val="C00000"/>
            </a:solidFill>
            <a:ln w="9525">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2016</a:t>
              </a:r>
              <a:r>
                <a:rPr kumimoji="0" lang="zh-CN" altLang="en-US"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en-US"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en-US" sz="9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4585" name="组合 31"/>
          <p:cNvGrpSpPr/>
          <p:nvPr/>
        </p:nvGrpSpPr>
        <p:grpSpPr>
          <a:xfrm>
            <a:off x="8256588" y="3860800"/>
            <a:ext cx="1223962" cy="431800"/>
            <a:chOff x="971600" y="3003798"/>
            <a:chExt cx="1224136" cy="432048"/>
          </a:xfrm>
        </p:grpSpPr>
        <p:sp>
          <p:nvSpPr>
            <p:cNvPr id="33" name="圆角矩形 32"/>
            <p:cNvSpPr/>
            <p:nvPr/>
          </p:nvSpPr>
          <p:spPr>
            <a:xfrm>
              <a:off x="971600" y="3003798"/>
              <a:ext cx="1224136" cy="432048"/>
            </a:xfrm>
            <a:prstGeom prst="roundRect">
              <a:avLst>
                <a:gd name="adj" fmla="val 34171"/>
              </a:avLst>
            </a:prstGeom>
            <a:solidFill>
              <a:schemeClr val="bg1"/>
            </a:solidFill>
            <a:ln w="9525">
              <a:solidFill>
                <a:schemeClr val="bg1">
                  <a:lumMod val="9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圆角矩形 33"/>
            <p:cNvSpPr/>
            <p:nvPr/>
          </p:nvSpPr>
          <p:spPr>
            <a:xfrm>
              <a:off x="1043047" y="3075277"/>
              <a:ext cx="1081242" cy="289091"/>
            </a:xfrm>
            <a:prstGeom prst="roundRect">
              <a:avLst>
                <a:gd name="adj" fmla="val 34171"/>
              </a:avLst>
            </a:prstGeom>
            <a:gradFill flip="none" rotWithShape="1">
              <a:gsLst>
                <a:gs pos="47000">
                  <a:srgbClr val="5E5E5E"/>
                </a:gs>
                <a:gs pos="0">
                  <a:schemeClr val="tx1">
                    <a:lumMod val="75000"/>
                    <a:lumOff val="25000"/>
                  </a:schemeClr>
                </a:gs>
                <a:gs pos="100000">
                  <a:schemeClr val="bg1">
                    <a:lumMod val="50000"/>
                  </a:schemeClr>
                </a:gs>
              </a:gsLst>
              <a:lin ang="16200000" scaled="1"/>
              <a:tileRect/>
            </a:gradFill>
            <a:ln w="9525">
              <a:solidFill>
                <a:schemeClr val="bg1">
                  <a:lumMod val="9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8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2017</a:t>
              </a:r>
              <a:r>
                <a:rPr kumimoji="0" lang="zh-CN" altLang="en-US" sz="8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年</a:t>
              </a:r>
              <a:r>
                <a:rPr kumimoji="0" lang="en-US" altLang="zh-CN" sz="8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8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月</a:t>
              </a:r>
              <a:r>
                <a:rPr kumimoji="0" lang="en-US" altLang="zh-CN" sz="8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8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日</a:t>
              </a:r>
              <a:endParaRPr kumimoji="0" lang="zh-CN" altLang="en-US" sz="8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4586" name="标题 1"/>
          <p:cNvSpPr>
            <a:spLocks noGrp="1"/>
          </p:cNvSpPr>
          <p:nvPr/>
        </p:nvSpPr>
        <p:spPr>
          <a:xfrm>
            <a:off x="0" y="1095375"/>
            <a:ext cx="12192000"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rPr>
              <a:t>1 . 企业主体责任的提出和落实过程</a:t>
            </a:r>
            <a:endParaRPr lang="zh-CN" altLang="en-US" sz="3600" b="1" dirty="0">
              <a:solidFill>
                <a:schemeClr val="bg1"/>
              </a:solidFill>
              <a:sym typeface="微软雅黑" panose="020B0503020204020204" pitchFamily="34" charset="-122"/>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1"/>
          <p:cNvSpPr>
            <a:spLocks noGrp="1"/>
          </p:cNvSpPr>
          <p:nvPr/>
        </p:nvSpPr>
        <p:spPr>
          <a:xfrm>
            <a:off x="9525" y="1095375"/>
            <a:ext cx="12182475"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rPr>
              <a:t>2 . 企业安全生产主体责任的概念及内涵</a:t>
            </a:r>
            <a:endParaRPr lang="zh-CN" altLang="en-US" sz="3600" b="1" dirty="0">
              <a:solidFill>
                <a:schemeClr val="bg1"/>
              </a:solidFill>
              <a:sym typeface="微软雅黑" panose="020B0503020204020204" pitchFamily="34" charset="-122"/>
            </a:endParaRPr>
          </a:p>
        </p:txBody>
      </p:sp>
      <p:grpSp>
        <p:nvGrpSpPr>
          <p:cNvPr id="2" name="组合 19"/>
          <p:cNvGrpSpPr/>
          <p:nvPr/>
        </p:nvGrpSpPr>
        <p:grpSpPr>
          <a:xfrm>
            <a:off x="6240463" y="4143375"/>
            <a:ext cx="1419225" cy="447675"/>
            <a:chOff x="2061936" y="5137524"/>
            <a:chExt cx="2349784" cy="740980"/>
          </a:xfrm>
        </p:grpSpPr>
        <p:sp>
          <p:nvSpPr>
            <p:cNvPr id="25638" name="文本框 20"/>
            <p:cNvSpPr txBox="1"/>
            <p:nvPr/>
          </p:nvSpPr>
          <p:spPr>
            <a:xfrm>
              <a:off x="2143824" y="5441264"/>
              <a:ext cx="2186005" cy="43724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lnSpc>
                  <a:spcPct val="125000"/>
                </a:lnSpc>
                <a:spcBef>
                  <a:spcPct val="0"/>
                </a:spcBef>
                <a:buNone/>
              </a:pPr>
              <a:endParaRPr lang="en-US" altLang="zh-CN" sz="900" dirty="0">
                <a:solidFill>
                  <a:srgbClr val="000000"/>
                </a:solidFill>
                <a:sym typeface="Lato Light" panose="020F0302020204030203" charset="0"/>
              </a:endParaRPr>
            </a:p>
          </p:txBody>
        </p:sp>
        <p:sp>
          <p:nvSpPr>
            <p:cNvPr id="22" name="文本框 21"/>
            <p:cNvSpPr txBox="1"/>
            <p:nvPr/>
          </p:nvSpPr>
          <p:spPr bwMode="auto">
            <a:xfrm>
              <a:off x="2061936" y="5137524"/>
              <a:ext cx="2349784" cy="457200"/>
            </a:xfrm>
            <a:prstGeom prst="rect">
              <a:avLst/>
            </a:prstGeom>
            <a:noFill/>
          </p:spPr>
          <p:txBody>
            <a:bodyPr>
              <a:spAutoFit/>
            </a:bodyPr>
            <a:lstStyle/>
            <a:p>
              <a:pPr marR="0" algn="ctr" defTabSz="914400" eaLnBrk="1" hangingPunct="1">
                <a:buClrTx/>
                <a:buSzTx/>
                <a:buFont typeface="Arial" panose="020B0604020202020204" pitchFamily="34" charset="0"/>
                <a:buNone/>
                <a:defRPr/>
              </a:pPr>
              <a:endParaRPr kumimoji="0" lang="zh-CN" altLang="en-US" kern="1200" cap="none" spc="75" normalizeH="0" baseline="0" noProof="1">
                <a:solidFill>
                  <a:schemeClr val="accent3"/>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604" name="组合 12"/>
          <p:cNvGrpSpPr/>
          <p:nvPr/>
        </p:nvGrpSpPr>
        <p:grpSpPr>
          <a:xfrm>
            <a:off x="2101850" y="2454275"/>
            <a:ext cx="1439863" cy="2727325"/>
            <a:chOff x="2966116" y="1596410"/>
            <a:chExt cx="1438976" cy="2728549"/>
          </a:xfrm>
        </p:grpSpPr>
        <p:sp>
          <p:nvSpPr>
            <p:cNvPr id="4" name="圆角矩形 3"/>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5609" name="组合 4"/>
            <p:cNvGrpSpPr/>
            <p:nvPr/>
          </p:nvGrpSpPr>
          <p:grpSpPr>
            <a:xfrm>
              <a:off x="2981909" y="1596410"/>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5631" name="组合 6"/>
              <p:cNvGrpSpPr/>
              <p:nvPr/>
            </p:nvGrpSpPr>
            <p:grpSpPr>
              <a:xfrm>
                <a:off x="4710169" y="3478269"/>
                <a:ext cx="2771663" cy="2771663"/>
                <a:chOff x="2193191" y="1899415"/>
                <a:chExt cx="2421376" cy="2421376"/>
              </a:xfrm>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25610" name="组合 9"/>
            <p:cNvGrpSpPr/>
            <p:nvPr/>
          </p:nvGrpSpPr>
          <p:grpSpPr>
            <a:xfrm>
              <a:off x="2975635" y="2150697"/>
              <a:ext cx="1419937" cy="447511"/>
              <a:chOff x="2061645" y="5055193"/>
              <a:chExt cx="2350373" cy="740750"/>
            </a:xfrm>
          </p:grpSpPr>
          <p:sp>
            <p:nvSpPr>
              <p:cNvPr id="25626" name="文本框 10"/>
              <p:cNvSpPr txBox="1"/>
              <p:nvPr/>
            </p:nvSpPr>
            <p:spPr>
              <a:xfrm>
                <a:off x="2143824" y="5358492"/>
                <a:ext cx="2186005" cy="437451"/>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lnSpc>
                    <a:spcPct val="125000"/>
                  </a:lnSpc>
                  <a:spcBef>
                    <a:spcPct val="0"/>
                  </a:spcBef>
                  <a:buNone/>
                </a:pPr>
                <a:endParaRPr lang="en-US" altLang="zh-CN" sz="900" dirty="0">
                  <a:solidFill>
                    <a:srgbClr val="000000"/>
                  </a:solidFill>
                  <a:sym typeface="Lato Light" panose="020F0302020204030203" charset="0"/>
                </a:endParaRPr>
              </a:p>
            </p:txBody>
          </p:sp>
          <p:sp>
            <p:nvSpPr>
              <p:cNvPr id="12" name="文本框 11"/>
              <p:cNvSpPr txBox="1"/>
              <p:nvPr/>
            </p:nvSpPr>
            <p:spPr bwMode="auto">
              <a:xfrm>
                <a:off x="2061645" y="5055193"/>
                <a:ext cx="2350375" cy="457431"/>
              </a:xfrm>
              <a:prstGeom prst="rect">
                <a:avLst/>
              </a:prstGeom>
              <a:noFill/>
            </p:spPr>
            <p:txBody>
              <a:bodyPr>
                <a:spAutoFit/>
              </a:bodyPr>
              <a:lstStyle/>
              <a:p>
                <a:pPr marR="0" algn="ctr" defTabSz="914400" eaLnBrk="1" hangingPunct="1">
                  <a:buClrTx/>
                  <a:buSzTx/>
                  <a:buFont typeface="Arial" panose="020B0604020202020204" pitchFamily="34" charset="0"/>
                  <a:buNone/>
                  <a:defRPr/>
                </a:pPr>
                <a:endParaRPr kumimoji="0" lang="zh-CN" altLang="en-US" kern="1200" cap="none" spc="75" normalizeH="0" baseline="0" noProof="1">
                  <a:solidFill>
                    <a:srgbClr val="080808"/>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611" name="组合 14"/>
            <p:cNvGrpSpPr/>
            <p:nvPr/>
          </p:nvGrpSpPr>
          <p:grpSpPr>
            <a:xfrm>
              <a:off x="2987824" y="2859782"/>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5619" name="组合 16"/>
              <p:cNvGrpSpPr/>
              <p:nvPr/>
            </p:nvGrpSpPr>
            <p:grpSpPr>
              <a:xfrm>
                <a:off x="4710169" y="3478269"/>
                <a:ext cx="2771663" cy="2771663"/>
                <a:chOff x="2193191" y="1899415"/>
                <a:chExt cx="2421376" cy="2421376"/>
              </a:xfrm>
            </p:grpSpPr>
            <p:sp>
              <p:nvSpPr>
                <p:cNvPr id="18" name="椭圆 17"/>
                <p:cNvSpPr/>
                <p:nvPr/>
              </p:nvSpPr>
              <p:spPr>
                <a:xfrm>
                  <a:off x="2193191" y="1899415"/>
                  <a:ext cx="2421376" cy="2421376"/>
                </a:xfrm>
                <a:prstGeom prst="ellipse">
                  <a:avLst/>
                </a:prstGeom>
                <a:solidFill>
                  <a:schemeClr val="accent6">
                    <a:lumMod val="40000"/>
                    <a:lumOff val="60000"/>
                  </a:schemeClr>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25612" name="文本框 24"/>
            <p:cNvSpPr txBox="1"/>
            <p:nvPr/>
          </p:nvSpPr>
          <p:spPr>
            <a:xfrm>
              <a:off x="3309954" y="3363838"/>
              <a:ext cx="757990" cy="398959"/>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rgbClr val="595959"/>
                  </a:solidFill>
                </a:rPr>
                <a:t>责任</a:t>
              </a:r>
              <a:endParaRPr lang="zh-CN" altLang="en-US" sz="1200" dirty="0">
                <a:solidFill>
                  <a:srgbClr val="595959"/>
                </a:solidFill>
              </a:endParaRPr>
            </a:p>
          </p:txBody>
        </p:sp>
        <p:sp>
          <p:nvSpPr>
            <p:cNvPr id="25613" name="文本框 27"/>
            <p:cNvSpPr txBox="1"/>
            <p:nvPr/>
          </p:nvSpPr>
          <p:spPr>
            <a:xfrm>
              <a:off x="3275856" y="2067694"/>
              <a:ext cx="757990" cy="398959"/>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rgbClr val="595959"/>
                  </a:solidFill>
                </a:rPr>
                <a:t>主体</a:t>
              </a:r>
              <a:endParaRPr lang="zh-CN" altLang="en-US" sz="2000" b="1" dirty="0">
                <a:solidFill>
                  <a:srgbClr val="595959"/>
                </a:solidFill>
              </a:endParaRPr>
            </a:p>
          </p:txBody>
        </p:sp>
        <p:sp>
          <p:nvSpPr>
            <p:cNvPr id="32" name="左箭头 31"/>
            <p:cNvSpPr/>
            <p:nvPr/>
          </p:nvSpPr>
          <p:spPr>
            <a:xfrm>
              <a:off x="3204094" y="2859039"/>
              <a:ext cx="936048" cy="144527"/>
            </a:xfrm>
            <a:prstGeom prst="leftArrow">
              <a:avLst>
                <a:gd name="adj1" fmla="val 1472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左箭头 32"/>
            <p:cNvSpPr/>
            <p:nvPr/>
          </p:nvSpPr>
          <p:spPr>
            <a:xfrm rot="10800000">
              <a:off x="3204094" y="2859039"/>
              <a:ext cx="936048" cy="144527"/>
            </a:xfrm>
            <a:prstGeom prst="leftArrow">
              <a:avLst>
                <a:gd name="adj1" fmla="val 14726"/>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5605" name="文本框 30"/>
          <p:cNvSpPr txBox="1"/>
          <p:nvPr/>
        </p:nvSpPr>
        <p:spPr>
          <a:xfrm>
            <a:off x="3811588" y="2027238"/>
            <a:ext cx="6535737" cy="393858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182880" lvl="0" indent="-182880" algn="just" defTabSz="914400" eaLnBrk="1" hangingPunct="1">
              <a:lnSpc>
                <a:spcPct val="150000"/>
              </a:lnSpc>
              <a:spcBef>
                <a:spcPts val="600"/>
              </a:spcBef>
              <a:buClr>
                <a:srgbClr val="FF0000"/>
              </a:buClr>
              <a:buFont typeface="Wingdings" panose="05000000000000000000" pitchFamily="2" charset="2"/>
              <a:buChar char="u"/>
            </a:pPr>
            <a:r>
              <a:rPr lang="zh-CN" altLang="en-US" sz="2000" b="1" dirty="0">
                <a:solidFill>
                  <a:srgbClr val="002060"/>
                </a:solidFill>
                <a:sym typeface="Lato Light" panose="020F0302020204030203" charset="0"/>
              </a:rPr>
              <a:t>主体责任：企业是生产经营活动的主体，是安全生产工作责任的直接承担主体。</a:t>
            </a:r>
            <a:endParaRPr lang="en-US" altLang="zh-CN" sz="1600" b="1" dirty="0">
              <a:solidFill>
                <a:srgbClr val="002060"/>
              </a:solidFill>
              <a:sym typeface="Lato Light" panose="020F0302020204030203" charset="0"/>
            </a:endParaRPr>
          </a:p>
          <a:p>
            <a:pPr marL="182880" lvl="0" indent="-182880" algn="just" defTabSz="914400" eaLnBrk="1" hangingPunct="1">
              <a:lnSpc>
                <a:spcPct val="150000"/>
              </a:lnSpc>
              <a:spcBef>
                <a:spcPts val="600"/>
              </a:spcBef>
              <a:buClr>
                <a:srgbClr val="FF0000"/>
              </a:buClr>
              <a:buFont typeface="Wingdings" panose="05000000000000000000" pitchFamily="2" charset="2"/>
              <a:buChar char="u"/>
            </a:pPr>
            <a:r>
              <a:rPr lang="zh-CN" altLang="en-US" sz="2000" b="1" dirty="0">
                <a:solidFill>
                  <a:srgbClr val="002060"/>
                </a:solidFill>
                <a:sym typeface="Lato Light" panose="020F0302020204030203" charset="0"/>
              </a:rPr>
              <a:t>企业安全生产主体责任：是指企业依照法律、法规规定，应当履行责任，如果没有做好自己工作，而应该承担的不利后果或者强制性义务，如担负责任、承担后果等。</a:t>
            </a:r>
            <a:endParaRPr lang="en-US" altLang="zh-CN" sz="2000" b="1" dirty="0">
              <a:solidFill>
                <a:srgbClr val="002060"/>
              </a:solidFill>
              <a:sym typeface="Lato Light" panose="020F0302020204030203" charset="0"/>
            </a:endParaRPr>
          </a:p>
          <a:p>
            <a:pPr marL="182880" lvl="0" indent="-182880" algn="just" defTabSz="914400" eaLnBrk="1" hangingPunct="1">
              <a:lnSpc>
                <a:spcPct val="150000"/>
              </a:lnSpc>
              <a:spcBef>
                <a:spcPts val="600"/>
              </a:spcBef>
              <a:buClr>
                <a:srgbClr val="FF0000"/>
              </a:buClr>
              <a:buFont typeface="Wingdings" panose="05000000000000000000" pitchFamily="2" charset="2"/>
              <a:buChar char="u"/>
            </a:pPr>
            <a:r>
              <a:rPr lang="zh-CN" altLang="en-US" sz="2000" b="1" dirty="0">
                <a:solidFill>
                  <a:srgbClr val="002060"/>
                </a:solidFill>
                <a:sym typeface="Lato Light" panose="020F0302020204030203" charset="0"/>
              </a:rPr>
              <a:t>企业承担安全生产主体责任：是指企业在生产经营活动的全过程中，必须按照安全生产相关法律法规履行的义务承担的责任，否则接受未尽责的追究。</a:t>
            </a:r>
            <a:endParaRPr lang="en-US" altLang="zh-CN" sz="2000" b="1" dirty="0">
              <a:solidFill>
                <a:srgbClr val="002060"/>
              </a:solidFill>
              <a:sym typeface="Lato Light" panose="020F0302020204030203" charset="0"/>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标题 1"/>
          <p:cNvSpPr>
            <a:spLocks noGrp="1"/>
          </p:cNvSpPr>
          <p:nvPr/>
        </p:nvSpPr>
        <p:spPr>
          <a:xfrm>
            <a:off x="7938" y="1095375"/>
            <a:ext cx="12184062"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rPr>
              <a:t>3 . 《安全生产法》中涉及的四个主体</a:t>
            </a:r>
            <a:endParaRPr lang="zh-CN" altLang="en-US" sz="3600" b="1" dirty="0">
              <a:solidFill>
                <a:schemeClr val="bg1"/>
              </a:solidFill>
              <a:sym typeface="微软雅黑" panose="020B0503020204020204" pitchFamily="34" charset="-122"/>
            </a:endParaRPr>
          </a:p>
        </p:txBody>
      </p:sp>
      <p:grpSp>
        <p:nvGrpSpPr>
          <p:cNvPr id="2" name="组合 34"/>
          <p:cNvGrpSpPr/>
          <p:nvPr/>
        </p:nvGrpSpPr>
        <p:grpSpPr>
          <a:xfrm>
            <a:off x="2742782" y="2999488"/>
            <a:ext cx="6961374" cy="1799366"/>
            <a:chOff x="1260022" y="2163164"/>
            <a:chExt cx="6960165" cy="1748634"/>
          </a:xfrm>
          <a:noFill/>
          <a:effectLst>
            <a:outerShdw blurRad="76200" dist="38100" dir="5400000" algn="t" rotWithShape="0">
              <a:prstClr val="black">
                <a:alpha val="28000"/>
              </a:prstClr>
            </a:outerShdw>
          </a:effectLst>
        </p:grpSpPr>
        <p:sp>
          <p:nvSpPr>
            <p:cNvPr id="36"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1">
                <a:ln>
                  <a:noFill/>
                </a:ln>
                <a:solidFill>
                  <a:srgbClr val="00B48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1">
                <a:ln>
                  <a:noFill/>
                </a:ln>
                <a:solidFill>
                  <a:srgbClr val="00B48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1">
                <a:ln>
                  <a:noFill/>
                </a:ln>
                <a:solidFill>
                  <a:srgbClr val="00B48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0">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1">
                <a:ln>
                  <a:noFill/>
                </a:ln>
                <a:solidFill>
                  <a:srgbClr val="00B48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42"/>
          <p:cNvGrpSpPr/>
          <p:nvPr/>
        </p:nvGrpSpPr>
        <p:grpSpPr>
          <a:xfrm>
            <a:off x="2420938" y="2011363"/>
            <a:ext cx="2379662" cy="1052512"/>
            <a:chOff x="5714002" y="1278621"/>
            <a:chExt cx="2380892" cy="1021517"/>
          </a:xfrm>
        </p:grpSpPr>
        <p:sp>
          <p:nvSpPr>
            <p:cNvPr id="27686" name="TextBox 8"/>
            <p:cNvSpPr txBox="1"/>
            <p:nvPr/>
          </p:nvSpPr>
          <p:spPr>
            <a:xfrm>
              <a:off x="5714002" y="1514367"/>
              <a:ext cx="2380892" cy="785771"/>
            </a:xfrm>
            <a:prstGeom prst="rect">
              <a:avLst/>
            </a:prstGeom>
            <a:noFill/>
            <a:ln w="9525">
              <a:noFill/>
            </a:ln>
          </p:spPr>
          <p:txBody>
            <a:bodyPr lIns="91431" tIns="45715" rIns="91431" bIns="45715">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just" defTabSz="914400" eaLnBrk="1" hangingPunct="1">
                <a:lnSpc>
                  <a:spcPct val="130000"/>
                </a:lnSpc>
                <a:spcBef>
                  <a:spcPct val="0"/>
                </a:spcBef>
                <a:buNone/>
              </a:pPr>
              <a:r>
                <a:rPr lang="en-US" altLang="zh-CN" sz="1200" b="1" dirty="0">
                  <a:solidFill>
                    <a:srgbClr val="404040"/>
                  </a:solidFill>
                </a:rPr>
                <a:t>《安法》第八条，制定实施规划，领导、支持、督促有关部门履职，建立协调机制，解决问题</a:t>
              </a:r>
              <a:endParaRPr lang="en-US" altLang="zh-CN" sz="1200" b="1" dirty="0">
                <a:solidFill>
                  <a:srgbClr val="404040"/>
                </a:solidFill>
              </a:endParaRPr>
            </a:p>
          </p:txBody>
        </p:sp>
        <p:sp>
          <p:nvSpPr>
            <p:cNvPr id="27687" name="TextBox 9"/>
            <p:cNvSpPr txBox="1"/>
            <p:nvPr/>
          </p:nvSpPr>
          <p:spPr>
            <a:xfrm>
              <a:off x="6076865" y="1278621"/>
              <a:ext cx="1727891" cy="268914"/>
            </a:xfrm>
            <a:prstGeom prst="rect">
              <a:avLst/>
            </a:prstGeom>
            <a:noFill/>
            <a:ln w="9525">
              <a:noFill/>
            </a:ln>
          </p:spPr>
          <p:txBody>
            <a:bodyPr lIns="91431" tIns="0" rIns="91431" bIns="0" anchor="ctr" anchorCtr="0">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200" b="1" dirty="0">
                  <a:solidFill>
                    <a:srgbClr val="FF0000"/>
                  </a:solidFill>
                </a:rPr>
                <a:t>各级人民政府</a:t>
              </a:r>
              <a:endParaRPr lang="zh-CN" altLang="en-US" sz="1200" b="1" dirty="0">
                <a:solidFill>
                  <a:srgbClr val="FF0000"/>
                </a:solidFill>
              </a:endParaRPr>
            </a:p>
          </p:txBody>
        </p:sp>
      </p:grpSp>
      <p:grpSp>
        <p:nvGrpSpPr>
          <p:cNvPr id="4" name="组合 47"/>
          <p:cNvGrpSpPr/>
          <p:nvPr/>
        </p:nvGrpSpPr>
        <p:grpSpPr>
          <a:xfrm>
            <a:off x="4440238" y="4857750"/>
            <a:ext cx="1943100" cy="831850"/>
            <a:chOff x="5984685" y="1258485"/>
            <a:chExt cx="1943881" cy="810874"/>
          </a:xfrm>
        </p:grpSpPr>
        <p:sp>
          <p:nvSpPr>
            <p:cNvPr id="27684" name="TextBox 11"/>
            <p:cNvSpPr txBox="1"/>
            <p:nvPr/>
          </p:nvSpPr>
          <p:spPr>
            <a:xfrm>
              <a:off x="5984685" y="1514665"/>
              <a:ext cx="1871884" cy="554694"/>
            </a:xfrm>
            <a:prstGeom prst="rect">
              <a:avLst/>
            </a:prstGeom>
            <a:noFill/>
            <a:ln w="9525">
              <a:noFill/>
            </a:ln>
          </p:spPr>
          <p:txBody>
            <a:bodyPr lIns="91431" tIns="45715" rIns="91431" bIns="45715">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just" defTabSz="914400" eaLnBrk="1" hangingPunct="1">
                <a:lnSpc>
                  <a:spcPct val="130000"/>
                </a:lnSpc>
                <a:spcBef>
                  <a:spcPct val="0"/>
                </a:spcBef>
                <a:buNone/>
              </a:pPr>
              <a:r>
                <a:rPr lang="en-US" altLang="zh-CN" sz="1200" b="1" dirty="0">
                  <a:solidFill>
                    <a:srgbClr val="404040"/>
                  </a:solidFill>
                </a:rPr>
                <a:t>《</a:t>
              </a:r>
              <a:r>
                <a:rPr lang="zh-CN" altLang="en-US" sz="1200" b="1" dirty="0">
                  <a:solidFill>
                    <a:srgbClr val="404040"/>
                  </a:solidFill>
                </a:rPr>
                <a:t>安法</a:t>
              </a:r>
              <a:r>
                <a:rPr lang="en-US" altLang="zh-CN" sz="1200" b="1" dirty="0">
                  <a:solidFill>
                    <a:srgbClr val="404040"/>
                  </a:solidFill>
                </a:rPr>
                <a:t>》</a:t>
              </a:r>
              <a:r>
                <a:rPr lang="zh-CN" altLang="en-US" sz="1200" b="1" dirty="0">
                  <a:solidFill>
                    <a:srgbClr val="404040"/>
                  </a:solidFill>
                </a:rPr>
                <a:t>第九条，实施综合监督管理</a:t>
              </a:r>
              <a:endParaRPr lang="zh-CN" altLang="en-US" sz="1200" b="1" dirty="0">
                <a:solidFill>
                  <a:srgbClr val="404040"/>
                </a:solidFill>
              </a:endParaRPr>
            </a:p>
          </p:txBody>
        </p:sp>
        <p:sp>
          <p:nvSpPr>
            <p:cNvPr id="27685" name="TextBox 12"/>
            <p:cNvSpPr txBox="1"/>
            <p:nvPr/>
          </p:nvSpPr>
          <p:spPr>
            <a:xfrm>
              <a:off x="5984686" y="1258485"/>
              <a:ext cx="1943880" cy="269617"/>
            </a:xfrm>
            <a:prstGeom prst="rect">
              <a:avLst/>
            </a:prstGeom>
            <a:noFill/>
            <a:ln w="9525">
              <a:noFill/>
            </a:ln>
          </p:spPr>
          <p:txBody>
            <a:bodyPr lIns="91431" tIns="0" rIns="91431" bIns="0" anchor="ctr" anchorCtr="0">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200" b="1" dirty="0">
                  <a:solidFill>
                    <a:srgbClr val="FF0000"/>
                  </a:solidFill>
                </a:rPr>
                <a:t>安监和负有安监职责部门</a:t>
              </a:r>
              <a:endParaRPr lang="zh-CN" altLang="en-US" sz="1200" b="1" dirty="0">
                <a:solidFill>
                  <a:srgbClr val="FF0000"/>
                </a:solidFill>
              </a:endParaRPr>
            </a:p>
          </p:txBody>
        </p:sp>
      </p:grpSp>
      <p:grpSp>
        <p:nvGrpSpPr>
          <p:cNvPr id="5" name="组合 50"/>
          <p:cNvGrpSpPr/>
          <p:nvPr/>
        </p:nvGrpSpPr>
        <p:grpSpPr>
          <a:xfrm>
            <a:off x="5773738" y="2008188"/>
            <a:ext cx="2759075" cy="1292225"/>
            <a:chOff x="6028706" y="1278625"/>
            <a:chExt cx="1871882" cy="1254921"/>
          </a:xfrm>
        </p:grpSpPr>
        <p:sp>
          <p:nvSpPr>
            <p:cNvPr id="27682" name="TextBox 15"/>
            <p:cNvSpPr txBox="1"/>
            <p:nvPr/>
          </p:nvSpPr>
          <p:spPr>
            <a:xfrm>
              <a:off x="6028708" y="1278625"/>
              <a:ext cx="1871880" cy="268906"/>
            </a:xfrm>
            <a:prstGeom prst="rect">
              <a:avLst/>
            </a:prstGeom>
            <a:noFill/>
            <a:ln w="9525">
              <a:noFill/>
            </a:ln>
          </p:spPr>
          <p:txBody>
            <a:bodyPr lIns="91431" tIns="0" rIns="91431" bIns="0" anchor="ctr" anchorCtr="0">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200" b="1" dirty="0">
                  <a:solidFill>
                    <a:srgbClr val="FF0000"/>
                  </a:solidFill>
                </a:rPr>
                <a:t>生产经营单位</a:t>
              </a:r>
              <a:endParaRPr lang="zh-CN" altLang="en-US" sz="1400" dirty="0">
                <a:solidFill>
                  <a:srgbClr val="FF0000"/>
                </a:solidFill>
              </a:endParaRPr>
            </a:p>
          </p:txBody>
        </p:sp>
        <p:sp>
          <p:nvSpPr>
            <p:cNvPr id="27683" name="TextBox 14"/>
            <p:cNvSpPr txBox="1"/>
            <p:nvPr/>
          </p:nvSpPr>
          <p:spPr>
            <a:xfrm>
              <a:off x="6028706" y="1514665"/>
              <a:ext cx="1871882" cy="1018881"/>
            </a:xfrm>
            <a:prstGeom prst="rect">
              <a:avLst/>
            </a:prstGeom>
            <a:noFill/>
            <a:ln w="9525">
              <a:noFill/>
            </a:ln>
          </p:spPr>
          <p:txBody>
            <a:bodyPr lIns="91431" tIns="45715" rIns="91431" bIns="45715">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just" defTabSz="914400" eaLnBrk="1" hangingPunct="1">
                <a:lnSpc>
                  <a:spcPct val="130000"/>
                </a:lnSpc>
                <a:spcBef>
                  <a:spcPct val="0"/>
                </a:spcBef>
                <a:buNone/>
              </a:pPr>
              <a:r>
                <a:rPr lang="en-US" altLang="zh-CN" sz="1200" b="1" dirty="0">
                  <a:solidFill>
                    <a:srgbClr val="404040"/>
                  </a:solidFill>
                </a:rPr>
                <a:t>《安法》第十七条等规定，作为主体，主要责任是保障安全生产条件，按照安全生产有关法律法规和规章，履行安全生产职责，并承担相应法律责任</a:t>
              </a:r>
              <a:endParaRPr lang="en-US" altLang="zh-CN" sz="1200" b="1" dirty="0">
                <a:solidFill>
                  <a:srgbClr val="404040"/>
                </a:solidFill>
              </a:endParaRPr>
            </a:p>
          </p:txBody>
        </p:sp>
      </p:grpSp>
      <p:grpSp>
        <p:nvGrpSpPr>
          <p:cNvPr id="6" name="组合 53"/>
          <p:cNvGrpSpPr/>
          <p:nvPr/>
        </p:nvGrpSpPr>
        <p:grpSpPr>
          <a:xfrm>
            <a:off x="7564438" y="4879975"/>
            <a:ext cx="2347912" cy="823913"/>
            <a:chOff x="6015201" y="1258940"/>
            <a:chExt cx="1871882" cy="799299"/>
          </a:xfrm>
        </p:grpSpPr>
        <p:sp>
          <p:nvSpPr>
            <p:cNvPr id="27680" name="TextBox 17"/>
            <p:cNvSpPr txBox="1"/>
            <p:nvPr/>
          </p:nvSpPr>
          <p:spPr>
            <a:xfrm>
              <a:off x="6015201" y="1505417"/>
              <a:ext cx="1871882" cy="552822"/>
            </a:xfrm>
            <a:prstGeom prst="rect">
              <a:avLst/>
            </a:prstGeom>
            <a:noFill/>
            <a:ln w="9525">
              <a:noFill/>
            </a:ln>
          </p:spPr>
          <p:txBody>
            <a:bodyPr lIns="91431" tIns="45715" rIns="91431" bIns="45715">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just" defTabSz="914400" eaLnBrk="1" hangingPunct="1">
                <a:lnSpc>
                  <a:spcPct val="130000"/>
                </a:lnSpc>
                <a:spcBef>
                  <a:spcPct val="0"/>
                </a:spcBef>
                <a:buNone/>
              </a:pPr>
              <a:r>
                <a:rPr lang="en-US" altLang="zh-CN" sz="1200" b="1" dirty="0">
                  <a:solidFill>
                    <a:srgbClr val="404040"/>
                  </a:solidFill>
                </a:rPr>
                <a:t>《安法》第十三条，为生产经营单位提供技术、管理服务</a:t>
              </a:r>
              <a:endParaRPr lang="en-US" altLang="zh-CN" sz="1200" b="1" dirty="0">
                <a:solidFill>
                  <a:srgbClr val="404040"/>
                </a:solidFill>
              </a:endParaRPr>
            </a:p>
          </p:txBody>
        </p:sp>
        <p:sp>
          <p:nvSpPr>
            <p:cNvPr id="27681" name="TextBox 18"/>
            <p:cNvSpPr txBox="1"/>
            <p:nvPr/>
          </p:nvSpPr>
          <p:spPr>
            <a:xfrm>
              <a:off x="6015203" y="1258940"/>
              <a:ext cx="1799887" cy="268707"/>
            </a:xfrm>
            <a:prstGeom prst="rect">
              <a:avLst/>
            </a:prstGeom>
            <a:noFill/>
            <a:ln w="9525">
              <a:noFill/>
            </a:ln>
          </p:spPr>
          <p:txBody>
            <a:bodyPr lIns="91431" tIns="0" rIns="91431" bIns="0" anchor="ctr" anchorCtr="0">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200" b="1" dirty="0">
                  <a:solidFill>
                    <a:srgbClr val="FF0000"/>
                  </a:solidFill>
                </a:rPr>
                <a:t>技术服务机构</a:t>
              </a:r>
              <a:endParaRPr lang="zh-CN" altLang="en-US" sz="1400" dirty="0">
                <a:solidFill>
                  <a:srgbClr val="FF0000"/>
                </a:solidFill>
              </a:endParaRPr>
            </a:p>
          </p:txBody>
        </p:sp>
      </p:grpSp>
      <p:grpSp>
        <p:nvGrpSpPr>
          <p:cNvPr id="7" name="组合 56"/>
          <p:cNvGrpSpPr/>
          <p:nvPr/>
        </p:nvGrpSpPr>
        <p:grpSpPr>
          <a:xfrm>
            <a:off x="3040063" y="3300413"/>
            <a:ext cx="1208087" cy="1206500"/>
            <a:chOff x="2201071" y="3406041"/>
            <a:chExt cx="1805286" cy="1805938"/>
          </a:xfrm>
        </p:grpSpPr>
        <p:grpSp>
          <p:nvGrpSpPr>
            <p:cNvPr id="27676" name="组合 57"/>
            <p:cNvGrpSpPr/>
            <p:nvPr/>
          </p:nvGrpSpPr>
          <p:grpSpPr>
            <a:xfrm>
              <a:off x="2201071" y="3406041"/>
              <a:ext cx="1805286" cy="1805938"/>
              <a:chOff x="4345444" y="2542859"/>
              <a:chExt cx="1810550" cy="1811205"/>
            </a:xfrm>
          </p:grpSpPr>
          <p:grpSp>
            <p:nvGrpSpPr>
              <p:cNvPr id="9" name="组合 5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2" name="同心圆 6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椭圆 6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1" name="椭圆 60"/>
              <p:cNvSpPr/>
              <p:nvPr/>
            </p:nvSpPr>
            <p:spPr>
              <a:xfrm>
                <a:off x="4566706" y="2762110"/>
                <a:ext cx="1368025" cy="137270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7677" name="TextBox 21"/>
            <p:cNvSpPr txBox="1"/>
            <p:nvPr/>
          </p:nvSpPr>
          <p:spPr>
            <a:xfrm>
              <a:off x="2517055" y="3783387"/>
              <a:ext cx="1132989" cy="1057899"/>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rPr>
                <a:t>领导主体</a:t>
              </a:r>
              <a:endParaRPr lang="zh-CN" altLang="en-US" sz="2000" b="1" dirty="0">
                <a:solidFill>
                  <a:schemeClr val="bg1"/>
                </a:solidFill>
              </a:endParaRPr>
            </a:p>
          </p:txBody>
        </p:sp>
      </p:grpSp>
      <p:grpSp>
        <p:nvGrpSpPr>
          <p:cNvPr id="10" name="组合 63"/>
          <p:cNvGrpSpPr/>
          <p:nvPr/>
        </p:nvGrpSpPr>
        <p:grpSpPr>
          <a:xfrm>
            <a:off x="6503988" y="3300413"/>
            <a:ext cx="1206500" cy="1206500"/>
            <a:chOff x="7382260" y="3406041"/>
            <a:chExt cx="1805286" cy="1805938"/>
          </a:xfrm>
        </p:grpSpPr>
        <p:grpSp>
          <p:nvGrpSpPr>
            <p:cNvPr id="27672" name="组合 64"/>
            <p:cNvGrpSpPr/>
            <p:nvPr/>
          </p:nvGrpSpPr>
          <p:grpSpPr>
            <a:xfrm>
              <a:off x="7382260" y="3406041"/>
              <a:ext cx="1805286" cy="1805938"/>
              <a:chOff x="4345444" y="2542859"/>
              <a:chExt cx="1810550" cy="1811205"/>
            </a:xfrm>
          </p:grpSpPr>
          <p:grpSp>
            <p:nvGrpSpPr>
              <p:cNvPr id="12" name="组合 6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9" name="同心圆 6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 name="椭圆 69"/>
                <p:cNvSpPr/>
                <p:nvPr/>
              </p:nvSpPr>
              <p:spPr>
                <a:xfrm>
                  <a:off x="1484232" y="1093651"/>
                  <a:ext cx="1504274" cy="15042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8" name="椭圆 67"/>
              <p:cNvSpPr/>
              <p:nvPr/>
            </p:nvSpPr>
            <p:spPr>
              <a:xfrm>
                <a:off x="4564616" y="2762110"/>
                <a:ext cx="1372206" cy="1372703"/>
              </a:xfrm>
              <a:prstGeom prst="ellipse">
                <a:avLst/>
              </a:prstGeom>
              <a:solidFill>
                <a:srgbClr val="99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7673" name="TextBox 28"/>
            <p:cNvSpPr txBox="1"/>
            <p:nvPr/>
          </p:nvSpPr>
          <p:spPr>
            <a:xfrm>
              <a:off x="7688209" y="3783387"/>
              <a:ext cx="1173436" cy="1057899"/>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rPr>
                <a:t>责任主体</a:t>
              </a:r>
              <a:endParaRPr lang="zh-CN" altLang="en-US" sz="2000" b="1" dirty="0">
                <a:solidFill>
                  <a:schemeClr val="bg1"/>
                </a:solidFill>
              </a:endParaRPr>
            </a:p>
          </p:txBody>
        </p:sp>
      </p:grpSp>
      <p:grpSp>
        <p:nvGrpSpPr>
          <p:cNvPr id="13" name="组合 70"/>
          <p:cNvGrpSpPr/>
          <p:nvPr/>
        </p:nvGrpSpPr>
        <p:grpSpPr>
          <a:xfrm>
            <a:off x="4784725" y="3300413"/>
            <a:ext cx="1208088" cy="1206500"/>
            <a:chOff x="4811090" y="3406041"/>
            <a:chExt cx="1805286" cy="1805938"/>
          </a:xfrm>
        </p:grpSpPr>
        <p:grpSp>
          <p:nvGrpSpPr>
            <p:cNvPr id="27668" name="组合 71"/>
            <p:cNvGrpSpPr/>
            <p:nvPr/>
          </p:nvGrpSpPr>
          <p:grpSpPr>
            <a:xfrm>
              <a:off x="4811090" y="3406041"/>
              <a:ext cx="1805286" cy="1805938"/>
              <a:chOff x="4345444" y="2542859"/>
              <a:chExt cx="1810550" cy="1811205"/>
            </a:xfrm>
          </p:grpSpPr>
          <p:grpSp>
            <p:nvGrpSpPr>
              <p:cNvPr id="15" name="组合 7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6" name="同心圆 7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椭圆 7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75" name="椭圆 74"/>
              <p:cNvSpPr/>
              <p:nvPr/>
            </p:nvSpPr>
            <p:spPr>
              <a:xfrm>
                <a:off x="4566708" y="2762110"/>
                <a:ext cx="1368023" cy="1372703"/>
              </a:xfrm>
              <a:prstGeom prst="ellipse">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7669" name="TextBox 35"/>
            <p:cNvSpPr txBox="1"/>
            <p:nvPr/>
          </p:nvSpPr>
          <p:spPr>
            <a:xfrm>
              <a:off x="5103353" y="3770079"/>
              <a:ext cx="1186127" cy="1057899"/>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rPr>
                <a:t>监管主体</a:t>
              </a:r>
              <a:endParaRPr lang="zh-CN" altLang="en-US" sz="2000" b="1" dirty="0">
                <a:solidFill>
                  <a:schemeClr val="bg1"/>
                </a:solidFill>
              </a:endParaRPr>
            </a:p>
          </p:txBody>
        </p:sp>
      </p:grpSp>
      <p:grpSp>
        <p:nvGrpSpPr>
          <p:cNvPr id="16" name="组合 77"/>
          <p:cNvGrpSpPr/>
          <p:nvPr/>
        </p:nvGrpSpPr>
        <p:grpSpPr>
          <a:xfrm>
            <a:off x="8231188" y="3300413"/>
            <a:ext cx="1206500" cy="1206500"/>
            <a:chOff x="9964778" y="3406041"/>
            <a:chExt cx="1805286" cy="1805938"/>
          </a:xfrm>
        </p:grpSpPr>
        <p:grpSp>
          <p:nvGrpSpPr>
            <p:cNvPr id="27664" name="组合 78"/>
            <p:cNvGrpSpPr/>
            <p:nvPr/>
          </p:nvGrpSpPr>
          <p:grpSpPr>
            <a:xfrm>
              <a:off x="9964778" y="3406041"/>
              <a:ext cx="1805286" cy="1805938"/>
              <a:chOff x="4345444" y="2542859"/>
              <a:chExt cx="1810550" cy="1811205"/>
            </a:xfrm>
          </p:grpSpPr>
          <p:grpSp>
            <p:nvGrpSpPr>
              <p:cNvPr id="18" name="组合 8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83" name="同心圆 8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 name="椭圆 8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82" name="椭圆 81"/>
              <p:cNvSpPr/>
              <p:nvPr/>
            </p:nvSpPr>
            <p:spPr>
              <a:xfrm>
                <a:off x="4564616" y="2762110"/>
                <a:ext cx="1372206" cy="137270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7665" name="TextBox 42"/>
            <p:cNvSpPr txBox="1"/>
            <p:nvPr/>
          </p:nvSpPr>
          <p:spPr>
            <a:xfrm>
              <a:off x="10273578" y="3783387"/>
              <a:ext cx="1169635" cy="1057899"/>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rPr>
                <a:t>服务主体</a:t>
              </a:r>
              <a:endParaRPr lang="zh-CN" altLang="en-US" sz="2000" b="1" dirty="0">
                <a:solidFill>
                  <a:schemeClr val="bg1"/>
                </a:solidFill>
              </a:endParaRPr>
            </a:p>
          </p:txBody>
        </p:sp>
      </p:grpSp>
      <p:sp>
        <p:nvSpPr>
          <p:cNvPr id="86" name="等腰三角形 85"/>
          <p:cNvSpPr/>
          <p:nvPr/>
        </p:nvSpPr>
        <p:spPr>
          <a:xfrm rot="10800000">
            <a:off x="5232400" y="4364038"/>
            <a:ext cx="287338"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 name="等腰三角形 86"/>
          <p:cNvSpPr/>
          <p:nvPr/>
        </p:nvSpPr>
        <p:spPr>
          <a:xfrm rot="10800000">
            <a:off x="8688388" y="4364038"/>
            <a:ext cx="287338"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等腰三角形 87"/>
          <p:cNvSpPr/>
          <p:nvPr/>
        </p:nvSpPr>
        <p:spPr>
          <a:xfrm>
            <a:off x="3503613" y="3213100"/>
            <a:ext cx="287338"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9" name="等腰三角形 88"/>
          <p:cNvSpPr/>
          <p:nvPr/>
        </p:nvSpPr>
        <p:spPr>
          <a:xfrm>
            <a:off x="6959600" y="3213100"/>
            <a:ext cx="288925" cy="2159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1"/>
          <p:cNvSpPr>
            <a:spLocks noGrp="1"/>
          </p:cNvSpPr>
          <p:nvPr/>
        </p:nvSpPr>
        <p:spPr>
          <a:xfrm>
            <a:off x="9525" y="1095375"/>
            <a:ext cx="12182475"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rPr>
              <a:t>4 . 企业是安全生产责任主体的理由</a:t>
            </a:r>
            <a:endParaRPr lang="zh-CN" altLang="en-US" sz="3600" b="1" dirty="0">
              <a:solidFill>
                <a:schemeClr val="bg1"/>
              </a:solidFill>
              <a:sym typeface="微软雅黑" panose="020B0503020204020204" pitchFamily="34" charset="-122"/>
            </a:endParaRPr>
          </a:p>
        </p:txBody>
      </p:sp>
      <p:grpSp>
        <p:nvGrpSpPr>
          <p:cNvPr id="3" name="组合 6"/>
          <p:cNvGrpSpPr/>
          <p:nvPr/>
        </p:nvGrpSpPr>
        <p:grpSpPr>
          <a:xfrm>
            <a:off x="2208213" y="1954213"/>
            <a:ext cx="652462" cy="652462"/>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endParaRPr kumimoji="0" lang="en-US" altLang="zh-CN" sz="2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9700" name="Picture 6"/>
          <p:cNvPicPr>
            <a:picLocks noChangeAspect="1"/>
          </p:cNvPicPr>
          <p:nvPr/>
        </p:nvPicPr>
        <p:blipFill>
          <a:blip r:embed="rId1"/>
          <a:stretch>
            <a:fillRect/>
          </a:stretch>
        </p:blipFill>
        <p:spPr>
          <a:xfrm>
            <a:off x="2165350" y="2897188"/>
            <a:ext cx="1300163" cy="1047750"/>
          </a:xfrm>
          <a:prstGeom prst="rect">
            <a:avLst/>
          </a:prstGeom>
          <a:noFill/>
          <a:ln w="25400" cap="flat" cmpd="sng">
            <a:solidFill>
              <a:srgbClr val="C00000"/>
            </a:solidFill>
            <a:prstDash val="solid"/>
            <a:miter/>
            <a:headEnd type="none" w="med" len="med"/>
            <a:tailEnd type="none" w="med" len="med"/>
          </a:ln>
        </p:spPr>
      </p:pic>
      <p:sp>
        <p:nvSpPr>
          <p:cNvPr id="2" name="燕尾形 1"/>
          <p:cNvSpPr/>
          <p:nvPr/>
        </p:nvSpPr>
        <p:spPr>
          <a:xfrm>
            <a:off x="3551238" y="3241675"/>
            <a:ext cx="2076450" cy="36036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安全生产法</a:t>
            </a:r>
            <a:r>
              <a:rPr kumimoji="0" lang="en-US" altLang="zh-CN"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第四条</a:t>
            </a:r>
            <a:endParaRPr kumimoji="0" lang="zh-CN" altLang="en-US"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02" name="文本框 2"/>
          <p:cNvSpPr txBox="1"/>
          <p:nvPr/>
        </p:nvSpPr>
        <p:spPr>
          <a:xfrm>
            <a:off x="2849563" y="2036763"/>
            <a:ext cx="1401762" cy="460375"/>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en-US" sz="2400" b="1" dirty="0"/>
              <a:t>法律规定</a:t>
            </a:r>
            <a:endParaRPr lang="zh-CN" altLang="en-US" sz="2400" b="1" dirty="0"/>
          </a:p>
        </p:txBody>
      </p:sp>
      <p:sp>
        <p:nvSpPr>
          <p:cNvPr id="43" name="AutoShape 14"/>
          <p:cNvSpPr>
            <a:spLocks noChangeArrowheads="1"/>
          </p:cNvSpPr>
          <p:nvPr/>
        </p:nvSpPr>
        <p:spPr bwMode="auto">
          <a:xfrm>
            <a:off x="5673725" y="2603500"/>
            <a:ext cx="4676775" cy="1631950"/>
          </a:xfrm>
          <a:prstGeom prst="roundRect">
            <a:avLst>
              <a:gd name="adj" fmla="val 0"/>
            </a:avLst>
          </a:prstGeom>
          <a:solidFill>
            <a:srgbClr val="C00000"/>
          </a:solidFill>
          <a:ln w="38100">
            <a:noFill/>
            <a:rou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4" name="圆角矩形 43"/>
          <p:cNvSpPr/>
          <p:nvPr/>
        </p:nvSpPr>
        <p:spPr>
          <a:xfrm>
            <a:off x="5799138" y="2689225"/>
            <a:ext cx="4448175" cy="1463675"/>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357505" algn="l"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u"/>
              <a:defRPr/>
            </a:pPr>
            <a:r>
              <a:rPr kumimoji="0" lang="zh-CN" altLang="en-US"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遵守本法和其他有关安全生产的法律、法规</a:t>
            </a:r>
            <a:endParaRPr kumimoji="0" lang="en-US" altLang="zh-CN"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57505" algn="l"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u"/>
              <a:defRPr/>
            </a:pPr>
            <a:r>
              <a:rPr kumimoji="0" lang="zh-CN" altLang="en-US"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加强安全生产管理</a:t>
            </a:r>
            <a:endParaRPr kumimoji="0" lang="en-US" altLang="zh-CN"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57505" algn="l"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u"/>
              <a:defRPr/>
            </a:pPr>
            <a:r>
              <a:rPr kumimoji="0" lang="zh-CN" altLang="en-US" sz="12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建立、健全安全生产责任制</a:t>
            </a:r>
            <a:r>
              <a:rPr kumimoji="0" lang="zh-CN" altLang="en-US"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和安全生产规章制度</a:t>
            </a:r>
            <a:endParaRPr kumimoji="0" lang="en-US" altLang="zh-CN"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57505" algn="l"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u"/>
              <a:defRPr/>
            </a:pPr>
            <a:r>
              <a:rPr kumimoji="0" lang="zh-CN" altLang="en-US"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改善安全生产条件</a:t>
            </a:r>
            <a:endParaRPr kumimoji="0" lang="en-US" altLang="zh-CN"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357505" algn="l"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u"/>
              <a:defRPr/>
            </a:pPr>
            <a:r>
              <a:rPr kumimoji="0" lang="zh-CN" altLang="en-US"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推进安全生产标准化建设</a:t>
            </a:r>
            <a:endParaRPr kumimoji="0" lang="zh-CN" altLang="en-US" sz="11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9705" name="Picture 6"/>
          <p:cNvPicPr>
            <a:picLocks noChangeAspect="1"/>
          </p:cNvPicPr>
          <p:nvPr/>
        </p:nvPicPr>
        <p:blipFill>
          <a:blip r:embed="rId2"/>
          <a:stretch>
            <a:fillRect/>
          </a:stretch>
        </p:blipFill>
        <p:spPr>
          <a:xfrm>
            <a:off x="2185988" y="4552950"/>
            <a:ext cx="1300162" cy="1047750"/>
          </a:xfrm>
          <a:prstGeom prst="rect">
            <a:avLst/>
          </a:prstGeom>
          <a:noFill/>
          <a:ln w="25400" cap="flat" cmpd="sng">
            <a:solidFill>
              <a:srgbClr val="C00000"/>
            </a:solidFill>
            <a:prstDash val="solid"/>
            <a:miter/>
            <a:headEnd type="none" w="med" len="med"/>
            <a:tailEnd type="none" w="med" len="med"/>
          </a:ln>
        </p:spPr>
      </p:pic>
      <p:sp>
        <p:nvSpPr>
          <p:cNvPr id="6" name="燕尾形 5"/>
          <p:cNvSpPr/>
          <p:nvPr/>
        </p:nvSpPr>
        <p:spPr>
          <a:xfrm>
            <a:off x="3551238" y="4897438"/>
            <a:ext cx="2076450" cy="36036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安全生产法</a:t>
            </a:r>
            <a:r>
              <a:rPr kumimoji="0" lang="en-US" altLang="zh-CN"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十七条</a:t>
            </a:r>
            <a:endParaRPr kumimoji="0" lang="zh-CN" altLang="en-US" sz="12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AutoShape 14"/>
          <p:cNvSpPr>
            <a:spLocks noChangeArrowheads="1"/>
          </p:cNvSpPr>
          <p:nvPr/>
        </p:nvSpPr>
        <p:spPr bwMode="auto">
          <a:xfrm>
            <a:off x="5684838" y="4618038"/>
            <a:ext cx="4675188" cy="919163"/>
          </a:xfrm>
          <a:prstGeom prst="roundRect">
            <a:avLst>
              <a:gd name="adj" fmla="val 0"/>
            </a:avLst>
          </a:prstGeom>
          <a:solidFill>
            <a:srgbClr val="C00000"/>
          </a:solidFill>
          <a:ln w="38100">
            <a:noFill/>
            <a:rou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圆角矩形 10"/>
          <p:cNvSpPr/>
          <p:nvPr/>
        </p:nvSpPr>
        <p:spPr>
          <a:xfrm>
            <a:off x="5810250" y="4692650"/>
            <a:ext cx="4446588" cy="77470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50000"/>
              </a:lnSpc>
              <a:spcBef>
                <a:spcPct val="0"/>
              </a:spcBef>
              <a:spcAft>
                <a:spcPct val="0"/>
              </a:spcAft>
              <a:buClr>
                <a:srgbClr val="FF0000"/>
              </a:buClr>
              <a:buSzTx/>
              <a:buFont typeface="Wingdings" panose="05000000000000000000" pitchFamily="2" charset="2"/>
              <a:buNone/>
              <a:defRPr/>
            </a:pPr>
            <a:r>
              <a:rPr kumimoji="0" lang="en-US" altLang="zh-CN"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必须具备本法和有关法律、行政法规和国家标准或者行业标准规定</a:t>
            </a:r>
            <a:r>
              <a:rPr kumimoji="0" lang="zh-CN" altLang="en-US"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安全生产条件</a:t>
            </a:r>
            <a:endParaRPr kumimoji="0" lang="zh-CN" altLang="en-US" sz="12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09" name="object 8"/>
          <p:cNvSpPr txBox="1"/>
          <p:nvPr/>
        </p:nvSpPr>
        <p:spPr>
          <a:xfrm>
            <a:off x="4141788" y="5694363"/>
            <a:ext cx="3252787" cy="276225"/>
          </a:xfrm>
          <a:prstGeom prst="rect">
            <a:avLst/>
          </a:prstGeom>
          <a:noFill/>
          <a:ln w="9525">
            <a:noFill/>
          </a:ln>
        </p:spPr>
        <p:txBody>
          <a:bodyPr lIns="0" tIns="0" rIns="0" bIns="0">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101600" lvl="0" indent="-88900" algn="ctr" defTabSz="914400" eaLnBrk="1" hangingPunct="1">
              <a:lnSpc>
                <a:spcPct val="150000"/>
              </a:lnSpc>
              <a:spcBef>
                <a:spcPct val="0"/>
              </a:spcBef>
              <a:buNone/>
            </a:pPr>
            <a:r>
              <a:rPr lang="zh-CN" altLang="en-US" sz="1200" b="1" dirty="0"/>
              <a:t>不具备安全生产条件的，不得从事生产经营活动</a:t>
            </a:r>
            <a:endParaRPr lang="zh-CN" altLang="en-US" sz="1200" b="1" dirty="0"/>
          </a:p>
        </p:txBody>
      </p:sp>
      <p:sp>
        <p:nvSpPr>
          <p:cNvPr id="27" name="右弧形箭头 26"/>
          <p:cNvSpPr/>
          <p:nvPr/>
        </p:nvSpPr>
        <p:spPr>
          <a:xfrm rot="5400000">
            <a:off x="5353050" y="2732088"/>
            <a:ext cx="600075" cy="6337300"/>
          </a:xfrm>
          <a:prstGeom prst="curvedLeftArrow">
            <a:avLst>
              <a:gd name="adj1" fmla="val 160751"/>
              <a:gd name="adj2" fmla="val 228469"/>
              <a:gd name="adj3" fmla="val 243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1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711" name="object 42"/>
          <p:cNvSpPr txBox="1"/>
          <p:nvPr/>
        </p:nvSpPr>
        <p:spPr>
          <a:xfrm>
            <a:off x="5602288" y="5911850"/>
            <a:ext cx="330200" cy="615950"/>
          </a:xfrm>
          <a:prstGeom prst="rect">
            <a:avLst/>
          </a:prstGeom>
          <a:noFill/>
          <a:ln w="9525">
            <a:noFill/>
          </a:ln>
        </p:spPr>
        <p:txBody>
          <a:bodyPr lIns="0" tIns="0" rIns="0" bIns="0">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12700" lvl="0" indent="0" defTabSz="914400" eaLnBrk="1" hangingPunct="1">
              <a:spcBef>
                <a:spcPct val="0"/>
              </a:spcBef>
              <a:buNone/>
            </a:pPr>
            <a:r>
              <a:rPr lang="" altLang="zh-CN" sz="4000" b="1" dirty="0">
                <a:solidFill>
                  <a:srgbClr val="FF0000"/>
                </a:solidFill>
              </a:rPr>
              <a:t>╳</a:t>
            </a:r>
            <a:endParaRPr lang="" altLang="zh-CN" sz="40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2" descr="https://timgsa.baidu.com/timg?image&amp;quality=80&amp;size=b9999_10000&amp;sec=1526996635323&amp;di=938d7abb4a216a462ed0a9bcc30f52ca&amp;imgtype=0&amp;src=http%3A%2F%2F01.imgmini.eastday.com%2Fmobile%2F20180505%2F20180505144037_7281ce590ce4fdb9d2b92aa5d1dfb5a4_7.jpeg"/>
          <p:cNvPicPr>
            <a:picLocks noChangeAspect="1"/>
          </p:cNvPicPr>
          <p:nvPr/>
        </p:nvPicPr>
        <p:blipFill>
          <a:blip r:embed="rId1"/>
          <a:stretch>
            <a:fillRect/>
          </a:stretch>
        </p:blipFill>
        <p:spPr>
          <a:xfrm>
            <a:off x="2509838" y="3868738"/>
            <a:ext cx="7172325" cy="2143125"/>
          </a:xfrm>
          <a:prstGeom prst="rect">
            <a:avLst/>
          </a:prstGeom>
          <a:noFill/>
          <a:ln w="9525">
            <a:noFill/>
          </a:ln>
        </p:spPr>
      </p:pic>
      <p:sp>
        <p:nvSpPr>
          <p:cNvPr id="31747" name="标题 1"/>
          <p:cNvSpPr>
            <a:spLocks noGrp="1"/>
          </p:cNvSpPr>
          <p:nvPr/>
        </p:nvSpPr>
        <p:spPr>
          <a:xfrm>
            <a:off x="0" y="1095375"/>
            <a:ext cx="12182475"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sym typeface="宋体" panose="02010600030101010101" pitchFamily="2" charset="-122"/>
              </a:rPr>
              <a:t>4 . 企业是安全生产责任主体的理由</a:t>
            </a:r>
            <a:endParaRPr lang="zh-CN" altLang="en-US" sz="3600" b="1" dirty="0">
              <a:solidFill>
                <a:schemeClr val="bg1"/>
              </a:solidFill>
              <a:sym typeface="微软雅黑" panose="020B0503020204020204" pitchFamily="34" charset="-122"/>
            </a:endParaRPr>
          </a:p>
        </p:txBody>
      </p:sp>
      <p:grpSp>
        <p:nvGrpSpPr>
          <p:cNvPr id="2" name="组合 6"/>
          <p:cNvGrpSpPr/>
          <p:nvPr/>
        </p:nvGrpSpPr>
        <p:grpSpPr>
          <a:xfrm>
            <a:off x="2208213" y="1954213"/>
            <a:ext cx="652462" cy="652462"/>
            <a:chOff x="3237545" y="4561747"/>
            <a:chExt cx="1146960" cy="1146960"/>
          </a:xfrm>
        </p:grpSpPr>
        <p:sp>
          <p:nvSpPr>
            <p:cNvPr id="4" name="圆角矩形 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endParaRPr kumimoji="0" lang="en-US" altLang="zh-CN" sz="2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1749" name="文本框 5"/>
          <p:cNvSpPr txBox="1"/>
          <p:nvPr/>
        </p:nvSpPr>
        <p:spPr>
          <a:xfrm>
            <a:off x="2849563" y="2036763"/>
            <a:ext cx="7389812" cy="193833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zh-CN" sz="2400" b="1" dirty="0">
                <a:sym typeface="宋体" panose="02010600030101010101" pitchFamily="2" charset="-122"/>
              </a:rPr>
              <a:t>企业生产经营的目的是为了创造效益，那么企业在实现其生产利润的同时，理应责无旁贷地肩负起安全责任，企业法人、</a:t>
            </a:r>
            <a:r>
              <a:rPr lang="zh-CN" altLang="en-US" sz="2400" b="1" dirty="0">
                <a:sym typeface="宋体" panose="02010600030101010101" pitchFamily="2" charset="-122"/>
              </a:rPr>
              <a:t>从业人员</a:t>
            </a:r>
            <a:r>
              <a:rPr lang="zh-CN" altLang="zh-CN" sz="2400" b="1" dirty="0">
                <a:sym typeface="宋体" panose="02010600030101010101" pitchFamily="2" charset="-122"/>
              </a:rPr>
              <a:t>在抓好产品生产管理、效益的过程中，也要务必同时强调、实现自身安全操作</a:t>
            </a:r>
            <a:r>
              <a:rPr lang="zh-CN" altLang="en-US" sz="2400" b="1" dirty="0">
                <a:sym typeface="宋体" panose="02010600030101010101" pitchFamily="2" charset="-122"/>
              </a:rPr>
              <a:t>。</a:t>
            </a:r>
            <a:endParaRPr lang="zh-CN" altLang="en-US" sz="2400" dirty="0">
              <a:sym typeface="宋体" panose="02010600030101010101" pitchFamily="2" charset="-122"/>
            </a:endParaRPr>
          </a:p>
          <a:p>
            <a:pPr marL="0" lvl="0" indent="0" defTabSz="914400" eaLnBrk="1" hangingPunct="1">
              <a:spcBef>
                <a:spcPct val="0"/>
              </a:spcBef>
              <a:buNone/>
            </a:pPr>
            <a:endParaRPr lang="zh-CN" altLang="en-US" sz="2400" b="1"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1"/>
          <p:cNvSpPr>
            <a:spLocks noGrp="1"/>
          </p:cNvSpPr>
          <p:nvPr/>
        </p:nvSpPr>
        <p:spPr>
          <a:xfrm>
            <a:off x="7938" y="1095375"/>
            <a:ext cx="12193587"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sym typeface="宋体" panose="02010600030101010101" pitchFamily="2" charset="-122"/>
              </a:rPr>
              <a:t>4 . 企业是安全生产责任主体的理由</a:t>
            </a:r>
            <a:endParaRPr lang="zh-CN" altLang="en-US" sz="3600" b="1" dirty="0">
              <a:solidFill>
                <a:schemeClr val="bg1"/>
              </a:solidFill>
              <a:sym typeface="微软雅黑" panose="020B0503020204020204" pitchFamily="34" charset="-122"/>
            </a:endParaRPr>
          </a:p>
        </p:txBody>
      </p:sp>
      <p:grpSp>
        <p:nvGrpSpPr>
          <p:cNvPr id="2" name="组合 6"/>
          <p:cNvGrpSpPr/>
          <p:nvPr/>
        </p:nvGrpSpPr>
        <p:grpSpPr>
          <a:xfrm>
            <a:off x="2208213" y="1954213"/>
            <a:ext cx="652462" cy="652462"/>
            <a:chOff x="3237545" y="4561747"/>
            <a:chExt cx="1146960" cy="1146960"/>
          </a:xfrm>
        </p:grpSpPr>
        <p:sp>
          <p:nvSpPr>
            <p:cNvPr id="4" name="圆角矩形 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endParaRPr kumimoji="0" lang="en-US" altLang="zh-CN" sz="2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3796" name="文本框 5"/>
          <p:cNvSpPr txBox="1"/>
          <p:nvPr/>
        </p:nvSpPr>
        <p:spPr>
          <a:xfrm>
            <a:off x="2849563" y="2036763"/>
            <a:ext cx="7389812" cy="193833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en-US" sz="2400" b="1" dirty="0"/>
              <a:t>“生产”与“安全”是如影相随，看是无形却有形。也就是说，安全这一关键问题其实始终贯穿于生产领域的全过程，两者是相伴而行的，而落实这些安全管理制度、落实各项防范措施，毫无疑问就是由企业去完成。</a:t>
            </a:r>
            <a:endParaRPr lang="zh-CN" altLang="en-US" sz="2400" b="1" dirty="0"/>
          </a:p>
        </p:txBody>
      </p:sp>
      <p:pic>
        <p:nvPicPr>
          <p:cNvPr id="33797" name="Picture 1"/>
          <p:cNvPicPr>
            <a:picLocks noChangeAspect="1"/>
          </p:cNvPicPr>
          <p:nvPr/>
        </p:nvPicPr>
        <p:blipFill>
          <a:blip r:embed="rId1"/>
          <a:stretch>
            <a:fillRect/>
          </a:stretch>
        </p:blipFill>
        <p:spPr>
          <a:xfrm>
            <a:off x="2795588" y="4024313"/>
            <a:ext cx="7172325" cy="1752600"/>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1"/>
          <p:cNvSpPr>
            <a:spLocks noGrp="1"/>
          </p:cNvSpPr>
          <p:nvPr/>
        </p:nvSpPr>
        <p:spPr>
          <a:xfrm>
            <a:off x="0" y="1095375"/>
            <a:ext cx="12192000"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sym typeface="宋体" panose="02010600030101010101" pitchFamily="2" charset="-122"/>
              </a:rPr>
              <a:t>4 . 企业是安全生产责任主体的理由</a:t>
            </a:r>
            <a:endParaRPr lang="zh-CN" altLang="en-US" sz="3600" b="1" dirty="0">
              <a:solidFill>
                <a:schemeClr val="bg1"/>
              </a:solidFill>
              <a:sym typeface="微软雅黑" panose="020B0503020204020204" pitchFamily="34" charset="-122"/>
            </a:endParaRPr>
          </a:p>
        </p:txBody>
      </p:sp>
      <p:grpSp>
        <p:nvGrpSpPr>
          <p:cNvPr id="2" name="组合 6"/>
          <p:cNvGrpSpPr/>
          <p:nvPr/>
        </p:nvGrpSpPr>
        <p:grpSpPr>
          <a:xfrm>
            <a:off x="2208213" y="1954213"/>
            <a:ext cx="652462" cy="652462"/>
            <a:chOff x="3237545" y="4561747"/>
            <a:chExt cx="1146960" cy="1146960"/>
          </a:xfrm>
        </p:grpSpPr>
        <p:sp>
          <p:nvSpPr>
            <p:cNvPr id="4" name="圆角矩形 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200"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endParaRPr kumimoji="0" lang="en-US" altLang="zh-CN" sz="24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5844" name="文本框 5"/>
          <p:cNvSpPr txBox="1"/>
          <p:nvPr/>
        </p:nvSpPr>
        <p:spPr>
          <a:xfrm>
            <a:off x="2849563" y="2036763"/>
            <a:ext cx="7389812" cy="83026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en-US" sz="2400" b="1" dirty="0">
                <a:sym typeface="宋体" panose="02010600030101010101" pitchFamily="2" charset="-122"/>
              </a:rPr>
              <a:t>政府本身没有参与生产经营，从管理层面上来说，政府的职责主要是履行监督管理企业安全生产的职责。</a:t>
            </a:r>
            <a:endParaRPr lang="zh-CN" altLang="en-US" sz="2400" b="1" dirty="0"/>
          </a:p>
        </p:txBody>
      </p:sp>
      <p:pic>
        <p:nvPicPr>
          <p:cNvPr id="35845" name="Picture 2" descr="https://ss0.bdstatic.com/70cFvHSh_Q1YnxGkpoWK1HF6hhy/it/u=817481529,1326473301&amp;fm=27&amp;gp=0.jpg"/>
          <p:cNvPicPr>
            <a:picLocks noChangeAspect="1"/>
          </p:cNvPicPr>
          <p:nvPr/>
        </p:nvPicPr>
        <p:blipFill>
          <a:blip r:embed="rId1"/>
          <a:stretch>
            <a:fillRect/>
          </a:stretch>
        </p:blipFill>
        <p:spPr>
          <a:xfrm>
            <a:off x="4240213" y="2949575"/>
            <a:ext cx="3711575" cy="2841625"/>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7890" name="组合 34"/>
          <p:cNvGrpSpPr/>
          <p:nvPr/>
        </p:nvGrpSpPr>
        <p:grpSpPr>
          <a:xfrm>
            <a:off x="2452688" y="2587625"/>
            <a:ext cx="1408112" cy="1325563"/>
            <a:chOff x="706852" y="1347614"/>
            <a:chExt cx="2352980" cy="2352980"/>
          </a:xfrm>
        </p:grpSpPr>
        <p:grpSp>
          <p:nvGrpSpPr>
            <p:cNvPr id="3"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7893" name="矩形 20"/>
            <p:cNvSpPr/>
            <p:nvPr/>
          </p:nvSpPr>
          <p:spPr>
            <a:xfrm>
              <a:off x="1468188" y="1761852"/>
              <a:ext cx="830309" cy="152732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33450" eaLnBrk="1" hangingPunct="1">
                <a:spcBef>
                  <a:spcPct val="0"/>
                </a:spcBef>
                <a:buNone/>
              </a:pPr>
              <a:r>
                <a:rPr lang="en-US" altLang="zh-CN" sz="5000" b="1" dirty="0">
                  <a:solidFill>
                    <a:srgbClr val="080808"/>
                  </a:solidFill>
                </a:rPr>
                <a:t>3</a:t>
              </a:r>
              <a:endParaRPr lang="en-US" altLang="zh-CN" sz="5000" b="1" dirty="0">
                <a:solidFill>
                  <a:srgbClr val="080808"/>
                </a:solidFill>
              </a:endParaRPr>
            </a:p>
          </p:txBody>
        </p:sp>
      </p:grpSp>
      <p:sp>
        <p:nvSpPr>
          <p:cNvPr id="37891" name="标题 1"/>
          <p:cNvSpPr>
            <a:spLocks noGrp="1"/>
          </p:cNvSpPr>
          <p:nvPr/>
        </p:nvSpPr>
        <p:spPr>
          <a:xfrm>
            <a:off x="4108450" y="2117725"/>
            <a:ext cx="8074025" cy="2506663"/>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lnSpc>
                <a:spcPct val="90000"/>
              </a:lnSpc>
              <a:spcBef>
                <a:spcPct val="0"/>
              </a:spcBef>
              <a:buNone/>
            </a:pPr>
            <a:r>
              <a:rPr lang="zh-CN" altLang="en-US" sz="4400" b="1" dirty="0">
                <a:solidFill>
                  <a:schemeClr val="bg1"/>
                </a:solidFill>
                <a:sym typeface="宋体" panose="02010600030101010101" pitchFamily="2" charset="-122"/>
              </a:rPr>
              <a:t>企业如何落实安全生产主体责任</a:t>
            </a:r>
            <a:endParaRPr lang="zh-CN" altLang="en-US" sz="4400" b="1" dirty="0">
              <a:solidFill>
                <a:schemeClr val="bg1"/>
              </a:solidFill>
              <a:sym typeface="宋体" panose="02010600030101010101" pitchFamily="2" charset="-122"/>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1"/>
          <p:cNvSpPr>
            <a:spLocks noGrp="1"/>
          </p:cNvSpPr>
          <p:nvPr/>
        </p:nvSpPr>
        <p:spPr>
          <a:xfrm>
            <a:off x="0" y="973138"/>
            <a:ext cx="12211050"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sym typeface="宋体" panose="02010600030101010101" pitchFamily="2" charset="-122"/>
              </a:rPr>
              <a:t>1 . 生产经营单位安全生产资质条件</a:t>
            </a:r>
            <a:endParaRPr lang="zh-CN" altLang="en-US" sz="3600" b="1" dirty="0">
              <a:solidFill>
                <a:schemeClr val="bg1"/>
              </a:solidFill>
              <a:sym typeface="微软雅黑" panose="020B0503020204020204" pitchFamily="34" charset="-122"/>
            </a:endParaRPr>
          </a:p>
        </p:txBody>
      </p:sp>
      <p:pic>
        <p:nvPicPr>
          <p:cNvPr id="39939" name="图片 12" descr="图片2.png"/>
          <p:cNvPicPr>
            <a:picLocks noChangeAspect="1"/>
          </p:cNvPicPr>
          <p:nvPr/>
        </p:nvPicPr>
        <p:blipFill>
          <a:blip r:embed="rId1"/>
          <a:stretch>
            <a:fillRect/>
          </a:stretch>
        </p:blipFill>
        <p:spPr>
          <a:xfrm>
            <a:off x="2135188" y="1989138"/>
            <a:ext cx="2592387" cy="3487737"/>
          </a:xfrm>
          <a:prstGeom prst="rect">
            <a:avLst/>
          </a:prstGeom>
          <a:noFill/>
          <a:ln w="9525">
            <a:noFill/>
          </a:ln>
        </p:spPr>
      </p:pic>
      <p:pic>
        <p:nvPicPr>
          <p:cNvPr id="39940" name="Picture 4" descr="https://timgsa.baidu.com/timg?image&amp;quality=80&amp;size=b9999_10000&amp;sec=1526978673064&amp;di=22907ab6128660aa6bffaf613d5a94b1&amp;imgtype=0&amp;src=http%3A%2F%2Fimg2.daojia.com.cn%2Fgroup1%2FM00%2F5E%2F08%2FCgEEQVbWkAqATh44AAEg0ehwayA686.jpg"/>
          <p:cNvPicPr>
            <a:picLocks noChangeAspect="1"/>
          </p:cNvPicPr>
          <p:nvPr/>
        </p:nvPicPr>
        <p:blipFill>
          <a:blip r:embed="rId2"/>
          <a:stretch>
            <a:fillRect/>
          </a:stretch>
        </p:blipFill>
        <p:spPr>
          <a:xfrm>
            <a:off x="4872038" y="1989138"/>
            <a:ext cx="2736850" cy="1738312"/>
          </a:xfrm>
          <a:prstGeom prst="rect">
            <a:avLst/>
          </a:prstGeom>
          <a:noFill/>
          <a:ln w="25400" cap="flat" cmpd="sng">
            <a:solidFill>
              <a:srgbClr val="C00000"/>
            </a:solidFill>
            <a:prstDash val="solid"/>
            <a:round/>
            <a:headEnd type="none" w="med" len="med"/>
            <a:tailEnd type="none" w="med" len="med"/>
          </a:ln>
        </p:spPr>
      </p:pic>
      <p:pic>
        <p:nvPicPr>
          <p:cNvPr id="39941" name="Picture 6" descr="https://timgsa.baidu.com/timg?image&amp;quality=80&amp;size=b9999_10000&amp;sec=1526978720882&amp;di=a62d237ce867a62404e27d26453515b8&amp;imgtype=0&amp;src=http%3A%2F%2Fwww.xxxinyuan.com%2FApp%2FTpl%2FHome%2FUploads%2F54d1dfe432d9d.jpg"/>
          <p:cNvPicPr>
            <a:picLocks noChangeAspect="1"/>
          </p:cNvPicPr>
          <p:nvPr/>
        </p:nvPicPr>
        <p:blipFill>
          <a:blip r:embed="rId3"/>
          <a:stretch>
            <a:fillRect/>
          </a:stretch>
        </p:blipFill>
        <p:spPr>
          <a:xfrm>
            <a:off x="7221538" y="3429000"/>
            <a:ext cx="2978150" cy="2047875"/>
          </a:xfrm>
          <a:prstGeom prst="rect">
            <a:avLst/>
          </a:prstGeom>
          <a:noFill/>
          <a:ln w="25400" cap="flat" cmpd="sng">
            <a:solidFill>
              <a:srgbClr val="C00000"/>
            </a:solidFill>
            <a:prstDash val="dash"/>
            <a:round/>
            <a:headEnd type="none" w="med" len="med"/>
            <a:tailEnd type="none" w="med" len="med"/>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1"/>
          <p:cNvSpPr>
            <a:spLocks noGrp="1"/>
          </p:cNvSpPr>
          <p:nvPr/>
        </p:nvSpPr>
        <p:spPr>
          <a:xfrm>
            <a:off x="7938" y="973138"/>
            <a:ext cx="12185650"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sym typeface="宋体" panose="02010600030101010101" pitchFamily="2" charset="-122"/>
              </a:rPr>
              <a:t>2 . 安全生产管理机构与人员配备</a:t>
            </a:r>
            <a:endParaRPr lang="zh-CN" altLang="en-US" sz="3600" b="1" dirty="0">
              <a:solidFill>
                <a:schemeClr val="bg1"/>
              </a:solidFill>
              <a:sym typeface="微软雅黑" panose="020B0503020204020204" pitchFamily="34" charset="-122"/>
            </a:endParaRPr>
          </a:p>
        </p:txBody>
      </p:sp>
      <p:grpSp>
        <p:nvGrpSpPr>
          <p:cNvPr id="2" name="组合 73"/>
          <p:cNvGrpSpPr/>
          <p:nvPr/>
        </p:nvGrpSpPr>
        <p:grpSpPr>
          <a:xfrm>
            <a:off x="2495598" y="2479800"/>
            <a:ext cx="7096802" cy="2749400"/>
            <a:chOff x="1401409" y="1249014"/>
            <a:chExt cx="9475305" cy="4648200"/>
          </a:xfrm>
          <a:effectLst>
            <a:outerShdw blurRad="50800" dist="38100" dir="8100000" algn="tr" rotWithShape="0">
              <a:schemeClr val="tx2">
                <a:lumMod val="75000"/>
                <a:alpha val="40000"/>
              </a:schemeClr>
            </a:outerShdw>
          </a:effectLst>
        </p:grpSpPr>
        <p:sp>
          <p:nvSpPr>
            <p:cNvPr id="75" name="矩形 74"/>
            <p:cNvSpPr/>
            <p:nvPr/>
          </p:nvSpPr>
          <p:spPr>
            <a:xfrm>
              <a:off x="2647114" y="1249014"/>
              <a:ext cx="8229600" cy="1524000"/>
            </a:xfrm>
            <a:prstGeom prst="rect">
              <a:avLst/>
            </a:prstGeom>
            <a:solidFill>
              <a:srgbClr val="1791F5">
                <a:lumMod val="20000"/>
                <a:lumOff val="8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矩形 75"/>
            <p:cNvSpPr/>
            <p:nvPr/>
          </p:nvSpPr>
          <p:spPr>
            <a:xfrm>
              <a:off x="6629392" y="2849214"/>
              <a:ext cx="4247322" cy="1524000"/>
            </a:xfrm>
            <a:prstGeom prst="rect">
              <a:avLst/>
            </a:prstGeom>
            <a:solidFill>
              <a:schemeClr val="bg1">
                <a:lumMod val="6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7" name="矩形 75"/>
            <p:cNvSpPr>
              <a:spLocks noChangeArrowheads="1"/>
            </p:cNvSpPr>
            <p:nvPr/>
          </p:nvSpPr>
          <p:spPr bwMode="auto">
            <a:xfrm>
              <a:off x="2647114" y="1249014"/>
              <a:ext cx="8229600" cy="415462"/>
            </a:xfrm>
            <a:prstGeom prst="rect">
              <a:avLst/>
            </a:prstGeom>
            <a:noFill/>
            <a:ln w="9525">
              <a:noFill/>
              <a:miter lim="800000"/>
            </a:ln>
          </p:spPr>
          <p:txBody>
            <a:bodyPr lIns="0" tIns="0" rIns="0" bIns="0">
              <a:spAutoFit/>
            </a:bodyPr>
            <a:lstStyle/>
            <a:p>
              <a:pPr marL="1270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1">
                <a:ln>
                  <a:noFill/>
                </a:ln>
                <a:solidFill>
                  <a:srgbClr val="1F0BB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8" name="五边形 77"/>
            <p:cNvSpPr/>
            <p:nvPr/>
          </p:nvSpPr>
          <p:spPr>
            <a:xfrm>
              <a:off x="1401409" y="1249014"/>
              <a:ext cx="5741505" cy="1524000"/>
            </a:xfrm>
            <a:prstGeom prst="homePlate">
              <a:avLst>
                <a:gd name="adj" fmla="val 25000"/>
              </a:avLst>
            </a:prstGeom>
            <a:solidFill>
              <a:schemeClr val="bg1">
                <a:lumMod val="6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object 27"/>
            <p:cNvSpPr txBox="1">
              <a:spLocks noChangeArrowheads="1"/>
            </p:cNvSpPr>
            <p:nvPr/>
          </p:nvSpPr>
          <p:spPr bwMode="auto">
            <a:xfrm>
              <a:off x="8931957" y="1904997"/>
              <a:ext cx="748752" cy="831998"/>
            </a:xfrm>
            <a:prstGeom prst="rect">
              <a:avLst/>
            </a:prstGeom>
            <a:noFill/>
            <a:ln w="9525">
              <a:noFill/>
              <a:miter lim="800000"/>
            </a:ln>
          </p:spPr>
          <p:txBody>
            <a:bodyPr lIns="0" tIns="0" rIns="0" bIns="0">
              <a:spAutoFit/>
            </a:bodyPr>
            <a:lstStyle/>
            <a:p>
              <a:pPr marL="1270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sz="1600" b="0" i="0" u="none" strike="noStrike" kern="1200" cap="none" spc="0" normalizeH="0" baseline="0" noProof="1">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a:t>
              </a:r>
              <a:r>
                <a:rPr kumimoji="0" lang="zh-CN" altLang="en-US" sz="1600" b="0" i="0" u="none" strike="noStrike" kern="1200" cap="none" spc="0" normalizeH="0" baseline="0" noProof="1">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配备</a:t>
              </a:r>
              <a:endParaRPr kumimoji="0" lang="zh-CN" sz="1600" b="0" i="0" u="none" strike="noStrike" kern="1200" cap="none" spc="0" normalizeH="0" baseline="0" noProof="1">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0" name="object 44"/>
            <p:cNvSpPr txBox="1">
              <a:spLocks noChangeArrowheads="1"/>
            </p:cNvSpPr>
            <p:nvPr/>
          </p:nvSpPr>
          <p:spPr bwMode="auto">
            <a:xfrm>
              <a:off x="7189298" y="1911622"/>
              <a:ext cx="685800" cy="415462"/>
            </a:xfrm>
            <a:prstGeom prst="rect">
              <a:avLst/>
            </a:prstGeom>
            <a:noFill/>
            <a:ln w="9525">
              <a:noFill/>
              <a:miter lim="800000"/>
            </a:ln>
          </p:spPr>
          <p:txBody>
            <a:bodyPr lIns="0" tIns="0" rIns="0" bIns="0">
              <a:spAutoFit/>
            </a:bodyPr>
            <a:lstStyle/>
            <a:p>
              <a:pPr marL="1270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1">
                  <a:ln>
                    <a:noFill/>
                  </a:ln>
                  <a:solidFill>
                    <a:srgbClr val="1F0BB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设置</a:t>
              </a:r>
              <a:endParaRPr kumimoji="0" lang="zh-CN" sz="1600" b="0" i="0" u="none" strike="noStrike" kern="1200" cap="none" spc="0" normalizeH="0" baseline="0" noProof="1">
                <a:ln>
                  <a:noFill/>
                </a:ln>
                <a:solidFill>
                  <a:srgbClr val="1F0BB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1" name="五边形 80"/>
            <p:cNvSpPr/>
            <p:nvPr/>
          </p:nvSpPr>
          <p:spPr>
            <a:xfrm>
              <a:off x="3568140" y="2849214"/>
              <a:ext cx="3568148" cy="1524000"/>
            </a:xfrm>
            <a:prstGeom prst="homePlate">
              <a:avLst>
                <a:gd name="adj" fmla="val 25000"/>
              </a:avLst>
            </a:pr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 name="object 33"/>
            <p:cNvSpPr>
              <a:spLocks noChangeArrowheads="1"/>
            </p:cNvSpPr>
            <p:nvPr/>
          </p:nvSpPr>
          <p:spPr bwMode="auto">
            <a:xfrm>
              <a:off x="4124732" y="3072638"/>
              <a:ext cx="673100" cy="311328"/>
            </a:xfrm>
            <a:prstGeom prst="rect">
              <a:avLst/>
            </a:prstGeom>
            <a:blipFill dpi="0" rotWithShape="1">
              <a:blip r:embed="rId1" cstate="print"/>
              <a:srcRect/>
              <a:stretch>
                <a:fillRect/>
              </a:stretch>
            </a:blipFill>
            <a:ln w="9525">
              <a:noFill/>
              <a:miter lim="800000"/>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3" name="object 35"/>
            <p:cNvSpPr txBox="1"/>
            <p:nvPr/>
          </p:nvSpPr>
          <p:spPr>
            <a:xfrm>
              <a:off x="5312459" y="3438936"/>
              <a:ext cx="1684682" cy="363932"/>
            </a:xfrm>
            <a:prstGeom prst="rect">
              <a:avLst/>
            </a:prstGeom>
          </p:spPr>
          <p:txBody>
            <a:bodyPr lIns="0" tIns="0" rIns="0" bIns="0">
              <a:spAutoFit/>
            </a:bodyPr>
            <a:lstStyle/>
            <a:p>
              <a:pPr marL="1270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从业人员</a:t>
              </a:r>
              <a:r>
                <a:rPr kumimoji="0" sz="1400" b="1" i="0" u="none" strike="noStrike" kern="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sz="1400" b="1" i="0" u="none" strike="noStrike" kern="0" cap="none" spc="-2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100+</a:t>
              </a:r>
              <a:endParaRPr kumimoji="0"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 name="object 34"/>
            <p:cNvSpPr>
              <a:spLocks noChangeArrowheads="1"/>
            </p:cNvSpPr>
            <p:nvPr/>
          </p:nvSpPr>
          <p:spPr bwMode="auto">
            <a:xfrm>
              <a:off x="4724403" y="3067874"/>
              <a:ext cx="671513" cy="311328"/>
            </a:xfrm>
            <a:prstGeom prst="rect">
              <a:avLst/>
            </a:prstGeom>
            <a:blipFill dpi="0" rotWithShape="1">
              <a:blip r:embed="rId2" cstate="print"/>
              <a:srcRect/>
              <a:stretch>
                <a:fillRect/>
              </a:stretch>
            </a:blipFill>
            <a:ln w="9525">
              <a:noFill/>
              <a:miter lim="800000"/>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5" name="矩形 84"/>
            <p:cNvSpPr/>
            <p:nvPr/>
          </p:nvSpPr>
          <p:spPr>
            <a:xfrm>
              <a:off x="6490244" y="4373214"/>
              <a:ext cx="4386470" cy="1524000"/>
            </a:xfrm>
            <a:prstGeom prst="rect">
              <a:avLst/>
            </a:prstGeom>
            <a:solidFill>
              <a:schemeClr val="bg1">
                <a:lumMod val="6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6" name="五边形 85"/>
            <p:cNvSpPr/>
            <p:nvPr/>
          </p:nvSpPr>
          <p:spPr>
            <a:xfrm>
              <a:off x="3568140" y="4373214"/>
              <a:ext cx="3574774" cy="1524000"/>
            </a:xfrm>
            <a:prstGeom prst="homePlate">
              <a:avLst>
                <a:gd name="adj" fmla="val 25000"/>
              </a:avLst>
            </a:prstGeom>
            <a:solidFill>
              <a:schemeClr val="bg1">
                <a:lumMod val="8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 name="object 35"/>
            <p:cNvSpPr txBox="1"/>
            <p:nvPr/>
          </p:nvSpPr>
          <p:spPr>
            <a:xfrm>
              <a:off x="5247648" y="4901166"/>
              <a:ext cx="1729615" cy="519596"/>
            </a:xfrm>
            <a:prstGeom prst="rect">
              <a:avLst/>
            </a:prstGeom>
          </p:spPr>
          <p:txBody>
            <a:bodyPr lIns="0" tIns="0" rIns="0" bIns="0">
              <a:spAutoFit/>
            </a:bodyPr>
            <a:lstStyle/>
            <a:p>
              <a:pPr marL="1270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从业人员</a:t>
              </a:r>
              <a:r>
                <a:rPr kumimoji="0" sz="1400" b="1" i="0" u="none" strike="noStrike" kern="0" cap="none" spc="5"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sz="1400" b="1" i="0" u="none" strike="noStrike" kern="0" cap="none" spc="-2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100</a:t>
              </a:r>
              <a:r>
                <a:rPr kumimoji="0" lang="en-US" sz="2000" b="1" i="0" u="none" strike="noStrike" kern="0" cap="none" spc="-2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sz="140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object 34"/>
            <p:cNvSpPr>
              <a:spLocks noChangeArrowheads="1"/>
            </p:cNvSpPr>
            <p:nvPr/>
          </p:nvSpPr>
          <p:spPr bwMode="auto">
            <a:xfrm>
              <a:off x="3599689" y="4678014"/>
              <a:ext cx="671512" cy="311328"/>
            </a:xfrm>
            <a:prstGeom prst="rect">
              <a:avLst/>
            </a:prstGeom>
            <a:blipFill dpi="0" rotWithShape="1">
              <a:blip r:embed="rId2" cstate="print"/>
              <a:srcRect/>
              <a:stretch>
                <a:fillRect/>
              </a:stretch>
            </a:blipFill>
            <a:ln w="9525">
              <a:noFill/>
              <a:miter lim="800000"/>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9" name="Picture 2"/>
            <p:cNvPicPr>
              <a:picLocks noChangeAspect="1" noChangeArrowheads="1"/>
            </p:cNvPicPr>
            <p:nvPr/>
          </p:nvPicPr>
          <p:blipFill>
            <a:blip r:embed="rId3" cstate="print"/>
            <a:srcRect/>
            <a:stretch>
              <a:fillRect/>
            </a:stretch>
          </p:blipFill>
          <p:spPr bwMode="auto">
            <a:xfrm>
              <a:off x="1608686" y="1479478"/>
              <a:ext cx="923925" cy="1076325"/>
            </a:xfrm>
            <a:prstGeom prst="rect">
              <a:avLst/>
            </a:prstGeom>
            <a:noFill/>
            <a:ln w="9525">
              <a:noFill/>
              <a:miter lim="800000"/>
              <a:headEnd/>
              <a:tailEnd/>
            </a:ln>
          </p:spPr>
        </p:pic>
        <p:pic>
          <p:nvPicPr>
            <p:cNvPr id="90" name="Picture 3"/>
            <p:cNvPicPr>
              <a:picLocks noChangeAspect="1" noChangeArrowheads="1"/>
            </p:cNvPicPr>
            <p:nvPr/>
          </p:nvPicPr>
          <p:blipFill>
            <a:blip r:embed="rId4" cstate="print"/>
            <a:srcRect/>
            <a:stretch>
              <a:fillRect/>
            </a:stretch>
          </p:blipFill>
          <p:spPr bwMode="auto">
            <a:xfrm>
              <a:off x="2724978" y="1479064"/>
              <a:ext cx="838200" cy="1057275"/>
            </a:xfrm>
            <a:prstGeom prst="rect">
              <a:avLst/>
            </a:prstGeom>
            <a:noFill/>
            <a:ln w="9525">
              <a:noFill/>
              <a:miter lim="800000"/>
              <a:headEnd/>
              <a:tailEnd/>
            </a:ln>
          </p:spPr>
        </p:pic>
        <p:pic>
          <p:nvPicPr>
            <p:cNvPr id="91" name="Picture 4"/>
            <p:cNvPicPr>
              <a:picLocks noChangeAspect="1" noChangeArrowheads="1"/>
            </p:cNvPicPr>
            <p:nvPr/>
          </p:nvPicPr>
          <p:blipFill>
            <a:blip r:embed="rId5" cstate="print"/>
            <a:srcRect/>
            <a:stretch>
              <a:fillRect/>
            </a:stretch>
          </p:blipFill>
          <p:spPr bwMode="auto">
            <a:xfrm>
              <a:off x="3778528" y="1483826"/>
              <a:ext cx="838200" cy="1047750"/>
            </a:xfrm>
            <a:prstGeom prst="rect">
              <a:avLst/>
            </a:prstGeom>
            <a:noFill/>
            <a:ln w="9525">
              <a:noFill/>
              <a:miter lim="800000"/>
              <a:headEnd/>
              <a:tailEnd/>
            </a:ln>
          </p:spPr>
        </p:pic>
        <p:pic>
          <p:nvPicPr>
            <p:cNvPr id="92" name="Picture 5"/>
            <p:cNvPicPr>
              <a:picLocks noChangeAspect="1" noChangeArrowheads="1"/>
            </p:cNvPicPr>
            <p:nvPr/>
          </p:nvPicPr>
          <p:blipFill>
            <a:blip r:embed="rId6" cstate="print"/>
            <a:srcRect/>
            <a:stretch>
              <a:fillRect/>
            </a:stretch>
          </p:blipFill>
          <p:spPr bwMode="auto">
            <a:xfrm>
              <a:off x="4822344" y="1483826"/>
              <a:ext cx="992039" cy="1047750"/>
            </a:xfrm>
            <a:prstGeom prst="rect">
              <a:avLst/>
            </a:prstGeom>
            <a:noFill/>
            <a:ln w="9525">
              <a:noFill/>
              <a:miter lim="800000"/>
              <a:headEnd/>
              <a:tailEnd/>
            </a:ln>
          </p:spPr>
        </p:pic>
        <p:pic>
          <p:nvPicPr>
            <p:cNvPr id="93" name="Picture 6"/>
            <p:cNvPicPr>
              <a:picLocks noChangeAspect="1" noChangeArrowheads="1"/>
            </p:cNvPicPr>
            <p:nvPr/>
          </p:nvPicPr>
          <p:blipFill>
            <a:blip r:embed="rId7" cstate="print"/>
            <a:srcRect/>
            <a:stretch>
              <a:fillRect/>
            </a:stretch>
          </p:blipFill>
          <p:spPr bwMode="auto">
            <a:xfrm>
              <a:off x="5960786" y="1490866"/>
              <a:ext cx="866775" cy="1041547"/>
            </a:xfrm>
            <a:prstGeom prst="rect">
              <a:avLst/>
            </a:prstGeom>
            <a:noFill/>
            <a:ln w="9525">
              <a:noFill/>
              <a:miter lim="800000"/>
              <a:headEnd/>
              <a:tailEnd/>
            </a:ln>
          </p:spPr>
        </p:pic>
        <p:pic>
          <p:nvPicPr>
            <p:cNvPr id="94" name="Picture 5"/>
            <p:cNvPicPr>
              <a:picLocks noChangeAspect="1" noChangeArrowheads="1"/>
            </p:cNvPicPr>
            <p:nvPr/>
          </p:nvPicPr>
          <p:blipFill>
            <a:blip r:embed="rId8"/>
            <a:srcRect/>
            <a:stretch>
              <a:fillRect/>
            </a:stretch>
          </p:blipFill>
          <p:spPr bwMode="auto">
            <a:xfrm>
              <a:off x="9680703" y="1481351"/>
              <a:ext cx="884582" cy="1073002"/>
            </a:xfrm>
            <a:prstGeom prst="rect">
              <a:avLst/>
            </a:prstGeom>
            <a:noFill/>
            <a:ln w="9525">
              <a:noFill/>
              <a:miter lim="800000"/>
              <a:headEnd/>
              <a:tailEnd/>
            </a:ln>
          </p:spPr>
        </p:pic>
        <p:pic>
          <p:nvPicPr>
            <p:cNvPr id="95" name="Picture 7"/>
            <p:cNvPicPr>
              <a:picLocks noChangeAspect="1" noChangeArrowheads="1"/>
            </p:cNvPicPr>
            <p:nvPr/>
          </p:nvPicPr>
          <p:blipFill>
            <a:blip r:embed="rId9"/>
            <a:srcRect/>
            <a:stretch>
              <a:fillRect/>
            </a:stretch>
          </p:blipFill>
          <p:spPr bwMode="auto">
            <a:xfrm>
              <a:off x="7926735" y="1480928"/>
              <a:ext cx="919085" cy="1053547"/>
            </a:xfrm>
            <a:prstGeom prst="rect">
              <a:avLst/>
            </a:prstGeom>
            <a:noFill/>
            <a:ln w="9525">
              <a:noFill/>
              <a:miter lim="800000"/>
              <a:headEnd/>
              <a:tailEnd/>
            </a:ln>
          </p:spPr>
        </p:pic>
        <p:sp>
          <p:nvSpPr>
            <p:cNvPr id="96" name="矩形 95"/>
            <p:cNvSpPr/>
            <p:nvPr/>
          </p:nvSpPr>
          <p:spPr>
            <a:xfrm>
              <a:off x="1411348" y="2852529"/>
              <a:ext cx="2077283" cy="3041374"/>
            </a:xfrm>
            <a:prstGeom prst="rect">
              <a:avLst/>
            </a:prstGeom>
            <a:solidFill>
              <a:schemeClr val="bg1">
                <a:lumMod val="9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7" name="object 42"/>
            <p:cNvSpPr/>
            <p:nvPr/>
          </p:nvSpPr>
          <p:spPr>
            <a:xfrm>
              <a:off x="1515642" y="3096497"/>
              <a:ext cx="1863852" cy="468066"/>
            </a:xfrm>
            <a:prstGeom prst="rect">
              <a:avLst/>
            </a:prstGeom>
            <a:blipFill>
              <a:blip r:embed="rId10" cstate="print"/>
              <a:stretch>
                <a:fillRect/>
              </a:stretch>
            </a:blipFill>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 name="object 20"/>
            <p:cNvSpPr txBox="1"/>
            <p:nvPr/>
          </p:nvSpPr>
          <p:spPr>
            <a:xfrm>
              <a:off x="1719090" y="4801568"/>
              <a:ext cx="1701293" cy="831998"/>
            </a:xfrm>
            <a:prstGeom prst="rect">
              <a:avLst/>
            </a:prstGeom>
          </p:spPr>
          <p:txBody>
            <a:bodyPr lIns="0" tIns="0" rIns="0" bIns="0">
              <a:spAutoFit/>
            </a:bodyPr>
            <a:lstStyle/>
            <a:p>
              <a:pPr marL="1270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其它生产经营单位</a:t>
              </a:r>
              <a:endParaRPr kumimoji="0" sz="1600" b="0"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9" name="object 34"/>
            <p:cNvSpPr>
              <a:spLocks noChangeArrowheads="1"/>
            </p:cNvSpPr>
            <p:nvPr/>
          </p:nvSpPr>
          <p:spPr bwMode="auto">
            <a:xfrm>
              <a:off x="3523484" y="3071188"/>
              <a:ext cx="671512" cy="311328"/>
            </a:xfrm>
            <a:prstGeom prst="rect">
              <a:avLst/>
            </a:prstGeom>
            <a:blipFill dpi="0" rotWithShape="1">
              <a:blip r:embed="rId2" cstate="print"/>
              <a:srcRect/>
              <a:stretch>
                <a:fillRect/>
              </a:stretch>
            </a:blipFill>
            <a:ln w="9525">
              <a:noFill/>
              <a:miter lim="800000"/>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object 33"/>
            <p:cNvSpPr>
              <a:spLocks noChangeArrowheads="1"/>
            </p:cNvSpPr>
            <p:nvPr/>
          </p:nvSpPr>
          <p:spPr bwMode="auto">
            <a:xfrm>
              <a:off x="4217497" y="4676151"/>
              <a:ext cx="673100" cy="311328"/>
            </a:xfrm>
            <a:prstGeom prst="rect">
              <a:avLst/>
            </a:prstGeom>
            <a:blipFill dpi="0" rotWithShape="1">
              <a:blip r:embed="rId1" cstate="print"/>
              <a:srcRect/>
              <a:stretch>
                <a:fillRect/>
              </a:stretch>
            </a:blipFill>
            <a:ln w="9525">
              <a:noFill/>
              <a:miter lim="800000"/>
            </a:ln>
          </p:spPr>
          <p:txBody>
            <a:bodyPr lIns="0" tIns="0" rIns="0" bIns="0">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1" name="object 27"/>
            <p:cNvSpPr txBox="1">
              <a:spLocks noChangeArrowheads="1"/>
            </p:cNvSpPr>
            <p:nvPr/>
          </p:nvSpPr>
          <p:spPr bwMode="auto">
            <a:xfrm>
              <a:off x="8935274" y="3468753"/>
              <a:ext cx="638309" cy="831998"/>
            </a:xfrm>
            <a:prstGeom prst="rect">
              <a:avLst/>
            </a:prstGeom>
            <a:noFill/>
            <a:ln w="9525">
              <a:noFill/>
              <a:miter lim="800000"/>
            </a:ln>
          </p:spPr>
          <p:txBody>
            <a:bodyPr lIns="0" tIns="0" rIns="0" bIns="0">
              <a:spAutoFit/>
            </a:bodyPr>
            <a:lstStyle/>
            <a:p>
              <a:pPr marL="1270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sz="1600" b="0" i="0" u="none" strike="noStrike" kern="1200" cap="none" spc="0" normalizeH="0" baseline="0" noProof="1">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a:t>
              </a:r>
              <a:r>
                <a:rPr kumimoji="0" lang="zh-CN" altLang="en-US" sz="1600" b="0" i="0" u="none" strike="noStrike" kern="1200" cap="none" spc="0" normalizeH="0" baseline="0" noProof="1">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配备</a:t>
              </a:r>
              <a:endParaRPr kumimoji="0" lang="zh-CN" sz="1600" b="0" i="0" u="none" strike="noStrike" kern="1200" cap="none" spc="0" normalizeH="0" baseline="0" noProof="1">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 name="object 44"/>
            <p:cNvSpPr txBox="1">
              <a:spLocks noChangeArrowheads="1"/>
            </p:cNvSpPr>
            <p:nvPr/>
          </p:nvSpPr>
          <p:spPr bwMode="auto">
            <a:xfrm>
              <a:off x="7192611" y="3485317"/>
              <a:ext cx="685800" cy="415462"/>
            </a:xfrm>
            <a:prstGeom prst="rect">
              <a:avLst/>
            </a:prstGeom>
            <a:noFill/>
            <a:ln w="9525">
              <a:noFill/>
              <a:miter lim="800000"/>
            </a:ln>
          </p:spPr>
          <p:txBody>
            <a:bodyPr lIns="0" tIns="0" rIns="0" bIns="0">
              <a:spAutoFit/>
            </a:bodyPr>
            <a:lstStyle/>
            <a:p>
              <a:pPr marL="1270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1">
                  <a:ln>
                    <a:noFill/>
                  </a:ln>
                  <a:solidFill>
                    <a:srgbClr val="1F0BB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设置</a:t>
              </a:r>
              <a:endParaRPr kumimoji="0" lang="zh-CN" sz="1600" b="0" i="0" u="none" strike="noStrike" kern="1200" cap="none" spc="0" normalizeH="0" baseline="0" noProof="1">
                <a:ln>
                  <a:noFill/>
                </a:ln>
                <a:solidFill>
                  <a:srgbClr val="1F0BB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3" name="Picture 5"/>
            <p:cNvPicPr>
              <a:picLocks noChangeAspect="1" noChangeArrowheads="1"/>
            </p:cNvPicPr>
            <p:nvPr/>
          </p:nvPicPr>
          <p:blipFill>
            <a:blip r:embed="rId8"/>
            <a:srcRect/>
            <a:stretch>
              <a:fillRect/>
            </a:stretch>
          </p:blipFill>
          <p:spPr bwMode="auto">
            <a:xfrm>
              <a:off x="9684016" y="3015290"/>
              <a:ext cx="884582" cy="1073002"/>
            </a:xfrm>
            <a:prstGeom prst="rect">
              <a:avLst/>
            </a:prstGeom>
            <a:noFill/>
            <a:ln w="9525">
              <a:noFill/>
              <a:miter lim="800000"/>
              <a:headEnd/>
              <a:tailEnd/>
            </a:ln>
          </p:spPr>
        </p:pic>
        <p:pic>
          <p:nvPicPr>
            <p:cNvPr id="104" name="Picture 7"/>
            <p:cNvPicPr>
              <a:picLocks noChangeAspect="1" noChangeArrowheads="1"/>
            </p:cNvPicPr>
            <p:nvPr/>
          </p:nvPicPr>
          <p:blipFill>
            <a:blip r:embed="rId9"/>
            <a:srcRect/>
            <a:stretch>
              <a:fillRect/>
            </a:stretch>
          </p:blipFill>
          <p:spPr bwMode="auto">
            <a:xfrm>
              <a:off x="7949926" y="3014867"/>
              <a:ext cx="919085" cy="1053547"/>
            </a:xfrm>
            <a:prstGeom prst="rect">
              <a:avLst/>
            </a:prstGeom>
            <a:noFill/>
            <a:ln w="9525">
              <a:solidFill>
                <a:srgbClr val="FFFFFF">
                  <a:lumMod val="65000"/>
                </a:srgbClr>
              </a:solidFill>
              <a:miter lim="800000"/>
              <a:headEnd/>
              <a:tailEnd/>
            </a:ln>
          </p:spPr>
        </p:pic>
        <p:sp>
          <p:nvSpPr>
            <p:cNvPr id="105" name="object 44"/>
            <p:cNvSpPr txBox="1">
              <a:spLocks noChangeArrowheads="1"/>
            </p:cNvSpPr>
            <p:nvPr/>
          </p:nvSpPr>
          <p:spPr bwMode="auto">
            <a:xfrm>
              <a:off x="7185985" y="5039135"/>
              <a:ext cx="685800" cy="415462"/>
            </a:xfrm>
            <a:prstGeom prst="rect">
              <a:avLst/>
            </a:prstGeom>
            <a:noFill/>
            <a:ln w="9525">
              <a:noFill/>
              <a:miter lim="800000"/>
            </a:ln>
          </p:spPr>
          <p:txBody>
            <a:bodyPr lIns="0" tIns="0" rIns="0" bIns="0">
              <a:spAutoFit/>
            </a:bodyPr>
            <a:lstStyle/>
            <a:p>
              <a:pPr marL="1270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0" i="0" u="none" strike="noStrike" kern="1200" cap="none" spc="0" normalizeH="0" baseline="0" noProof="1">
                  <a:ln>
                    <a:noFill/>
                  </a:ln>
                  <a:solidFill>
                    <a:srgbClr val="1F0BB5"/>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配备</a:t>
              </a:r>
              <a:endParaRPr kumimoji="0" lang="zh-CN" sz="1600" b="0" i="0" u="none" strike="noStrike" kern="1200" cap="none" spc="0" normalizeH="0" baseline="0" noProof="1">
                <a:ln>
                  <a:noFill/>
                </a:ln>
                <a:solidFill>
                  <a:srgbClr val="1F0BB5"/>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6" name="Picture 6"/>
            <p:cNvPicPr>
              <a:picLocks noChangeAspect="1" noChangeArrowheads="1"/>
            </p:cNvPicPr>
            <p:nvPr/>
          </p:nvPicPr>
          <p:blipFill>
            <a:blip r:embed="rId11"/>
            <a:srcRect/>
            <a:stretch>
              <a:fillRect/>
            </a:stretch>
          </p:blipFill>
          <p:spPr bwMode="auto">
            <a:xfrm>
              <a:off x="9701409" y="4611339"/>
              <a:ext cx="863876" cy="1083780"/>
            </a:xfrm>
            <a:prstGeom prst="rect">
              <a:avLst/>
            </a:prstGeom>
            <a:noFill/>
            <a:ln w="9525">
              <a:solidFill>
                <a:srgbClr val="FFFFFF">
                  <a:lumMod val="65000"/>
                </a:srgbClr>
              </a:solidFill>
              <a:miter lim="800000"/>
              <a:headEnd/>
              <a:tailEnd/>
            </a:ln>
          </p:spPr>
        </p:pic>
        <p:pic>
          <p:nvPicPr>
            <p:cNvPr id="107" name="Picture 5"/>
            <p:cNvPicPr>
              <a:picLocks noChangeAspect="1" noChangeArrowheads="1"/>
            </p:cNvPicPr>
            <p:nvPr/>
          </p:nvPicPr>
          <p:blipFill>
            <a:blip r:embed="rId8"/>
            <a:srcRect/>
            <a:stretch>
              <a:fillRect/>
            </a:stretch>
          </p:blipFill>
          <p:spPr bwMode="auto">
            <a:xfrm>
              <a:off x="7994367" y="4605551"/>
              <a:ext cx="884582" cy="1073002"/>
            </a:xfrm>
            <a:prstGeom prst="rect">
              <a:avLst/>
            </a:prstGeom>
            <a:noFill/>
            <a:ln w="9525">
              <a:solidFill>
                <a:srgbClr val="FFFFFF">
                  <a:lumMod val="65000"/>
                </a:srgbClr>
              </a:solidFill>
              <a:miter lim="800000"/>
              <a:headEnd/>
              <a:tailEnd/>
            </a:ln>
          </p:spPr>
        </p:pic>
        <p:sp>
          <p:nvSpPr>
            <p:cNvPr id="108" name="object 27"/>
            <p:cNvSpPr txBox="1">
              <a:spLocks noChangeArrowheads="1"/>
            </p:cNvSpPr>
            <p:nvPr/>
          </p:nvSpPr>
          <p:spPr bwMode="auto">
            <a:xfrm>
              <a:off x="8905453" y="5078893"/>
              <a:ext cx="748752" cy="415462"/>
            </a:xfrm>
            <a:prstGeom prst="rect">
              <a:avLst/>
            </a:prstGeom>
            <a:noFill/>
            <a:ln w="9525">
              <a:noFill/>
              <a:miter lim="800000"/>
            </a:ln>
          </p:spPr>
          <p:txBody>
            <a:bodyPr lIns="0" tIns="0" rIns="0" bIns="0">
              <a:spAutoFit/>
            </a:bodyPr>
            <a:lstStyle/>
            <a:p>
              <a:pPr marL="1270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sz="1600" b="0" i="0" u="none" strike="noStrike" kern="1200" cap="none" spc="0" normalizeH="0" baseline="0" noProof="1">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a:t>
              </a:r>
              <a:endParaRPr kumimoji="0" lang="zh-CN" sz="1600" b="0" i="0" u="none" strike="noStrike" kern="1200" cap="none" spc="0" normalizeH="0" baseline="0" noProof="1">
                <a:ln>
                  <a:noFill/>
                </a:ln>
                <a:solidFill>
                  <a:srgbClr val="0000C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cxnSp>
        <p:nvCxnSpPr>
          <p:cNvPr id="110" name="直接连接符 109"/>
          <p:cNvCxnSpPr/>
          <p:nvPr/>
        </p:nvCxnSpPr>
        <p:spPr>
          <a:xfrm>
            <a:off x="4224338" y="4365625"/>
            <a:ext cx="540067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13" name="圆角矩形 112"/>
          <p:cNvSpPr/>
          <p:nvPr/>
        </p:nvSpPr>
        <p:spPr>
          <a:xfrm>
            <a:off x="2495550" y="2349500"/>
            <a:ext cx="7200900" cy="3024188"/>
          </a:xfrm>
          <a:prstGeom prst="roundRect">
            <a:avLst>
              <a:gd name="adj" fmla="val 13140"/>
            </a:avLst>
          </a:prstGeom>
          <a:noFill/>
          <a:ln w="317500">
            <a:solidFill>
              <a:srgbClr val="C00000"/>
            </a:solidFill>
          </a:ln>
          <a:effectLst>
            <a:outerShdw blurRad="50800" dist="38100" dir="84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1"/>
          <p:cNvSpPr>
            <a:spLocks noGrp="1"/>
          </p:cNvSpPr>
          <p:nvPr/>
        </p:nvSpPr>
        <p:spPr>
          <a:xfrm>
            <a:off x="9525" y="973138"/>
            <a:ext cx="12201525"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sym typeface="宋体" panose="02010600030101010101" pitchFamily="2" charset="-122"/>
              </a:rPr>
              <a:t>企业主要负责人的法定职责</a:t>
            </a:r>
            <a:endParaRPr lang="zh-CN" altLang="en-US" sz="3600" b="1" dirty="0">
              <a:solidFill>
                <a:schemeClr val="bg1"/>
              </a:solidFill>
              <a:sym typeface="微软雅黑" panose="020B0503020204020204" pitchFamily="34" charset="-122"/>
            </a:endParaRPr>
          </a:p>
        </p:txBody>
      </p:sp>
      <p:grpSp>
        <p:nvGrpSpPr>
          <p:cNvPr id="44035" name="组合 57"/>
          <p:cNvGrpSpPr/>
          <p:nvPr/>
        </p:nvGrpSpPr>
        <p:grpSpPr>
          <a:xfrm>
            <a:off x="2279650" y="2276475"/>
            <a:ext cx="1728788" cy="3117850"/>
            <a:chOff x="1206227" y="1810692"/>
            <a:chExt cx="998538" cy="2725738"/>
          </a:xfrm>
        </p:grpSpPr>
        <p:sp>
          <p:nvSpPr>
            <p:cNvPr id="17" name="Oval 36"/>
            <p:cNvSpPr>
              <a:spLocks noChangeArrowheads="1"/>
            </p:cNvSpPr>
            <p:nvPr/>
          </p:nvSpPr>
          <p:spPr bwMode="auto">
            <a:xfrm>
              <a:off x="1206227" y="4096482"/>
              <a:ext cx="998538" cy="439948"/>
            </a:xfrm>
            <a:prstGeom prst="ellipse">
              <a:avLst/>
            </a:prstGeom>
            <a:solidFill>
              <a:schemeClr val="accent5">
                <a:lumMod val="5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8" name="Oval 37"/>
            <p:cNvSpPr>
              <a:spLocks noChangeArrowheads="1"/>
            </p:cNvSpPr>
            <p:nvPr/>
          </p:nvSpPr>
          <p:spPr bwMode="auto">
            <a:xfrm>
              <a:off x="1273163" y="3674575"/>
              <a:ext cx="864666" cy="373331"/>
            </a:xfrm>
            <a:prstGeom prst="ellipse">
              <a:avLst/>
            </a:prstGeom>
            <a:solidFill>
              <a:schemeClr val="accent5">
                <a:lumMod val="75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9" name="Oval 38"/>
            <p:cNvSpPr>
              <a:spLocks noChangeArrowheads="1"/>
            </p:cNvSpPr>
            <p:nvPr/>
          </p:nvSpPr>
          <p:spPr bwMode="auto">
            <a:xfrm>
              <a:off x="1331847" y="3291529"/>
              <a:ext cx="747298" cy="326144"/>
            </a:xfrm>
            <a:prstGeom prst="ellipse">
              <a:avLst/>
            </a:prstGeom>
            <a:solidFill>
              <a:schemeClr val="accent5">
                <a:lumMod val="60000"/>
                <a:lumOff val="4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0" name="Oval 39"/>
            <p:cNvSpPr>
              <a:spLocks noChangeArrowheads="1"/>
            </p:cNvSpPr>
            <p:nvPr/>
          </p:nvSpPr>
          <p:spPr bwMode="auto">
            <a:xfrm>
              <a:off x="1406118" y="2957056"/>
              <a:ext cx="598756" cy="269243"/>
            </a:xfrm>
            <a:prstGeom prst="ellipse">
              <a:avLst/>
            </a:prstGeom>
            <a:solidFill>
              <a:schemeClr val="accent6">
                <a:lumMod val="60000"/>
                <a:lumOff val="4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 name="Oval 40"/>
            <p:cNvSpPr>
              <a:spLocks noChangeArrowheads="1"/>
            </p:cNvSpPr>
            <p:nvPr/>
          </p:nvSpPr>
          <p:spPr bwMode="auto">
            <a:xfrm>
              <a:off x="1457466" y="2680875"/>
              <a:ext cx="497894" cy="220668"/>
            </a:xfrm>
            <a:prstGeom prst="ellipse">
              <a:avLst/>
            </a:prstGeom>
            <a:solidFill>
              <a:schemeClr val="accent6">
                <a:lumMod val="40000"/>
                <a:lumOff val="6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 name="Oval 41"/>
            <p:cNvSpPr>
              <a:spLocks noChangeArrowheads="1"/>
            </p:cNvSpPr>
            <p:nvPr/>
          </p:nvSpPr>
          <p:spPr bwMode="auto">
            <a:xfrm>
              <a:off x="1506064" y="2471309"/>
              <a:ext cx="390613" cy="169318"/>
            </a:xfrm>
            <a:prstGeom prst="ellipse">
              <a:avLst/>
            </a:prstGeom>
            <a:solidFill>
              <a:schemeClr val="accent6">
                <a:lumMod val="40000"/>
                <a:lumOff val="6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Oval 42"/>
            <p:cNvSpPr>
              <a:spLocks noChangeArrowheads="1"/>
            </p:cNvSpPr>
            <p:nvPr/>
          </p:nvSpPr>
          <p:spPr bwMode="auto">
            <a:xfrm>
              <a:off x="1555578" y="2274234"/>
              <a:ext cx="299836" cy="130458"/>
            </a:xfrm>
            <a:prstGeom prst="ellipse">
              <a:avLst/>
            </a:prstGeom>
            <a:solidFill>
              <a:schemeClr val="accent6">
                <a:lumMod val="40000"/>
                <a:lumOff val="6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Oval 43"/>
            <p:cNvSpPr>
              <a:spLocks noChangeArrowheads="1"/>
            </p:cNvSpPr>
            <p:nvPr/>
          </p:nvSpPr>
          <p:spPr bwMode="auto">
            <a:xfrm>
              <a:off x="1622514" y="1810692"/>
              <a:ext cx="165965" cy="81884"/>
            </a:xfrm>
            <a:prstGeom prst="ellipse">
              <a:avLst/>
            </a:prstGeom>
            <a:solidFill>
              <a:schemeClr val="accent6">
                <a:lumMod val="20000"/>
                <a:lumOff val="8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Oval 44"/>
            <p:cNvSpPr>
              <a:spLocks noChangeArrowheads="1"/>
            </p:cNvSpPr>
            <p:nvPr/>
          </p:nvSpPr>
          <p:spPr bwMode="auto">
            <a:xfrm>
              <a:off x="1596840" y="1942538"/>
              <a:ext cx="215479" cy="97150"/>
            </a:xfrm>
            <a:prstGeom prst="ellipse">
              <a:avLst/>
            </a:prstGeom>
            <a:solidFill>
              <a:schemeClr val="accent6">
                <a:lumMod val="20000"/>
                <a:lumOff val="8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6" name="Oval 45"/>
            <p:cNvSpPr>
              <a:spLocks noChangeArrowheads="1"/>
            </p:cNvSpPr>
            <p:nvPr/>
          </p:nvSpPr>
          <p:spPr bwMode="auto">
            <a:xfrm>
              <a:off x="1581252" y="2102141"/>
              <a:ext cx="248488" cy="108252"/>
            </a:xfrm>
            <a:prstGeom prst="ellipse">
              <a:avLst/>
            </a:prstGeom>
            <a:solidFill>
              <a:schemeClr val="accent6">
                <a:lumMod val="20000"/>
                <a:lumOff val="8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3" name="组合 109"/>
            <p:cNvGrpSpPr/>
            <p:nvPr/>
          </p:nvGrpSpPr>
          <p:grpSpPr>
            <a:xfrm>
              <a:off x="1556245" y="3310425"/>
              <a:ext cx="368840" cy="1038353"/>
              <a:chOff x="2297113" y="2301875"/>
              <a:chExt cx="481012" cy="1354138"/>
            </a:xfrm>
            <a:effectLst>
              <a:outerShdw blurRad="38100" dist="12700" dir="8100000" sy="-23000" kx="800400" algn="br" rotWithShape="0">
                <a:prstClr val="black">
                  <a:alpha val="20000"/>
                </a:prstClr>
              </a:outerShdw>
            </a:effectLst>
          </p:grpSpPr>
          <p:sp>
            <p:nvSpPr>
              <p:cNvPr id="28" name="Freeform 84"/>
              <p:cNvSpPr/>
              <p:nvPr/>
            </p:nvSpPr>
            <p:spPr bwMode="auto">
              <a:xfrm>
                <a:off x="2517775" y="2473325"/>
                <a:ext cx="88900" cy="76200"/>
              </a:xfrm>
              <a:custGeom>
                <a:avLst/>
                <a:gdLst>
                  <a:gd name="T0" fmla="*/ 6 w 14"/>
                  <a:gd name="T1" fmla="*/ 12 h 12"/>
                  <a:gd name="T2" fmla="*/ 8 w 14"/>
                  <a:gd name="T3" fmla="*/ 12 h 12"/>
                  <a:gd name="T4" fmla="*/ 13 w 14"/>
                  <a:gd name="T5" fmla="*/ 10 h 12"/>
                  <a:gd name="T6" fmla="*/ 14 w 14"/>
                  <a:gd name="T7" fmla="*/ 5 h 12"/>
                  <a:gd name="T8" fmla="*/ 14 w 14"/>
                  <a:gd name="T9" fmla="*/ 0 h 12"/>
                  <a:gd name="T10" fmla="*/ 0 w 14"/>
                  <a:gd name="T11" fmla="*/ 1 h 12"/>
                  <a:gd name="T12" fmla="*/ 0 w 14"/>
                  <a:gd name="T13" fmla="*/ 5 h 12"/>
                  <a:gd name="T14" fmla="*/ 6 w 1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6" y="12"/>
                    </a:moveTo>
                    <a:cubicBezTo>
                      <a:pt x="6" y="12"/>
                      <a:pt x="7" y="11"/>
                      <a:pt x="8" y="12"/>
                    </a:cubicBezTo>
                    <a:cubicBezTo>
                      <a:pt x="8" y="12"/>
                      <a:pt x="12" y="12"/>
                      <a:pt x="13" y="10"/>
                    </a:cubicBezTo>
                    <a:cubicBezTo>
                      <a:pt x="14" y="9"/>
                      <a:pt x="14" y="5"/>
                      <a:pt x="14" y="5"/>
                    </a:cubicBezTo>
                    <a:cubicBezTo>
                      <a:pt x="14" y="0"/>
                      <a:pt x="14" y="0"/>
                      <a:pt x="14" y="0"/>
                    </a:cubicBezTo>
                    <a:cubicBezTo>
                      <a:pt x="14" y="0"/>
                      <a:pt x="8" y="7"/>
                      <a:pt x="0" y="1"/>
                    </a:cubicBezTo>
                    <a:cubicBezTo>
                      <a:pt x="0" y="1"/>
                      <a:pt x="0" y="4"/>
                      <a:pt x="0" y="5"/>
                    </a:cubicBezTo>
                    <a:cubicBezTo>
                      <a:pt x="0" y="5"/>
                      <a:pt x="2" y="12"/>
                      <a:pt x="6" y="12"/>
                    </a:cubicBezTo>
                    <a:close/>
                  </a:path>
                </a:pathLst>
              </a:custGeom>
              <a:solidFill>
                <a:srgbClr val="D69B6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9" name="Freeform 85"/>
              <p:cNvSpPr/>
              <p:nvPr/>
            </p:nvSpPr>
            <p:spPr bwMode="auto">
              <a:xfrm>
                <a:off x="2492375" y="2327275"/>
                <a:ext cx="133350" cy="190500"/>
              </a:xfrm>
              <a:custGeom>
                <a:avLst/>
                <a:gdLst>
                  <a:gd name="T0" fmla="*/ 1 w 21"/>
                  <a:gd name="T1" fmla="*/ 13 h 30"/>
                  <a:gd name="T2" fmla="*/ 1 w 21"/>
                  <a:gd name="T3" fmla="*/ 17 h 30"/>
                  <a:gd name="T4" fmla="*/ 1 w 21"/>
                  <a:gd name="T5" fmla="*/ 20 h 30"/>
                  <a:gd name="T6" fmla="*/ 2 w 21"/>
                  <a:gd name="T7" fmla="*/ 20 h 30"/>
                  <a:gd name="T8" fmla="*/ 3 w 21"/>
                  <a:gd name="T9" fmla="*/ 24 h 30"/>
                  <a:gd name="T10" fmla="*/ 9 w 21"/>
                  <a:gd name="T11" fmla="*/ 30 h 30"/>
                  <a:gd name="T12" fmla="*/ 14 w 21"/>
                  <a:gd name="T13" fmla="*/ 29 h 30"/>
                  <a:gd name="T14" fmla="*/ 19 w 21"/>
                  <a:gd name="T15" fmla="*/ 22 h 30"/>
                  <a:gd name="T16" fmla="*/ 19 w 21"/>
                  <a:gd name="T17" fmla="*/ 20 h 30"/>
                  <a:gd name="T18" fmla="*/ 20 w 21"/>
                  <a:gd name="T19" fmla="*/ 20 h 30"/>
                  <a:gd name="T20" fmla="*/ 21 w 21"/>
                  <a:gd name="T21" fmla="*/ 16 h 30"/>
                  <a:gd name="T22" fmla="*/ 21 w 21"/>
                  <a:gd name="T23" fmla="*/ 13 h 30"/>
                  <a:gd name="T24" fmla="*/ 20 w 21"/>
                  <a:gd name="T25" fmla="*/ 8 h 30"/>
                  <a:gd name="T26" fmla="*/ 11 w 21"/>
                  <a:gd name="T27" fmla="*/ 1 h 30"/>
                  <a:gd name="T28" fmla="*/ 1 w 21"/>
                  <a:gd name="T29" fmla="*/ 9 h 30"/>
                  <a:gd name="T30" fmla="*/ 1 w 21"/>
                  <a:gd name="T31"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1" y="13"/>
                    </a:moveTo>
                    <a:cubicBezTo>
                      <a:pt x="1" y="13"/>
                      <a:pt x="0" y="16"/>
                      <a:pt x="1" y="17"/>
                    </a:cubicBezTo>
                    <a:cubicBezTo>
                      <a:pt x="1" y="18"/>
                      <a:pt x="1" y="20"/>
                      <a:pt x="1" y="20"/>
                    </a:cubicBezTo>
                    <a:cubicBezTo>
                      <a:pt x="2" y="20"/>
                      <a:pt x="2" y="20"/>
                      <a:pt x="2" y="20"/>
                    </a:cubicBezTo>
                    <a:cubicBezTo>
                      <a:pt x="2" y="20"/>
                      <a:pt x="3" y="24"/>
                      <a:pt x="3" y="24"/>
                    </a:cubicBezTo>
                    <a:cubicBezTo>
                      <a:pt x="4" y="25"/>
                      <a:pt x="7" y="29"/>
                      <a:pt x="9" y="30"/>
                    </a:cubicBezTo>
                    <a:cubicBezTo>
                      <a:pt x="11" y="30"/>
                      <a:pt x="13" y="30"/>
                      <a:pt x="14" y="29"/>
                    </a:cubicBezTo>
                    <a:cubicBezTo>
                      <a:pt x="15" y="28"/>
                      <a:pt x="19" y="23"/>
                      <a:pt x="19" y="22"/>
                    </a:cubicBezTo>
                    <a:cubicBezTo>
                      <a:pt x="19" y="21"/>
                      <a:pt x="19" y="20"/>
                      <a:pt x="19" y="20"/>
                    </a:cubicBezTo>
                    <a:cubicBezTo>
                      <a:pt x="19" y="20"/>
                      <a:pt x="20" y="20"/>
                      <a:pt x="20" y="20"/>
                    </a:cubicBezTo>
                    <a:cubicBezTo>
                      <a:pt x="21" y="19"/>
                      <a:pt x="21" y="18"/>
                      <a:pt x="21" y="16"/>
                    </a:cubicBezTo>
                    <a:cubicBezTo>
                      <a:pt x="21" y="15"/>
                      <a:pt x="21" y="13"/>
                      <a:pt x="21" y="13"/>
                    </a:cubicBezTo>
                    <a:cubicBezTo>
                      <a:pt x="21" y="13"/>
                      <a:pt x="20" y="9"/>
                      <a:pt x="20" y="8"/>
                    </a:cubicBezTo>
                    <a:cubicBezTo>
                      <a:pt x="20" y="8"/>
                      <a:pt x="18" y="0"/>
                      <a:pt x="11" y="1"/>
                    </a:cubicBezTo>
                    <a:cubicBezTo>
                      <a:pt x="4" y="1"/>
                      <a:pt x="2" y="5"/>
                      <a:pt x="1" y="9"/>
                    </a:cubicBezTo>
                    <a:cubicBezTo>
                      <a:pt x="1" y="9"/>
                      <a:pt x="1" y="12"/>
                      <a:pt x="1" y="13"/>
                    </a:cubicBezTo>
                    <a:close/>
                  </a:path>
                </a:pathLst>
              </a:custGeom>
              <a:solidFill>
                <a:srgbClr val="F2C279"/>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0" name="Freeform 86"/>
              <p:cNvSpPr/>
              <p:nvPr/>
            </p:nvSpPr>
            <p:spPr bwMode="auto">
              <a:xfrm>
                <a:off x="2492375" y="2339975"/>
                <a:ext cx="133350" cy="177800"/>
              </a:xfrm>
              <a:custGeom>
                <a:avLst/>
                <a:gdLst>
                  <a:gd name="T0" fmla="*/ 21 w 21"/>
                  <a:gd name="T1" fmla="*/ 11 h 28"/>
                  <a:gd name="T2" fmla="*/ 20 w 21"/>
                  <a:gd name="T3" fmla="*/ 6 h 28"/>
                  <a:gd name="T4" fmla="*/ 16 w 21"/>
                  <a:gd name="T5" fmla="*/ 0 h 28"/>
                  <a:gd name="T6" fmla="*/ 14 w 21"/>
                  <a:gd name="T7" fmla="*/ 2 h 28"/>
                  <a:gd name="T8" fmla="*/ 15 w 21"/>
                  <a:gd name="T9" fmla="*/ 11 h 28"/>
                  <a:gd name="T10" fmla="*/ 16 w 21"/>
                  <a:gd name="T11" fmla="*/ 14 h 28"/>
                  <a:gd name="T12" fmla="*/ 17 w 21"/>
                  <a:gd name="T13" fmla="*/ 18 h 28"/>
                  <a:gd name="T14" fmla="*/ 14 w 21"/>
                  <a:gd name="T15" fmla="*/ 24 h 28"/>
                  <a:gd name="T16" fmla="*/ 13 w 21"/>
                  <a:gd name="T17" fmla="*/ 26 h 28"/>
                  <a:gd name="T18" fmla="*/ 9 w 21"/>
                  <a:gd name="T19" fmla="*/ 27 h 28"/>
                  <a:gd name="T20" fmla="*/ 4 w 21"/>
                  <a:gd name="T21" fmla="*/ 20 h 28"/>
                  <a:gd name="T22" fmla="*/ 5 w 21"/>
                  <a:gd name="T23" fmla="*/ 19 h 28"/>
                  <a:gd name="T24" fmla="*/ 4 w 21"/>
                  <a:gd name="T25" fmla="*/ 18 h 28"/>
                  <a:gd name="T26" fmla="*/ 4 w 21"/>
                  <a:gd name="T27" fmla="*/ 14 h 28"/>
                  <a:gd name="T28" fmla="*/ 5 w 21"/>
                  <a:gd name="T29" fmla="*/ 11 h 28"/>
                  <a:gd name="T30" fmla="*/ 6 w 21"/>
                  <a:gd name="T31" fmla="*/ 8 h 28"/>
                  <a:gd name="T32" fmla="*/ 5 w 21"/>
                  <a:gd name="T33" fmla="*/ 3 h 28"/>
                  <a:gd name="T34" fmla="*/ 4 w 21"/>
                  <a:gd name="T35" fmla="*/ 1 h 28"/>
                  <a:gd name="T36" fmla="*/ 1 w 21"/>
                  <a:gd name="T37" fmla="*/ 7 h 28"/>
                  <a:gd name="T38" fmla="*/ 1 w 21"/>
                  <a:gd name="T39" fmla="*/ 11 h 28"/>
                  <a:gd name="T40" fmla="*/ 1 w 21"/>
                  <a:gd name="T41" fmla="*/ 15 h 28"/>
                  <a:gd name="T42" fmla="*/ 1 w 21"/>
                  <a:gd name="T43" fmla="*/ 18 h 28"/>
                  <a:gd name="T44" fmla="*/ 2 w 21"/>
                  <a:gd name="T45" fmla="*/ 18 h 28"/>
                  <a:gd name="T46" fmla="*/ 3 w 21"/>
                  <a:gd name="T47" fmla="*/ 22 h 28"/>
                  <a:gd name="T48" fmla="*/ 9 w 21"/>
                  <a:gd name="T49" fmla="*/ 28 h 28"/>
                  <a:gd name="T50" fmla="*/ 14 w 21"/>
                  <a:gd name="T51" fmla="*/ 27 h 28"/>
                  <a:gd name="T52" fmla="*/ 19 w 21"/>
                  <a:gd name="T53" fmla="*/ 20 h 28"/>
                  <a:gd name="T54" fmla="*/ 19 w 21"/>
                  <a:gd name="T55" fmla="*/ 18 h 28"/>
                  <a:gd name="T56" fmla="*/ 20 w 21"/>
                  <a:gd name="T57" fmla="*/ 18 h 28"/>
                  <a:gd name="T58" fmla="*/ 21 w 21"/>
                  <a:gd name="T59" fmla="*/ 14 h 28"/>
                  <a:gd name="T60" fmla="*/ 21 w 21"/>
                  <a:gd name="T6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8">
                    <a:moveTo>
                      <a:pt x="21" y="11"/>
                    </a:moveTo>
                    <a:cubicBezTo>
                      <a:pt x="21" y="11"/>
                      <a:pt x="20" y="7"/>
                      <a:pt x="20" y="6"/>
                    </a:cubicBezTo>
                    <a:cubicBezTo>
                      <a:pt x="20" y="6"/>
                      <a:pt x="19" y="2"/>
                      <a:pt x="16" y="0"/>
                    </a:cubicBezTo>
                    <a:cubicBezTo>
                      <a:pt x="15" y="1"/>
                      <a:pt x="14" y="2"/>
                      <a:pt x="14" y="2"/>
                    </a:cubicBezTo>
                    <a:cubicBezTo>
                      <a:pt x="14" y="2"/>
                      <a:pt x="15" y="8"/>
                      <a:pt x="15" y="11"/>
                    </a:cubicBezTo>
                    <a:cubicBezTo>
                      <a:pt x="15" y="11"/>
                      <a:pt x="16" y="13"/>
                      <a:pt x="16" y="14"/>
                    </a:cubicBezTo>
                    <a:cubicBezTo>
                      <a:pt x="16" y="14"/>
                      <a:pt x="17" y="16"/>
                      <a:pt x="17" y="18"/>
                    </a:cubicBezTo>
                    <a:cubicBezTo>
                      <a:pt x="16" y="20"/>
                      <a:pt x="17" y="22"/>
                      <a:pt x="14" y="24"/>
                    </a:cubicBezTo>
                    <a:cubicBezTo>
                      <a:pt x="14" y="24"/>
                      <a:pt x="14" y="26"/>
                      <a:pt x="13" y="26"/>
                    </a:cubicBezTo>
                    <a:cubicBezTo>
                      <a:pt x="13" y="26"/>
                      <a:pt x="10" y="27"/>
                      <a:pt x="9" y="27"/>
                    </a:cubicBezTo>
                    <a:cubicBezTo>
                      <a:pt x="8" y="26"/>
                      <a:pt x="4" y="22"/>
                      <a:pt x="4" y="20"/>
                    </a:cubicBezTo>
                    <a:cubicBezTo>
                      <a:pt x="4" y="20"/>
                      <a:pt x="5" y="20"/>
                      <a:pt x="5" y="19"/>
                    </a:cubicBezTo>
                    <a:cubicBezTo>
                      <a:pt x="6" y="19"/>
                      <a:pt x="5" y="19"/>
                      <a:pt x="4" y="18"/>
                    </a:cubicBezTo>
                    <a:cubicBezTo>
                      <a:pt x="4" y="16"/>
                      <a:pt x="3" y="15"/>
                      <a:pt x="4" y="14"/>
                    </a:cubicBezTo>
                    <a:cubicBezTo>
                      <a:pt x="4" y="14"/>
                      <a:pt x="4" y="12"/>
                      <a:pt x="5" y="11"/>
                    </a:cubicBezTo>
                    <a:cubicBezTo>
                      <a:pt x="5" y="11"/>
                      <a:pt x="6" y="10"/>
                      <a:pt x="6" y="8"/>
                    </a:cubicBezTo>
                    <a:cubicBezTo>
                      <a:pt x="5" y="6"/>
                      <a:pt x="5" y="4"/>
                      <a:pt x="5" y="3"/>
                    </a:cubicBezTo>
                    <a:cubicBezTo>
                      <a:pt x="6" y="3"/>
                      <a:pt x="5" y="2"/>
                      <a:pt x="4" y="1"/>
                    </a:cubicBezTo>
                    <a:cubicBezTo>
                      <a:pt x="3" y="3"/>
                      <a:pt x="2" y="5"/>
                      <a:pt x="1" y="7"/>
                    </a:cubicBezTo>
                    <a:cubicBezTo>
                      <a:pt x="1" y="7"/>
                      <a:pt x="1" y="10"/>
                      <a:pt x="1" y="11"/>
                    </a:cubicBezTo>
                    <a:cubicBezTo>
                      <a:pt x="1" y="11"/>
                      <a:pt x="0" y="14"/>
                      <a:pt x="1" y="15"/>
                    </a:cubicBezTo>
                    <a:cubicBezTo>
                      <a:pt x="1" y="16"/>
                      <a:pt x="1" y="18"/>
                      <a:pt x="1" y="18"/>
                    </a:cubicBezTo>
                    <a:cubicBezTo>
                      <a:pt x="2" y="18"/>
                      <a:pt x="2" y="18"/>
                      <a:pt x="2" y="18"/>
                    </a:cubicBezTo>
                    <a:cubicBezTo>
                      <a:pt x="2" y="18"/>
                      <a:pt x="3" y="22"/>
                      <a:pt x="3" y="22"/>
                    </a:cubicBezTo>
                    <a:cubicBezTo>
                      <a:pt x="4" y="23"/>
                      <a:pt x="7" y="27"/>
                      <a:pt x="9" y="28"/>
                    </a:cubicBezTo>
                    <a:cubicBezTo>
                      <a:pt x="11" y="28"/>
                      <a:pt x="13" y="28"/>
                      <a:pt x="14" y="27"/>
                    </a:cubicBezTo>
                    <a:cubicBezTo>
                      <a:pt x="15" y="26"/>
                      <a:pt x="19" y="21"/>
                      <a:pt x="19" y="20"/>
                    </a:cubicBezTo>
                    <a:cubicBezTo>
                      <a:pt x="19" y="19"/>
                      <a:pt x="19" y="18"/>
                      <a:pt x="19" y="18"/>
                    </a:cubicBezTo>
                    <a:cubicBezTo>
                      <a:pt x="19" y="18"/>
                      <a:pt x="20" y="18"/>
                      <a:pt x="20" y="18"/>
                    </a:cubicBezTo>
                    <a:cubicBezTo>
                      <a:pt x="21" y="17"/>
                      <a:pt x="21" y="16"/>
                      <a:pt x="21" y="14"/>
                    </a:cubicBezTo>
                    <a:cubicBezTo>
                      <a:pt x="21" y="13"/>
                      <a:pt x="21" y="11"/>
                      <a:pt x="21" y="11"/>
                    </a:cubicBezTo>
                    <a:close/>
                  </a:path>
                </a:pathLst>
              </a:custGeom>
              <a:solidFill>
                <a:srgbClr val="EBB27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1" name="Freeform 87"/>
              <p:cNvSpPr/>
              <p:nvPr/>
            </p:nvSpPr>
            <p:spPr bwMode="auto">
              <a:xfrm>
                <a:off x="2492375" y="2301875"/>
                <a:ext cx="133350" cy="139700"/>
              </a:xfrm>
              <a:custGeom>
                <a:avLst/>
                <a:gdLst>
                  <a:gd name="T0" fmla="*/ 2 w 21"/>
                  <a:gd name="T1" fmla="*/ 21 h 22"/>
                  <a:gd name="T2" fmla="*/ 3 w 21"/>
                  <a:gd name="T3" fmla="*/ 21 h 22"/>
                  <a:gd name="T4" fmla="*/ 3 w 21"/>
                  <a:gd name="T5" fmla="*/ 17 h 22"/>
                  <a:gd name="T6" fmla="*/ 4 w 21"/>
                  <a:gd name="T7" fmla="*/ 11 h 22"/>
                  <a:gd name="T8" fmla="*/ 11 w 21"/>
                  <a:gd name="T9" fmla="*/ 10 h 22"/>
                  <a:gd name="T10" fmla="*/ 15 w 21"/>
                  <a:gd name="T11" fmla="*/ 11 h 22"/>
                  <a:gd name="T12" fmla="*/ 18 w 21"/>
                  <a:gd name="T13" fmla="*/ 16 h 22"/>
                  <a:gd name="T14" fmla="*/ 19 w 21"/>
                  <a:gd name="T15" fmla="*/ 19 h 22"/>
                  <a:gd name="T16" fmla="*/ 19 w 21"/>
                  <a:gd name="T17" fmla="*/ 22 h 22"/>
                  <a:gd name="T18" fmla="*/ 20 w 21"/>
                  <a:gd name="T19" fmla="*/ 22 h 22"/>
                  <a:gd name="T20" fmla="*/ 20 w 21"/>
                  <a:gd name="T21" fmla="*/ 18 h 22"/>
                  <a:gd name="T22" fmla="*/ 21 w 21"/>
                  <a:gd name="T23" fmla="*/ 19 h 22"/>
                  <a:gd name="T24" fmla="*/ 21 w 21"/>
                  <a:gd name="T25" fmla="*/ 16 h 22"/>
                  <a:gd name="T26" fmla="*/ 21 w 21"/>
                  <a:gd name="T27" fmla="*/ 11 h 22"/>
                  <a:gd name="T28" fmla="*/ 15 w 21"/>
                  <a:gd name="T29" fmla="*/ 3 h 22"/>
                  <a:gd name="T30" fmla="*/ 8 w 21"/>
                  <a:gd name="T31" fmla="*/ 3 h 22"/>
                  <a:gd name="T32" fmla="*/ 1 w 21"/>
                  <a:gd name="T33" fmla="*/ 8 h 22"/>
                  <a:gd name="T34" fmla="*/ 0 w 21"/>
                  <a:gd name="T35" fmla="*/ 12 h 22"/>
                  <a:gd name="T36" fmla="*/ 0 w 21"/>
                  <a:gd name="T37" fmla="*/ 19 h 22"/>
                  <a:gd name="T38" fmla="*/ 1 w 21"/>
                  <a:gd name="T39" fmla="*/ 18 h 22"/>
                  <a:gd name="T40" fmla="*/ 2 w 21"/>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2">
                    <a:moveTo>
                      <a:pt x="2" y="21"/>
                    </a:moveTo>
                    <a:cubicBezTo>
                      <a:pt x="3" y="21"/>
                      <a:pt x="3" y="21"/>
                      <a:pt x="3" y="21"/>
                    </a:cubicBezTo>
                    <a:cubicBezTo>
                      <a:pt x="3" y="21"/>
                      <a:pt x="2" y="18"/>
                      <a:pt x="3" y="17"/>
                    </a:cubicBezTo>
                    <a:cubicBezTo>
                      <a:pt x="3" y="16"/>
                      <a:pt x="4" y="11"/>
                      <a:pt x="4" y="11"/>
                    </a:cubicBezTo>
                    <a:cubicBezTo>
                      <a:pt x="4" y="11"/>
                      <a:pt x="9" y="9"/>
                      <a:pt x="11" y="10"/>
                    </a:cubicBezTo>
                    <a:cubicBezTo>
                      <a:pt x="11" y="10"/>
                      <a:pt x="15" y="10"/>
                      <a:pt x="15" y="11"/>
                    </a:cubicBezTo>
                    <a:cubicBezTo>
                      <a:pt x="16" y="11"/>
                      <a:pt x="17" y="13"/>
                      <a:pt x="18" y="16"/>
                    </a:cubicBezTo>
                    <a:cubicBezTo>
                      <a:pt x="18" y="16"/>
                      <a:pt x="19" y="18"/>
                      <a:pt x="19" y="19"/>
                    </a:cubicBezTo>
                    <a:cubicBezTo>
                      <a:pt x="19" y="20"/>
                      <a:pt x="19" y="22"/>
                      <a:pt x="19" y="22"/>
                    </a:cubicBezTo>
                    <a:cubicBezTo>
                      <a:pt x="20" y="22"/>
                      <a:pt x="20" y="22"/>
                      <a:pt x="20" y="22"/>
                    </a:cubicBezTo>
                    <a:cubicBezTo>
                      <a:pt x="20" y="22"/>
                      <a:pt x="20" y="19"/>
                      <a:pt x="20" y="18"/>
                    </a:cubicBezTo>
                    <a:cubicBezTo>
                      <a:pt x="21" y="17"/>
                      <a:pt x="21" y="19"/>
                      <a:pt x="21" y="19"/>
                    </a:cubicBezTo>
                    <a:cubicBezTo>
                      <a:pt x="21" y="19"/>
                      <a:pt x="21" y="17"/>
                      <a:pt x="21" y="16"/>
                    </a:cubicBezTo>
                    <a:cubicBezTo>
                      <a:pt x="21" y="15"/>
                      <a:pt x="21" y="11"/>
                      <a:pt x="21" y="11"/>
                    </a:cubicBezTo>
                    <a:cubicBezTo>
                      <a:pt x="21" y="11"/>
                      <a:pt x="20" y="6"/>
                      <a:pt x="15" y="3"/>
                    </a:cubicBezTo>
                    <a:cubicBezTo>
                      <a:pt x="11" y="0"/>
                      <a:pt x="8" y="3"/>
                      <a:pt x="8" y="3"/>
                    </a:cubicBezTo>
                    <a:cubicBezTo>
                      <a:pt x="8" y="3"/>
                      <a:pt x="4" y="3"/>
                      <a:pt x="1" y="8"/>
                    </a:cubicBezTo>
                    <a:cubicBezTo>
                      <a:pt x="1" y="8"/>
                      <a:pt x="0" y="11"/>
                      <a:pt x="0" y="12"/>
                    </a:cubicBezTo>
                    <a:cubicBezTo>
                      <a:pt x="0" y="12"/>
                      <a:pt x="0" y="18"/>
                      <a:pt x="0" y="19"/>
                    </a:cubicBezTo>
                    <a:cubicBezTo>
                      <a:pt x="0" y="19"/>
                      <a:pt x="1" y="18"/>
                      <a:pt x="1" y="18"/>
                    </a:cubicBezTo>
                    <a:cubicBezTo>
                      <a:pt x="2" y="18"/>
                      <a:pt x="2" y="21"/>
                      <a:pt x="2" y="21"/>
                    </a:cubicBezTo>
                  </a:path>
                </a:pathLst>
              </a:custGeom>
              <a:solidFill>
                <a:srgbClr val="26242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2" name="Freeform 88"/>
              <p:cNvSpPr/>
              <p:nvPr/>
            </p:nvSpPr>
            <p:spPr bwMode="auto">
              <a:xfrm>
                <a:off x="2430463" y="3560763"/>
                <a:ext cx="87312" cy="88900"/>
              </a:xfrm>
              <a:custGeom>
                <a:avLst/>
                <a:gdLst>
                  <a:gd name="T0" fmla="*/ 4 w 14"/>
                  <a:gd name="T1" fmla="*/ 0 h 14"/>
                  <a:gd name="T2" fmla="*/ 1 w 14"/>
                  <a:gd name="T3" fmla="*/ 5 h 14"/>
                  <a:gd name="T4" fmla="*/ 0 w 14"/>
                  <a:gd name="T5" fmla="*/ 12 h 14"/>
                  <a:gd name="T6" fmla="*/ 5 w 14"/>
                  <a:gd name="T7" fmla="*/ 14 h 14"/>
                  <a:gd name="T8" fmla="*/ 11 w 14"/>
                  <a:gd name="T9" fmla="*/ 12 h 14"/>
                  <a:gd name="T10" fmla="*/ 11 w 14"/>
                  <a:gd name="T11" fmla="*/ 9 h 14"/>
                  <a:gd name="T12" fmla="*/ 14 w 14"/>
                  <a:gd name="T13" fmla="*/ 8 h 14"/>
                  <a:gd name="T14" fmla="*/ 12 w 14"/>
                  <a:gd name="T15" fmla="*/ 0 h 14"/>
                  <a:gd name="T16" fmla="*/ 4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4" y="0"/>
                    </a:moveTo>
                    <a:cubicBezTo>
                      <a:pt x="4" y="0"/>
                      <a:pt x="2" y="4"/>
                      <a:pt x="1" y="5"/>
                    </a:cubicBezTo>
                    <a:cubicBezTo>
                      <a:pt x="0" y="6"/>
                      <a:pt x="0" y="10"/>
                      <a:pt x="0" y="12"/>
                    </a:cubicBezTo>
                    <a:cubicBezTo>
                      <a:pt x="0" y="13"/>
                      <a:pt x="2" y="14"/>
                      <a:pt x="5" y="14"/>
                    </a:cubicBezTo>
                    <a:cubicBezTo>
                      <a:pt x="8" y="14"/>
                      <a:pt x="11" y="13"/>
                      <a:pt x="11" y="12"/>
                    </a:cubicBezTo>
                    <a:cubicBezTo>
                      <a:pt x="12" y="11"/>
                      <a:pt x="11" y="9"/>
                      <a:pt x="11" y="9"/>
                    </a:cubicBezTo>
                    <a:cubicBezTo>
                      <a:pt x="11" y="9"/>
                      <a:pt x="13" y="8"/>
                      <a:pt x="14" y="8"/>
                    </a:cubicBezTo>
                    <a:cubicBezTo>
                      <a:pt x="14" y="7"/>
                      <a:pt x="12" y="0"/>
                      <a:pt x="12" y="0"/>
                    </a:cubicBezTo>
                    <a:lnTo>
                      <a:pt x="4" y="0"/>
                    </a:ln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3" name="Freeform 89"/>
              <p:cNvSpPr/>
              <p:nvPr/>
            </p:nvSpPr>
            <p:spPr bwMode="auto">
              <a:xfrm>
                <a:off x="2600325" y="3554413"/>
                <a:ext cx="101600" cy="101600"/>
              </a:xfrm>
              <a:custGeom>
                <a:avLst/>
                <a:gdLst>
                  <a:gd name="T0" fmla="*/ 1 w 16"/>
                  <a:gd name="T1" fmla="*/ 1 h 16"/>
                  <a:gd name="T2" fmla="*/ 0 w 16"/>
                  <a:gd name="T3" fmla="*/ 9 h 16"/>
                  <a:gd name="T4" fmla="*/ 3 w 16"/>
                  <a:gd name="T5" fmla="*/ 10 h 16"/>
                  <a:gd name="T6" fmla="*/ 5 w 16"/>
                  <a:gd name="T7" fmla="*/ 14 h 16"/>
                  <a:gd name="T8" fmla="*/ 14 w 16"/>
                  <a:gd name="T9" fmla="*/ 14 h 16"/>
                  <a:gd name="T10" fmla="*/ 11 w 16"/>
                  <a:gd name="T11" fmla="*/ 2 h 16"/>
                  <a:gd name="T12" fmla="*/ 1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 y="1"/>
                    </a:moveTo>
                    <a:cubicBezTo>
                      <a:pt x="1" y="1"/>
                      <a:pt x="0" y="7"/>
                      <a:pt x="0" y="9"/>
                    </a:cubicBezTo>
                    <a:cubicBezTo>
                      <a:pt x="0" y="9"/>
                      <a:pt x="1" y="10"/>
                      <a:pt x="3" y="10"/>
                    </a:cubicBezTo>
                    <a:cubicBezTo>
                      <a:pt x="3" y="10"/>
                      <a:pt x="2" y="13"/>
                      <a:pt x="5" y="14"/>
                    </a:cubicBezTo>
                    <a:cubicBezTo>
                      <a:pt x="8" y="15"/>
                      <a:pt x="12" y="16"/>
                      <a:pt x="14" y="14"/>
                    </a:cubicBezTo>
                    <a:cubicBezTo>
                      <a:pt x="16" y="13"/>
                      <a:pt x="12" y="4"/>
                      <a:pt x="11" y="2"/>
                    </a:cubicBezTo>
                    <a:cubicBezTo>
                      <a:pt x="9" y="0"/>
                      <a:pt x="1" y="1"/>
                      <a:pt x="1" y="1"/>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4" name="Freeform 90"/>
              <p:cNvSpPr/>
              <p:nvPr/>
            </p:nvSpPr>
            <p:spPr bwMode="auto">
              <a:xfrm>
                <a:off x="2479675" y="2498725"/>
                <a:ext cx="152400" cy="290513"/>
              </a:xfrm>
              <a:custGeom>
                <a:avLst/>
                <a:gdLst>
                  <a:gd name="T0" fmla="*/ 2 w 24"/>
                  <a:gd name="T1" fmla="*/ 6 h 46"/>
                  <a:gd name="T2" fmla="*/ 6 w 24"/>
                  <a:gd name="T3" fmla="*/ 1 h 46"/>
                  <a:gd name="T4" fmla="*/ 13 w 24"/>
                  <a:gd name="T5" fmla="*/ 7 h 46"/>
                  <a:gd name="T6" fmla="*/ 20 w 24"/>
                  <a:gd name="T7" fmla="*/ 0 h 46"/>
                  <a:gd name="T8" fmla="*/ 21 w 24"/>
                  <a:gd name="T9" fmla="*/ 5 h 46"/>
                  <a:gd name="T10" fmla="*/ 24 w 24"/>
                  <a:gd name="T11" fmla="*/ 19 h 46"/>
                  <a:gd name="T12" fmla="*/ 17 w 24"/>
                  <a:gd name="T13" fmla="*/ 44 h 46"/>
                  <a:gd name="T14" fmla="*/ 0 w 24"/>
                  <a:gd name="T15" fmla="*/ 33 h 46"/>
                  <a:gd name="T16" fmla="*/ 2 w 24"/>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2" y="6"/>
                    </a:moveTo>
                    <a:cubicBezTo>
                      <a:pt x="2" y="6"/>
                      <a:pt x="5" y="1"/>
                      <a:pt x="6" y="1"/>
                    </a:cubicBezTo>
                    <a:cubicBezTo>
                      <a:pt x="6" y="1"/>
                      <a:pt x="12" y="6"/>
                      <a:pt x="13" y="7"/>
                    </a:cubicBezTo>
                    <a:cubicBezTo>
                      <a:pt x="13" y="7"/>
                      <a:pt x="20" y="2"/>
                      <a:pt x="20" y="0"/>
                    </a:cubicBezTo>
                    <a:cubicBezTo>
                      <a:pt x="20" y="0"/>
                      <a:pt x="21" y="2"/>
                      <a:pt x="21" y="5"/>
                    </a:cubicBezTo>
                    <a:cubicBezTo>
                      <a:pt x="22" y="7"/>
                      <a:pt x="24" y="19"/>
                      <a:pt x="24" y="19"/>
                    </a:cubicBezTo>
                    <a:cubicBezTo>
                      <a:pt x="24" y="19"/>
                      <a:pt x="19" y="43"/>
                      <a:pt x="17" y="44"/>
                    </a:cubicBezTo>
                    <a:cubicBezTo>
                      <a:pt x="14" y="46"/>
                      <a:pt x="0" y="38"/>
                      <a:pt x="0" y="33"/>
                    </a:cubicBezTo>
                    <a:cubicBezTo>
                      <a:pt x="0" y="29"/>
                      <a:pt x="1" y="8"/>
                      <a:pt x="2" y="6"/>
                    </a:cubicBezTo>
                    <a:close/>
                  </a:path>
                </a:pathLst>
              </a:custGeom>
              <a:solidFill>
                <a:srgbClr val="F5F7FC"/>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5" name="Freeform 91"/>
              <p:cNvSpPr/>
              <p:nvPr/>
            </p:nvSpPr>
            <p:spPr bwMode="auto">
              <a:xfrm>
                <a:off x="2424113" y="2852738"/>
                <a:ext cx="277812" cy="727075"/>
              </a:xfrm>
              <a:custGeom>
                <a:avLst/>
                <a:gdLst>
                  <a:gd name="T0" fmla="*/ 4 w 44"/>
                  <a:gd name="T1" fmla="*/ 114 h 115"/>
                  <a:gd name="T2" fmla="*/ 13 w 44"/>
                  <a:gd name="T3" fmla="*/ 114 h 115"/>
                  <a:gd name="T4" fmla="*/ 15 w 44"/>
                  <a:gd name="T5" fmla="*/ 109 h 115"/>
                  <a:gd name="T6" fmla="*/ 17 w 44"/>
                  <a:gd name="T7" fmla="*/ 107 h 115"/>
                  <a:gd name="T8" fmla="*/ 16 w 44"/>
                  <a:gd name="T9" fmla="*/ 99 h 115"/>
                  <a:gd name="T10" fmla="*/ 17 w 44"/>
                  <a:gd name="T11" fmla="*/ 71 h 115"/>
                  <a:gd name="T12" fmla="*/ 19 w 44"/>
                  <a:gd name="T13" fmla="*/ 61 h 115"/>
                  <a:gd name="T14" fmla="*/ 23 w 44"/>
                  <a:gd name="T15" fmla="*/ 35 h 115"/>
                  <a:gd name="T16" fmla="*/ 25 w 44"/>
                  <a:gd name="T17" fmla="*/ 52 h 115"/>
                  <a:gd name="T18" fmla="*/ 26 w 44"/>
                  <a:gd name="T19" fmla="*/ 66 h 115"/>
                  <a:gd name="T20" fmla="*/ 26 w 44"/>
                  <a:gd name="T21" fmla="*/ 78 h 115"/>
                  <a:gd name="T22" fmla="*/ 27 w 44"/>
                  <a:gd name="T23" fmla="*/ 90 h 115"/>
                  <a:gd name="T24" fmla="*/ 27 w 44"/>
                  <a:gd name="T25" fmla="*/ 112 h 115"/>
                  <a:gd name="T26" fmla="*/ 30 w 44"/>
                  <a:gd name="T27" fmla="*/ 115 h 115"/>
                  <a:gd name="T28" fmla="*/ 35 w 44"/>
                  <a:gd name="T29" fmla="*/ 114 h 115"/>
                  <a:gd name="T30" fmla="*/ 40 w 44"/>
                  <a:gd name="T31" fmla="*/ 114 h 115"/>
                  <a:gd name="T32" fmla="*/ 43 w 44"/>
                  <a:gd name="T33" fmla="*/ 107 h 115"/>
                  <a:gd name="T34" fmla="*/ 40 w 44"/>
                  <a:gd name="T35" fmla="*/ 105 h 115"/>
                  <a:gd name="T36" fmla="*/ 41 w 44"/>
                  <a:gd name="T37" fmla="*/ 101 h 115"/>
                  <a:gd name="T38" fmla="*/ 41 w 44"/>
                  <a:gd name="T39" fmla="*/ 87 h 115"/>
                  <a:gd name="T40" fmla="*/ 40 w 44"/>
                  <a:gd name="T41" fmla="*/ 68 h 115"/>
                  <a:gd name="T42" fmla="*/ 41 w 44"/>
                  <a:gd name="T43" fmla="*/ 24 h 115"/>
                  <a:gd name="T44" fmla="*/ 35 w 44"/>
                  <a:gd name="T45" fmla="*/ 0 h 115"/>
                  <a:gd name="T46" fmla="*/ 15 w 44"/>
                  <a:gd name="T47" fmla="*/ 1 h 115"/>
                  <a:gd name="T48" fmla="*/ 0 w 44"/>
                  <a:gd name="T49" fmla="*/ 28 h 115"/>
                  <a:gd name="T50" fmla="*/ 2 w 44"/>
                  <a:gd name="T51" fmla="*/ 36 h 115"/>
                  <a:gd name="T52" fmla="*/ 3 w 44"/>
                  <a:gd name="T53" fmla="*/ 47 h 115"/>
                  <a:gd name="T54" fmla="*/ 4 w 44"/>
                  <a:gd name="T55" fmla="*/ 81 h 115"/>
                  <a:gd name="T56" fmla="*/ 2 w 44"/>
                  <a:gd name="T57" fmla="*/ 90 h 115"/>
                  <a:gd name="T58" fmla="*/ 4 w 44"/>
                  <a:gd name="T59" fmla="*/ 100 h 115"/>
                  <a:gd name="T60" fmla="*/ 3 w 44"/>
                  <a:gd name="T61" fmla="*/ 105 h 115"/>
                  <a:gd name="T62" fmla="*/ 2 w 44"/>
                  <a:gd name="T63" fmla="*/ 107 h 115"/>
                  <a:gd name="T64" fmla="*/ 4 w 44"/>
                  <a:gd name="T65"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115">
                    <a:moveTo>
                      <a:pt x="4" y="114"/>
                    </a:moveTo>
                    <a:cubicBezTo>
                      <a:pt x="4" y="114"/>
                      <a:pt x="12" y="113"/>
                      <a:pt x="13" y="114"/>
                    </a:cubicBezTo>
                    <a:cubicBezTo>
                      <a:pt x="14" y="115"/>
                      <a:pt x="14" y="110"/>
                      <a:pt x="15" y="109"/>
                    </a:cubicBezTo>
                    <a:cubicBezTo>
                      <a:pt x="15" y="109"/>
                      <a:pt x="17" y="108"/>
                      <a:pt x="17" y="107"/>
                    </a:cubicBezTo>
                    <a:cubicBezTo>
                      <a:pt x="18" y="106"/>
                      <a:pt x="15" y="101"/>
                      <a:pt x="16" y="99"/>
                    </a:cubicBezTo>
                    <a:cubicBezTo>
                      <a:pt x="17" y="97"/>
                      <a:pt x="17" y="76"/>
                      <a:pt x="17" y="71"/>
                    </a:cubicBezTo>
                    <a:cubicBezTo>
                      <a:pt x="18" y="67"/>
                      <a:pt x="18" y="62"/>
                      <a:pt x="19" y="61"/>
                    </a:cubicBezTo>
                    <a:cubicBezTo>
                      <a:pt x="20" y="60"/>
                      <a:pt x="21" y="36"/>
                      <a:pt x="23" y="35"/>
                    </a:cubicBezTo>
                    <a:cubicBezTo>
                      <a:pt x="25" y="34"/>
                      <a:pt x="25" y="51"/>
                      <a:pt x="25" y="52"/>
                    </a:cubicBezTo>
                    <a:cubicBezTo>
                      <a:pt x="25" y="53"/>
                      <a:pt x="25" y="65"/>
                      <a:pt x="26" y="66"/>
                    </a:cubicBezTo>
                    <a:cubicBezTo>
                      <a:pt x="27" y="67"/>
                      <a:pt x="25" y="77"/>
                      <a:pt x="26" y="78"/>
                    </a:cubicBezTo>
                    <a:cubicBezTo>
                      <a:pt x="27" y="80"/>
                      <a:pt x="27" y="89"/>
                      <a:pt x="27" y="90"/>
                    </a:cubicBezTo>
                    <a:cubicBezTo>
                      <a:pt x="27" y="91"/>
                      <a:pt x="25" y="110"/>
                      <a:pt x="27" y="112"/>
                    </a:cubicBezTo>
                    <a:cubicBezTo>
                      <a:pt x="29" y="113"/>
                      <a:pt x="30" y="115"/>
                      <a:pt x="30" y="115"/>
                    </a:cubicBezTo>
                    <a:cubicBezTo>
                      <a:pt x="30" y="115"/>
                      <a:pt x="34" y="114"/>
                      <a:pt x="35" y="114"/>
                    </a:cubicBezTo>
                    <a:cubicBezTo>
                      <a:pt x="36" y="114"/>
                      <a:pt x="40" y="114"/>
                      <a:pt x="40" y="114"/>
                    </a:cubicBezTo>
                    <a:cubicBezTo>
                      <a:pt x="40" y="114"/>
                      <a:pt x="42" y="109"/>
                      <a:pt x="43" y="107"/>
                    </a:cubicBezTo>
                    <a:cubicBezTo>
                      <a:pt x="43" y="106"/>
                      <a:pt x="40" y="105"/>
                      <a:pt x="40" y="105"/>
                    </a:cubicBezTo>
                    <a:cubicBezTo>
                      <a:pt x="40" y="105"/>
                      <a:pt x="42" y="102"/>
                      <a:pt x="41" y="101"/>
                    </a:cubicBezTo>
                    <a:cubicBezTo>
                      <a:pt x="41" y="100"/>
                      <a:pt x="43" y="93"/>
                      <a:pt x="41" y="87"/>
                    </a:cubicBezTo>
                    <a:cubicBezTo>
                      <a:pt x="40" y="80"/>
                      <a:pt x="40" y="72"/>
                      <a:pt x="40" y="68"/>
                    </a:cubicBezTo>
                    <a:cubicBezTo>
                      <a:pt x="40" y="65"/>
                      <a:pt x="44" y="28"/>
                      <a:pt x="41" y="24"/>
                    </a:cubicBezTo>
                    <a:cubicBezTo>
                      <a:pt x="38" y="21"/>
                      <a:pt x="35" y="0"/>
                      <a:pt x="35" y="0"/>
                    </a:cubicBezTo>
                    <a:cubicBezTo>
                      <a:pt x="15" y="1"/>
                      <a:pt x="15" y="1"/>
                      <a:pt x="15" y="1"/>
                    </a:cubicBezTo>
                    <a:cubicBezTo>
                      <a:pt x="0" y="28"/>
                      <a:pt x="0" y="28"/>
                      <a:pt x="0" y="28"/>
                    </a:cubicBezTo>
                    <a:cubicBezTo>
                      <a:pt x="0" y="28"/>
                      <a:pt x="1" y="35"/>
                      <a:pt x="2" y="36"/>
                    </a:cubicBezTo>
                    <a:cubicBezTo>
                      <a:pt x="2" y="37"/>
                      <a:pt x="3" y="47"/>
                      <a:pt x="3" y="47"/>
                    </a:cubicBezTo>
                    <a:cubicBezTo>
                      <a:pt x="4" y="81"/>
                      <a:pt x="4" y="81"/>
                      <a:pt x="4" y="81"/>
                    </a:cubicBezTo>
                    <a:cubicBezTo>
                      <a:pt x="4" y="81"/>
                      <a:pt x="1" y="89"/>
                      <a:pt x="2" y="90"/>
                    </a:cubicBezTo>
                    <a:cubicBezTo>
                      <a:pt x="3" y="90"/>
                      <a:pt x="3" y="100"/>
                      <a:pt x="4" y="100"/>
                    </a:cubicBezTo>
                    <a:cubicBezTo>
                      <a:pt x="4" y="101"/>
                      <a:pt x="3" y="105"/>
                      <a:pt x="3" y="105"/>
                    </a:cubicBezTo>
                    <a:cubicBezTo>
                      <a:pt x="2" y="107"/>
                      <a:pt x="2" y="107"/>
                      <a:pt x="2" y="107"/>
                    </a:cubicBezTo>
                    <a:lnTo>
                      <a:pt x="4" y="114"/>
                    </a:lnTo>
                    <a:close/>
                  </a:path>
                </a:pathLst>
              </a:custGeom>
              <a:solidFill>
                <a:srgbClr val="26242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6" name="Freeform 92"/>
              <p:cNvSpPr/>
              <p:nvPr/>
            </p:nvSpPr>
            <p:spPr bwMode="auto">
              <a:xfrm>
                <a:off x="2436813" y="2865438"/>
                <a:ext cx="252412" cy="714375"/>
              </a:xfrm>
              <a:custGeom>
                <a:avLst/>
                <a:gdLst>
                  <a:gd name="T0" fmla="*/ 29 w 40"/>
                  <a:gd name="T1" fmla="*/ 0 h 113"/>
                  <a:gd name="T2" fmla="*/ 17 w 40"/>
                  <a:gd name="T3" fmla="*/ 2 h 113"/>
                  <a:gd name="T4" fmla="*/ 4 w 40"/>
                  <a:gd name="T5" fmla="*/ 25 h 113"/>
                  <a:gd name="T6" fmla="*/ 9 w 40"/>
                  <a:gd name="T7" fmla="*/ 30 h 113"/>
                  <a:gd name="T8" fmla="*/ 9 w 40"/>
                  <a:gd name="T9" fmla="*/ 40 h 113"/>
                  <a:gd name="T10" fmla="*/ 8 w 40"/>
                  <a:gd name="T11" fmla="*/ 49 h 113"/>
                  <a:gd name="T12" fmla="*/ 6 w 40"/>
                  <a:gd name="T13" fmla="*/ 68 h 113"/>
                  <a:gd name="T14" fmla="*/ 13 w 40"/>
                  <a:gd name="T15" fmla="*/ 70 h 113"/>
                  <a:gd name="T16" fmla="*/ 6 w 40"/>
                  <a:gd name="T17" fmla="*/ 77 h 113"/>
                  <a:gd name="T18" fmla="*/ 2 w 40"/>
                  <a:gd name="T19" fmla="*/ 81 h 113"/>
                  <a:gd name="T20" fmla="*/ 8 w 40"/>
                  <a:gd name="T21" fmla="*/ 91 h 113"/>
                  <a:gd name="T22" fmla="*/ 4 w 40"/>
                  <a:gd name="T23" fmla="*/ 88 h 113"/>
                  <a:gd name="T24" fmla="*/ 5 w 40"/>
                  <a:gd name="T25" fmla="*/ 97 h 113"/>
                  <a:gd name="T26" fmla="*/ 1 w 40"/>
                  <a:gd name="T27" fmla="*/ 95 h 113"/>
                  <a:gd name="T28" fmla="*/ 2 w 40"/>
                  <a:gd name="T29" fmla="*/ 98 h 113"/>
                  <a:gd name="T30" fmla="*/ 1 w 40"/>
                  <a:gd name="T31" fmla="*/ 103 h 113"/>
                  <a:gd name="T32" fmla="*/ 0 w 40"/>
                  <a:gd name="T33" fmla="*/ 104 h 113"/>
                  <a:gd name="T34" fmla="*/ 12 w 40"/>
                  <a:gd name="T35" fmla="*/ 105 h 113"/>
                  <a:gd name="T36" fmla="*/ 1 w 40"/>
                  <a:gd name="T37" fmla="*/ 108 h 113"/>
                  <a:gd name="T38" fmla="*/ 2 w 40"/>
                  <a:gd name="T39" fmla="*/ 112 h 113"/>
                  <a:gd name="T40" fmla="*/ 11 w 40"/>
                  <a:gd name="T41" fmla="*/ 112 h 113"/>
                  <a:gd name="T42" fmla="*/ 13 w 40"/>
                  <a:gd name="T43" fmla="*/ 107 h 113"/>
                  <a:gd name="T44" fmla="*/ 15 w 40"/>
                  <a:gd name="T45" fmla="*/ 105 h 113"/>
                  <a:gd name="T46" fmla="*/ 14 w 40"/>
                  <a:gd name="T47" fmla="*/ 97 h 113"/>
                  <a:gd name="T48" fmla="*/ 15 w 40"/>
                  <a:gd name="T49" fmla="*/ 69 h 113"/>
                  <a:gd name="T50" fmla="*/ 17 w 40"/>
                  <a:gd name="T51" fmla="*/ 59 h 113"/>
                  <a:gd name="T52" fmla="*/ 21 w 40"/>
                  <a:gd name="T53" fmla="*/ 33 h 113"/>
                  <a:gd name="T54" fmla="*/ 23 w 40"/>
                  <a:gd name="T55" fmla="*/ 50 h 113"/>
                  <a:gd name="T56" fmla="*/ 24 w 40"/>
                  <a:gd name="T57" fmla="*/ 64 h 113"/>
                  <a:gd name="T58" fmla="*/ 24 w 40"/>
                  <a:gd name="T59" fmla="*/ 76 h 113"/>
                  <a:gd name="T60" fmla="*/ 25 w 40"/>
                  <a:gd name="T61" fmla="*/ 88 h 113"/>
                  <a:gd name="T62" fmla="*/ 25 w 40"/>
                  <a:gd name="T63" fmla="*/ 110 h 113"/>
                  <a:gd name="T64" fmla="*/ 28 w 40"/>
                  <a:gd name="T65" fmla="*/ 113 h 113"/>
                  <a:gd name="T66" fmla="*/ 33 w 40"/>
                  <a:gd name="T67" fmla="*/ 112 h 113"/>
                  <a:gd name="T68" fmla="*/ 34 w 40"/>
                  <a:gd name="T69" fmla="*/ 112 h 113"/>
                  <a:gd name="T70" fmla="*/ 32 w 40"/>
                  <a:gd name="T71" fmla="*/ 105 h 113"/>
                  <a:gd name="T72" fmla="*/ 28 w 40"/>
                  <a:gd name="T73" fmla="*/ 106 h 113"/>
                  <a:gd name="T74" fmla="*/ 33 w 40"/>
                  <a:gd name="T75" fmla="*/ 102 h 113"/>
                  <a:gd name="T76" fmla="*/ 27 w 40"/>
                  <a:gd name="T77" fmla="*/ 101 h 113"/>
                  <a:gd name="T78" fmla="*/ 27 w 40"/>
                  <a:gd name="T79" fmla="*/ 95 h 113"/>
                  <a:gd name="T80" fmla="*/ 32 w 40"/>
                  <a:gd name="T81" fmla="*/ 79 h 113"/>
                  <a:gd name="T82" fmla="*/ 28 w 40"/>
                  <a:gd name="T83" fmla="*/ 79 h 113"/>
                  <a:gd name="T84" fmla="*/ 35 w 40"/>
                  <a:gd name="T85" fmla="*/ 67 h 113"/>
                  <a:gd name="T86" fmla="*/ 26 w 40"/>
                  <a:gd name="T87" fmla="*/ 75 h 113"/>
                  <a:gd name="T88" fmla="*/ 33 w 40"/>
                  <a:gd name="T89" fmla="*/ 51 h 113"/>
                  <a:gd name="T90" fmla="*/ 25 w 40"/>
                  <a:gd name="T91" fmla="*/ 58 h 113"/>
                  <a:gd name="T92" fmla="*/ 30 w 40"/>
                  <a:gd name="T93" fmla="*/ 39 h 113"/>
                  <a:gd name="T94" fmla="*/ 25 w 40"/>
                  <a:gd name="T95" fmla="*/ 49 h 113"/>
                  <a:gd name="T96" fmla="*/ 25 w 40"/>
                  <a:gd name="T97" fmla="*/ 32 h 113"/>
                  <a:gd name="T98" fmla="*/ 25 w 40"/>
                  <a:gd name="T99" fmla="*/ 23 h 113"/>
                  <a:gd name="T100" fmla="*/ 28 w 40"/>
                  <a:gd name="T101" fmla="*/ 32 h 113"/>
                  <a:gd name="T102" fmla="*/ 40 w 40"/>
                  <a:gd name="T103" fmla="*/ 31 h 113"/>
                  <a:gd name="T104" fmla="*/ 40 w 40"/>
                  <a:gd name="T105" fmla="*/ 25 h 113"/>
                  <a:gd name="T106" fmla="*/ 29 w 40"/>
                  <a:gd name="T10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113">
                    <a:moveTo>
                      <a:pt x="29" y="0"/>
                    </a:moveTo>
                    <a:cubicBezTo>
                      <a:pt x="17" y="2"/>
                      <a:pt x="17" y="2"/>
                      <a:pt x="17" y="2"/>
                    </a:cubicBezTo>
                    <a:cubicBezTo>
                      <a:pt x="4" y="25"/>
                      <a:pt x="4" y="25"/>
                      <a:pt x="4" y="25"/>
                    </a:cubicBezTo>
                    <a:cubicBezTo>
                      <a:pt x="9" y="30"/>
                      <a:pt x="9" y="30"/>
                      <a:pt x="9" y="30"/>
                    </a:cubicBezTo>
                    <a:cubicBezTo>
                      <a:pt x="9" y="30"/>
                      <a:pt x="9" y="39"/>
                      <a:pt x="9" y="40"/>
                    </a:cubicBezTo>
                    <a:cubicBezTo>
                      <a:pt x="9" y="40"/>
                      <a:pt x="8" y="49"/>
                      <a:pt x="8" y="49"/>
                    </a:cubicBezTo>
                    <a:cubicBezTo>
                      <a:pt x="8" y="49"/>
                      <a:pt x="5" y="65"/>
                      <a:pt x="6" y="68"/>
                    </a:cubicBezTo>
                    <a:cubicBezTo>
                      <a:pt x="7" y="72"/>
                      <a:pt x="10" y="71"/>
                      <a:pt x="13" y="70"/>
                    </a:cubicBezTo>
                    <a:cubicBezTo>
                      <a:pt x="13" y="70"/>
                      <a:pt x="5" y="74"/>
                      <a:pt x="6" y="77"/>
                    </a:cubicBezTo>
                    <a:cubicBezTo>
                      <a:pt x="6" y="81"/>
                      <a:pt x="2" y="81"/>
                      <a:pt x="2" y="81"/>
                    </a:cubicBezTo>
                    <a:cubicBezTo>
                      <a:pt x="2" y="81"/>
                      <a:pt x="6" y="90"/>
                      <a:pt x="8" y="91"/>
                    </a:cubicBezTo>
                    <a:cubicBezTo>
                      <a:pt x="8" y="91"/>
                      <a:pt x="5" y="89"/>
                      <a:pt x="4" y="88"/>
                    </a:cubicBezTo>
                    <a:cubicBezTo>
                      <a:pt x="4" y="88"/>
                      <a:pt x="3" y="95"/>
                      <a:pt x="5" y="97"/>
                    </a:cubicBezTo>
                    <a:cubicBezTo>
                      <a:pt x="5" y="97"/>
                      <a:pt x="3" y="96"/>
                      <a:pt x="1" y="95"/>
                    </a:cubicBezTo>
                    <a:cubicBezTo>
                      <a:pt x="1" y="97"/>
                      <a:pt x="1" y="98"/>
                      <a:pt x="2" y="98"/>
                    </a:cubicBezTo>
                    <a:cubicBezTo>
                      <a:pt x="2" y="99"/>
                      <a:pt x="1" y="103"/>
                      <a:pt x="1" y="103"/>
                    </a:cubicBezTo>
                    <a:cubicBezTo>
                      <a:pt x="0" y="104"/>
                      <a:pt x="0" y="104"/>
                      <a:pt x="0" y="104"/>
                    </a:cubicBezTo>
                    <a:cubicBezTo>
                      <a:pt x="2" y="105"/>
                      <a:pt x="10" y="105"/>
                      <a:pt x="12" y="105"/>
                    </a:cubicBezTo>
                    <a:cubicBezTo>
                      <a:pt x="12" y="105"/>
                      <a:pt x="4" y="106"/>
                      <a:pt x="1" y="108"/>
                    </a:cubicBezTo>
                    <a:cubicBezTo>
                      <a:pt x="2" y="112"/>
                      <a:pt x="2" y="112"/>
                      <a:pt x="2" y="112"/>
                    </a:cubicBezTo>
                    <a:cubicBezTo>
                      <a:pt x="2" y="112"/>
                      <a:pt x="10" y="111"/>
                      <a:pt x="11" y="112"/>
                    </a:cubicBezTo>
                    <a:cubicBezTo>
                      <a:pt x="12" y="113"/>
                      <a:pt x="12" y="108"/>
                      <a:pt x="13" y="107"/>
                    </a:cubicBezTo>
                    <a:cubicBezTo>
                      <a:pt x="13" y="107"/>
                      <a:pt x="15" y="106"/>
                      <a:pt x="15" y="105"/>
                    </a:cubicBezTo>
                    <a:cubicBezTo>
                      <a:pt x="16" y="104"/>
                      <a:pt x="13" y="99"/>
                      <a:pt x="14" y="97"/>
                    </a:cubicBezTo>
                    <a:cubicBezTo>
                      <a:pt x="15" y="95"/>
                      <a:pt x="15" y="74"/>
                      <a:pt x="15" y="69"/>
                    </a:cubicBezTo>
                    <a:cubicBezTo>
                      <a:pt x="16" y="65"/>
                      <a:pt x="16" y="60"/>
                      <a:pt x="17" y="59"/>
                    </a:cubicBezTo>
                    <a:cubicBezTo>
                      <a:pt x="18" y="58"/>
                      <a:pt x="19" y="34"/>
                      <a:pt x="21" y="33"/>
                    </a:cubicBezTo>
                    <a:cubicBezTo>
                      <a:pt x="23" y="32"/>
                      <a:pt x="23" y="49"/>
                      <a:pt x="23" y="50"/>
                    </a:cubicBezTo>
                    <a:cubicBezTo>
                      <a:pt x="23" y="51"/>
                      <a:pt x="23" y="63"/>
                      <a:pt x="24" y="64"/>
                    </a:cubicBezTo>
                    <a:cubicBezTo>
                      <a:pt x="25" y="65"/>
                      <a:pt x="23" y="75"/>
                      <a:pt x="24" y="76"/>
                    </a:cubicBezTo>
                    <a:cubicBezTo>
                      <a:pt x="25" y="78"/>
                      <a:pt x="25" y="87"/>
                      <a:pt x="25" y="88"/>
                    </a:cubicBezTo>
                    <a:cubicBezTo>
                      <a:pt x="25" y="89"/>
                      <a:pt x="23" y="108"/>
                      <a:pt x="25" y="110"/>
                    </a:cubicBezTo>
                    <a:cubicBezTo>
                      <a:pt x="27" y="111"/>
                      <a:pt x="28" y="113"/>
                      <a:pt x="28" y="113"/>
                    </a:cubicBezTo>
                    <a:cubicBezTo>
                      <a:pt x="28" y="113"/>
                      <a:pt x="32" y="112"/>
                      <a:pt x="33" y="112"/>
                    </a:cubicBezTo>
                    <a:cubicBezTo>
                      <a:pt x="33" y="112"/>
                      <a:pt x="33" y="112"/>
                      <a:pt x="34" y="112"/>
                    </a:cubicBezTo>
                    <a:cubicBezTo>
                      <a:pt x="32" y="105"/>
                      <a:pt x="32" y="105"/>
                      <a:pt x="32" y="105"/>
                    </a:cubicBezTo>
                    <a:cubicBezTo>
                      <a:pt x="32" y="105"/>
                      <a:pt x="29" y="106"/>
                      <a:pt x="28" y="106"/>
                    </a:cubicBezTo>
                    <a:cubicBezTo>
                      <a:pt x="29" y="105"/>
                      <a:pt x="32" y="103"/>
                      <a:pt x="33" y="102"/>
                    </a:cubicBezTo>
                    <a:cubicBezTo>
                      <a:pt x="34" y="101"/>
                      <a:pt x="28" y="103"/>
                      <a:pt x="27" y="101"/>
                    </a:cubicBezTo>
                    <a:cubicBezTo>
                      <a:pt x="27" y="99"/>
                      <a:pt x="26" y="96"/>
                      <a:pt x="27" y="95"/>
                    </a:cubicBezTo>
                    <a:cubicBezTo>
                      <a:pt x="28" y="94"/>
                      <a:pt x="32" y="81"/>
                      <a:pt x="32" y="79"/>
                    </a:cubicBezTo>
                    <a:cubicBezTo>
                      <a:pt x="32" y="79"/>
                      <a:pt x="29" y="79"/>
                      <a:pt x="28" y="79"/>
                    </a:cubicBezTo>
                    <a:cubicBezTo>
                      <a:pt x="28" y="78"/>
                      <a:pt x="35" y="70"/>
                      <a:pt x="35" y="67"/>
                    </a:cubicBezTo>
                    <a:cubicBezTo>
                      <a:pt x="35" y="67"/>
                      <a:pt x="29" y="75"/>
                      <a:pt x="26" y="75"/>
                    </a:cubicBezTo>
                    <a:cubicBezTo>
                      <a:pt x="26" y="75"/>
                      <a:pt x="27" y="55"/>
                      <a:pt x="33" y="51"/>
                    </a:cubicBezTo>
                    <a:cubicBezTo>
                      <a:pt x="33" y="51"/>
                      <a:pt x="26" y="55"/>
                      <a:pt x="25" y="58"/>
                    </a:cubicBezTo>
                    <a:cubicBezTo>
                      <a:pt x="25" y="58"/>
                      <a:pt x="30" y="42"/>
                      <a:pt x="30" y="39"/>
                    </a:cubicBezTo>
                    <a:cubicBezTo>
                      <a:pt x="30" y="39"/>
                      <a:pt x="27" y="49"/>
                      <a:pt x="25" y="49"/>
                    </a:cubicBezTo>
                    <a:cubicBezTo>
                      <a:pt x="25" y="49"/>
                      <a:pt x="24" y="32"/>
                      <a:pt x="25" y="32"/>
                    </a:cubicBezTo>
                    <a:cubicBezTo>
                      <a:pt x="26" y="32"/>
                      <a:pt x="25" y="23"/>
                      <a:pt x="25" y="23"/>
                    </a:cubicBezTo>
                    <a:cubicBezTo>
                      <a:pt x="25" y="23"/>
                      <a:pt x="26" y="30"/>
                      <a:pt x="28" y="32"/>
                    </a:cubicBezTo>
                    <a:cubicBezTo>
                      <a:pt x="29" y="33"/>
                      <a:pt x="33" y="34"/>
                      <a:pt x="40" y="31"/>
                    </a:cubicBezTo>
                    <a:cubicBezTo>
                      <a:pt x="40" y="29"/>
                      <a:pt x="40" y="27"/>
                      <a:pt x="40" y="25"/>
                    </a:cubicBezTo>
                    <a:lnTo>
                      <a:pt x="29" y="0"/>
                    </a:ln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7" name="Freeform 93"/>
              <p:cNvSpPr/>
              <p:nvPr/>
            </p:nvSpPr>
            <p:spPr bwMode="auto">
              <a:xfrm>
                <a:off x="2505075" y="2530475"/>
                <a:ext cx="120650" cy="220663"/>
              </a:xfrm>
              <a:custGeom>
                <a:avLst/>
                <a:gdLst>
                  <a:gd name="T0" fmla="*/ 0 w 19"/>
                  <a:gd name="T1" fmla="*/ 0 h 35"/>
                  <a:gd name="T2" fmla="*/ 4 w 19"/>
                  <a:gd name="T3" fmla="*/ 7 h 35"/>
                  <a:gd name="T4" fmla="*/ 6 w 19"/>
                  <a:gd name="T5" fmla="*/ 4 h 35"/>
                  <a:gd name="T6" fmla="*/ 9 w 19"/>
                  <a:gd name="T7" fmla="*/ 7 h 35"/>
                  <a:gd name="T8" fmla="*/ 7 w 19"/>
                  <a:gd name="T9" fmla="*/ 20 h 35"/>
                  <a:gd name="T10" fmla="*/ 11 w 19"/>
                  <a:gd name="T11" fmla="*/ 22 h 35"/>
                  <a:gd name="T12" fmla="*/ 11 w 19"/>
                  <a:gd name="T13" fmla="*/ 8 h 35"/>
                  <a:gd name="T14" fmla="*/ 11 w 19"/>
                  <a:gd name="T15" fmla="*/ 3 h 35"/>
                  <a:gd name="T16" fmla="*/ 10 w 19"/>
                  <a:gd name="T17" fmla="*/ 2 h 35"/>
                  <a:gd name="T18" fmla="*/ 10 w 19"/>
                  <a:gd name="T19" fmla="*/ 1 h 35"/>
                  <a:gd name="T20" fmla="*/ 19 w 19"/>
                  <a:gd name="T21" fmla="*/ 8 h 35"/>
                  <a:gd name="T22" fmla="*/ 12 w 19"/>
                  <a:gd name="T23" fmla="*/ 5 h 35"/>
                  <a:gd name="T24" fmla="*/ 12 w 19"/>
                  <a:gd name="T25" fmla="*/ 8 h 35"/>
                  <a:gd name="T26" fmla="*/ 17 w 19"/>
                  <a:gd name="T27" fmla="*/ 23 h 35"/>
                  <a:gd name="T28" fmla="*/ 9 w 19"/>
                  <a:gd name="T29" fmla="*/ 34 h 35"/>
                  <a:gd name="T30" fmla="*/ 3 w 19"/>
                  <a:gd name="T31" fmla="*/ 30 h 35"/>
                  <a:gd name="T32" fmla="*/ 4 w 19"/>
                  <a:gd name="T33" fmla="*/ 13 h 35"/>
                  <a:gd name="T34" fmla="*/ 4 w 19"/>
                  <a:gd name="T35" fmla="*/ 23 h 35"/>
                  <a:gd name="T36" fmla="*/ 6 w 19"/>
                  <a:gd name="T37" fmla="*/ 24 h 35"/>
                  <a:gd name="T38" fmla="*/ 5 w 19"/>
                  <a:gd name="T39" fmla="*/ 10 h 35"/>
                  <a:gd name="T40" fmla="*/ 7 w 19"/>
                  <a:gd name="T41" fmla="*/ 7 h 35"/>
                  <a:gd name="T42" fmla="*/ 6 w 19"/>
                  <a:gd name="T43" fmla="*/ 6 h 35"/>
                  <a:gd name="T44" fmla="*/ 3 w 19"/>
                  <a:gd name="T45" fmla="*/ 8 h 35"/>
                  <a:gd name="T46" fmla="*/ 0 w 19"/>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35">
                    <a:moveTo>
                      <a:pt x="0" y="0"/>
                    </a:moveTo>
                    <a:cubicBezTo>
                      <a:pt x="0" y="0"/>
                      <a:pt x="2" y="6"/>
                      <a:pt x="4" y="7"/>
                    </a:cubicBezTo>
                    <a:cubicBezTo>
                      <a:pt x="6" y="4"/>
                      <a:pt x="6" y="4"/>
                      <a:pt x="6" y="4"/>
                    </a:cubicBezTo>
                    <a:cubicBezTo>
                      <a:pt x="9" y="7"/>
                      <a:pt x="9" y="7"/>
                      <a:pt x="9" y="7"/>
                    </a:cubicBezTo>
                    <a:cubicBezTo>
                      <a:pt x="7" y="20"/>
                      <a:pt x="7" y="20"/>
                      <a:pt x="7" y="20"/>
                    </a:cubicBezTo>
                    <a:cubicBezTo>
                      <a:pt x="11" y="22"/>
                      <a:pt x="11" y="22"/>
                      <a:pt x="11" y="22"/>
                    </a:cubicBezTo>
                    <a:cubicBezTo>
                      <a:pt x="11" y="8"/>
                      <a:pt x="11" y="8"/>
                      <a:pt x="11" y="8"/>
                    </a:cubicBezTo>
                    <a:cubicBezTo>
                      <a:pt x="11" y="3"/>
                      <a:pt x="11" y="3"/>
                      <a:pt x="11" y="3"/>
                    </a:cubicBezTo>
                    <a:cubicBezTo>
                      <a:pt x="10" y="2"/>
                      <a:pt x="10" y="2"/>
                      <a:pt x="10" y="2"/>
                    </a:cubicBezTo>
                    <a:cubicBezTo>
                      <a:pt x="10" y="1"/>
                      <a:pt x="10" y="1"/>
                      <a:pt x="10" y="1"/>
                    </a:cubicBezTo>
                    <a:cubicBezTo>
                      <a:pt x="19" y="8"/>
                      <a:pt x="19" y="8"/>
                      <a:pt x="19" y="8"/>
                    </a:cubicBezTo>
                    <a:cubicBezTo>
                      <a:pt x="19" y="8"/>
                      <a:pt x="13" y="5"/>
                      <a:pt x="12" y="5"/>
                    </a:cubicBezTo>
                    <a:cubicBezTo>
                      <a:pt x="12" y="8"/>
                      <a:pt x="12" y="8"/>
                      <a:pt x="12" y="8"/>
                    </a:cubicBezTo>
                    <a:cubicBezTo>
                      <a:pt x="12" y="8"/>
                      <a:pt x="16" y="17"/>
                      <a:pt x="17" y="23"/>
                    </a:cubicBezTo>
                    <a:cubicBezTo>
                      <a:pt x="18" y="28"/>
                      <a:pt x="9" y="34"/>
                      <a:pt x="9" y="34"/>
                    </a:cubicBezTo>
                    <a:cubicBezTo>
                      <a:pt x="10" y="35"/>
                      <a:pt x="3" y="30"/>
                      <a:pt x="3" y="30"/>
                    </a:cubicBezTo>
                    <a:cubicBezTo>
                      <a:pt x="3" y="30"/>
                      <a:pt x="4" y="16"/>
                      <a:pt x="4" y="13"/>
                    </a:cubicBezTo>
                    <a:cubicBezTo>
                      <a:pt x="4" y="13"/>
                      <a:pt x="5" y="19"/>
                      <a:pt x="4" y="23"/>
                    </a:cubicBezTo>
                    <a:cubicBezTo>
                      <a:pt x="4" y="23"/>
                      <a:pt x="6" y="24"/>
                      <a:pt x="6" y="24"/>
                    </a:cubicBezTo>
                    <a:cubicBezTo>
                      <a:pt x="6" y="24"/>
                      <a:pt x="5" y="11"/>
                      <a:pt x="5" y="10"/>
                    </a:cubicBezTo>
                    <a:cubicBezTo>
                      <a:pt x="5" y="8"/>
                      <a:pt x="6" y="7"/>
                      <a:pt x="7" y="7"/>
                    </a:cubicBezTo>
                    <a:cubicBezTo>
                      <a:pt x="6" y="6"/>
                      <a:pt x="6" y="6"/>
                      <a:pt x="6" y="6"/>
                    </a:cubicBezTo>
                    <a:cubicBezTo>
                      <a:pt x="3" y="8"/>
                      <a:pt x="3" y="8"/>
                      <a:pt x="3" y="8"/>
                    </a:cubicBezTo>
                    <a:cubicBezTo>
                      <a:pt x="3" y="8"/>
                      <a:pt x="1" y="5"/>
                      <a:pt x="0" y="0"/>
                    </a:cubicBezTo>
                    <a:close/>
                  </a:path>
                </a:pathLst>
              </a:custGeom>
              <a:solidFill>
                <a:srgbClr val="CFD0D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8" name="Freeform 94"/>
              <p:cNvSpPr/>
              <p:nvPr/>
            </p:nvSpPr>
            <p:spPr bwMode="auto">
              <a:xfrm>
                <a:off x="2530475" y="2543175"/>
                <a:ext cx="76200" cy="360363"/>
              </a:xfrm>
              <a:custGeom>
                <a:avLst/>
                <a:gdLst>
                  <a:gd name="T0" fmla="*/ 1 w 12"/>
                  <a:gd name="T1" fmla="*/ 50 h 57"/>
                  <a:gd name="T2" fmla="*/ 6 w 12"/>
                  <a:gd name="T3" fmla="*/ 57 h 57"/>
                  <a:gd name="T4" fmla="*/ 11 w 12"/>
                  <a:gd name="T5" fmla="*/ 52 h 57"/>
                  <a:gd name="T6" fmla="*/ 7 w 12"/>
                  <a:gd name="T7" fmla="*/ 6 h 57"/>
                  <a:gd name="T8" fmla="*/ 8 w 12"/>
                  <a:gd name="T9" fmla="*/ 2 h 57"/>
                  <a:gd name="T10" fmla="*/ 6 w 12"/>
                  <a:gd name="T11" fmla="*/ 0 h 57"/>
                  <a:gd name="T12" fmla="*/ 2 w 12"/>
                  <a:gd name="T13" fmla="*/ 2 h 57"/>
                  <a:gd name="T14" fmla="*/ 4 w 12"/>
                  <a:gd name="T15" fmla="*/ 5 h 57"/>
                  <a:gd name="T16" fmla="*/ 1 w 12"/>
                  <a:gd name="T17" fmla="*/ 32 h 57"/>
                  <a:gd name="T18" fmla="*/ 1 w 12"/>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7">
                    <a:moveTo>
                      <a:pt x="1" y="50"/>
                    </a:moveTo>
                    <a:cubicBezTo>
                      <a:pt x="6" y="57"/>
                      <a:pt x="6" y="57"/>
                      <a:pt x="6" y="57"/>
                    </a:cubicBezTo>
                    <a:cubicBezTo>
                      <a:pt x="11" y="52"/>
                      <a:pt x="11" y="52"/>
                      <a:pt x="11" y="52"/>
                    </a:cubicBezTo>
                    <a:cubicBezTo>
                      <a:pt x="11" y="52"/>
                      <a:pt x="12" y="15"/>
                      <a:pt x="7" y="6"/>
                    </a:cubicBezTo>
                    <a:cubicBezTo>
                      <a:pt x="7" y="6"/>
                      <a:pt x="7" y="3"/>
                      <a:pt x="8" y="2"/>
                    </a:cubicBezTo>
                    <a:cubicBezTo>
                      <a:pt x="8" y="2"/>
                      <a:pt x="8" y="1"/>
                      <a:pt x="6" y="0"/>
                    </a:cubicBezTo>
                    <a:cubicBezTo>
                      <a:pt x="2" y="2"/>
                      <a:pt x="2" y="2"/>
                      <a:pt x="2" y="2"/>
                    </a:cubicBezTo>
                    <a:cubicBezTo>
                      <a:pt x="4" y="5"/>
                      <a:pt x="4" y="5"/>
                      <a:pt x="4" y="5"/>
                    </a:cubicBezTo>
                    <a:cubicBezTo>
                      <a:pt x="4" y="5"/>
                      <a:pt x="0" y="21"/>
                      <a:pt x="1" y="32"/>
                    </a:cubicBezTo>
                    <a:lnTo>
                      <a:pt x="1" y="50"/>
                    </a:lnTo>
                    <a:close/>
                  </a:path>
                </a:pathLst>
              </a:custGeom>
              <a:solidFill>
                <a:srgbClr val="A41F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9" name="Freeform 95"/>
              <p:cNvSpPr/>
              <p:nvPr/>
            </p:nvSpPr>
            <p:spPr bwMode="auto">
              <a:xfrm>
                <a:off x="2568575" y="2909888"/>
                <a:ext cx="38100" cy="25400"/>
              </a:xfrm>
              <a:custGeom>
                <a:avLst/>
                <a:gdLst>
                  <a:gd name="T0" fmla="*/ 5 w 6"/>
                  <a:gd name="T1" fmla="*/ 0 h 4"/>
                  <a:gd name="T2" fmla="*/ 1 w 6"/>
                  <a:gd name="T3" fmla="*/ 0 h 4"/>
                  <a:gd name="T4" fmla="*/ 1 w 6"/>
                  <a:gd name="T5" fmla="*/ 4 h 4"/>
                  <a:gd name="T6" fmla="*/ 6 w 6"/>
                  <a:gd name="T7" fmla="*/ 4 h 4"/>
                  <a:gd name="T8" fmla="*/ 1 w 6"/>
                  <a:gd name="T9" fmla="*/ 3 h 4"/>
                  <a:gd name="T10" fmla="*/ 1 w 6"/>
                  <a:gd name="T11" fmla="*/ 1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cubicBezTo>
                      <a:pt x="5" y="0"/>
                      <a:pt x="1" y="0"/>
                      <a:pt x="1" y="0"/>
                    </a:cubicBezTo>
                    <a:cubicBezTo>
                      <a:pt x="0" y="1"/>
                      <a:pt x="0" y="3"/>
                      <a:pt x="1" y="4"/>
                    </a:cubicBezTo>
                    <a:cubicBezTo>
                      <a:pt x="1" y="4"/>
                      <a:pt x="4" y="4"/>
                      <a:pt x="6" y="4"/>
                    </a:cubicBezTo>
                    <a:cubicBezTo>
                      <a:pt x="6" y="4"/>
                      <a:pt x="1" y="4"/>
                      <a:pt x="1" y="3"/>
                    </a:cubicBezTo>
                    <a:cubicBezTo>
                      <a:pt x="1" y="2"/>
                      <a:pt x="1" y="1"/>
                      <a:pt x="1" y="1"/>
                    </a:cubicBezTo>
                    <a:cubicBezTo>
                      <a:pt x="1" y="1"/>
                      <a:pt x="1" y="0"/>
                      <a:pt x="5" y="0"/>
                    </a:cubicBezTo>
                    <a:close/>
                  </a:path>
                </a:pathLst>
              </a:custGeom>
              <a:solidFill>
                <a:srgbClr val="AF8576"/>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0" name="Freeform 96"/>
              <p:cNvSpPr/>
              <p:nvPr/>
            </p:nvSpPr>
            <p:spPr bwMode="auto">
              <a:xfrm>
                <a:off x="2354263" y="2986088"/>
                <a:ext cx="76200" cy="36513"/>
              </a:xfrm>
              <a:custGeom>
                <a:avLst/>
                <a:gdLst>
                  <a:gd name="T0" fmla="*/ 4 w 12"/>
                  <a:gd name="T1" fmla="*/ 1 h 6"/>
                  <a:gd name="T2" fmla="*/ 4 w 12"/>
                  <a:gd name="T3" fmla="*/ 5 h 6"/>
                  <a:gd name="T4" fmla="*/ 12 w 12"/>
                  <a:gd name="T5" fmla="*/ 5 h 6"/>
                  <a:gd name="T6" fmla="*/ 12 w 12"/>
                  <a:gd name="T7" fmla="*/ 0 h 6"/>
                  <a:gd name="T8" fmla="*/ 4 w 12"/>
                  <a:gd name="T9" fmla="*/ 1 h 6"/>
                </a:gdLst>
                <a:ahLst/>
                <a:cxnLst>
                  <a:cxn ang="0">
                    <a:pos x="T0" y="T1"/>
                  </a:cxn>
                  <a:cxn ang="0">
                    <a:pos x="T2" y="T3"/>
                  </a:cxn>
                  <a:cxn ang="0">
                    <a:pos x="T4" y="T5"/>
                  </a:cxn>
                  <a:cxn ang="0">
                    <a:pos x="T6" y="T7"/>
                  </a:cxn>
                  <a:cxn ang="0">
                    <a:pos x="T8" y="T9"/>
                  </a:cxn>
                </a:cxnLst>
                <a:rect l="0" t="0" r="r" b="b"/>
                <a:pathLst>
                  <a:path w="12" h="6">
                    <a:moveTo>
                      <a:pt x="4" y="1"/>
                    </a:moveTo>
                    <a:cubicBezTo>
                      <a:pt x="4" y="1"/>
                      <a:pt x="0" y="4"/>
                      <a:pt x="4" y="5"/>
                    </a:cubicBezTo>
                    <a:cubicBezTo>
                      <a:pt x="8" y="6"/>
                      <a:pt x="12" y="5"/>
                      <a:pt x="12" y="5"/>
                    </a:cubicBezTo>
                    <a:cubicBezTo>
                      <a:pt x="12" y="0"/>
                      <a:pt x="12" y="0"/>
                      <a:pt x="12" y="0"/>
                    </a:cubicBezTo>
                    <a:lnTo>
                      <a:pt x="4" y="1"/>
                    </a:lnTo>
                    <a:close/>
                  </a:path>
                </a:pathLst>
              </a:custGeom>
              <a:solidFill>
                <a:srgbClr val="F5F7FC"/>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1" name="Freeform 97"/>
              <p:cNvSpPr/>
              <p:nvPr/>
            </p:nvSpPr>
            <p:spPr bwMode="auto">
              <a:xfrm>
                <a:off x="2366963" y="2511425"/>
                <a:ext cx="188912" cy="555625"/>
              </a:xfrm>
              <a:custGeom>
                <a:avLst/>
                <a:gdLst>
                  <a:gd name="T0" fmla="*/ 0 w 30"/>
                  <a:gd name="T1" fmla="*/ 79 h 88"/>
                  <a:gd name="T2" fmla="*/ 8 w 30"/>
                  <a:gd name="T3" fmla="*/ 78 h 88"/>
                  <a:gd name="T4" fmla="*/ 10 w 30"/>
                  <a:gd name="T5" fmla="*/ 88 h 88"/>
                  <a:gd name="T6" fmla="*/ 28 w 30"/>
                  <a:gd name="T7" fmla="*/ 88 h 88"/>
                  <a:gd name="T8" fmla="*/ 30 w 30"/>
                  <a:gd name="T9" fmla="*/ 41 h 88"/>
                  <a:gd name="T10" fmla="*/ 23 w 30"/>
                  <a:gd name="T11" fmla="*/ 0 h 88"/>
                  <a:gd name="T12" fmla="*/ 15 w 30"/>
                  <a:gd name="T13" fmla="*/ 6 h 88"/>
                  <a:gd name="T14" fmla="*/ 5 w 30"/>
                  <a:gd name="T15" fmla="*/ 11 h 88"/>
                  <a:gd name="T16" fmla="*/ 2 w 30"/>
                  <a:gd name="T17" fmla="*/ 32 h 88"/>
                  <a:gd name="T18" fmla="*/ 0 w 30"/>
                  <a:gd name="T19"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8">
                    <a:moveTo>
                      <a:pt x="0" y="79"/>
                    </a:moveTo>
                    <a:cubicBezTo>
                      <a:pt x="0" y="79"/>
                      <a:pt x="7" y="77"/>
                      <a:pt x="8" y="78"/>
                    </a:cubicBezTo>
                    <a:cubicBezTo>
                      <a:pt x="8" y="78"/>
                      <a:pt x="8" y="87"/>
                      <a:pt x="10" y="88"/>
                    </a:cubicBezTo>
                    <a:cubicBezTo>
                      <a:pt x="10" y="88"/>
                      <a:pt x="26" y="88"/>
                      <a:pt x="28" y="88"/>
                    </a:cubicBezTo>
                    <a:cubicBezTo>
                      <a:pt x="28" y="88"/>
                      <a:pt x="30" y="45"/>
                      <a:pt x="30" y="41"/>
                    </a:cubicBezTo>
                    <a:cubicBezTo>
                      <a:pt x="29" y="38"/>
                      <a:pt x="21" y="5"/>
                      <a:pt x="23" y="0"/>
                    </a:cubicBezTo>
                    <a:cubicBezTo>
                      <a:pt x="23" y="0"/>
                      <a:pt x="19" y="4"/>
                      <a:pt x="15" y="6"/>
                    </a:cubicBezTo>
                    <a:cubicBezTo>
                      <a:pt x="15" y="6"/>
                      <a:pt x="7" y="8"/>
                      <a:pt x="5" y="11"/>
                    </a:cubicBezTo>
                    <a:cubicBezTo>
                      <a:pt x="3" y="13"/>
                      <a:pt x="3" y="31"/>
                      <a:pt x="2" y="32"/>
                    </a:cubicBezTo>
                    <a:cubicBezTo>
                      <a:pt x="2" y="34"/>
                      <a:pt x="0" y="64"/>
                      <a:pt x="0" y="79"/>
                    </a:cubicBezTo>
                    <a:close/>
                  </a:path>
                </a:pathLst>
              </a:custGeom>
              <a:solidFill>
                <a:srgbClr val="26242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2" name="Freeform 98"/>
              <p:cNvSpPr/>
              <p:nvPr/>
            </p:nvSpPr>
            <p:spPr bwMode="auto">
              <a:xfrm>
                <a:off x="2581275" y="2511425"/>
                <a:ext cx="196850" cy="555625"/>
              </a:xfrm>
              <a:custGeom>
                <a:avLst/>
                <a:gdLst>
                  <a:gd name="T0" fmla="*/ 21 w 31"/>
                  <a:gd name="T1" fmla="*/ 76 h 88"/>
                  <a:gd name="T2" fmla="*/ 30 w 31"/>
                  <a:gd name="T3" fmla="*/ 78 h 88"/>
                  <a:gd name="T4" fmla="*/ 29 w 31"/>
                  <a:gd name="T5" fmla="*/ 55 h 88"/>
                  <a:gd name="T6" fmla="*/ 26 w 31"/>
                  <a:gd name="T7" fmla="*/ 33 h 88"/>
                  <a:gd name="T8" fmla="*/ 26 w 31"/>
                  <a:gd name="T9" fmla="*/ 24 h 88"/>
                  <a:gd name="T10" fmla="*/ 22 w 31"/>
                  <a:gd name="T11" fmla="*/ 8 h 88"/>
                  <a:gd name="T12" fmla="*/ 4 w 31"/>
                  <a:gd name="T13" fmla="*/ 0 h 88"/>
                  <a:gd name="T14" fmla="*/ 4 w 31"/>
                  <a:gd name="T15" fmla="*/ 12 h 88"/>
                  <a:gd name="T16" fmla="*/ 2 w 31"/>
                  <a:gd name="T17" fmla="*/ 44 h 88"/>
                  <a:gd name="T18" fmla="*/ 5 w 31"/>
                  <a:gd name="T19" fmla="*/ 83 h 88"/>
                  <a:gd name="T20" fmla="*/ 9 w 31"/>
                  <a:gd name="T21" fmla="*/ 88 h 88"/>
                  <a:gd name="T22" fmla="*/ 21 w 31"/>
                  <a:gd name="T23" fmla="*/ 85 h 88"/>
                  <a:gd name="T24" fmla="*/ 21 w 31"/>
                  <a:gd name="T2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88">
                    <a:moveTo>
                      <a:pt x="21" y="76"/>
                    </a:moveTo>
                    <a:cubicBezTo>
                      <a:pt x="21" y="76"/>
                      <a:pt x="28" y="78"/>
                      <a:pt x="30" y="78"/>
                    </a:cubicBezTo>
                    <a:cubicBezTo>
                      <a:pt x="30" y="78"/>
                      <a:pt x="31" y="58"/>
                      <a:pt x="29" y="55"/>
                    </a:cubicBezTo>
                    <a:cubicBezTo>
                      <a:pt x="29" y="55"/>
                      <a:pt x="27" y="36"/>
                      <a:pt x="26" y="33"/>
                    </a:cubicBezTo>
                    <a:cubicBezTo>
                      <a:pt x="26" y="33"/>
                      <a:pt x="27" y="28"/>
                      <a:pt x="26" y="24"/>
                    </a:cubicBezTo>
                    <a:cubicBezTo>
                      <a:pt x="25" y="19"/>
                      <a:pt x="24" y="11"/>
                      <a:pt x="22" y="8"/>
                    </a:cubicBezTo>
                    <a:cubicBezTo>
                      <a:pt x="22" y="8"/>
                      <a:pt x="7" y="5"/>
                      <a:pt x="4" y="0"/>
                    </a:cubicBezTo>
                    <a:cubicBezTo>
                      <a:pt x="4" y="0"/>
                      <a:pt x="5" y="10"/>
                      <a:pt x="4" y="12"/>
                    </a:cubicBezTo>
                    <a:cubicBezTo>
                      <a:pt x="4" y="15"/>
                      <a:pt x="1" y="40"/>
                      <a:pt x="2" y="44"/>
                    </a:cubicBezTo>
                    <a:cubicBezTo>
                      <a:pt x="2" y="44"/>
                      <a:pt x="0" y="73"/>
                      <a:pt x="5" y="83"/>
                    </a:cubicBezTo>
                    <a:cubicBezTo>
                      <a:pt x="5" y="83"/>
                      <a:pt x="6" y="87"/>
                      <a:pt x="9" y="88"/>
                    </a:cubicBezTo>
                    <a:cubicBezTo>
                      <a:pt x="9" y="88"/>
                      <a:pt x="18" y="87"/>
                      <a:pt x="21" y="85"/>
                    </a:cubicBezTo>
                    <a:cubicBezTo>
                      <a:pt x="24" y="84"/>
                      <a:pt x="21" y="76"/>
                      <a:pt x="21" y="76"/>
                    </a:cubicBezTo>
                    <a:close/>
                  </a:path>
                </a:pathLst>
              </a:custGeom>
              <a:solidFill>
                <a:srgbClr val="26242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3" name="Freeform 99"/>
              <p:cNvSpPr/>
              <p:nvPr/>
            </p:nvSpPr>
            <p:spPr bwMode="auto">
              <a:xfrm>
                <a:off x="2720975" y="2562225"/>
                <a:ext cx="0" cy="1905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cubicBezTo>
                      <a:pt x="0" y="1"/>
                      <a:pt x="0" y="2"/>
                      <a:pt x="0" y="3"/>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4" name="Freeform 100"/>
              <p:cNvSpPr/>
              <p:nvPr/>
            </p:nvSpPr>
            <p:spPr bwMode="auto">
              <a:xfrm>
                <a:off x="2657475" y="2581275"/>
                <a:ext cx="95250" cy="479425"/>
              </a:xfrm>
              <a:custGeom>
                <a:avLst/>
                <a:gdLst>
                  <a:gd name="T0" fmla="*/ 10 w 15"/>
                  <a:gd name="T1" fmla="*/ 0 h 76"/>
                  <a:gd name="T2" fmla="*/ 6 w 15"/>
                  <a:gd name="T3" fmla="*/ 19 h 76"/>
                  <a:gd name="T4" fmla="*/ 1 w 15"/>
                  <a:gd name="T5" fmla="*/ 36 h 76"/>
                  <a:gd name="T6" fmla="*/ 6 w 15"/>
                  <a:gd name="T7" fmla="*/ 36 h 76"/>
                  <a:gd name="T8" fmla="*/ 4 w 15"/>
                  <a:gd name="T9" fmla="*/ 46 h 76"/>
                  <a:gd name="T10" fmla="*/ 0 w 15"/>
                  <a:gd name="T11" fmla="*/ 46 h 76"/>
                  <a:gd name="T12" fmla="*/ 4 w 15"/>
                  <a:gd name="T13" fmla="*/ 47 h 76"/>
                  <a:gd name="T14" fmla="*/ 8 w 15"/>
                  <a:gd name="T15" fmla="*/ 57 h 76"/>
                  <a:gd name="T16" fmla="*/ 6 w 15"/>
                  <a:gd name="T17" fmla="*/ 65 h 76"/>
                  <a:gd name="T18" fmla="*/ 5 w 15"/>
                  <a:gd name="T19" fmla="*/ 76 h 76"/>
                  <a:gd name="T20" fmla="*/ 9 w 15"/>
                  <a:gd name="T21" fmla="*/ 74 h 76"/>
                  <a:gd name="T22" fmla="*/ 9 w 15"/>
                  <a:gd name="T23" fmla="*/ 65 h 76"/>
                  <a:gd name="T24" fmla="*/ 13 w 15"/>
                  <a:gd name="T25" fmla="*/ 66 h 76"/>
                  <a:gd name="T26" fmla="*/ 10 w 15"/>
                  <a:gd name="T27" fmla="*/ 56 h 76"/>
                  <a:gd name="T28" fmla="*/ 13 w 15"/>
                  <a:gd name="T29" fmla="*/ 58 h 76"/>
                  <a:gd name="T30" fmla="*/ 10 w 15"/>
                  <a:gd name="T31" fmla="*/ 49 h 76"/>
                  <a:gd name="T32" fmla="*/ 15 w 15"/>
                  <a:gd name="T33" fmla="*/ 50 h 76"/>
                  <a:gd name="T34" fmla="*/ 10 w 15"/>
                  <a:gd name="T35" fmla="*/ 44 h 76"/>
                  <a:gd name="T36" fmla="*/ 10 w 15"/>
                  <a:gd name="T37" fmla="*/ 38 h 76"/>
                  <a:gd name="T38" fmla="*/ 10 w 15"/>
                  <a:gd name="T39" fmla="*/ 30 h 76"/>
                  <a:gd name="T40" fmla="*/ 10 w 15"/>
                  <a:gd name="T41" fmla="*/ 23 h 76"/>
                  <a:gd name="T42" fmla="*/ 8 w 15"/>
                  <a:gd name="T43" fmla="*/ 27 h 76"/>
                  <a:gd name="T44" fmla="*/ 7 w 15"/>
                  <a:gd name="T45" fmla="*/ 12 h 76"/>
                  <a:gd name="T46" fmla="*/ 10 w 15"/>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6">
                    <a:moveTo>
                      <a:pt x="10" y="0"/>
                    </a:moveTo>
                    <a:cubicBezTo>
                      <a:pt x="8" y="3"/>
                      <a:pt x="5" y="12"/>
                      <a:pt x="6" y="19"/>
                    </a:cubicBezTo>
                    <a:cubicBezTo>
                      <a:pt x="6" y="29"/>
                      <a:pt x="3" y="34"/>
                      <a:pt x="1" y="36"/>
                    </a:cubicBezTo>
                    <a:cubicBezTo>
                      <a:pt x="1" y="36"/>
                      <a:pt x="3" y="36"/>
                      <a:pt x="6" y="36"/>
                    </a:cubicBezTo>
                    <a:cubicBezTo>
                      <a:pt x="4" y="46"/>
                      <a:pt x="4" y="46"/>
                      <a:pt x="4" y="46"/>
                    </a:cubicBezTo>
                    <a:cubicBezTo>
                      <a:pt x="0" y="46"/>
                      <a:pt x="0" y="46"/>
                      <a:pt x="0" y="46"/>
                    </a:cubicBezTo>
                    <a:cubicBezTo>
                      <a:pt x="0" y="46"/>
                      <a:pt x="2" y="47"/>
                      <a:pt x="4" y="47"/>
                    </a:cubicBezTo>
                    <a:cubicBezTo>
                      <a:pt x="4" y="47"/>
                      <a:pt x="8" y="56"/>
                      <a:pt x="8" y="57"/>
                    </a:cubicBezTo>
                    <a:cubicBezTo>
                      <a:pt x="7" y="58"/>
                      <a:pt x="6" y="64"/>
                      <a:pt x="6" y="65"/>
                    </a:cubicBezTo>
                    <a:cubicBezTo>
                      <a:pt x="6" y="66"/>
                      <a:pt x="5" y="71"/>
                      <a:pt x="5" y="76"/>
                    </a:cubicBezTo>
                    <a:cubicBezTo>
                      <a:pt x="7" y="75"/>
                      <a:pt x="8" y="75"/>
                      <a:pt x="9" y="74"/>
                    </a:cubicBezTo>
                    <a:cubicBezTo>
                      <a:pt x="12" y="73"/>
                      <a:pt x="9" y="65"/>
                      <a:pt x="9" y="65"/>
                    </a:cubicBezTo>
                    <a:cubicBezTo>
                      <a:pt x="9" y="65"/>
                      <a:pt x="11" y="66"/>
                      <a:pt x="13" y="66"/>
                    </a:cubicBezTo>
                    <a:cubicBezTo>
                      <a:pt x="11" y="63"/>
                      <a:pt x="10" y="59"/>
                      <a:pt x="10" y="56"/>
                    </a:cubicBezTo>
                    <a:cubicBezTo>
                      <a:pt x="10" y="56"/>
                      <a:pt x="10" y="58"/>
                      <a:pt x="13" y="58"/>
                    </a:cubicBezTo>
                    <a:cubicBezTo>
                      <a:pt x="13" y="58"/>
                      <a:pt x="9" y="54"/>
                      <a:pt x="10" y="49"/>
                    </a:cubicBezTo>
                    <a:cubicBezTo>
                      <a:pt x="10" y="49"/>
                      <a:pt x="13" y="51"/>
                      <a:pt x="15" y="50"/>
                    </a:cubicBezTo>
                    <a:cubicBezTo>
                      <a:pt x="15" y="50"/>
                      <a:pt x="9" y="48"/>
                      <a:pt x="10" y="44"/>
                    </a:cubicBezTo>
                    <a:cubicBezTo>
                      <a:pt x="10" y="44"/>
                      <a:pt x="12" y="41"/>
                      <a:pt x="10" y="38"/>
                    </a:cubicBezTo>
                    <a:cubicBezTo>
                      <a:pt x="10" y="38"/>
                      <a:pt x="6" y="38"/>
                      <a:pt x="10" y="30"/>
                    </a:cubicBezTo>
                    <a:cubicBezTo>
                      <a:pt x="10" y="30"/>
                      <a:pt x="12" y="25"/>
                      <a:pt x="10" y="23"/>
                    </a:cubicBezTo>
                    <a:cubicBezTo>
                      <a:pt x="10" y="23"/>
                      <a:pt x="10" y="26"/>
                      <a:pt x="8" y="27"/>
                    </a:cubicBezTo>
                    <a:cubicBezTo>
                      <a:pt x="8" y="27"/>
                      <a:pt x="6" y="16"/>
                      <a:pt x="7" y="12"/>
                    </a:cubicBezTo>
                    <a:cubicBezTo>
                      <a:pt x="7" y="12"/>
                      <a:pt x="8" y="5"/>
                      <a:pt x="10" y="0"/>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5" name="Freeform 101"/>
              <p:cNvSpPr/>
              <p:nvPr/>
            </p:nvSpPr>
            <p:spPr bwMode="auto">
              <a:xfrm>
                <a:off x="2593975" y="2568575"/>
                <a:ext cx="76200" cy="182563"/>
              </a:xfrm>
              <a:custGeom>
                <a:avLst/>
                <a:gdLst>
                  <a:gd name="T0" fmla="*/ 0 w 12"/>
                  <a:gd name="T1" fmla="*/ 27 h 29"/>
                  <a:gd name="T2" fmla="*/ 0 w 12"/>
                  <a:gd name="T3" fmla="*/ 29 h 29"/>
                  <a:gd name="T4" fmla="*/ 12 w 12"/>
                  <a:gd name="T5" fmla="*/ 0 h 29"/>
                  <a:gd name="T6" fmla="*/ 0 w 12"/>
                  <a:gd name="T7" fmla="*/ 27 h 29"/>
                </a:gdLst>
                <a:ahLst/>
                <a:cxnLst>
                  <a:cxn ang="0">
                    <a:pos x="T0" y="T1"/>
                  </a:cxn>
                  <a:cxn ang="0">
                    <a:pos x="T2" y="T3"/>
                  </a:cxn>
                  <a:cxn ang="0">
                    <a:pos x="T4" y="T5"/>
                  </a:cxn>
                  <a:cxn ang="0">
                    <a:pos x="T6" y="T7"/>
                  </a:cxn>
                </a:cxnLst>
                <a:rect l="0" t="0" r="r" b="b"/>
                <a:pathLst>
                  <a:path w="12" h="29">
                    <a:moveTo>
                      <a:pt x="0" y="27"/>
                    </a:moveTo>
                    <a:cubicBezTo>
                      <a:pt x="0" y="28"/>
                      <a:pt x="0" y="28"/>
                      <a:pt x="0" y="29"/>
                    </a:cubicBezTo>
                    <a:cubicBezTo>
                      <a:pt x="7" y="21"/>
                      <a:pt x="12" y="0"/>
                      <a:pt x="12" y="0"/>
                    </a:cubicBezTo>
                    <a:cubicBezTo>
                      <a:pt x="7" y="14"/>
                      <a:pt x="3" y="23"/>
                      <a:pt x="0" y="27"/>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6" name="Freeform 102"/>
              <p:cNvSpPr/>
              <p:nvPr/>
            </p:nvSpPr>
            <p:spPr bwMode="auto">
              <a:xfrm>
                <a:off x="2460625" y="2555875"/>
                <a:ext cx="95250" cy="220663"/>
              </a:xfrm>
              <a:custGeom>
                <a:avLst/>
                <a:gdLst>
                  <a:gd name="T0" fmla="*/ 15 w 15"/>
                  <a:gd name="T1" fmla="*/ 35 h 35"/>
                  <a:gd name="T2" fmla="*/ 15 w 15"/>
                  <a:gd name="T3" fmla="*/ 34 h 35"/>
                  <a:gd name="T4" fmla="*/ 15 w 15"/>
                  <a:gd name="T5" fmla="*/ 34 h 35"/>
                  <a:gd name="T6" fmla="*/ 0 w 15"/>
                  <a:gd name="T7" fmla="*/ 0 h 35"/>
                  <a:gd name="T8" fmla="*/ 15 w 15"/>
                  <a:gd name="T9" fmla="*/ 35 h 35"/>
                </a:gdLst>
                <a:ahLst/>
                <a:cxnLst>
                  <a:cxn ang="0">
                    <a:pos x="T0" y="T1"/>
                  </a:cxn>
                  <a:cxn ang="0">
                    <a:pos x="T2" y="T3"/>
                  </a:cxn>
                  <a:cxn ang="0">
                    <a:pos x="T4" y="T5"/>
                  </a:cxn>
                  <a:cxn ang="0">
                    <a:pos x="T6" y="T7"/>
                  </a:cxn>
                  <a:cxn ang="0">
                    <a:pos x="T8" y="T9"/>
                  </a:cxn>
                </a:cxnLst>
                <a:rect l="0" t="0" r="r" b="b"/>
                <a:pathLst>
                  <a:path w="15" h="35">
                    <a:moveTo>
                      <a:pt x="15" y="35"/>
                    </a:moveTo>
                    <a:cubicBezTo>
                      <a:pt x="15" y="35"/>
                      <a:pt x="15" y="35"/>
                      <a:pt x="15" y="34"/>
                    </a:cubicBezTo>
                    <a:cubicBezTo>
                      <a:pt x="15" y="34"/>
                      <a:pt x="15" y="34"/>
                      <a:pt x="15" y="34"/>
                    </a:cubicBezTo>
                    <a:cubicBezTo>
                      <a:pt x="6" y="23"/>
                      <a:pt x="0" y="0"/>
                      <a:pt x="0" y="0"/>
                    </a:cubicBezTo>
                    <a:cubicBezTo>
                      <a:pt x="3" y="21"/>
                      <a:pt x="11" y="31"/>
                      <a:pt x="15" y="35"/>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7" name="Freeform 103"/>
              <p:cNvSpPr/>
              <p:nvPr/>
            </p:nvSpPr>
            <p:spPr bwMode="auto">
              <a:xfrm>
                <a:off x="2379663" y="2555875"/>
                <a:ext cx="163512" cy="511175"/>
              </a:xfrm>
              <a:custGeom>
                <a:avLst/>
                <a:gdLst>
                  <a:gd name="T0" fmla="*/ 5 w 26"/>
                  <a:gd name="T1" fmla="*/ 12 h 81"/>
                  <a:gd name="T2" fmla="*/ 7 w 26"/>
                  <a:gd name="T3" fmla="*/ 30 h 81"/>
                  <a:gd name="T4" fmla="*/ 5 w 26"/>
                  <a:gd name="T5" fmla="*/ 62 h 81"/>
                  <a:gd name="T6" fmla="*/ 4 w 26"/>
                  <a:gd name="T7" fmla="*/ 71 h 81"/>
                  <a:gd name="T8" fmla="*/ 6 w 26"/>
                  <a:gd name="T9" fmla="*/ 71 h 81"/>
                  <a:gd name="T10" fmla="*/ 8 w 26"/>
                  <a:gd name="T11" fmla="*/ 81 h 81"/>
                  <a:gd name="T12" fmla="*/ 26 w 26"/>
                  <a:gd name="T13" fmla="*/ 81 h 81"/>
                  <a:gd name="T14" fmla="*/ 26 w 26"/>
                  <a:gd name="T15" fmla="*/ 74 h 81"/>
                  <a:gd name="T16" fmla="*/ 23 w 26"/>
                  <a:gd name="T17" fmla="*/ 64 h 81"/>
                  <a:gd name="T18" fmla="*/ 22 w 26"/>
                  <a:gd name="T19" fmla="*/ 76 h 81"/>
                  <a:gd name="T20" fmla="*/ 13 w 26"/>
                  <a:gd name="T21" fmla="*/ 69 h 81"/>
                  <a:gd name="T22" fmla="*/ 13 w 26"/>
                  <a:gd name="T23" fmla="*/ 51 h 81"/>
                  <a:gd name="T24" fmla="*/ 19 w 26"/>
                  <a:gd name="T25" fmla="*/ 42 h 81"/>
                  <a:gd name="T26" fmla="*/ 13 w 26"/>
                  <a:gd name="T27" fmla="*/ 28 h 81"/>
                  <a:gd name="T28" fmla="*/ 11 w 26"/>
                  <a:gd name="T29" fmla="*/ 15 h 81"/>
                  <a:gd name="T30" fmla="*/ 8 w 26"/>
                  <a:gd name="T31" fmla="*/ 0 h 81"/>
                  <a:gd name="T32" fmla="*/ 7 w 26"/>
                  <a:gd name="T33" fmla="*/ 1 h 81"/>
                  <a:gd name="T34" fmla="*/ 8 w 26"/>
                  <a:gd name="T35" fmla="*/ 9 h 81"/>
                  <a:gd name="T36" fmla="*/ 5 w 26"/>
                  <a:gd name="T37" fmla="*/ 2 h 81"/>
                  <a:gd name="T38" fmla="*/ 3 w 26"/>
                  <a:gd name="T39" fmla="*/ 4 h 81"/>
                  <a:gd name="T40" fmla="*/ 1 w 26"/>
                  <a:gd name="T41" fmla="*/ 17 h 81"/>
                  <a:gd name="T42" fmla="*/ 0 w 26"/>
                  <a:gd name="T43" fmla="*/ 25 h 81"/>
                  <a:gd name="T44" fmla="*/ 0 w 26"/>
                  <a:gd name="T45" fmla="*/ 27 h 81"/>
                  <a:gd name="T46" fmla="*/ 5 w 26"/>
                  <a:gd name="T47"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81">
                    <a:moveTo>
                      <a:pt x="5" y="12"/>
                    </a:moveTo>
                    <a:cubicBezTo>
                      <a:pt x="9" y="16"/>
                      <a:pt x="7" y="25"/>
                      <a:pt x="7" y="30"/>
                    </a:cubicBezTo>
                    <a:cubicBezTo>
                      <a:pt x="7" y="34"/>
                      <a:pt x="6" y="58"/>
                      <a:pt x="5" y="62"/>
                    </a:cubicBezTo>
                    <a:cubicBezTo>
                      <a:pt x="5" y="64"/>
                      <a:pt x="5" y="68"/>
                      <a:pt x="4" y="71"/>
                    </a:cubicBezTo>
                    <a:cubicBezTo>
                      <a:pt x="5" y="71"/>
                      <a:pt x="6" y="71"/>
                      <a:pt x="6" y="71"/>
                    </a:cubicBezTo>
                    <a:cubicBezTo>
                      <a:pt x="6" y="71"/>
                      <a:pt x="6" y="80"/>
                      <a:pt x="8" y="81"/>
                    </a:cubicBezTo>
                    <a:cubicBezTo>
                      <a:pt x="8" y="81"/>
                      <a:pt x="24" y="81"/>
                      <a:pt x="26" y="81"/>
                    </a:cubicBezTo>
                    <a:cubicBezTo>
                      <a:pt x="26" y="81"/>
                      <a:pt x="26" y="78"/>
                      <a:pt x="26" y="74"/>
                    </a:cubicBezTo>
                    <a:cubicBezTo>
                      <a:pt x="22" y="73"/>
                      <a:pt x="23" y="64"/>
                      <a:pt x="23" y="64"/>
                    </a:cubicBezTo>
                    <a:cubicBezTo>
                      <a:pt x="20" y="69"/>
                      <a:pt x="24" y="74"/>
                      <a:pt x="22" y="76"/>
                    </a:cubicBezTo>
                    <a:cubicBezTo>
                      <a:pt x="19" y="78"/>
                      <a:pt x="17" y="76"/>
                      <a:pt x="13" y="69"/>
                    </a:cubicBezTo>
                    <a:cubicBezTo>
                      <a:pt x="9" y="62"/>
                      <a:pt x="13" y="51"/>
                      <a:pt x="13" y="51"/>
                    </a:cubicBezTo>
                    <a:cubicBezTo>
                      <a:pt x="11" y="45"/>
                      <a:pt x="19" y="42"/>
                      <a:pt x="19" y="42"/>
                    </a:cubicBezTo>
                    <a:cubicBezTo>
                      <a:pt x="18" y="33"/>
                      <a:pt x="13" y="28"/>
                      <a:pt x="13" y="28"/>
                    </a:cubicBezTo>
                    <a:cubicBezTo>
                      <a:pt x="8" y="22"/>
                      <a:pt x="14" y="20"/>
                      <a:pt x="11" y="15"/>
                    </a:cubicBezTo>
                    <a:cubicBezTo>
                      <a:pt x="9" y="11"/>
                      <a:pt x="8" y="5"/>
                      <a:pt x="8" y="0"/>
                    </a:cubicBezTo>
                    <a:cubicBezTo>
                      <a:pt x="7" y="1"/>
                      <a:pt x="7" y="1"/>
                      <a:pt x="7" y="1"/>
                    </a:cubicBezTo>
                    <a:cubicBezTo>
                      <a:pt x="7" y="4"/>
                      <a:pt x="8" y="9"/>
                      <a:pt x="8" y="9"/>
                    </a:cubicBezTo>
                    <a:cubicBezTo>
                      <a:pt x="6" y="8"/>
                      <a:pt x="6" y="5"/>
                      <a:pt x="5" y="2"/>
                    </a:cubicBezTo>
                    <a:cubicBezTo>
                      <a:pt x="4" y="2"/>
                      <a:pt x="3" y="3"/>
                      <a:pt x="3" y="4"/>
                    </a:cubicBezTo>
                    <a:cubicBezTo>
                      <a:pt x="3" y="7"/>
                      <a:pt x="2" y="13"/>
                      <a:pt x="1" y="17"/>
                    </a:cubicBezTo>
                    <a:cubicBezTo>
                      <a:pt x="1" y="21"/>
                      <a:pt x="1" y="24"/>
                      <a:pt x="0" y="25"/>
                    </a:cubicBezTo>
                    <a:cubicBezTo>
                      <a:pt x="0" y="25"/>
                      <a:pt x="0" y="26"/>
                      <a:pt x="0" y="27"/>
                    </a:cubicBezTo>
                    <a:cubicBezTo>
                      <a:pt x="7" y="29"/>
                      <a:pt x="5" y="12"/>
                      <a:pt x="5" y="12"/>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8" name="Freeform 104"/>
              <p:cNvSpPr/>
              <p:nvPr/>
            </p:nvSpPr>
            <p:spPr bwMode="auto">
              <a:xfrm>
                <a:off x="2689225" y="2992438"/>
                <a:ext cx="69850" cy="106363"/>
              </a:xfrm>
              <a:custGeom>
                <a:avLst/>
                <a:gdLst>
                  <a:gd name="T0" fmla="*/ 1 w 11"/>
                  <a:gd name="T1" fmla="*/ 16 h 17"/>
                  <a:gd name="T2" fmla="*/ 1 w 11"/>
                  <a:gd name="T3" fmla="*/ 16 h 17"/>
                  <a:gd name="T4" fmla="*/ 5 w 11"/>
                  <a:gd name="T5" fmla="*/ 16 h 17"/>
                  <a:gd name="T6" fmla="*/ 10 w 11"/>
                  <a:gd name="T7" fmla="*/ 12 h 17"/>
                  <a:gd name="T8" fmla="*/ 10 w 11"/>
                  <a:gd name="T9" fmla="*/ 2 h 17"/>
                  <a:gd name="T10" fmla="*/ 4 w 11"/>
                  <a:gd name="T11" fmla="*/ 0 h 17"/>
                  <a:gd name="T12" fmla="*/ 1 w 11"/>
                  <a:gd name="T13" fmla="*/ 10 h 17"/>
                  <a:gd name="T14" fmla="*/ 3 w 11"/>
                  <a:gd name="T15" fmla="*/ 14 h 17"/>
                  <a:gd name="T16" fmla="*/ 4 w 11"/>
                  <a:gd name="T17" fmla="*/ 9 h 17"/>
                  <a:gd name="T18" fmla="*/ 5 w 11"/>
                  <a:gd name="T19" fmla="*/ 11 h 17"/>
                  <a:gd name="T20" fmla="*/ 1 w 11"/>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7">
                    <a:moveTo>
                      <a:pt x="1" y="16"/>
                    </a:moveTo>
                    <a:cubicBezTo>
                      <a:pt x="1" y="16"/>
                      <a:pt x="1" y="16"/>
                      <a:pt x="1" y="16"/>
                    </a:cubicBezTo>
                    <a:cubicBezTo>
                      <a:pt x="2" y="16"/>
                      <a:pt x="4" y="17"/>
                      <a:pt x="5" y="16"/>
                    </a:cubicBezTo>
                    <a:cubicBezTo>
                      <a:pt x="5" y="16"/>
                      <a:pt x="10" y="14"/>
                      <a:pt x="10" y="12"/>
                    </a:cubicBezTo>
                    <a:cubicBezTo>
                      <a:pt x="11" y="10"/>
                      <a:pt x="10" y="4"/>
                      <a:pt x="10" y="2"/>
                    </a:cubicBezTo>
                    <a:cubicBezTo>
                      <a:pt x="10" y="2"/>
                      <a:pt x="8" y="0"/>
                      <a:pt x="4" y="0"/>
                    </a:cubicBezTo>
                    <a:cubicBezTo>
                      <a:pt x="4" y="0"/>
                      <a:pt x="2" y="2"/>
                      <a:pt x="1" y="10"/>
                    </a:cubicBezTo>
                    <a:cubicBezTo>
                      <a:pt x="1" y="10"/>
                      <a:pt x="0" y="16"/>
                      <a:pt x="3" y="14"/>
                    </a:cubicBezTo>
                    <a:cubicBezTo>
                      <a:pt x="4" y="9"/>
                      <a:pt x="4" y="9"/>
                      <a:pt x="4" y="9"/>
                    </a:cubicBezTo>
                    <a:cubicBezTo>
                      <a:pt x="5" y="11"/>
                      <a:pt x="5" y="11"/>
                      <a:pt x="5" y="11"/>
                    </a:cubicBezTo>
                    <a:cubicBezTo>
                      <a:pt x="5" y="11"/>
                      <a:pt x="3" y="14"/>
                      <a:pt x="1" y="16"/>
                    </a:cubicBezTo>
                    <a:close/>
                  </a:path>
                </a:pathLst>
              </a:custGeom>
              <a:solidFill>
                <a:srgbClr val="F2C279"/>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9" name="Freeform 105"/>
              <p:cNvSpPr/>
              <p:nvPr/>
            </p:nvSpPr>
            <p:spPr bwMode="auto">
              <a:xfrm>
                <a:off x="2379663" y="3079750"/>
                <a:ext cx="19050" cy="19050"/>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2" y="3"/>
                      <a:pt x="2" y="3"/>
                    </a:cubicBezTo>
                    <a:cubicBezTo>
                      <a:pt x="3" y="3"/>
                      <a:pt x="3" y="1"/>
                      <a:pt x="3" y="1"/>
                    </a:cubicBezTo>
                    <a:cubicBezTo>
                      <a:pt x="1" y="0"/>
                      <a:pt x="1" y="0"/>
                      <a:pt x="1" y="0"/>
                    </a:cubicBezTo>
                    <a:cubicBezTo>
                      <a:pt x="1" y="0"/>
                      <a:pt x="0" y="1"/>
                      <a:pt x="0" y="2"/>
                    </a:cubicBezTo>
                    <a:close/>
                  </a:path>
                </a:pathLst>
              </a:custGeom>
              <a:solidFill>
                <a:srgbClr val="C9A06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0" name="Freeform 106"/>
              <p:cNvSpPr/>
              <p:nvPr/>
            </p:nvSpPr>
            <p:spPr bwMode="auto">
              <a:xfrm>
                <a:off x="2366963" y="3009900"/>
                <a:ext cx="69850" cy="82550"/>
              </a:xfrm>
              <a:custGeom>
                <a:avLst/>
                <a:gdLst>
                  <a:gd name="T0" fmla="*/ 10 w 11"/>
                  <a:gd name="T1" fmla="*/ 13 h 13"/>
                  <a:gd name="T2" fmla="*/ 11 w 11"/>
                  <a:gd name="T3" fmla="*/ 8 h 13"/>
                  <a:gd name="T4" fmla="*/ 9 w 11"/>
                  <a:gd name="T5" fmla="*/ 2 h 13"/>
                  <a:gd name="T6" fmla="*/ 2 w 11"/>
                  <a:gd name="T7" fmla="*/ 1 h 13"/>
                  <a:gd name="T8" fmla="*/ 0 w 11"/>
                  <a:gd name="T9" fmla="*/ 9 h 13"/>
                  <a:gd name="T10" fmla="*/ 6 w 11"/>
                  <a:gd name="T11" fmla="*/ 13 h 13"/>
                  <a:gd name="T12" fmla="*/ 6 w 11"/>
                  <a:gd name="T13" fmla="*/ 7 h 13"/>
                  <a:gd name="T14" fmla="*/ 8 w 11"/>
                  <a:gd name="T15" fmla="*/ 9 h 13"/>
                  <a:gd name="T16" fmla="*/ 10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0" y="13"/>
                    </a:moveTo>
                    <a:cubicBezTo>
                      <a:pt x="10" y="13"/>
                      <a:pt x="11" y="10"/>
                      <a:pt x="11" y="8"/>
                    </a:cubicBezTo>
                    <a:cubicBezTo>
                      <a:pt x="11" y="7"/>
                      <a:pt x="9" y="2"/>
                      <a:pt x="9" y="2"/>
                    </a:cubicBezTo>
                    <a:cubicBezTo>
                      <a:pt x="9" y="2"/>
                      <a:pt x="5" y="0"/>
                      <a:pt x="2" y="1"/>
                    </a:cubicBezTo>
                    <a:cubicBezTo>
                      <a:pt x="2" y="1"/>
                      <a:pt x="0" y="6"/>
                      <a:pt x="0" y="9"/>
                    </a:cubicBezTo>
                    <a:cubicBezTo>
                      <a:pt x="0" y="9"/>
                      <a:pt x="3" y="13"/>
                      <a:pt x="6" y="13"/>
                    </a:cubicBezTo>
                    <a:cubicBezTo>
                      <a:pt x="8" y="13"/>
                      <a:pt x="4" y="10"/>
                      <a:pt x="6" y="7"/>
                    </a:cubicBezTo>
                    <a:cubicBezTo>
                      <a:pt x="8" y="9"/>
                      <a:pt x="8" y="9"/>
                      <a:pt x="8" y="9"/>
                    </a:cubicBezTo>
                    <a:cubicBezTo>
                      <a:pt x="8" y="9"/>
                      <a:pt x="7" y="13"/>
                      <a:pt x="10" y="13"/>
                    </a:cubicBezTo>
                    <a:close/>
                  </a:path>
                </a:pathLst>
              </a:custGeom>
              <a:solidFill>
                <a:srgbClr val="F2C279"/>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1" name="Freeform 107"/>
              <p:cNvSpPr/>
              <p:nvPr/>
            </p:nvSpPr>
            <p:spPr bwMode="auto">
              <a:xfrm>
                <a:off x="2297113" y="3079750"/>
                <a:ext cx="182562" cy="304800"/>
              </a:xfrm>
              <a:custGeom>
                <a:avLst/>
                <a:gdLst>
                  <a:gd name="T0" fmla="*/ 26 w 29"/>
                  <a:gd name="T1" fmla="*/ 8 h 48"/>
                  <a:gd name="T2" fmla="*/ 13 w 29"/>
                  <a:gd name="T3" fmla="*/ 0 h 48"/>
                  <a:gd name="T4" fmla="*/ 5 w 29"/>
                  <a:gd name="T5" fmla="*/ 0 h 48"/>
                  <a:gd name="T6" fmla="*/ 2 w 29"/>
                  <a:gd name="T7" fmla="*/ 35 h 48"/>
                  <a:gd name="T8" fmla="*/ 15 w 29"/>
                  <a:gd name="T9" fmla="*/ 48 h 48"/>
                  <a:gd name="T10" fmla="*/ 29 w 29"/>
                  <a:gd name="T11" fmla="*/ 46 h 48"/>
                  <a:gd name="T12" fmla="*/ 26 w 29"/>
                  <a:gd name="T13" fmla="*/ 8 h 48"/>
                </a:gdLst>
                <a:ahLst/>
                <a:cxnLst>
                  <a:cxn ang="0">
                    <a:pos x="T0" y="T1"/>
                  </a:cxn>
                  <a:cxn ang="0">
                    <a:pos x="T2" y="T3"/>
                  </a:cxn>
                  <a:cxn ang="0">
                    <a:pos x="T4" y="T5"/>
                  </a:cxn>
                  <a:cxn ang="0">
                    <a:pos x="T6" y="T7"/>
                  </a:cxn>
                  <a:cxn ang="0">
                    <a:pos x="T8" y="T9"/>
                  </a:cxn>
                  <a:cxn ang="0">
                    <a:pos x="T10" y="T11"/>
                  </a:cxn>
                  <a:cxn ang="0">
                    <a:pos x="T12" y="T13"/>
                  </a:cxn>
                </a:cxnLst>
                <a:rect l="0" t="0" r="r" b="b"/>
                <a:pathLst>
                  <a:path w="29" h="48">
                    <a:moveTo>
                      <a:pt x="26" y="8"/>
                    </a:moveTo>
                    <a:cubicBezTo>
                      <a:pt x="13" y="0"/>
                      <a:pt x="13" y="0"/>
                      <a:pt x="13" y="0"/>
                    </a:cubicBezTo>
                    <a:cubicBezTo>
                      <a:pt x="5" y="0"/>
                      <a:pt x="5" y="0"/>
                      <a:pt x="5" y="0"/>
                    </a:cubicBezTo>
                    <a:cubicBezTo>
                      <a:pt x="5" y="0"/>
                      <a:pt x="0" y="20"/>
                      <a:pt x="2" y="35"/>
                    </a:cubicBezTo>
                    <a:cubicBezTo>
                      <a:pt x="2" y="35"/>
                      <a:pt x="11" y="44"/>
                      <a:pt x="15" y="48"/>
                    </a:cubicBezTo>
                    <a:cubicBezTo>
                      <a:pt x="15" y="48"/>
                      <a:pt x="26" y="48"/>
                      <a:pt x="29" y="46"/>
                    </a:cubicBezTo>
                    <a:cubicBezTo>
                      <a:pt x="29" y="46"/>
                      <a:pt x="29" y="18"/>
                      <a:pt x="26" y="8"/>
                    </a:cubicBezTo>
                    <a:close/>
                  </a:path>
                </a:pathLst>
              </a:custGeom>
              <a:solidFill>
                <a:srgbClr val="4B1516"/>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2" name="Freeform 108"/>
              <p:cNvSpPr/>
              <p:nvPr/>
            </p:nvSpPr>
            <p:spPr bwMode="auto">
              <a:xfrm>
                <a:off x="2386013" y="3130550"/>
                <a:ext cx="93662" cy="254000"/>
              </a:xfrm>
              <a:custGeom>
                <a:avLst/>
                <a:gdLst>
                  <a:gd name="T0" fmla="*/ 15 w 15"/>
                  <a:gd name="T1" fmla="*/ 38 h 40"/>
                  <a:gd name="T2" fmla="*/ 12 w 15"/>
                  <a:gd name="T3" fmla="*/ 0 h 40"/>
                  <a:gd name="T4" fmla="*/ 4 w 15"/>
                  <a:gd name="T5" fmla="*/ 2 h 40"/>
                  <a:gd name="T6" fmla="*/ 1 w 15"/>
                  <a:gd name="T7" fmla="*/ 40 h 40"/>
                  <a:gd name="T8" fmla="*/ 15 w 15"/>
                  <a:gd name="T9" fmla="*/ 38 h 40"/>
                </a:gdLst>
                <a:ahLst/>
                <a:cxnLst>
                  <a:cxn ang="0">
                    <a:pos x="T0" y="T1"/>
                  </a:cxn>
                  <a:cxn ang="0">
                    <a:pos x="T2" y="T3"/>
                  </a:cxn>
                  <a:cxn ang="0">
                    <a:pos x="T4" y="T5"/>
                  </a:cxn>
                  <a:cxn ang="0">
                    <a:pos x="T6" y="T7"/>
                  </a:cxn>
                  <a:cxn ang="0">
                    <a:pos x="T8" y="T9"/>
                  </a:cxn>
                </a:cxnLst>
                <a:rect l="0" t="0" r="r" b="b"/>
                <a:pathLst>
                  <a:path w="15" h="40">
                    <a:moveTo>
                      <a:pt x="15" y="38"/>
                    </a:moveTo>
                    <a:cubicBezTo>
                      <a:pt x="15" y="38"/>
                      <a:pt x="15" y="11"/>
                      <a:pt x="12" y="0"/>
                    </a:cubicBezTo>
                    <a:cubicBezTo>
                      <a:pt x="9" y="1"/>
                      <a:pt x="4" y="2"/>
                      <a:pt x="4" y="2"/>
                    </a:cubicBezTo>
                    <a:cubicBezTo>
                      <a:pt x="0" y="17"/>
                      <a:pt x="0" y="33"/>
                      <a:pt x="1" y="40"/>
                    </a:cubicBezTo>
                    <a:cubicBezTo>
                      <a:pt x="2" y="40"/>
                      <a:pt x="12" y="40"/>
                      <a:pt x="15" y="38"/>
                    </a:cubicBezTo>
                    <a:close/>
                  </a:path>
                </a:pathLst>
              </a:custGeom>
              <a:solidFill>
                <a:srgbClr val="924E4E"/>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5" name="Freeform 109"/>
              <p:cNvSpPr/>
              <p:nvPr/>
            </p:nvSpPr>
            <p:spPr bwMode="auto">
              <a:xfrm>
                <a:off x="2366963" y="3016250"/>
                <a:ext cx="44450" cy="76200"/>
              </a:xfrm>
              <a:custGeom>
                <a:avLst/>
                <a:gdLst>
                  <a:gd name="T0" fmla="*/ 6 w 7"/>
                  <a:gd name="T1" fmla="*/ 12 h 12"/>
                  <a:gd name="T2" fmla="*/ 6 w 7"/>
                  <a:gd name="T3" fmla="*/ 10 h 12"/>
                  <a:gd name="T4" fmla="*/ 6 w 7"/>
                  <a:gd name="T5" fmla="*/ 10 h 12"/>
                  <a:gd name="T6" fmla="*/ 2 w 7"/>
                  <a:gd name="T7" fmla="*/ 7 h 12"/>
                  <a:gd name="T8" fmla="*/ 3 w 7"/>
                  <a:gd name="T9" fmla="*/ 0 h 12"/>
                  <a:gd name="T10" fmla="*/ 2 w 7"/>
                  <a:gd name="T11" fmla="*/ 0 h 12"/>
                  <a:gd name="T12" fmla="*/ 0 w 7"/>
                  <a:gd name="T13" fmla="*/ 8 h 12"/>
                  <a:gd name="T14" fmla="*/ 6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6" y="12"/>
                    </a:moveTo>
                    <a:cubicBezTo>
                      <a:pt x="7" y="12"/>
                      <a:pt x="6" y="11"/>
                      <a:pt x="6" y="10"/>
                    </a:cubicBezTo>
                    <a:cubicBezTo>
                      <a:pt x="6" y="10"/>
                      <a:pt x="6" y="10"/>
                      <a:pt x="6" y="10"/>
                    </a:cubicBezTo>
                    <a:cubicBezTo>
                      <a:pt x="4" y="10"/>
                      <a:pt x="2" y="7"/>
                      <a:pt x="2" y="7"/>
                    </a:cubicBezTo>
                    <a:cubicBezTo>
                      <a:pt x="2" y="5"/>
                      <a:pt x="3" y="1"/>
                      <a:pt x="3" y="0"/>
                    </a:cubicBezTo>
                    <a:cubicBezTo>
                      <a:pt x="3" y="0"/>
                      <a:pt x="3" y="0"/>
                      <a:pt x="2" y="0"/>
                    </a:cubicBezTo>
                    <a:cubicBezTo>
                      <a:pt x="2" y="0"/>
                      <a:pt x="0" y="5"/>
                      <a:pt x="0" y="8"/>
                    </a:cubicBezTo>
                    <a:cubicBezTo>
                      <a:pt x="0" y="8"/>
                      <a:pt x="3" y="12"/>
                      <a:pt x="6" y="12"/>
                    </a:cubicBezTo>
                    <a:close/>
                  </a:path>
                </a:pathLst>
              </a:custGeom>
              <a:solidFill>
                <a:srgbClr val="EBB27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6" name="Freeform 110"/>
              <p:cNvSpPr/>
              <p:nvPr/>
            </p:nvSpPr>
            <p:spPr bwMode="auto">
              <a:xfrm>
                <a:off x="2417763" y="3073400"/>
                <a:ext cx="19050" cy="19050"/>
              </a:xfrm>
              <a:custGeom>
                <a:avLst/>
                <a:gdLst>
                  <a:gd name="T0" fmla="*/ 0 w 3"/>
                  <a:gd name="T1" fmla="*/ 0 h 3"/>
                  <a:gd name="T2" fmla="*/ 2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0" y="3"/>
                      <a:pt x="2" y="3"/>
                    </a:cubicBezTo>
                    <a:cubicBezTo>
                      <a:pt x="2" y="3"/>
                      <a:pt x="3" y="1"/>
                      <a:pt x="3" y="0"/>
                    </a:cubicBezTo>
                    <a:cubicBezTo>
                      <a:pt x="2" y="0"/>
                      <a:pt x="1" y="0"/>
                      <a:pt x="0" y="0"/>
                    </a:cubicBezTo>
                    <a:close/>
                  </a:path>
                </a:pathLst>
              </a:custGeom>
              <a:solidFill>
                <a:srgbClr val="EBB27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57" name="Picture 111"/>
              <p:cNvPicPr>
                <a:picLocks noChangeAspect="1" noChangeArrowheads="1"/>
              </p:cNvPicPr>
              <p:nvPr/>
            </p:nvPicPr>
            <p:blipFill>
              <a:blip r:embed="rId1" cstate="print">
                <a:lum/>
              </a:blip>
              <a:srcRect/>
              <a:stretch>
                <a:fillRect/>
              </a:stretch>
            </p:blipFill>
            <p:spPr bwMode="auto">
              <a:xfrm>
                <a:off x="2373313" y="3027363"/>
                <a:ext cx="76200" cy="114300"/>
              </a:xfrm>
              <a:prstGeom prst="rect">
                <a:avLst/>
              </a:prstGeom>
              <a:noFill/>
              <a:ln>
                <a:noFill/>
              </a:ln>
            </p:spPr>
          </p:pic>
        </p:grpSp>
      </p:grpSp>
      <p:grpSp>
        <p:nvGrpSpPr>
          <p:cNvPr id="44036" name="组合 60"/>
          <p:cNvGrpSpPr/>
          <p:nvPr/>
        </p:nvGrpSpPr>
        <p:grpSpPr>
          <a:xfrm>
            <a:off x="4224338" y="2276475"/>
            <a:ext cx="5400675" cy="3084513"/>
            <a:chOff x="2699792" y="1419622"/>
            <a:chExt cx="4968552" cy="3083267"/>
          </a:xfrm>
        </p:grpSpPr>
        <p:sp>
          <p:nvSpPr>
            <p:cNvPr id="8" name="文本框 11"/>
            <p:cNvSpPr txBox="1"/>
            <p:nvPr/>
          </p:nvSpPr>
          <p:spPr bwMode="auto">
            <a:xfrm>
              <a:off x="2699792" y="1710018"/>
              <a:ext cx="4968552" cy="2500889"/>
            </a:xfrm>
            <a:prstGeom prst="rect">
              <a:avLst/>
            </a:prstGeom>
            <a:noFill/>
          </p:spPr>
          <p:txBody>
            <a:bodyPr>
              <a:spAutoFit/>
            </a:bodyPr>
            <a:lstStyle/>
            <a:p>
              <a:pPr marR="0" algn="just" defTabSz="914400" eaLnBrk="1" hangingPunct="1">
                <a:lnSpc>
                  <a:spcPct val="125000"/>
                </a:lnSpc>
                <a:buClrTx/>
                <a:buSzTx/>
                <a:buFont typeface="Arial" panose="020B0604020202020204" pitchFamily="34" charset="0"/>
                <a:buNone/>
                <a:defRPr/>
              </a:pPr>
              <a:r>
                <a:rPr kumimoji="0" lang="en-US" altLang="zh-CN" sz="16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rPr>
                <a:t>《</a:t>
              </a:r>
              <a:r>
                <a:rPr kumimoji="0" lang="zh-CN" altLang="en-US" sz="16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rPr>
                <a:t>安全生产法</a:t>
              </a:r>
              <a:r>
                <a:rPr kumimoji="0" lang="en-US" altLang="zh-CN" sz="16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rPr>
                <a:t>》</a:t>
              </a:r>
              <a:r>
                <a:rPr kumimoji="0" lang="zh-CN" altLang="en-US" sz="16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rPr>
                <a:t>第十八条  企业主要负责人对本单位安全生产工作负有下列职责：</a:t>
              </a:r>
              <a:endParaRPr kumimoji="0" lang="en-US" altLang="zh-CN" sz="16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endParaRPr>
            </a:p>
            <a:p>
              <a:pPr marL="228600" marR="0" indent="-228600" algn="just" defTabSz="914400" eaLnBrk="1" hangingPunct="1">
                <a:lnSpc>
                  <a:spcPts val="1400"/>
                </a:lnSpc>
                <a:spcBef>
                  <a:spcPts val="600"/>
                </a:spcBef>
                <a:buClrTx/>
                <a:buSzTx/>
                <a:buFont typeface="+mj-lt"/>
                <a:buAutoNum type="arabicPeriod"/>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建立、健全本单位安全生产责任制</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lnSpc>
                  <a:spcPts val="1400"/>
                </a:lnSpc>
                <a:spcBef>
                  <a:spcPts val="600"/>
                </a:spcBef>
                <a:buClrTx/>
                <a:buSzTx/>
                <a:buFont typeface="+mj-lt"/>
                <a:buAutoNum type="arabicPeriod"/>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组织制定本单位安全生产规章  制度和操作规程  </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lnSpc>
                  <a:spcPts val="1400"/>
                </a:lnSpc>
                <a:spcBef>
                  <a:spcPts val="600"/>
                </a:spcBef>
                <a:buClrTx/>
                <a:buSzTx/>
                <a:buFont typeface="+mj-lt"/>
                <a:buAutoNum type="arabicPeriod"/>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组织制定并实施本单位安全生产教育和培训计划</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lnSpc>
                  <a:spcPts val="1400"/>
                </a:lnSpc>
                <a:spcBef>
                  <a:spcPts val="600"/>
                </a:spcBef>
                <a:buClrTx/>
                <a:buSzTx/>
                <a:buFont typeface="+mj-lt"/>
                <a:buAutoNum type="arabicPeriod"/>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保证本单位安全生产投入的有效实施；  </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lnSpc>
                  <a:spcPts val="1400"/>
                </a:lnSpc>
                <a:spcBef>
                  <a:spcPts val="600"/>
                </a:spcBef>
                <a:buClrTx/>
                <a:buSzTx/>
                <a:buFont typeface="+mj-lt"/>
                <a:buAutoNum type="arabicPeriod"/>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督促、检查本单位的安全生产工作，及时消除生产安全事故隐患</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lnSpc>
                  <a:spcPts val="1400"/>
                </a:lnSpc>
                <a:spcBef>
                  <a:spcPts val="600"/>
                </a:spcBef>
                <a:buClrTx/>
                <a:buSzTx/>
                <a:buFont typeface="+mj-lt"/>
                <a:buAutoNum type="arabicPeriod"/>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组织制定并实施本单位的生产安全事故应急救援预案</a:t>
              </a:r>
              <a:endPar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lnSpc>
                  <a:spcPts val="1400"/>
                </a:lnSpc>
                <a:spcBef>
                  <a:spcPts val="600"/>
                </a:spcBef>
                <a:buClrTx/>
                <a:buSzTx/>
                <a:buFont typeface="+mj-lt"/>
                <a:buAutoNum type="arabicPeriod"/>
                <a:defRPr/>
              </a:pPr>
              <a:r>
                <a:rPr kumimoji="0" lang="zh-CN" altLang="en-US"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及时、如实报告生产安全事故。</a:t>
              </a:r>
              <a:endParaRPr kumimoji="0" lang="zh-CN" altLang="en-US" sz="1400" kern="1200" cap="none" spc="0" normalizeH="0" baseline="0"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endParaRPr>
            </a:p>
          </p:txBody>
        </p:sp>
        <p:sp>
          <p:nvSpPr>
            <p:cNvPr id="9" name="文本框 12"/>
            <p:cNvSpPr txBox="1"/>
            <p:nvPr/>
          </p:nvSpPr>
          <p:spPr bwMode="auto">
            <a:xfrm>
              <a:off x="2699792" y="1419622"/>
              <a:ext cx="4968552" cy="276113"/>
            </a:xfrm>
            <a:prstGeom prst="rect">
              <a:avLst/>
            </a:prstGeom>
            <a:solidFill>
              <a:schemeClr val="accent1"/>
            </a:solidFill>
          </p:spPr>
          <p:txBody>
            <a:bodyPr>
              <a:spAutoFit/>
            </a:bodyPr>
            <a:lstStyle/>
            <a:p>
              <a:pPr marR="0" algn="ctr" defTabSz="914400" eaLnBrk="1" hangingPunct="1">
                <a:buClrTx/>
                <a:buSzTx/>
                <a:buFont typeface="Arial" panose="020B0604020202020204" pitchFamily="34" charset="0"/>
                <a:buNone/>
                <a:defRPr/>
              </a:pPr>
              <a:endParaRPr kumimoji="0" lang="zh-CN" altLang="en-US" kern="1200" cap="none" spc="75"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文本框 12"/>
            <p:cNvSpPr txBox="1"/>
            <p:nvPr/>
          </p:nvSpPr>
          <p:spPr bwMode="auto">
            <a:xfrm>
              <a:off x="2699792" y="4226776"/>
              <a:ext cx="4968552" cy="276113"/>
            </a:xfrm>
            <a:prstGeom prst="rect">
              <a:avLst/>
            </a:prstGeom>
            <a:solidFill>
              <a:schemeClr val="accent1"/>
            </a:solidFill>
          </p:spPr>
          <p:txBody>
            <a:bodyPr>
              <a:spAutoFit/>
            </a:bodyPr>
            <a:lstStyle/>
            <a:p>
              <a:pPr marR="0" algn="ctr" defTabSz="914400" eaLnBrk="1" hangingPunct="1">
                <a:buClrTx/>
                <a:buSzTx/>
                <a:buFont typeface="Arial" panose="020B0604020202020204" pitchFamily="34" charset="0"/>
                <a:buNone/>
                <a:defRPr/>
              </a:pPr>
              <a:endParaRPr kumimoji="0" lang="zh-CN" altLang="en-US" kern="1200" cap="none" spc="75"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6082" name="组合 57"/>
          <p:cNvGrpSpPr/>
          <p:nvPr/>
        </p:nvGrpSpPr>
        <p:grpSpPr>
          <a:xfrm>
            <a:off x="2279650" y="1898650"/>
            <a:ext cx="1728788" cy="4132263"/>
            <a:chOff x="1206227" y="1810692"/>
            <a:chExt cx="998538" cy="2725738"/>
          </a:xfrm>
        </p:grpSpPr>
        <p:sp>
          <p:nvSpPr>
            <p:cNvPr id="17" name="Oval 36"/>
            <p:cNvSpPr>
              <a:spLocks noChangeArrowheads="1"/>
            </p:cNvSpPr>
            <p:nvPr/>
          </p:nvSpPr>
          <p:spPr bwMode="auto">
            <a:xfrm>
              <a:off x="1206227" y="4096626"/>
              <a:ext cx="998538" cy="439804"/>
            </a:xfrm>
            <a:prstGeom prst="ellipse">
              <a:avLst/>
            </a:prstGeom>
            <a:solidFill>
              <a:schemeClr val="accent5">
                <a:lumMod val="5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8" name="Oval 37"/>
            <p:cNvSpPr>
              <a:spLocks noChangeArrowheads="1"/>
            </p:cNvSpPr>
            <p:nvPr/>
          </p:nvSpPr>
          <p:spPr bwMode="auto">
            <a:xfrm>
              <a:off x="1273163" y="3674623"/>
              <a:ext cx="864666" cy="372786"/>
            </a:xfrm>
            <a:prstGeom prst="ellipse">
              <a:avLst/>
            </a:prstGeom>
            <a:solidFill>
              <a:schemeClr val="accent5">
                <a:lumMod val="75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9" name="Oval 38"/>
            <p:cNvSpPr>
              <a:spLocks noChangeArrowheads="1"/>
            </p:cNvSpPr>
            <p:nvPr/>
          </p:nvSpPr>
          <p:spPr bwMode="auto">
            <a:xfrm>
              <a:off x="1331847" y="3291365"/>
              <a:ext cx="747298" cy="325665"/>
            </a:xfrm>
            <a:prstGeom prst="ellipse">
              <a:avLst/>
            </a:prstGeom>
            <a:solidFill>
              <a:schemeClr val="accent5">
                <a:lumMod val="60000"/>
                <a:lumOff val="4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0" name="Oval 39"/>
            <p:cNvSpPr>
              <a:spLocks noChangeArrowheads="1"/>
            </p:cNvSpPr>
            <p:nvPr/>
          </p:nvSpPr>
          <p:spPr bwMode="auto">
            <a:xfrm>
              <a:off x="1406118" y="2957324"/>
              <a:ext cx="598756" cy="269118"/>
            </a:xfrm>
            <a:prstGeom prst="ellipse">
              <a:avLst/>
            </a:prstGeom>
            <a:solidFill>
              <a:schemeClr val="accent6">
                <a:lumMod val="60000"/>
                <a:lumOff val="4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1" name="Oval 40"/>
            <p:cNvSpPr>
              <a:spLocks noChangeArrowheads="1"/>
            </p:cNvSpPr>
            <p:nvPr/>
          </p:nvSpPr>
          <p:spPr bwMode="auto">
            <a:xfrm>
              <a:off x="1457466" y="2680876"/>
              <a:ext cx="497894" cy="220949"/>
            </a:xfrm>
            <a:prstGeom prst="ellipse">
              <a:avLst/>
            </a:prstGeom>
            <a:solidFill>
              <a:schemeClr val="accent6">
                <a:lumMod val="40000"/>
                <a:lumOff val="6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2" name="Oval 41"/>
            <p:cNvSpPr>
              <a:spLocks noChangeArrowheads="1"/>
            </p:cNvSpPr>
            <p:nvPr/>
          </p:nvSpPr>
          <p:spPr bwMode="auto">
            <a:xfrm>
              <a:off x="1506064" y="2471445"/>
              <a:ext cx="390613" cy="169639"/>
            </a:xfrm>
            <a:prstGeom prst="ellipse">
              <a:avLst/>
            </a:prstGeom>
            <a:solidFill>
              <a:schemeClr val="accent6">
                <a:lumMod val="40000"/>
                <a:lumOff val="6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3" name="Oval 42"/>
            <p:cNvSpPr>
              <a:spLocks noChangeArrowheads="1"/>
            </p:cNvSpPr>
            <p:nvPr/>
          </p:nvSpPr>
          <p:spPr bwMode="auto">
            <a:xfrm>
              <a:off x="1555578" y="2274581"/>
              <a:ext cx="299836" cy="129847"/>
            </a:xfrm>
            <a:prstGeom prst="ellipse">
              <a:avLst/>
            </a:prstGeom>
            <a:solidFill>
              <a:schemeClr val="accent6">
                <a:lumMod val="40000"/>
                <a:lumOff val="6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Oval 43"/>
            <p:cNvSpPr>
              <a:spLocks noChangeArrowheads="1"/>
            </p:cNvSpPr>
            <p:nvPr/>
          </p:nvSpPr>
          <p:spPr bwMode="auto">
            <a:xfrm>
              <a:off x="1622514" y="1810692"/>
              <a:ext cx="165965" cy="82725"/>
            </a:xfrm>
            <a:prstGeom prst="ellipse">
              <a:avLst/>
            </a:prstGeom>
            <a:solidFill>
              <a:schemeClr val="accent6">
                <a:lumMod val="20000"/>
                <a:lumOff val="8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5" name="Oval 44"/>
            <p:cNvSpPr>
              <a:spLocks noChangeArrowheads="1"/>
            </p:cNvSpPr>
            <p:nvPr/>
          </p:nvSpPr>
          <p:spPr bwMode="auto">
            <a:xfrm>
              <a:off x="1596840" y="1942633"/>
              <a:ext cx="215479" cy="96338"/>
            </a:xfrm>
            <a:prstGeom prst="ellipse">
              <a:avLst/>
            </a:prstGeom>
            <a:solidFill>
              <a:schemeClr val="accent6">
                <a:lumMod val="20000"/>
                <a:lumOff val="8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6" name="Oval 45"/>
            <p:cNvSpPr>
              <a:spLocks noChangeArrowheads="1"/>
            </p:cNvSpPr>
            <p:nvPr/>
          </p:nvSpPr>
          <p:spPr bwMode="auto">
            <a:xfrm>
              <a:off x="1581252" y="2102848"/>
              <a:ext cx="248488" cy="107856"/>
            </a:xfrm>
            <a:prstGeom prst="ellipse">
              <a:avLst/>
            </a:prstGeom>
            <a:solidFill>
              <a:schemeClr val="accent6">
                <a:lumMod val="20000"/>
                <a:lumOff val="80000"/>
              </a:schemeClr>
            </a:solidFill>
            <a:ln>
              <a:noFill/>
            </a:ln>
          </p:spPr>
          <p:txBody>
            <a:bodyPr lIns="91424" tIns="45712" rIns="91424" bIns="45712"/>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3" name="组合 109"/>
            <p:cNvGrpSpPr/>
            <p:nvPr/>
          </p:nvGrpSpPr>
          <p:grpSpPr>
            <a:xfrm>
              <a:off x="1556245" y="3310425"/>
              <a:ext cx="368840" cy="1038353"/>
              <a:chOff x="2297113" y="2301875"/>
              <a:chExt cx="481012" cy="1354138"/>
            </a:xfrm>
            <a:effectLst>
              <a:outerShdw blurRad="38100" dist="12700" dir="8100000" sy="-23000" kx="800400" algn="br" rotWithShape="0">
                <a:prstClr val="black">
                  <a:alpha val="20000"/>
                </a:prstClr>
              </a:outerShdw>
            </a:effectLst>
          </p:grpSpPr>
          <p:sp>
            <p:nvSpPr>
              <p:cNvPr id="28" name="Freeform 84"/>
              <p:cNvSpPr/>
              <p:nvPr/>
            </p:nvSpPr>
            <p:spPr bwMode="auto">
              <a:xfrm>
                <a:off x="2517775" y="2473325"/>
                <a:ext cx="88900" cy="76200"/>
              </a:xfrm>
              <a:custGeom>
                <a:avLst/>
                <a:gdLst>
                  <a:gd name="T0" fmla="*/ 6 w 14"/>
                  <a:gd name="T1" fmla="*/ 12 h 12"/>
                  <a:gd name="T2" fmla="*/ 8 w 14"/>
                  <a:gd name="T3" fmla="*/ 12 h 12"/>
                  <a:gd name="T4" fmla="*/ 13 w 14"/>
                  <a:gd name="T5" fmla="*/ 10 h 12"/>
                  <a:gd name="T6" fmla="*/ 14 w 14"/>
                  <a:gd name="T7" fmla="*/ 5 h 12"/>
                  <a:gd name="T8" fmla="*/ 14 w 14"/>
                  <a:gd name="T9" fmla="*/ 0 h 12"/>
                  <a:gd name="T10" fmla="*/ 0 w 14"/>
                  <a:gd name="T11" fmla="*/ 1 h 12"/>
                  <a:gd name="T12" fmla="*/ 0 w 14"/>
                  <a:gd name="T13" fmla="*/ 5 h 12"/>
                  <a:gd name="T14" fmla="*/ 6 w 14"/>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2">
                    <a:moveTo>
                      <a:pt x="6" y="12"/>
                    </a:moveTo>
                    <a:cubicBezTo>
                      <a:pt x="6" y="12"/>
                      <a:pt x="7" y="11"/>
                      <a:pt x="8" y="12"/>
                    </a:cubicBezTo>
                    <a:cubicBezTo>
                      <a:pt x="8" y="12"/>
                      <a:pt x="12" y="12"/>
                      <a:pt x="13" y="10"/>
                    </a:cubicBezTo>
                    <a:cubicBezTo>
                      <a:pt x="14" y="9"/>
                      <a:pt x="14" y="5"/>
                      <a:pt x="14" y="5"/>
                    </a:cubicBezTo>
                    <a:cubicBezTo>
                      <a:pt x="14" y="0"/>
                      <a:pt x="14" y="0"/>
                      <a:pt x="14" y="0"/>
                    </a:cubicBezTo>
                    <a:cubicBezTo>
                      <a:pt x="14" y="0"/>
                      <a:pt x="8" y="7"/>
                      <a:pt x="0" y="1"/>
                    </a:cubicBezTo>
                    <a:cubicBezTo>
                      <a:pt x="0" y="1"/>
                      <a:pt x="0" y="4"/>
                      <a:pt x="0" y="5"/>
                    </a:cubicBezTo>
                    <a:cubicBezTo>
                      <a:pt x="0" y="5"/>
                      <a:pt x="2" y="12"/>
                      <a:pt x="6" y="12"/>
                    </a:cubicBezTo>
                    <a:close/>
                  </a:path>
                </a:pathLst>
              </a:custGeom>
              <a:solidFill>
                <a:srgbClr val="D69B6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9" name="Freeform 85"/>
              <p:cNvSpPr/>
              <p:nvPr/>
            </p:nvSpPr>
            <p:spPr bwMode="auto">
              <a:xfrm>
                <a:off x="2492375" y="2327275"/>
                <a:ext cx="133350" cy="190500"/>
              </a:xfrm>
              <a:custGeom>
                <a:avLst/>
                <a:gdLst>
                  <a:gd name="T0" fmla="*/ 1 w 21"/>
                  <a:gd name="T1" fmla="*/ 13 h 30"/>
                  <a:gd name="T2" fmla="*/ 1 w 21"/>
                  <a:gd name="T3" fmla="*/ 17 h 30"/>
                  <a:gd name="T4" fmla="*/ 1 w 21"/>
                  <a:gd name="T5" fmla="*/ 20 h 30"/>
                  <a:gd name="T6" fmla="*/ 2 w 21"/>
                  <a:gd name="T7" fmla="*/ 20 h 30"/>
                  <a:gd name="T8" fmla="*/ 3 w 21"/>
                  <a:gd name="T9" fmla="*/ 24 h 30"/>
                  <a:gd name="T10" fmla="*/ 9 w 21"/>
                  <a:gd name="T11" fmla="*/ 30 h 30"/>
                  <a:gd name="T12" fmla="*/ 14 w 21"/>
                  <a:gd name="T13" fmla="*/ 29 h 30"/>
                  <a:gd name="T14" fmla="*/ 19 w 21"/>
                  <a:gd name="T15" fmla="*/ 22 h 30"/>
                  <a:gd name="T16" fmla="*/ 19 w 21"/>
                  <a:gd name="T17" fmla="*/ 20 h 30"/>
                  <a:gd name="T18" fmla="*/ 20 w 21"/>
                  <a:gd name="T19" fmla="*/ 20 h 30"/>
                  <a:gd name="T20" fmla="*/ 21 w 21"/>
                  <a:gd name="T21" fmla="*/ 16 h 30"/>
                  <a:gd name="T22" fmla="*/ 21 w 21"/>
                  <a:gd name="T23" fmla="*/ 13 h 30"/>
                  <a:gd name="T24" fmla="*/ 20 w 21"/>
                  <a:gd name="T25" fmla="*/ 8 h 30"/>
                  <a:gd name="T26" fmla="*/ 11 w 21"/>
                  <a:gd name="T27" fmla="*/ 1 h 30"/>
                  <a:gd name="T28" fmla="*/ 1 w 21"/>
                  <a:gd name="T29" fmla="*/ 9 h 30"/>
                  <a:gd name="T30" fmla="*/ 1 w 21"/>
                  <a:gd name="T31"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0">
                    <a:moveTo>
                      <a:pt x="1" y="13"/>
                    </a:moveTo>
                    <a:cubicBezTo>
                      <a:pt x="1" y="13"/>
                      <a:pt x="0" y="16"/>
                      <a:pt x="1" y="17"/>
                    </a:cubicBezTo>
                    <a:cubicBezTo>
                      <a:pt x="1" y="18"/>
                      <a:pt x="1" y="20"/>
                      <a:pt x="1" y="20"/>
                    </a:cubicBezTo>
                    <a:cubicBezTo>
                      <a:pt x="2" y="20"/>
                      <a:pt x="2" y="20"/>
                      <a:pt x="2" y="20"/>
                    </a:cubicBezTo>
                    <a:cubicBezTo>
                      <a:pt x="2" y="20"/>
                      <a:pt x="3" y="24"/>
                      <a:pt x="3" y="24"/>
                    </a:cubicBezTo>
                    <a:cubicBezTo>
                      <a:pt x="4" y="25"/>
                      <a:pt x="7" y="29"/>
                      <a:pt x="9" y="30"/>
                    </a:cubicBezTo>
                    <a:cubicBezTo>
                      <a:pt x="11" y="30"/>
                      <a:pt x="13" y="30"/>
                      <a:pt x="14" y="29"/>
                    </a:cubicBezTo>
                    <a:cubicBezTo>
                      <a:pt x="15" y="28"/>
                      <a:pt x="19" y="23"/>
                      <a:pt x="19" y="22"/>
                    </a:cubicBezTo>
                    <a:cubicBezTo>
                      <a:pt x="19" y="21"/>
                      <a:pt x="19" y="20"/>
                      <a:pt x="19" y="20"/>
                    </a:cubicBezTo>
                    <a:cubicBezTo>
                      <a:pt x="19" y="20"/>
                      <a:pt x="20" y="20"/>
                      <a:pt x="20" y="20"/>
                    </a:cubicBezTo>
                    <a:cubicBezTo>
                      <a:pt x="21" y="19"/>
                      <a:pt x="21" y="18"/>
                      <a:pt x="21" y="16"/>
                    </a:cubicBezTo>
                    <a:cubicBezTo>
                      <a:pt x="21" y="15"/>
                      <a:pt x="21" y="13"/>
                      <a:pt x="21" y="13"/>
                    </a:cubicBezTo>
                    <a:cubicBezTo>
                      <a:pt x="21" y="13"/>
                      <a:pt x="20" y="9"/>
                      <a:pt x="20" y="8"/>
                    </a:cubicBezTo>
                    <a:cubicBezTo>
                      <a:pt x="20" y="8"/>
                      <a:pt x="18" y="0"/>
                      <a:pt x="11" y="1"/>
                    </a:cubicBezTo>
                    <a:cubicBezTo>
                      <a:pt x="4" y="1"/>
                      <a:pt x="2" y="5"/>
                      <a:pt x="1" y="9"/>
                    </a:cubicBezTo>
                    <a:cubicBezTo>
                      <a:pt x="1" y="9"/>
                      <a:pt x="1" y="12"/>
                      <a:pt x="1" y="13"/>
                    </a:cubicBezTo>
                    <a:close/>
                  </a:path>
                </a:pathLst>
              </a:custGeom>
              <a:solidFill>
                <a:srgbClr val="F2C279"/>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0" name="Freeform 86"/>
              <p:cNvSpPr/>
              <p:nvPr/>
            </p:nvSpPr>
            <p:spPr bwMode="auto">
              <a:xfrm>
                <a:off x="2492375" y="2339975"/>
                <a:ext cx="133350" cy="177800"/>
              </a:xfrm>
              <a:custGeom>
                <a:avLst/>
                <a:gdLst>
                  <a:gd name="T0" fmla="*/ 21 w 21"/>
                  <a:gd name="T1" fmla="*/ 11 h 28"/>
                  <a:gd name="T2" fmla="*/ 20 w 21"/>
                  <a:gd name="T3" fmla="*/ 6 h 28"/>
                  <a:gd name="T4" fmla="*/ 16 w 21"/>
                  <a:gd name="T5" fmla="*/ 0 h 28"/>
                  <a:gd name="T6" fmla="*/ 14 w 21"/>
                  <a:gd name="T7" fmla="*/ 2 h 28"/>
                  <a:gd name="T8" fmla="*/ 15 w 21"/>
                  <a:gd name="T9" fmla="*/ 11 h 28"/>
                  <a:gd name="T10" fmla="*/ 16 w 21"/>
                  <a:gd name="T11" fmla="*/ 14 h 28"/>
                  <a:gd name="T12" fmla="*/ 17 w 21"/>
                  <a:gd name="T13" fmla="*/ 18 h 28"/>
                  <a:gd name="T14" fmla="*/ 14 w 21"/>
                  <a:gd name="T15" fmla="*/ 24 h 28"/>
                  <a:gd name="T16" fmla="*/ 13 w 21"/>
                  <a:gd name="T17" fmla="*/ 26 h 28"/>
                  <a:gd name="T18" fmla="*/ 9 w 21"/>
                  <a:gd name="T19" fmla="*/ 27 h 28"/>
                  <a:gd name="T20" fmla="*/ 4 w 21"/>
                  <a:gd name="T21" fmla="*/ 20 h 28"/>
                  <a:gd name="T22" fmla="*/ 5 w 21"/>
                  <a:gd name="T23" fmla="*/ 19 h 28"/>
                  <a:gd name="T24" fmla="*/ 4 w 21"/>
                  <a:gd name="T25" fmla="*/ 18 h 28"/>
                  <a:gd name="T26" fmla="*/ 4 w 21"/>
                  <a:gd name="T27" fmla="*/ 14 h 28"/>
                  <a:gd name="T28" fmla="*/ 5 w 21"/>
                  <a:gd name="T29" fmla="*/ 11 h 28"/>
                  <a:gd name="T30" fmla="*/ 6 w 21"/>
                  <a:gd name="T31" fmla="*/ 8 h 28"/>
                  <a:gd name="T32" fmla="*/ 5 w 21"/>
                  <a:gd name="T33" fmla="*/ 3 h 28"/>
                  <a:gd name="T34" fmla="*/ 4 w 21"/>
                  <a:gd name="T35" fmla="*/ 1 h 28"/>
                  <a:gd name="T36" fmla="*/ 1 w 21"/>
                  <a:gd name="T37" fmla="*/ 7 h 28"/>
                  <a:gd name="T38" fmla="*/ 1 w 21"/>
                  <a:gd name="T39" fmla="*/ 11 h 28"/>
                  <a:gd name="T40" fmla="*/ 1 w 21"/>
                  <a:gd name="T41" fmla="*/ 15 h 28"/>
                  <a:gd name="T42" fmla="*/ 1 w 21"/>
                  <a:gd name="T43" fmla="*/ 18 h 28"/>
                  <a:gd name="T44" fmla="*/ 2 w 21"/>
                  <a:gd name="T45" fmla="*/ 18 h 28"/>
                  <a:gd name="T46" fmla="*/ 3 w 21"/>
                  <a:gd name="T47" fmla="*/ 22 h 28"/>
                  <a:gd name="T48" fmla="*/ 9 w 21"/>
                  <a:gd name="T49" fmla="*/ 28 h 28"/>
                  <a:gd name="T50" fmla="*/ 14 w 21"/>
                  <a:gd name="T51" fmla="*/ 27 h 28"/>
                  <a:gd name="T52" fmla="*/ 19 w 21"/>
                  <a:gd name="T53" fmla="*/ 20 h 28"/>
                  <a:gd name="T54" fmla="*/ 19 w 21"/>
                  <a:gd name="T55" fmla="*/ 18 h 28"/>
                  <a:gd name="T56" fmla="*/ 20 w 21"/>
                  <a:gd name="T57" fmla="*/ 18 h 28"/>
                  <a:gd name="T58" fmla="*/ 21 w 21"/>
                  <a:gd name="T59" fmla="*/ 14 h 28"/>
                  <a:gd name="T60" fmla="*/ 21 w 21"/>
                  <a:gd name="T6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 h="28">
                    <a:moveTo>
                      <a:pt x="21" y="11"/>
                    </a:moveTo>
                    <a:cubicBezTo>
                      <a:pt x="21" y="11"/>
                      <a:pt x="20" y="7"/>
                      <a:pt x="20" y="6"/>
                    </a:cubicBezTo>
                    <a:cubicBezTo>
                      <a:pt x="20" y="6"/>
                      <a:pt x="19" y="2"/>
                      <a:pt x="16" y="0"/>
                    </a:cubicBezTo>
                    <a:cubicBezTo>
                      <a:pt x="15" y="1"/>
                      <a:pt x="14" y="2"/>
                      <a:pt x="14" y="2"/>
                    </a:cubicBezTo>
                    <a:cubicBezTo>
                      <a:pt x="14" y="2"/>
                      <a:pt x="15" y="8"/>
                      <a:pt x="15" y="11"/>
                    </a:cubicBezTo>
                    <a:cubicBezTo>
                      <a:pt x="15" y="11"/>
                      <a:pt x="16" y="13"/>
                      <a:pt x="16" y="14"/>
                    </a:cubicBezTo>
                    <a:cubicBezTo>
                      <a:pt x="16" y="14"/>
                      <a:pt x="17" y="16"/>
                      <a:pt x="17" y="18"/>
                    </a:cubicBezTo>
                    <a:cubicBezTo>
                      <a:pt x="16" y="20"/>
                      <a:pt x="17" y="22"/>
                      <a:pt x="14" y="24"/>
                    </a:cubicBezTo>
                    <a:cubicBezTo>
                      <a:pt x="14" y="24"/>
                      <a:pt x="14" y="26"/>
                      <a:pt x="13" y="26"/>
                    </a:cubicBezTo>
                    <a:cubicBezTo>
                      <a:pt x="13" y="26"/>
                      <a:pt x="10" y="27"/>
                      <a:pt x="9" y="27"/>
                    </a:cubicBezTo>
                    <a:cubicBezTo>
                      <a:pt x="8" y="26"/>
                      <a:pt x="4" y="22"/>
                      <a:pt x="4" y="20"/>
                    </a:cubicBezTo>
                    <a:cubicBezTo>
                      <a:pt x="4" y="20"/>
                      <a:pt x="5" y="20"/>
                      <a:pt x="5" y="19"/>
                    </a:cubicBezTo>
                    <a:cubicBezTo>
                      <a:pt x="6" y="19"/>
                      <a:pt x="5" y="19"/>
                      <a:pt x="4" y="18"/>
                    </a:cubicBezTo>
                    <a:cubicBezTo>
                      <a:pt x="4" y="16"/>
                      <a:pt x="3" y="15"/>
                      <a:pt x="4" y="14"/>
                    </a:cubicBezTo>
                    <a:cubicBezTo>
                      <a:pt x="4" y="14"/>
                      <a:pt x="4" y="12"/>
                      <a:pt x="5" y="11"/>
                    </a:cubicBezTo>
                    <a:cubicBezTo>
                      <a:pt x="5" y="11"/>
                      <a:pt x="6" y="10"/>
                      <a:pt x="6" y="8"/>
                    </a:cubicBezTo>
                    <a:cubicBezTo>
                      <a:pt x="5" y="6"/>
                      <a:pt x="5" y="4"/>
                      <a:pt x="5" y="3"/>
                    </a:cubicBezTo>
                    <a:cubicBezTo>
                      <a:pt x="6" y="3"/>
                      <a:pt x="5" y="2"/>
                      <a:pt x="4" y="1"/>
                    </a:cubicBezTo>
                    <a:cubicBezTo>
                      <a:pt x="3" y="3"/>
                      <a:pt x="2" y="5"/>
                      <a:pt x="1" y="7"/>
                    </a:cubicBezTo>
                    <a:cubicBezTo>
                      <a:pt x="1" y="7"/>
                      <a:pt x="1" y="10"/>
                      <a:pt x="1" y="11"/>
                    </a:cubicBezTo>
                    <a:cubicBezTo>
                      <a:pt x="1" y="11"/>
                      <a:pt x="0" y="14"/>
                      <a:pt x="1" y="15"/>
                    </a:cubicBezTo>
                    <a:cubicBezTo>
                      <a:pt x="1" y="16"/>
                      <a:pt x="1" y="18"/>
                      <a:pt x="1" y="18"/>
                    </a:cubicBezTo>
                    <a:cubicBezTo>
                      <a:pt x="2" y="18"/>
                      <a:pt x="2" y="18"/>
                      <a:pt x="2" y="18"/>
                    </a:cubicBezTo>
                    <a:cubicBezTo>
                      <a:pt x="2" y="18"/>
                      <a:pt x="3" y="22"/>
                      <a:pt x="3" y="22"/>
                    </a:cubicBezTo>
                    <a:cubicBezTo>
                      <a:pt x="4" y="23"/>
                      <a:pt x="7" y="27"/>
                      <a:pt x="9" y="28"/>
                    </a:cubicBezTo>
                    <a:cubicBezTo>
                      <a:pt x="11" y="28"/>
                      <a:pt x="13" y="28"/>
                      <a:pt x="14" y="27"/>
                    </a:cubicBezTo>
                    <a:cubicBezTo>
                      <a:pt x="15" y="26"/>
                      <a:pt x="19" y="21"/>
                      <a:pt x="19" y="20"/>
                    </a:cubicBezTo>
                    <a:cubicBezTo>
                      <a:pt x="19" y="19"/>
                      <a:pt x="19" y="18"/>
                      <a:pt x="19" y="18"/>
                    </a:cubicBezTo>
                    <a:cubicBezTo>
                      <a:pt x="19" y="18"/>
                      <a:pt x="20" y="18"/>
                      <a:pt x="20" y="18"/>
                    </a:cubicBezTo>
                    <a:cubicBezTo>
                      <a:pt x="21" y="17"/>
                      <a:pt x="21" y="16"/>
                      <a:pt x="21" y="14"/>
                    </a:cubicBezTo>
                    <a:cubicBezTo>
                      <a:pt x="21" y="13"/>
                      <a:pt x="21" y="11"/>
                      <a:pt x="21" y="11"/>
                    </a:cubicBezTo>
                    <a:close/>
                  </a:path>
                </a:pathLst>
              </a:custGeom>
              <a:solidFill>
                <a:srgbClr val="EBB27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1" name="Freeform 87"/>
              <p:cNvSpPr/>
              <p:nvPr/>
            </p:nvSpPr>
            <p:spPr bwMode="auto">
              <a:xfrm>
                <a:off x="2492375" y="2301875"/>
                <a:ext cx="133350" cy="139700"/>
              </a:xfrm>
              <a:custGeom>
                <a:avLst/>
                <a:gdLst>
                  <a:gd name="T0" fmla="*/ 2 w 21"/>
                  <a:gd name="T1" fmla="*/ 21 h 22"/>
                  <a:gd name="T2" fmla="*/ 3 w 21"/>
                  <a:gd name="T3" fmla="*/ 21 h 22"/>
                  <a:gd name="T4" fmla="*/ 3 w 21"/>
                  <a:gd name="T5" fmla="*/ 17 h 22"/>
                  <a:gd name="T6" fmla="*/ 4 w 21"/>
                  <a:gd name="T7" fmla="*/ 11 h 22"/>
                  <a:gd name="T8" fmla="*/ 11 w 21"/>
                  <a:gd name="T9" fmla="*/ 10 h 22"/>
                  <a:gd name="T10" fmla="*/ 15 w 21"/>
                  <a:gd name="T11" fmla="*/ 11 h 22"/>
                  <a:gd name="T12" fmla="*/ 18 w 21"/>
                  <a:gd name="T13" fmla="*/ 16 h 22"/>
                  <a:gd name="T14" fmla="*/ 19 w 21"/>
                  <a:gd name="T15" fmla="*/ 19 h 22"/>
                  <a:gd name="T16" fmla="*/ 19 w 21"/>
                  <a:gd name="T17" fmla="*/ 22 h 22"/>
                  <a:gd name="T18" fmla="*/ 20 w 21"/>
                  <a:gd name="T19" fmla="*/ 22 h 22"/>
                  <a:gd name="T20" fmla="*/ 20 w 21"/>
                  <a:gd name="T21" fmla="*/ 18 h 22"/>
                  <a:gd name="T22" fmla="*/ 21 w 21"/>
                  <a:gd name="T23" fmla="*/ 19 h 22"/>
                  <a:gd name="T24" fmla="*/ 21 w 21"/>
                  <a:gd name="T25" fmla="*/ 16 h 22"/>
                  <a:gd name="T26" fmla="*/ 21 w 21"/>
                  <a:gd name="T27" fmla="*/ 11 h 22"/>
                  <a:gd name="T28" fmla="*/ 15 w 21"/>
                  <a:gd name="T29" fmla="*/ 3 h 22"/>
                  <a:gd name="T30" fmla="*/ 8 w 21"/>
                  <a:gd name="T31" fmla="*/ 3 h 22"/>
                  <a:gd name="T32" fmla="*/ 1 w 21"/>
                  <a:gd name="T33" fmla="*/ 8 h 22"/>
                  <a:gd name="T34" fmla="*/ 0 w 21"/>
                  <a:gd name="T35" fmla="*/ 12 h 22"/>
                  <a:gd name="T36" fmla="*/ 0 w 21"/>
                  <a:gd name="T37" fmla="*/ 19 h 22"/>
                  <a:gd name="T38" fmla="*/ 1 w 21"/>
                  <a:gd name="T39" fmla="*/ 18 h 22"/>
                  <a:gd name="T40" fmla="*/ 2 w 21"/>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2">
                    <a:moveTo>
                      <a:pt x="2" y="21"/>
                    </a:moveTo>
                    <a:cubicBezTo>
                      <a:pt x="3" y="21"/>
                      <a:pt x="3" y="21"/>
                      <a:pt x="3" y="21"/>
                    </a:cubicBezTo>
                    <a:cubicBezTo>
                      <a:pt x="3" y="21"/>
                      <a:pt x="2" y="18"/>
                      <a:pt x="3" y="17"/>
                    </a:cubicBezTo>
                    <a:cubicBezTo>
                      <a:pt x="3" y="16"/>
                      <a:pt x="4" y="11"/>
                      <a:pt x="4" y="11"/>
                    </a:cubicBezTo>
                    <a:cubicBezTo>
                      <a:pt x="4" y="11"/>
                      <a:pt x="9" y="9"/>
                      <a:pt x="11" y="10"/>
                    </a:cubicBezTo>
                    <a:cubicBezTo>
                      <a:pt x="11" y="10"/>
                      <a:pt x="15" y="10"/>
                      <a:pt x="15" y="11"/>
                    </a:cubicBezTo>
                    <a:cubicBezTo>
                      <a:pt x="16" y="11"/>
                      <a:pt x="17" y="13"/>
                      <a:pt x="18" y="16"/>
                    </a:cubicBezTo>
                    <a:cubicBezTo>
                      <a:pt x="18" y="16"/>
                      <a:pt x="19" y="18"/>
                      <a:pt x="19" y="19"/>
                    </a:cubicBezTo>
                    <a:cubicBezTo>
                      <a:pt x="19" y="20"/>
                      <a:pt x="19" y="22"/>
                      <a:pt x="19" y="22"/>
                    </a:cubicBezTo>
                    <a:cubicBezTo>
                      <a:pt x="20" y="22"/>
                      <a:pt x="20" y="22"/>
                      <a:pt x="20" y="22"/>
                    </a:cubicBezTo>
                    <a:cubicBezTo>
                      <a:pt x="20" y="22"/>
                      <a:pt x="20" y="19"/>
                      <a:pt x="20" y="18"/>
                    </a:cubicBezTo>
                    <a:cubicBezTo>
                      <a:pt x="21" y="17"/>
                      <a:pt x="21" y="19"/>
                      <a:pt x="21" y="19"/>
                    </a:cubicBezTo>
                    <a:cubicBezTo>
                      <a:pt x="21" y="19"/>
                      <a:pt x="21" y="17"/>
                      <a:pt x="21" y="16"/>
                    </a:cubicBezTo>
                    <a:cubicBezTo>
                      <a:pt x="21" y="15"/>
                      <a:pt x="21" y="11"/>
                      <a:pt x="21" y="11"/>
                    </a:cubicBezTo>
                    <a:cubicBezTo>
                      <a:pt x="21" y="11"/>
                      <a:pt x="20" y="6"/>
                      <a:pt x="15" y="3"/>
                    </a:cubicBezTo>
                    <a:cubicBezTo>
                      <a:pt x="11" y="0"/>
                      <a:pt x="8" y="3"/>
                      <a:pt x="8" y="3"/>
                    </a:cubicBezTo>
                    <a:cubicBezTo>
                      <a:pt x="8" y="3"/>
                      <a:pt x="4" y="3"/>
                      <a:pt x="1" y="8"/>
                    </a:cubicBezTo>
                    <a:cubicBezTo>
                      <a:pt x="1" y="8"/>
                      <a:pt x="0" y="11"/>
                      <a:pt x="0" y="12"/>
                    </a:cubicBezTo>
                    <a:cubicBezTo>
                      <a:pt x="0" y="12"/>
                      <a:pt x="0" y="18"/>
                      <a:pt x="0" y="19"/>
                    </a:cubicBezTo>
                    <a:cubicBezTo>
                      <a:pt x="0" y="19"/>
                      <a:pt x="1" y="18"/>
                      <a:pt x="1" y="18"/>
                    </a:cubicBezTo>
                    <a:cubicBezTo>
                      <a:pt x="2" y="18"/>
                      <a:pt x="2" y="21"/>
                      <a:pt x="2" y="21"/>
                    </a:cubicBezTo>
                  </a:path>
                </a:pathLst>
              </a:custGeom>
              <a:solidFill>
                <a:srgbClr val="26242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2" name="Freeform 88"/>
              <p:cNvSpPr/>
              <p:nvPr/>
            </p:nvSpPr>
            <p:spPr bwMode="auto">
              <a:xfrm>
                <a:off x="2430463" y="3560763"/>
                <a:ext cx="87312" cy="88900"/>
              </a:xfrm>
              <a:custGeom>
                <a:avLst/>
                <a:gdLst>
                  <a:gd name="T0" fmla="*/ 4 w 14"/>
                  <a:gd name="T1" fmla="*/ 0 h 14"/>
                  <a:gd name="T2" fmla="*/ 1 w 14"/>
                  <a:gd name="T3" fmla="*/ 5 h 14"/>
                  <a:gd name="T4" fmla="*/ 0 w 14"/>
                  <a:gd name="T5" fmla="*/ 12 h 14"/>
                  <a:gd name="T6" fmla="*/ 5 w 14"/>
                  <a:gd name="T7" fmla="*/ 14 h 14"/>
                  <a:gd name="T8" fmla="*/ 11 w 14"/>
                  <a:gd name="T9" fmla="*/ 12 h 14"/>
                  <a:gd name="T10" fmla="*/ 11 w 14"/>
                  <a:gd name="T11" fmla="*/ 9 h 14"/>
                  <a:gd name="T12" fmla="*/ 14 w 14"/>
                  <a:gd name="T13" fmla="*/ 8 h 14"/>
                  <a:gd name="T14" fmla="*/ 12 w 14"/>
                  <a:gd name="T15" fmla="*/ 0 h 14"/>
                  <a:gd name="T16" fmla="*/ 4 w 1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4" y="0"/>
                    </a:moveTo>
                    <a:cubicBezTo>
                      <a:pt x="4" y="0"/>
                      <a:pt x="2" y="4"/>
                      <a:pt x="1" y="5"/>
                    </a:cubicBezTo>
                    <a:cubicBezTo>
                      <a:pt x="0" y="6"/>
                      <a:pt x="0" y="10"/>
                      <a:pt x="0" y="12"/>
                    </a:cubicBezTo>
                    <a:cubicBezTo>
                      <a:pt x="0" y="13"/>
                      <a:pt x="2" y="14"/>
                      <a:pt x="5" y="14"/>
                    </a:cubicBezTo>
                    <a:cubicBezTo>
                      <a:pt x="8" y="14"/>
                      <a:pt x="11" y="13"/>
                      <a:pt x="11" y="12"/>
                    </a:cubicBezTo>
                    <a:cubicBezTo>
                      <a:pt x="12" y="11"/>
                      <a:pt x="11" y="9"/>
                      <a:pt x="11" y="9"/>
                    </a:cubicBezTo>
                    <a:cubicBezTo>
                      <a:pt x="11" y="9"/>
                      <a:pt x="13" y="8"/>
                      <a:pt x="14" y="8"/>
                    </a:cubicBezTo>
                    <a:cubicBezTo>
                      <a:pt x="14" y="7"/>
                      <a:pt x="12" y="0"/>
                      <a:pt x="12" y="0"/>
                    </a:cubicBezTo>
                    <a:lnTo>
                      <a:pt x="4" y="0"/>
                    </a:ln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3" name="Freeform 89"/>
              <p:cNvSpPr/>
              <p:nvPr/>
            </p:nvSpPr>
            <p:spPr bwMode="auto">
              <a:xfrm>
                <a:off x="2600325" y="3554413"/>
                <a:ext cx="101600" cy="101600"/>
              </a:xfrm>
              <a:custGeom>
                <a:avLst/>
                <a:gdLst>
                  <a:gd name="T0" fmla="*/ 1 w 16"/>
                  <a:gd name="T1" fmla="*/ 1 h 16"/>
                  <a:gd name="T2" fmla="*/ 0 w 16"/>
                  <a:gd name="T3" fmla="*/ 9 h 16"/>
                  <a:gd name="T4" fmla="*/ 3 w 16"/>
                  <a:gd name="T5" fmla="*/ 10 h 16"/>
                  <a:gd name="T6" fmla="*/ 5 w 16"/>
                  <a:gd name="T7" fmla="*/ 14 h 16"/>
                  <a:gd name="T8" fmla="*/ 14 w 16"/>
                  <a:gd name="T9" fmla="*/ 14 h 16"/>
                  <a:gd name="T10" fmla="*/ 11 w 16"/>
                  <a:gd name="T11" fmla="*/ 2 h 16"/>
                  <a:gd name="T12" fmla="*/ 1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 y="1"/>
                    </a:moveTo>
                    <a:cubicBezTo>
                      <a:pt x="1" y="1"/>
                      <a:pt x="0" y="7"/>
                      <a:pt x="0" y="9"/>
                    </a:cubicBezTo>
                    <a:cubicBezTo>
                      <a:pt x="0" y="9"/>
                      <a:pt x="1" y="10"/>
                      <a:pt x="3" y="10"/>
                    </a:cubicBezTo>
                    <a:cubicBezTo>
                      <a:pt x="3" y="10"/>
                      <a:pt x="2" y="13"/>
                      <a:pt x="5" y="14"/>
                    </a:cubicBezTo>
                    <a:cubicBezTo>
                      <a:pt x="8" y="15"/>
                      <a:pt x="12" y="16"/>
                      <a:pt x="14" y="14"/>
                    </a:cubicBezTo>
                    <a:cubicBezTo>
                      <a:pt x="16" y="13"/>
                      <a:pt x="12" y="4"/>
                      <a:pt x="11" y="2"/>
                    </a:cubicBezTo>
                    <a:cubicBezTo>
                      <a:pt x="9" y="0"/>
                      <a:pt x="1" y="1"/>
                      <a:pt x="1" y="1"/>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4" name="Freeform 90"/>
              <p:cNvSpPr/>
              <p:nvPr/>
            </p:nvSpPr>
            <p:spPr bwMode="auto">
              <a:xfrm>
                <a:off x="2479675" y="2498725"/>
                <a:ext cx="152400" cy="290513"/>
              </a:xfrm>
              <a:custGeom>
                <a:avLst/>
                <a:gdLst>
                  <a:gd name="T0" fmla="*/ 2 w 24"/>
                  <a:gd name="T1" fmla="*/ 6 h 46"/>
                  <a:gd name="T2" fmla="*/ 6 w 24"/>
                  <a:gd name="T3" fmla="*/ 1 h 46"/>
                  <a:gd name="T4" fmla="*/ 13 w 24"/>
                  <a:gd name="T5" fmla="*/ 7 h 46"/>
                  <a:gd name="T6" fmla="*/ 20 w 24"/>
                  <a:gd name="T7" fmla="*/ 0 h 46"/>
                  <a:gd name="T8" fmla="*/ 21 w 24"/>
                  <a:gd name="T9" fmla="*/ 5 h 46"/>
                  <a:gd name="T10" fmla="*/ 24 w 24"/>
                  <a:gd name="T11" fmla="*/ 19 h 46"/>
                  <a:gd name="T12" fmla="*/ 17 w 24"/>
                  <a:gd name="T13" fmla="*/ 44 h 46"/>
                  <a:gd name="T14" fmla="*/ 0 w 24"/>
                  <a:gd name="T15" fmla="*/ 33 h 46"/>
                  <a:gd name="T16" fmla="*/ 2 w 24"/>
                  <a:gd name="T17"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6">
                    <a:moveTo>
                      <a:pt x="2" y="6"/>
                    </a:moveTo>
                    <a:cubicBezTo>
                      <a:pt x="2" y="6"/>
                      <a:pt x="5" y="1"/>
                      <a:pt x="6" y="1"/>
                    </a:cubicBezTo>
                    <a:cubicBezTo>
                      <a:pt x="6" y="1"/>
                      <a:pt x="12" y="6"/>
                      <a:pt x="13" y="7"/>
                    </a:cubicBezTo>
                    <a:cubicBezTo>
                      <a:pt x="13" y="7"/>
                      <a:pt x="20" y="2"/>
                      <a:pt x="20" y="0"/>
                    </a:cubicBezTo>
                    <a:cubicBezTo>
                      <a:pt x="20" y="0"/>
                      <a:pt x="21" y="2"/>
                      <a:pt x="21" y="5"/>
                    </a:cubicBezTo>
                    <a:cubicBezTo>
                      <a:pt x="22" y="7"/>
                      <a:pt x="24" y="19"/>
                      <a:pt x="24" y="19"/>
                    </a:cubicBezTo>
                    <a:cubicBezTo>
                      <a:pt x="24" y="19"/>
                      <a:pt x="19" y="43"/>
                      <a:pt x="17" y="44"/>
                    </a:cubicBezTo>
                    <a:cubicBezTo>
                      <a:pt x="14" y="46"/>
                      <a:pt x="0" y="38"/>
                      <a:pt x="0" y="33"/>
                    </a:cubicBezTo>
                    <a:cubicBezTo>
                      <a:pt x="0" y="29"/>
                      <a:pt x="1" y="8"/>
                      <a:pt x="2" y="6"/>
                    </a:cubicBezTo>
                    <a:close/>
                  </a:path>
                </a:pathLst>
              </a:custGeom>
              <a:solidFill>
                <a:srgbClr val="F5F7FC"/>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5" name="Freeform 91"/>
              <p:cNvSpPr/>
              <p:nvPr/>
            </p:nvSpPr>
            <p:spPr bwMode="auto">
              <a:xfrm>
                <a:off x="2424113" y="2852738"/>
                <a:ext cx="277812" cy="727075"/>
              </a:xfrm>
              <a:custGeom>
                <a:avLst/>
                <a:gdLst>
                  <a:gd name="T0" fmla="*/ 4 w 44"/>
                  <a:gd name="T1" fmla="*/ 114 h 115"/>
                  <a:gd name="T2" fmla="*/ 13 w 44"/>
                  <a:gd name="T3" fmla="*/ 114 h 115"/>
                  <a:gd name="T4" fmla="*/ 15 w 44"/>
                  <a:gd name="T5" fmla="*/ 109 h 115"/>
                  <a:gd name="T6" fmla="*/ 17 w 44"/>
                  <a:gd name="T7" fmla="*/ 107 h 115"/>
                  <a:gd name="T8" fmla="*/ 16 w 44"/>
                  <a:gd name="T9" fmla="*/ 99 h 115"/>
                  <a:gd name="T10" fmla="*/ 17 w 44"/>
                  <a:gd name="T11" fmla="*/ 71 h 115"/>
                  <a:gd name="T12" fmla="*/ 19 w 44"/>
                  <a:gd name="T13" fmla="*/ 61 h 115"/>
                  <a:gd name="T14" fmla="*/ 23 w 44"/>
                  <a:gd name="T15" fmla="*/ 35 h 115"/>
                  <a:gd name="T16" fmla="*/ 25 w 44"/>
                  <a:gd name="T17" fmla="*/ 52 h 115"/>
                  <a:gd name="T18" fmla="*/ 26 w 44"/>
                  <a:gd name="T19" fmla="*/ 66 h 115"/>
                  <a:gd name="T20" fmla="*/ 26 w 44"/>
                  <a:gd name="T21" fmla="*/ 78 h 115"/>
                  <a:gd name="T22" fmla="*/ 27 w 44"/>
                  <a:gd name="T23" fmla="*/ 90 h 115"/>
                  <a:gd name="T24" fmla="*/ 27 w 44"/>
                  <a:gd name="T25" fmla="*/ 112 h 115"/>
                  <a:gd name="T26" fmla="*/ 30 w 44"/>
                  <a:gd name="T27" fmla="*/ 115 h 115"/>
                  <a:gd name="T28" fmla="*/ 35 w 44"/>
                  <a:gd name="T29" fmla="*/ 114 h 115"/>
                  <a:gd name="T30" fmla="*/ 40 w 44"/>
                  <a:gd name="T31" fmla="*/ 114 h 115"/>
                  <a:gd name="T32" fmla="*/ 43 w 44"/>
                  <a:gd name="T33" fmla="*/ 107 h 115"/>
                  <a:gd name="T34" fmla="*/ 40 w 44"/>
                  <a:gd name="T35" fmla="*/ 105 h 115"/>
                  <a:gd name="T36" fmla="*/ 41 w 44"/>
                  <a:gd name="T37" fmla="*/ 101 h 115"/>
                  <a:gd name="T38" fmla="*/ 41 w 44"/>
                  <a:gd name="T39" fmla="*/ 87 h 115"/>
                  <a:gd name="T40" fmla="*/ 40 w 44"/>
                  <a:gd name="T41" fmla="*/ 68 h 115"/>
                  <a:gd name="T42" fmla="*/ 41 w 44"/>
                  <a:gd name="T43" fmla="*/ 24 h 115"/>
                  <a:gd name="T44" fmla="*/ 35 w 44"/>
                  <a:gd name="T45" fmla="*/ 0 h 115"/>
                  <a:gd name="T46" fmla="*/ 15 w 44"/>
                  <a:gd name="T47" fmla="*/ 1 h 115"/>
                  <a:gd name="T48" fmla="*/ 0 w 44"/>
                  <a:gd name="T49" fmla="*/ 28 h 115"/>
                  <a:gd name="T50" fmla="*/ 2 w 44"/>
                  <a:gd name="T51" fmla="*/ 36 h 115"/>
                  <a:gd name="T52" fmla="*/ 3 w 44"/>
                  <a:gd name="T53" fmla="*/ 47 h 115"/>
                  <a:gd name="T54" fmla="*/ 4 w 44"/>
                  <a:gd name="T55" fmla="*/ 81 h 115"/>
                  <a:gd name="T56" fmla="*/ 2 w 44"/>
                  <a:gd name="T57" fmla="*/ 90 h 115"/>
                  <a:gd name="T58" fmla="*/ 4 w 44"/>
                  <a:gd name="T59" fmla="*/ 100 h 115"/>
                  <a:gd name="T60" fmla="*/ 3 w 44"/>
                  <a:gd name="T61" fmla="*/ 105 h 115"/>
                  <a:gd name="T62" fmla="*/ 2 w 44"/>
                  <a:gd name="T63" fmla="*/ 107 h 115"/>
                  <a:gd name="T64" fmla="*/ 4 w 44"/>
                  <a:gd name="T65"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115">
                    <a:moveTo>
                      <a:pt x="4" y="114"/>
                    </a:moveTo>
                    <a:cubicBezTo>
                      <a:pt x="4" y="114"/>
                      <a:pt x="12" y="113"/>
                      <a:pt x="13" y="114"/>
                    </a:cubicBezTo>
                    <a:cubicBezTo>
                      <a:pt x="14" y="115"/>
                      <a:pt x="14" y="110"/>
                      <a:pt x="15" y="109"/>
                    </a:cubicBezTo>
                    <a:cubicBezTo>
                      <a:pt x="15" y="109"/>
                      <a:pt x="17" y="108"/>
                      <a:pt x="17" y="107"/>
                    </a:cubicBezTo>
                    <a:cubicBezTo>
                      <a:pt x="18" y="106"/>
                      <a:pt x="15" y="101"/>
                      <a:pt x="16" y="99"/>
                    </a:cubicBezTo>
                    <a:cubicBezTo>
                      <a:pt x="17" y="97"/>
                      <a:pt x="17" y="76"/>
                      <a:pt x="17" y="71"/>
                    </a:cubicBezTo>
                    <a:cubicBezTo>
                      <a:pt x="18" y="67"/>
                      <a:pt x="18" y="62"/>
                      <a:pt x="19" y="61"/>
                    </a:cubicBezTo>
                    <a:cubicBezTo>
                      <a:pt x="20" y="60"/>
                      <a:pt x="21" y="36"/>
                      <a:pt x="23" y="35"/>
                    </a:cubicBezTo>
                    <a:cubicBezTo>
                      <a:pt x="25" y="34"/>
                      <a:pt x="25" y="51"/>
                      <a:pt x="25" y="52"/>
                    </a:cubicBezTo>
                    <a:cubicBezTo>
                      <a:pt x="25" y="53"/>
                      <a:pt x="25" y="65"/>
                      <a:pt x="26" y="66"/>
                    </a:cubicBezTo>
                    <a:cubicBezTo>
                      <a:pt x="27" y="67"/>
                      <a:pt x="25" y="77"/>
                      <a:pt x="26" y="78"/>
                    </a:cubicBezTo>
                    <a:cubicBezTo>
                      <a:pt x="27" y="80"/>
                      <a:pt x="27" y="89"/>
                      <a:pt x="27" y="90"/>
                    </a:cubicBezTo>
                    <a:cubicBezTo>
                      <a:pt x="27" y="91"/>
                      <a:pt x="25" y="110"/>
                      <a:pt x="27" y="112"/>
                    </a:cubicBezTo>
                    <a:cubicBezTo>
                      <a:pt x="29" y="113"/>
                      <a:pt x="30" y="115"/>
                      <a:pt x="30" y="115"/>
                    </a:cubicBezTo>
                    <a:cubicBezTo>
                      <a:pt x="30" y="115"/>
                      <a:pt x="34" y="114"/>
                      <a:pt x="35" y="114"/>
                    </a:cubicBezTo>
                    <a:cubicBezTo>
                      <a:pt x="36" y="114"/>
                      <a:pt x="40" y="114"/>
                      <a:pt x="40" y="114"/>
                    </a:cubicBezTo>
                    <a:cubicBezTo>
                      <a:pt x="40" y="114"/>
                      <a:pt x="42" y="109"/>
                      <a:pt x="43" y="107"/>
                    </a:cubicBezTo>
                    <a:cubicBezTo>
                      <a:pt x="43" y="106"/>
                      <a:pt x="40" y="105"/>
                      <a:pt x="40" y="105"/>
                    </a:cubicBezTo>
                    <a:cubicBezTo>
                      <a:pt x="40" y="105"/>
                      <a:pt x="42" y="102"/>
                      <a:pt x="41" y="101"/>
                    </a:cubicBezTo>
                    <a:cubicBezTo>
                      <a:pt x="41" y="100"/>
                      <a:pt x="43" y="93"/>
                      <a:pt x="41" y="87"/>
                    </a:cubicBezTo>
                    <a:cubicBezTo>
                      <a:pt x="40" y="80"/>
                      <a:pt x="40" y="72"/>
                      <a:pt x="40" y="68"/>
                    </a:cubicBezTo>
                    <a:cubicBezTo>
                      <a:pt x="40" y="65"/>
                      <a:pt x="44" y="28"/>
                      <a:pt x="41" y="24"/>
                    </a:cubicBezTo>
                    <a:cubicBezTo>
                      <a:pt x="38" y="21"/>
                      <a:pt x="35" y="0"/>
                      <a:pt x="35" y="0"/>
                    </a:cubicBezTo>
                    <a:cubicBezTo>
                      <a:pt x="15" y="1"/>
                      <a:pt x="15" y="1"/>
                      <a:pt x="15" y="1"/>
                    </a:cubicBezTo>
                    <a:cubicBezTo>
                      <a:pt x="0" y="28"/>
                      <a:pt x="0" y="28"/>
                      <a:pt x="0" y="28"/>
                    </a:cubicBezTo>
                    <a:cubicBezTo>
                      <a:pt x="0" y="28"/>
                      <a:pt x="1" y="35"/>
                      <a:pt x="2" y="36"/>
                    </a:cubicBezTo>
                    <a:cubicBezTo>
                      <a:pt x="2" y="37"/>
                      <a:pt x="3" y="47"/>
                      <a:pt x="3" y="47"/>
                    </a:cubicBezTo>
                    <a:cubicBezTo>
                      <a:pt x="4" y="81"/>
                      <a:pt x="4" y="81"/>
                      <a:pt x="4" y="81"/>
                    </a:cubicBezTo>
                    <a:cubicBezTo>
                      <a:pt x="4" y="81"/>
                      <a:pt x="1" y="89"/>
                      <a:pt x="2" y="90"/>
                    </a:cubicBezTo>
                    <a:cubicBezTo>
                      <a:pt x="3" y="90"/>
                      <a:pt x="3" y="100"/>
                      <a:pt x="4" y="100"/>
                    </a:cubicBezTo>
                    <a:cubicBezTo>
                      <a:pt x="4" y="101"/>
                      <a:pt x="3" y="105"/>
                      <a:pt x="3" y="105"/>
                    </a:cubicBezTo>
                    <a:cubicBezTo>
                      <a:pt x="2" y="107"/>
                      <a:pt x="2" y="107"/>
                      <a:pt x="2" y="107"/>
                    </a:cubicBezTo>
                    <a:lnTo>
                      <a:pt x="4" y="114"/>
                    </a:lnTo>
                    <a:close/>
                  </a:path>
                </a:pathLst>
              </a:custGeom>
              <a:solidFill>
                <a:srgbClr val="26242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6" name="Freeform 92"/>
              <p:cNvSpPr/>
              <p:nvPr/>
            </p:nvSpPr>
            <p:spPr bwMode="auto">
              <a:xfrm>
                <a:off x="2436813" y="2865438"/>
                <a:ext cx="252412" cy="714375"/>
              </a:xfrm>
              <a:custGeom>
                <a:avLst/>
                <a:gdLst>
                  <a:gd name="T0" fmla="*/ 29 w 40"/>
                  <a:gd name="T1" fmla="*/ 0 h 113"/>
                  <a:gd name="T2" fmla="*/ 17 w 40"/>
                  <a:gd name="T3" fmla="*/ 2 h 113"/>
                  <a:gd name="T4" fmla="*/ 4 w 40"/>
                  <a:gd name="T5" fmla="*/ 25 h 113"/>
                  <a:gd name="T6" fmla="*/ 9 w 40"/>
                  <a:gd name="T7" fmla="*/ 30 h 113"/>
                  <a:gd name="T8" fmla="*/ 9 w 40"/>
                  <a:gd name="T9" fmla="*/ 40 h 113"/>
                  <a:gd name="T10" fmla="*/ 8 w 40"/>
                  <a:gd name="T11" fmla="*/ 49 h 113"/>
                  <a:gd name="T12" fmla="*/ 6 w 40"/>
                  <a:gd name="T13" fmla="*/ 68 h 113"/>
                  <a:gd name="T14" fmla="*/ 13 w 40"/>
                  <a:gd name="T15" fmla="*/ 70 h 113"/>
                  <a:gd name="T16" fmla="*/ 6 w 40"/>
                  <a:gd name="T17" fmla="*/ 77 h 113"/>
                  <a:gd name="T18" fmla="*/ 2 w 40"/>
                  <a:gd name="T19" fmla="*/ 81 h 113"/>
                  <a:gd name="T20" fmla="*/ 8 w 40"/>
                  <a:gd name="T21" fmla="*/ 91 h 113"/>
                  <a:gd name="T22" fmla="*/ 4 w 40"/>
                  <a:gd name="T23" fmla="*/ 88 h 113"/>
                  <a:gd name="T24" fmla="*/ 5 w 40"/>
                  <a:gd name="T25" fmla="*/ 97 h 113"/>
                  <a:gd name="T26" fmla="*/ 1 w 40"/>
                  <a:gd name="T27" fmla="*/ 95 h 113"/>
                  <a:gd name="T28" fmla="*/ 2 w 40"/>
                  <a:gd name="T29" fmla="*/ 98 h 113"/>
                  <a:gd name="T30" fmla="*/ 1 w 40"/>
                  <a:gd name="T31" fmla="*/ 103 h 113"/>
                  <a:gd name="T32" fmla="*/ 0 w 40"/>
                  <a:gd name="T33" fmla="*/ 104 h 113"/>
                  <a:gd name="T34" fmla="*/ 12 w 40"/>
                  <a:gd name="T35" fmla="*/ 105 h 113"/>
                  <a:gd name="T36" fmla="*/ 1 w 40"/>
                  <a:gd name="T37" fmla="*/ 108 h 113"/>
                  <a:gd name="T38" fmla="*/ 2 w 40"/>
                  <a:gd name="T39" fmla="*/ 112 h 113"/>
                  <a:gd name="T40" fmla="*/ 11 w 40"/>
                  <a:gd name="T41" fmla="*/ 112 h 113"/>
                  <a:gd name="T42" fmla="*/ 13 w 40"/>
                  <a:gd name="T43" fmla="*/ 107 h 113"/>
                  <a:gd name="T44" fmla="*/ 15 w 40"/>
                  <a:gd name="T45" fmla="*/ 105 h 113"/>
                  <a:gd name="T46" fmla="*/ 14 w 40"/>
                  <a:gd name="T47" fmla="*/ 97 h 113"/>
                  <a:gd name="T48" fmla="*/ 15 w 40"/>
                  <a:gd name="T49" fmla="*/ 69 h 113"/>
                  <a:gd name="T50" fmla="*/ 17 w 40"/>
                  <a:gd name="T51" fmla="*/ 59 h 113"/>
                  <a:gd name="T52" fmla="*/ 21 w 40"/>
                  <a:gd name="T53" fmla="*/ 33 h 113"/>
                  <a:gd name="T54" fmla="*/ 23 w 40"/>
                  <a:gd name="T55" fmla="*/ 50 h 113"/>
                  <a:gd name="T56" fmla="*/ 24 w 40"/>
                  <a:gd name="T57" fmla="*/ 64 h 113"/>
                  <a:gd name="T58" fmla="*/ 24 w 40"/>
                  <a:gd name="T59" fmla="*/ 76 h 113"/>
                  <a:gd name="T60" fmla="*/ 25 w 40"/>
                  <a:gd name="T61" fmla="*/ 88 h 113"/>
                  <a:gd name="T62" fmla="*/ 25 w 40"/>
                  <a:gd name="T63" fmla="*/ 110 h 113"/>
                  <a:gd name="T64" fmla="*/ 28 w 40"/>
                  <a:gd name="T65" fmla="*/ 113 h 113"/>
                  <a:gd name="T66" fmla="*/ 33 w 40"/>
                  <a:gd name="T67" fmla="*/ 112 h 113"/>
                  <a:gd name="T68" fmla="*/ 34 w 40"/>
                  <a:gd name="T69" fmla="*/ 112 h 113"/>
                  <a:gd name="T70" fmla="*/ 32 w 40"/>
                  <a:gd name="T71" fmla="*/ 105 h 113"/>
                  <a:gd name="T72" fmla="*/ 28 w 40"/>
                  <a:gd name="T73" fmla="*/ 106 h 113"/>
                  <a:gd name="T74" fmla="*/ 33 w 40"/>
                  <a:gd name="T75" fmla="*/ 102 h 113"/>
                  <a:gd name="T76" fmla="*/ 27 w 40"/>
                  <a:gd name="T77" fmla="*/ 101 h 113"/>
                  <a:gd name="T78" fmla="*/ 27 w 40"/>
                  <a:gd name="T79" fmla="*/ 95 h 113"/>
                  <a:gd name="T80" fmla="*/ 32 w 40"/>
                  <a:gd name="T81" fmla="*/ 79 h 113"/>
                  <a:gd name="T82" fmla="*/ 28 w 40"/>
                  <a:gd name="T83" fmla="*/ 79 h 113"/>
                  <a:gd name="T84" fmla="*/ 35 w 40"/>
                  <a:gd name="T85" fmla="*/ 67 h 113"/>
                  <a:gd name="T86" fmla="*/ 26 w 40"/>
                  <a:gd name="T87" fmla="*/ 75 h 113"/>
                  <a:gd name="T88" fmla="*/ 33 w 40"/>
                  <a:gd name="T89" fmla="*/ 51 h 113"/>
                  <a:gd name="T90" fmla="*/ 25 w 40"/>
                  <a:gd name="T91" fmla="*/ 58 h 113"/>
                  <a:gd name="T92" fmla="*/ 30 w 40"/>
                  <a:gd name="T93" fmla="*/ 39 h 113"/>
                  <a:gd name="T94" fmla="*/ 25 w 40"/>
                  <a:gd name="T95" fmla="*/ 49 h 113"/>
                  <a:gd name="T96" fmla="*/ 25 w 40"/>
                  <a:gd name="T97" fmla="*/ 32 h 113"/>
                  <a:gd name="T98" fmla="*/ 25 w 40"/>
                  <a:gd name="T99" fmla="*/ 23 h 113"/>
                  <a:gd name="T100" fmla="*/ 28 w 40"/>
                  <a:gd name="T101" fmla="*/ 32 h 113"/>
                  <a:gd name="T102" fmla="*/ 40 w 40"/>
                  <a:gd name="T103" fmla="*/ 31 h 113"/>
                  <a:gd name="T104" fmla="*/ 40 w 40"/>
                  <a:gd name="T105" fmla="*/ 25 h 113"/>
                  <a:gd name="T106" fmla="*/ 29 w 40"/>
                  <a:gd name="T10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 h="113">
                    <a:moveTo>
                      <a:pt x="29" y="0"/>
                    </a:moveTo>
                    <a:cubicBezTo>
                      <a:pt x="17" y="2"/>
                      <a:pt x="17" y="2"/>
                      <a:pt x="17" y="2"/>
                    </a:cubicBezTo>
                    <a:cubicBezTo>
                      <a:pt x="4" y="25"/>
                      <a:pt x="4" y="25"/>
                      <a:pt x="4" y="25"/>
                    </a:cubicBezTo>
                    <a:cubicBezTo>
                      <a:pt x="9" y="30"/>
                      <a:pt x="9" y="30"/>
                      <a:pt x="9" y="30"/>
                    </a:cubicBezTo>
                    <a:cubicBezTo>
                      <a:pt x="9" y="30"/>
                      <a:pt x="9" y="39"/>
                      <a:pt x="9" y="40"/>
                    </a:cubicBezTo>
                    <a:cubicBezTo>
                      <a:pt x="9" y="40"/>
                      <a:pt x="8" y="49"/>
                      <a:pt x="8" y="49"/>
                    </a:cubicBezTo>
                    <a:cubicBezTo>
                      <a:pt x="8" y="49"/>
                      <a:pt x="5" y="65"/>
                      <a:pt x="6" y="68"/>
                    </a:cubicBezTo>
                    <a:cubicBezTo>
                      <a:pt x="7" y="72"/>
                      <a:pt x="10" y="71"/>
                      <a:pt x="13" y="70"/>
                    </a:cubicBezTo>
                    <a:cubicBezTo>
                      <a:pt x="13" y="70"/>
                      <a:pt x="5" y="74"/>
                      <a:pt x="6" y="77"/>
                    </a:cubicBezTo>
                    <a:cubicBezTo>
                      <a:pt x="6" y="81"/>
                      <a:pt x="2" y="81"/>
                      <a:pt x="2" y="81"/>
                    </a:cubicBezTo>
                    <a:cubicBezTo>
                      <a:pt x="2" y="81"/>
                      <a:pt x="6" y="90"/>
                      <a:pt x="8" y="91"/>
                    </a:cubicBezTo>
                    <a:cubicBezTo>
                      <a:pt x="8" y="91"/>
                      <a:pt x="5" y="89"/>
                      <a:pt x="4" y="88"/>
                    </a:cubicBezTo>
                    <a:cubicBezTo>
                      <a:pt x="4" y="88"/>
                      <a:pt x="3" y="95"/>
                      <a:pt x="5" y="97"/>
                    </a:cubicBezTo>
                    <a:cubicBezTo>
                      <a:pt x="5" y="97"/>
                      <a:pt x="3" y="96"/>
                      <a:pt x="1" y="95"/>
                    </a:cubicBezTo>
                    <a:cubicBezTo>
                      <a:pt x="1" y="97"/>
                      <a:pt x="1" y="98"/>
                      <a:pt x="2" y="98"/>
                    </a:cubicBezTo>
                    <a:cubicBezTo>
                      <a:pt x="2" y="99"/>
                      <a:pt x="1" y="103"/>
                      <a:pt x="1" y="103"/>
                    </a:cubicBezTo>
                    <a:cubicBezTo>
                      <a:pt x="0" y="104"/>
                      <a:pt x="0" y="104"/>
                      <a:pt x="0" y="104"/>
                    </a:cubicBezTo>
                    <a:cubicBezTo>
                      <a:pt x="2" y="105"/>
                      <a:pt x="10" y="105"/>
                      <a:pt x="12" y="105"/>
                    </a:cubicBezTo>
                    <a:cubicBezTo>
                      <a:pt x="12" y="105"/>
                      <a:pt x="4" y="106"/>
                      <a:pt x="1" y="108"/>
                    </a:cubicBezTo>
                    <a:cubicBezTo>
                      <a:pt x="2" y="112"/>
                      <a:pt x="2" y="112"/>
                      <a:pt x="2" y="112"/>
                    </a:cubicBezTo>
                    <a:cubicBezTo>
                      <a:pt x="2" y="112"/>
                      <a:pt x="10" y="111"/>
                      <a:pt x="11" y="112"/>
                    </a:cubicBezTo>
                    <a:cubicBezTo>
                      <a:pt x="12" y="113"/>
                      <a:pt x="12" y="108"/>
                      <a:pt x="13" y="107"/>
                    </a:cubicBezTo>
                    <a:cubicBezTo>
                      <a:pt x="13" y="107"/>
                      <a:pt x="15" y="106"/>
                      <a:pt x="15" y="105"/>
                    </a:cubicBezTo>
                    <a:cubicBezTo>
                      <a:pt x="16" y="104"/>
                      <a:pt x="13" y="99"/>
                      <a:pt x="14" y="97"/>
                    </a:cubicBezTo>
                    <a:cubicBezTo>
                      <a:pt x="15" y="95"/>
                      <a:pt x="15" y="74"/>
                      <a:pt x="15" y="69"/>
                    </a:cubicBezTo>
                    <a:cubicBezTo>
                      <a:pt x="16" y="65"/>
                      <a:pt x="16" y="60"/>
                      <a:pt x="17" y="59"/>
                    </a:cubicBezTo>
                    <a:cubicBezTo>
                      <a:pt x="18" y="58"/>
                      <a:pt x="19" y="34"/>
                      <a:pt x="21" y="33"/>
                    </a:cubicBezTo>
                    <a:cubicBezTo>
                      <a:pt x="23" y="32"/>
                      <a:pt x="23" y="49"/>
                      <a:pt x="23" y="50"/>
                    </a:cubicBezTo>
                    <a:cubicBezTo>
                      <a:pt x="23" y="51"/>
                      <a:pt x="23" y="63"/>
                      <a:pt x="24" y="64"/>
                    </a:cubicBezTo>
                    <a:cubicBezTo>
                      <a:pt x="25" y="65"/>
                      <a:pt x="23" y="75"/>
                      <a:pt x="24" y="76"/>
                    </a:cubicBezTo>
                    <a:cubicBezTo>
                      <a:pt x="25" y="78"/>
                      <a:pt x="25" y="87"/>
                      <a:pt x="25" y="88"/>
                    </a:cubicBezTo>
                    <a:cubicBezTo>
                      <a:pt x="25" y="89"/>
                      <a:pt x="23" y="108"/>
                      <a:pt x="25" y="110"/>
                    </a:cubicBezTo>
                    <a:cubicBezTo>
                      <a:pt x="27" y="111"/>
                      <a:pt x="28" y="113"/>
                      <a:pt x="28" y="113"/>
                    </a:cubicBezTo>
                    <a:cubicBezTo>
                      <a:pt x="28" y="113"/>
                      <a:pt x="32" y="112"/>
                      <a:pt x="33" y="112"/>
                    </a:cubicBezTo>
                    <a:cubicBezTo>
                      <a:pt x="33" y="112"/>
                      <a:pt x="33" y="112"/>
                      <a:pt x="34" y="112"/>
                    </a:cubicBezTo>
                    <a:cubicBezTo>
                      <a:pt x="32" y="105"/>
                      <a:pt x="32" y="105"/>
                      <a:pt x="32" y="105"/>
                    </a:cubicBezTo>
                    <a:cubicBezTo>
                      <a:pt x="32" y="105"/>
                      <a:pt x="29" y="106"/>
                      <a:pt x="28" y="106"/>
                    </a:cubicBezTo>
                    <a:cubicBezTo>
                      <a:pt x="29" y="105"/>
                      <a:pt x="32" y="103"/>
                      <a:pt x="33" y="102"/>
                    </a:cubicBezTo>
                    <a:cubicBezTo>
                      <a:pt x="34" y="101"/>
                      <a:pt x="28" y="103"/>
                      <a:pt x="27" y="101"/>
                    </a:cubicBezTo>
                    <a:cubicBezTo>
                      <a:pt x="27" y="99"/>
                      <a:pt x="26" y="96"/>
                      <a:pt x="27" y="95"/>
                    </a:cubicBezTo>
                    <a:cubicBezTo>
                      <a:pt x="28" y="94"/>
                      <a:pt x="32" y="81"/>
                      <a:pt x="32" y="79"/>
                    </a:cubicBezTo>
                    <a:cubicBezTo>
                      <a:pt x="32" y="79"/>
                      <a:pt x="29" y="79"/>
                      <a:pt x="28" y="79"/>
                    </a:cubicBezTo>
                    <a:cubicBezTo>
                      <a:pt x="28" y="78"/>
                      <a:pt x="35" y="70"/>
                      <a:pt x="35" y="67"/>
                    </a:cubicBezTo>
                    <a:cubicBezTo>
                      <a:pt x="35" y="67"/>
                      <a:pt x="29" y="75"/>
                      <a:pt x="26" y="75"/>
                    </a:cubicBezTo>
                    <a:cubicBezTo>
                      <a:pt x="26" y="75"/>
                      <a:pt x="27" y="55"/>
                      <a:pt x="33" y="51"/>
                    </a:cubicBezTo>
                    <a:cubicBezTo>
                      <a:pt x="33" y="51"/>
                      <a:pt x="26" y="55"/>
                      <a:pt x="25" y="58"/>
                    </a:cubicBezTo>
                    <a:cubicBezTo>
                      <a:pt x="25" y="58"/>
                      <a:pt x="30" y="42"/>
                      <a:pt x="30" y="39"/>
                    </a:cubicBezTo>
                    <a:cubicBezTo>
                      <a:pt x="30" y="39"/>
                      <a:pt x="27" y="49"/>
                      <a:pt x="25" y="49"/>
                    </a:cubicBezTo>
                    <a:cubicBezTo>
                      <a:pt x="25" y="49"/>
                      <a:pt x="24" y="32"/>
                      <a:pt x="25" y="32"/>
                    </a:cubicBezTo>
                    <a:cubicBezTo>
                      <a:pt x="26" y="32"/>
                      <a:pt x="25" y="23"/>
                      <a:pt x="25" y="23"/>
                    </a:cubicBezTo>
                    <a:cubicBezTo>
                      <a:pt x="25" y="23"/>
                      <a:pt x="26" y="30"/>
                      <a:pt x="28" y="32"/>
                    </a:cubicBezTo>
                    <a:cubicBezTo>
                      <a:pt x="29" y="33"/>
                      <a:pt x="33" y="34"/>
                      <a:pt x="40" y="31"/>
                    </a:cubicBezTo>
                    <a:cubicBezTo>
                      <a:pt x="40" y="29"/>
                      <a:pt x="40" y="27"/>
                      <a:pt x="40" y="25"/>
                    </a:cubicBezTo>
                    <a:lnTo>
                      <a:pt x="29" y="0"/>
                    </a:ln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7" name="Freeform 93"/>
              <p:cNvSpPr/>
              <p:nvPr/>
            </p:nvSpPr>
            <p:spPr bwMode="auto">
              <a:xfrm>
                <a:off x="2505075" y="2530475"/>
                <a:ext cx="120650" cy="220663"/>
              </a:xfrm>
              <a:custGeom>
                <a:avLst/>
                <a:gdLst>
                  <a:gd name="T0" fmla="*/ 0 w 19"/>
                  <a:gd name="T1" fmla="*/ 0 h 35"/>
                  <a:gd name="T2" fmla="*/ 4 w 19"/>
                  <a:gd name="T3" fmla="*/ 7 h 35"/>
                  <a:gd name="T4" fmla="*/ 6 w 19"/>
                  <a:gd name="T5" fmla="*/ 4 h 35"/>
                  <a:gd name="T6" fmla="*/ 9 w 19"/>
                  <a:gd name="T7" fmla="*/ 7 h 35"/>
                  <a:gd name="T8" fmla="*/ 7 w 19"/>
                  <a:gd name="T9" fmla="*/ 20 h 35"/>
                  <a:gd name="T10" fmla="*/ 11 w 19"/>
                  <a:gd name="T11" fmla="*/ 22 h 35"/>
                  <a:gd name="T12" fmla="*/ 11 w 19"/>
                  <a:gd name="T13" fmla="*/ 8 h 35"/>
                  <a:gd name="T14" fmla="*/ 11 w 19"/>
                  <a:gd name="T15" fmla="*/ 3 h 35"/>
                  <a:gd name="T16" fmla="*/ 10 w 19"/>
                  <a:gd name="T17" fmla="*/ 2 h 35"/>
                  <a:gd name="T18" fmla="*/ 10 w 19"/>
                  <a:gd name="T19" fmla="*/ 1 h 35"/>
                  <a:gd name="T20" fmla="*/ 19 w 19"/>
                  <a:gd name="T21" fmla="*/ 8 h 35"/>
                  <a:gd name="T22" fmla="*/ 12 w 19"/>
                  <a:gd name="T23" fmla="*/ 5 h 35"/>
                  <a:gd name="T24" fmla="*/ 12 w 19"/>
                  <a:gd name="T25" fmla="*/ 8 h 35"/>
                  <a:gd name="T26" fmla="*/ 17 w 19"/>
                  <a:gd name="T27" fmla="*/ 23 h 35"/>
                  <a:gd name="T28" fmla="*/ 9 w 19"/>
                  <a:gd name="T29" fmla="*/ 34 h 35"/>
                  <a:gd name="T30" fmla="*/ 3 w 19"/>
                  <a:gd name="T31" fmla="*/ 30 h 35"/>
                  <a:gd name="T32" fmla="*/ 4 w 19"/>
                  <a:gd name="T33" fmla="*/ 13 h 35"/>
                  <a:gd name="T34" fmla="*/ 4 w 19"/>
                  <a:gd name="T35" fmla="*/ 23 h 35"/>
                  <a:gd name="T36" fmla="*/ 6 w 19"/>
                  <a:gd name="T37" fmla="*/ 24 h 35"/>
                  <a:gd name="T38" fmla="*/ 5 w 19"/>
                  <a:gd name="T39" fmla="*/ 10 h 35"/>
                  <a:gd name="T40" fmla="*/ 7 w 19"/>
                  <a:gd name="T41" fmla="*/ 7 h 35"/>
                  <a:gd name="T42" fmla="*/ 6 w 19"/>
                  <a:gd name="T43" fmla="*/ 6 h 35"/>
                  <a:gd name="T44" fmla="*/ 3 w 19"/>
                  <a:gd name="T45" fmla="*/ 8 h 35"/>
                  <a:gd name="T46" fmla="*/ 0 w 19"/>
                  <a:gd name="T4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35">
                    <a:moveTo>
                      <a:pt x="0" y="0"/>
                    </a:moveTo>
                    <a:cubicBezTo>
                      <a:pt x="0" y="0"/>
                      <a:pt x="2" y="6"/>
                      <a:pt x="4" y="7"/>
                    </a:cubicBezTo>
                    <a:cubicBezTo>
                      <a:pt x="6" y="4"/>
                      <a:pt x="6" y="4"/>
                      <a:pt x="6" y="4"/>
                    </a:cubicBezTo>
                    <a:cubicBezTo>
                      <a:pt x="9" y="7"/>
                      <a:pt x="9" y="7"/>
                      <a:pt x="9" y="7"/>
                    </a:cubicBezTo>
                    <a:cubicBezTo>
                      <a:pt x="7" y="20"/>
                      <a:pt x="7" y="20"/>
                      <a:pt x="7" y="20"/>
                    </a:cubicBezTo>
                    <a:cubicBezTo>
                      <a:pt x="11" y="22"/>
                      <a:pt x="11" y="22"/>
                      <a:pt x="11" y="22"/>
                    </a:cubicBezTo>
                    <a:cubicBezTo>
                      <a:pt x="11" y="8"/>
                      <a:pt x="11" y="8"/>
                      <a:pt x="11" y="8"/>
                    </a:cubicBezTo>
                    <a:cubicBezTo>
                      <a:pt x="11" y="3"/>
                      <a:pt x="11" y="3"/>
                      <a:pt x="11" y="3"/>
                    </a:cubicBezTo>
                    <a:cubicBezTo>
                      <a:pt x="10" y="2"/>
                      <a:pt x="10" y="2"/>
                      <a:pt x="10" y="2"/>
                    </a:cubicBezTo>
                    <a:cubicBezTo>
                      <a:pt x="10" y="1"/>
                      <a:pt x="10" y="1"/>
                      <a:pt x="10" y="1"/>
                    </a:cubicBezTo>
                    <a:cubicBezTo>
                      <a:pt x="19" y="8"/>
                      <a:pt x="19" y="8"/>
                      <a:pt x="19" y="8"/>
                    </a:cubicBezTo>
                    <a:cubicBezTo>
                      <a:pt x="19" y="8"/>
                      <a:pt x="13" y="5"/>
                      <a:pt x="12" y="5"/>
                    </a:cubicBezTo>
                    <a:cubicBezTo>
                      <a:pt x="12" y="8"/>
                      <a:pt x="12" y="8"/>
                      <a:pt x="12" y="8"/>
                    </a:cubicBezTo>
                    <a:cubicBezTo>
                      <a:pt x="12" y="8"/>
                      <a:pt x="16" y="17"/>
                      <a:pt x="17" y="23"/>
                    </a:cubicBezTo>
                    <a:cubicBezTo>
                      <a:pt x="18" y="28"/>
                      <a:pt x="9" y="34"/>
                      <a:pt x="9" y="34"/>
                    </a:cubicBezTo>
                    <a:cubicBezTo>
                      <a:pt x="10" y="35"/>
                      <a:pt x="3" y="30"/>
                      <a:pt x="3" y="30"/>
                    </a:cubicBezTo>
                    <a:cubicBezTo>
                      <a:pt x="3" y="30"/>
                      <a:pt x="4" y="16"/>
                      <a:pt x="4" y="13"/>
                    </a:cubicBezTo>
                    <a:cubicBezTo>
                      <a:pt x="4" y="13"/>
                      <a:pt x="5" y="19"/>
                      <a:pt x="4" y="23"/>
                    </a:cubicBezTo>
                    <a:cubicBezTo>
                      <a:pt x="4" y="23"/>
                      <a:pt x="6" y="24"/>
                      <a:pt x="6" y="24"/>
                    </a:cubicBezTo>
                    <a:cubicBezTo>
                      <a:pt x="6" y="24"/>
                      <a:pt x="5" y="11"/>
                      <a:pt x="5" y="10"/>
                    </a:cubicBezTo>
                    <a:cubicBezTo>
                      <a:pt x="5" y="8"/>
                      <a:pt x="6" y="7"/>
                      <a:pt x="7" y="7"/>
                    </a:cubicBezTo>
                    <a:cubicBezTo>
                      <a:pt x="6" y="6"/>
                      <a:pt x="6" y="6"/>
                      <a:pt x="6" y="6"/>
                    </a:cubicBezTo>
                    <a:cubicBezTo>
                      <a:pt x="3" y="8"/>
                      <a:pt x="3" y="8"/>
                      <a:pt x="3" y="8"/>
                    </a:cubicBezTo>
                    <a:cubicBezTo>
                      <a:pt x="3" y="8"/>
                      <a:pt x="1" y="5"/>
                      <a:pt x="0" y="0"/>
                    </a:cubicBezTo>
                    <a:close/>
                  </a:path>
                </a:pathLst>
              </a:custGeom>
              <a:solidFill>
                <a:srgbClr val="CFD0D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8" name="Freeform 94"/>
              <p:cNvSpPr/>
              <p:nvPr/>
            </p:nvSpPr>
            <p:spPr bwMode="auto">
              <a:xfrm>
                <a:off x="2530475" y="2543175"/>
                <a:ext cx="76200" cy="360363"/>
              </a:xfrm>
              <a:custGeom>
                <a:avLst/>
                <a:gdLst>
                  <a:gd name="T0" fmla="*/ 1 w 12"/>
                  <a:gd name="T1" fmla="*/ 50 h 57"/>
                  <a:gd name="T2" fmla="*/ 6 w 12"/>
                  <a:gd name="T3" fmla="*/ 57 h 57"/>
                  <a:gd name="T4" fmla="*/ 11 w 12"/>
                  <a:gd name="T5" fmla="*/ 52 h 57"/>
                  <a:gd name="T6" fmla="*/ 7 w 12"/>
                  <a:gd name="T7" fmla="*/ 6 h 57"/>
                  <a:gd name="T8" fmla="*/ 8 w 12"/>
                  <a:gd name="T9" fmla="*/ 2 h 57"/>
                  <a:gd name="T10" fmla="*/ 6 w 12"/>
                  <a:gd name="T11" fmla="*/ 0 h 57"/>
                  <a:gd name="T12" fmla="*/ 2 w 12"/>
                  <a:gd name="T13" fmla="*/ 2 h 57"/>
                  <a:gd name="T14" fmla="*/ 4 w 12"/>
                  <a:gd name="T15" fmla="*/ 5 h 57"/>
                  <a:gd name="T16" fmla="*/ 1 w 12"/>
                  <a:gd name="T17" fmla="*/ 32 h 57"/>
                  <a:gd name="T18" fmla="*/ 1 w 12"/>
                  <a:gd name="T19" fmla="*/ 5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7">
                    <a:moveTo>
                      <a:pt x="1" y="50"/>
                    </a:moveTo>
                    <a:cubicBezTo>
                      <a:pt x="6" y="57"/>
                      <a:pt x="6" y="57"/>
                      <a:pt x="6" y="57"/>
                    </a:cubicBezTo>
                    <a:cubicBezTo>
                      <a:pt x="11" y="52"/>
                      <a:pt x="11" y="52"/>
                      <a:pt x="11" y="52"/>
                    </a:cubicBezTo>
                    <a:cubicBezTo>
                      <a:pt x="11" y="52"/>
                      <a:pt x="12" y="15"/>
                      <a:pt x="7" y="6"/>
                    </a:cubicBezTo>
                    <a:cubicBezTo>
                      <a:pt x="7" y="6"/>
                      <a:pt x="7" y="3"/>
                      <a:pt x="8" y="2"/>
                    </a:cubicBezTo>
                    <a:cubicBezTo>
                      <a:pt x="8" y="2"/>
                      <a:pt x="8" y="1"/>
                      <a:pt x="6" y="0"/>
                    </a:cubicBezTo>
                    <a:cubicBezTo>
                      <a:pt x="2" y="2"/>
                      <a:pt x="2" y="2"/>
                      <a:pt x="2" y="2"/>
                    </a:cubicBezTo>
                    <a:cubicBezTo>
                      <a:pt x="4" y="5"/>
                      <a:pt x="4" y="5"/>
                      <a:pt x="4" y="5"/>
                    </a:cubicBezTo>
                    <a:cubicBezTo>
                      <a:pt x="4" y="5"/>
                      <a:pt x="0" y="21"/>
                      <a:pt x="1" y="32"/>
                    </a:cubicBezTo>
                    <a:lnTo>
                      <a:pt x="1" y="50"/>
                    </a:lnTo>
                    <a:close/>
                  </a:path>
                </a:pathLst>
              </a:custGeom>
              <a:solidFill>
                <a:srgbClr val="A41F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9" name="Freeform 95"/>
              <p:cNvSpPr/>
              <p:nvPr/>
            </p:nvSpPr>
            <p:spPr bwMode="auto">
              <a:xfrm>
                <a:off x="2568575" y="2909888"/>
                <a:ext cx="38100" cy="25400"/>
              </a:xfrm>
              <a:custGeom>
                <a:avLst/>
                <a:gdLst>
                  <a:gd name="T0" fmla="*/ 5 w 6"/>
                  <a:gd name="T1" fmla="*/ 0 h 4"/>
                  <a:gd name="T2" fmla="*/ 1 w 6"/>
                  <a:gd name="T3" fmla="*/ 0 h 4"/>
                  <a:gd name="T4" fmla="*/ 1 w 6"/>
                  <a:gd name="T5" fmla="*/ 4 h 4"/>
                  <a:gd name="T6" fmla="*/ 6 w 6"/>
                  <a:gd name="T7" fmla="*/ 4 h 4"/>
                  <a:gd name="T8" fmla="*/ 1 w 6"/>
                  <a:gd name="T9" fmla="*/ 3 h 4"/>
                  <a:gd name="T10" fmla="*/ 1 w 6"/>
                  <a:gd name="T11" fmla="*/ 1 h 4"/>
                  <a:gd name="T12" fmla="*/ 5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5" y="0"/>
                    </a:moveTo>
                    <a:cubicBezTo>
                      <a:pt x="5" y="0"/>
                      <a:pt x="1" y="0"/>
                      <a:pt x="1" y="0"/>
                    </a:cubicBezTo>
                    <a:cubicBezTo>
                      <a:pt x="0" y="1"/>
                      <a:pt x="0" y="3"/>
                      <a:pt x="1" y="4"/>
                    </a:cubicBezTo>
                    <a:cubicBezTo>
                      <a:pt x="1" y="4"/>
                      <a:pt x="4" y="4"/>
                      <a:pt x="6" y="4"/>
                    </a:cubicBezTo>
                    <a:cubicBezTo>
                      <a:pt x="6" y="4"/>
                      <a:pt x="1" y="4"/>
                      <a:pt x="1" y="3"/>
                    </a:cubicBezTo>
                    <a:cubicBezTo>
                      <a:pt x="1" y="2"/>
                      <a:pt x="1" y="1"/>
                      <a:pt x="1" y="1"/>
                    </a:cubicBezTo>
                    <a:cubicBezTo>
                      <a:pt x="1" y="1"/>
                      <a:pt x="1" y="0"/>
                      <a:pt x="5" y="0"/>
                    </a:cubicBezTo>
                    <a:close/>
                  </a:path>
                </a:pathLst>
              </a:custGeom>
              <a:solidFill>
                <a:srgbClr val="AF8576"/>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0" name="Freeform 96"/>
              <p:cNvSpPr/>
              <p:nvPr/>
            </p:nvSpPr>
            <p:spPr bwMode="auto">
              <a:xfrm>
                <a:off x="2354263" y="2986088"/>
                <a:ext cx="76200" cy="36513"/>
              </a:xfrm>
              <a:custGeom>
                <a:avLst/>
                <a:gdLst>
                  <a:gd name="T0" fmla="*/ 4 w 12"/>
                  <a:gd name="T1" fmla="*/ 1 h 6"/>
                  <a:gd name="T2" fmla="*/ 4 w 12"/>
                  <a:gd name="T3" fmla="*/ 5 h 6"/>
                  <a:gd name="T4" fmla="*/ 12 w 12"/>
                  <a:gd name="T5" fmla="*/ 5 h 6"/>
                  <a:gd name="T6" fmla="*/ 12 w 12"/>
                  <a:gd name="T7" fmla="*/ 0 h 6"/>
                  <a:gd name="T8" fmla="*/ 4 w 12"/>
                  <a:gd name="T9" fmla="*/ 1 h 6"/>
                </a:gdLst>
                <a:ahLst/>
                <a:cxnLst>
                  <a:cxn ang="0">
                    <a:pos x="T0" y="T1"/>
                  </a:cxn>
                  <a:cxn ang="0">
                    <a:pos x="T2" y="T3"/>
                  </a:cxn>
                  <a:cxn ang="0">
                    <a:pos x="T4" y="T5"/>
                  </a:cxn>
                  <a:cxn ang="0">
                    <a:pos x="T6" y="T7"/>
                  </a:cxn>
                  <a:cxn ang="0">
                    <a:pos x="T8" y="T9"/>
                  </a:cxn>
                </a:cxnLst>
                <a:rect l="0" t="0" r="r" b="b"/>
                <a:pathLst>
                  <a:path w="12" h="6">
                    <a:moveTo>
                      <a:pt x="4" y="1"/>
                    </a:moveTo>
                    <a:cubicBezTo>
                      <a:pt x="4" y="1"/>
                      <a:pt x="0" y="4"/>
                      <a:pt x="4" y="5"/>
                    </a:cubicBezTo>
                    <a:cubicBezTo>
                      <a:pt x="8" y="6"/>
                      <a:pt x="12" y="5"/>
                      <a:pt x="12" y="5"/>
                    </a:cubicBezTo>
                    <a:cubicBezTo>
                      <a:pt x="12" y="0"/>
                      <a:pt x="12" y="0"/>
                      <a:pt x="12" y="0"/>
                    </a:cubicBezTo>
                    <a:lnTo>
                      <a:pt x="4" y="1"/>
                    </a:lnTo>
                    <a:close/>
                  </a:path>
                </a:pathLst>
              </a:custGeom>
              <a:solidFill>
                <a:srgbClr val="F5F7FC"/>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1" name="Freeform 97"/>
              <p:cNvSpPr/>
              <p:nvPr/>
            </p:nvSpPr>
            <p:spPr bwMode="auto">
              <a:xfrm>
                <a:off x="2366963" y="2511425"/>
                <a:ext cx="188912" cy="555625"/>
              </a:xfrm>
              <a:custGeom>
                <a:avLst/>
                <a:gdLst>
                  <a:gd name="T0" fmla="*/ 0 w 30"/>
                  <a:gd name="T1" fmla="*/ 79 h 88"/>
                  <a:gd name="T2" fmla="*/ 8 w 30"/>
                  <a:gd name="T3" fmla="*/ 78 h 88"/>
                  <a:gd name="T4" fmla="*/ 10 w 30"/>
                  <a:gd name="T5" fmla="*/ 88 h 88"/>
                  <a:gd name="T6" fmla="*/ 28 w 30"/>
                  <a:gd name="T7" fmla="*/ 88 h 88"/>
                  <a:gd name="T8" fmla="*/ 30 w 30"/>
                  <a:gd name="T9" fmla="*/ 41 h 88"/>
                  <a:gd name="T10" fmla="*/ 23 w 30"/>
                  <a:gd name="T11" fmla="*/ 0 h 88"/>
                  <a:gd name="T12" fmla="*/ 15 w 30"/>
                  <a:gd name="T13" fmla="*/ 6 h 88"/>
                  <a:gd name="T14" fmla="*/ 5 w 30"/>
                  <a:gd name="T15" fmla="*/ 11 h 88"/>
                  <a:gd name="T16" fmla="*/ 2 w 30"/>
                  <a:gd name="T17" fmla="*/ 32 h 88"/>
                  <a:gd name="T18" fmla="*/ 0 w 30"/>
                  <a:gd name="T19" fmla="*/ 7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88">
                    <a:moveTo>
                      <a:pt x="0" y="79"/>
                    </a:moveTo>
                    <a:cubicBezTo>
                      <a:pt x="0" y="79"/>
                      <a:pt x="7" y="77"/>
                      <a:pt x="8" y="78"/>
                    </a:cubicBezTo>
                    <a:cubicBezTo>
                      <a:pt x="8" y="78"/>
                      <a:pt x="8" y="87"/>
                      <a:pt x="10" y="88"/>
                    </a:cubicBezTo>
                    <a:cubicBezTo>
                      <a:pt x="10" y="88"/>
                      <a:pt x="26" y="88"/>
                      <a:pt x="28" y="88"/>
                    </a:cubicBezTo>
                    <a:cubicBezTo>
                      <a:pt x="28" y="88"/>
                      <a:pt x="30" y="45"/>
                      <a:pt x="30" y="41"/>
                    </a:cubicBezTo>
                    <a:cubicBezTo>
                      <a:pt x="29" y="38"/>
                      <a:pt x="21" y="5"/>
                      <a:pt x="23" y="0"/>
                    </a:cubicBezTo>
                    <a:cubicBezTo>
                      <a:pt x="23" y="0"/>
                      <a:pt x="19" y="4"/>
                      <a:pt x="15" y="6"/>
                    </a:cubicBezTo>
                    <a:cubicBezTo>
                      <a:pt x="15" y="6"/>
                      <a:pt x="7" y="8"/>
                      <a:pt x="5" y="11"/>
                    </a:cubicBezTo>
                    <a:cubicBezTo>
                      <a:pt x="3" y="13"/>
                      <a:pt x="3" y="31"/>
                      <a:pt x="2" y="32"/>
                    </a:cubicBezTo>
                    <a:cubicBezTo>
                      <a:pt x="2" y="34"/>
                      <a:pt x="0" y="64"/>
                      <a:pt x="0" y="79"/>
                    </a:cubicBezTo>
                    <a:close/>
                  </a:path>
                </a:pathLst>
              </a:custGeom>
              <a:solidFill>
                <a:srgbClr val="26242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2" name="Freeform 98"/>
              <p:cNvSpPr/>
              <p:nvPr/>
            </p:nvSpPr>
            <p:spPr bwMode="auto">
              <a:xfrm>
                <a:off x="2581275" y="2511425"/>
                <a:ext cx="196850" cy="555625"/>
              </a:xfrm>
              <a:custGeom>
                <a:avLst/>
                <a:gdLst>
                  <a:gd name="T0" fmla="*/ 21 w 31"/>
                  <a:gd name="T1" fmla="*/ 76 h 88"/>
                  <a:gd name="T2" fmla="*/ 30 w 31"/>
                  <a:gd name="T3" fmla="*/ 78 h 88"/>
                  <a:gd name="T4" fmla="*/ 29 w 31"/>
                  <a:gd name="T5" fmla="*/ 55 h 88"/>
                  <a:gd name="T6" fmla="*/ 26 w 31"/>
                  <a:gd name="T7" fmla="*/ 33 h 88"/>
                  <a:gd name="T8" fmla="*/ 26 w 31"/>
                  <a:gd name="T9" fmla="*/ 24 h 88"/>
                  <a:gd name="T10" fmla="*/ 22 w 31"/>
                  <a:gd name="T11" fmla="*/ 8 h 88"/>
                  <a:gd name="T12" fmla="*/ 4 w 31"/>
                  <a:gd name="T13" fmla="*/ 0 h 88"/>
                  <a:gd name="T14" fmla="*/ 4 w 31"/>
                  <a:gd name="T15" fmla="*/ 12 h 88"/>
                  <a:gd name="T16" fmla="*/ 2 w 31"/>
                  <a:gd name="T17" fmla="*/ 44 h 88"/>
                  <a:gd name="T18" fmla="*/ 5 w 31"/>
                  <a:gd name="T19" fmla="*/ 83 h 88"/>
                  <a:gd name="T20" fmla="*/ 9 w 31"/>
                  <a:gd name="T21" fmla="*/ 88 h 88"/>
                  <a:gd name="T22" fmla="*/ 21 w 31"/>
                  <a:gd name="T23" fmla="*/ 85 h 88"/>
                  <a:gd name="T24" fmla="*/ 21 w 31"/>
                  <a:gd name="T25"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88">
                    <a:moveTo>
                      <a:pt x="21" y="76"/>
                    </a:moveTo>
                    <a:cubicBezTo>
                      <a:pt x="21" y="76"/>
                      <a:pt x="28" y="78"/>
                      <a:pt x="30" y="78"/>
                    </a:cubicBezTo>
                    <a:cubicBezTo>
                      <a:pt x="30" y="78"/>
                      <a:pt x="31" y="58"/>
                      <a:pt x="29" y="55"/>
                    </a:cubicBezTo>
                    <a:cubicBezTo>
                      <a:pt x="29" y="55"/>
                      <a:pt x="27" y="36"/>
                      <a:pt x="26" y="33"/>
                    </a:cubicBezTo>
                    <a:cubicBezTo>
                      <a:pt x="26" y="33"/>
                      <a:pt x="27" y="28"/>
                      <a:pt x="26" y="24"/>
                    </a:cubicBezTo>
                    <a:cubicBezTo>
                      <a:pt x="25" y="19"/>
                      <a:pt x="24" y="11"/>
                      <a:pt x="22" y="8"/>
                    </a:cubicBezTo>
                    <a:cubicBezTo>
                      <a:pt x="22" y="8"/>
                      <a:pt x="7" y="5"/>
                      <a:pt x="4" y="0"/>
                    </a:cubicBezTo>
                    <a:cubicBezTo>
                      <a:pt x="4" y="0"/>
                      <a:pt x="5" y="10"/>
                      <a:pt x="4" y="12"/>
                    </a:cubicBezTo>
                    <a:cubicBezTo>
                      <a:pt x="4" y="15"/>
                      <a:pt x="1" y="40"/>
                      <a:pt x="2" y="44"/>
                    </a:cubicBezTo>
                    <a:cubicBezTo>
                      <a:pt x="2" y="44"/>
                      <a:pt x="0" y="73"/>
                      <a:pt x="5" y="83"/>
                    </a:cubicBezTo>
                    <a:cubicBezTo>
                      <a:pt x="5" y="83"/>
                      <a:pt x="6" y="87"/>
                      <a:pt x="9" y="88"/>
                    </a:cubicBezTo>
                    <a:cubicBezTo>
                      <a:pt x="9" y="88"/>
                      <a:pt x="18" y="87"/>
                      <a:pt x="21" y="85"/>
                    </a:cubicBezTo>
                    <a:cubicBezTo>
                      <a:pt x="24" y="84"/>
                      <a:pt x="21" y="76"/>
                      <a:pt x="21" y="76"/>
                    </a:cubicBezTo>
                    <a:close/>
                  </a:path>
                </a:pathLst>
              </a:custGeom>
              <a:solidFill>
                <a:srgbClr val="26242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3" name="Freeform 99"/>
              <p:cNvSpPr/>
              <p:nvPr/>
            </p:nvSpPr>
            <p:spPr bwMode="auto">
              <a:xfrm>
                <a:off x="2720975" y="2562225"/>
                <a:ext cx="0" cy="1905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cubicBezTo>
                      <a:pt x="0" y="1"/>
                      <a:pt x="0" y="2"/>
                      <a:pt x="0" y="3"/>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4" name="Freeform 100"/>
              <p:cNvSpPr/>
              <p:nvPr/>
            </p:nvSpPr>
            <p:spPr bwMode="auto">
              <a:xfrm>
                <a:off x="2657475" y="2581275"/>
                <a:ext cx="95250" cy="479425"/>
              </a:xfrm>
              <a:custGeom>
                <a:avLst/>
                <a:gdLst>
                  <a:gd name="T0" fmla="*/ 10 w 15"/>
                  <a:gd name="T1" fmla="*/ 0 h 76"/>
                  <a:gd name="T2" fmla="*/ 6 w 15"/>
                  <a:gd name="T3" fmla="*/ 19 h 76"/>
                  <a:gd name="T4" fmla="*/ 1 w 15"/>
                  <a:gd name="T5" fmla="*/ 36 h 76"/>
                  <a:gd name="T6" fmla="*/ 6 w 15"/>
                  <a:gd name="T7" fmla="*/ 36 h 76"/>
                  <a:gd name="T8" fmla="*/ 4 w 15"/>
                  <a:gd name="T9" fmla="*/ 46 h 76"/>
                  <a:gd name="T10" fmla="*/ 0 w 15"/>
                  <a:gd name="T11" fmla="*/ 46 h 76"/>
                  <a:gd name="T12" fmla="*/ 4 w 15"/>
                  <a:gd name="T13" fmla="*/ 47 h 76"/>
                  <a:gd name="T14" fmla="*/ 8 w 15"/>
                  <a:gd name="T15" fmla="*/ 57 h 76"/>
                  <a:gd name="T16" fmla="*/ 6 w 15"/>
                  <a:gd name="T17" fmla="*/ 65 h 76"/>
                  <a:gd name="T18" fmla="*/ 5 w 15"/>
                  <a:gd name="T19" fmla="*/ 76 h 76"/>
                  <a:gd name="T20" fmla="*/ 9 w 15"/>
                  <a:gd name="T21" fmla="*/ 74 h 76"/>
                  <a:gd name="T22" fmla="*/ 9 w 15"/>
                  <a:gd name="T23" fmla="*/ 65 h 76"/>
                  <a:gd name="T24" fmla="*/ 13 w 15"/>
                  <a:gd name="T25" fmla="*/ 66 h 76"/>
                  <a:gd name="T26" fmla="*/ 10 w 15"/>
                  <a:gd name="T27" fmla="*/ 56 h 76"/>
                  <a:gd name="T28" fmla="*/ 13 w 15"/>
                  <a:gd name="T29" fmla="*/ 58 h 76"/>
                  <a:gd name="T30" fmla="*/ 10 w 15"/>
                  <a:gd name="T31" fmla="*/ 49 h 76"/>
                  <a:gd name="T32" fmla="*/ 15 w 15"/>
                  <a:gd name="T33" fmla="*/ 50 h 76"/>
                  <a:gd name="T34" fmla="*/ 10 w 15"/>
                  <a:gd name="T35" fmla="*/ 44 h 76"/>
                  <a:gd name="T36" fmla="*/ 10 w 15"/>
                  <a:gd name="T37" fmla="*/ 38 h 76"/>
                  <a:gd name="T38" fmla="*/ 10 w 15"/>
                  <a:gd name="T39" fmla="*/ 30 h 76"/>
                  <a:gd name="T40" fmla="*/ 10 w 15"/>
                  <a:gd name="T41" fmla="*/ 23 h 76"/>
                  <a:gd name="T42" fmla="*/ 8 w 15"/>
                  <a:gd name="T43" fmla="*/ 27 h 76"/>
                  <a:gd name="T44" fmla="*/ 7 w 15"/>
                  <a:gd name="T45" fmla="*/ 12 h 76"/>
                  <a:gd name="T46" fmla="*/ 10 w 15"/>
                  <a:gd name="T4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 h="76">
                    <a:moveTo>
                      <a:pt x="10" y="0"/>
                    </a:moveTo>
                    <a:cubicBezTo>
                      <a:pt x="8" y="3"/>
                      <a:pt x="5" y="12"/>
                      <a:pt x="6" y="19"/>
                    </a:cubicBezTo>
                    <a:cubicBezTo>
                      <a:pt x="6" y="29"/>
                      <a:pt x="3" y="34"/>
                      <a:pt x="1" y="36"/>
                    </a:cubicBezTo>
                    <a:cubicBezTo>
                      <a:pt x="1" y="36"/>
                      <a:pt x="3" y="36"/>
                      <a:pt x="6" y="36"/>
                    </a:cubicBezTo>
                    <a:cubicBezTo>
                      <a:pt x="4" y="46"/>
                      <a:pt x="4" y="46"/>
                      <a:pt x="4" y="46"/>
                    </a:cubicBezTo>
                    <a:cubicBezTo>
                      <a:pt x="0" y="46"/>
                      <a:pt x="0" y="46"/>
                      <a:pt x="0" y="46"/>
                    </a:cubicBezTo>
                    <a:cubicBezTo>
                      <a:pt x="0" y="46"/>
                      <a:pt x="2" y="47"/>
                      <a:pt x="4" y="47"/>
                    </a:cubicBezTo>
                    <a:cubicBezTo>
                      <a:pt x="4" y="47"/>
                      <a:pt x="8" y="56"/>
                      <a:pt x="8" y="57"/>
                    </a:cubicBezTo>
                    <a:cubicBezTo>
                      <a:pt x="7" y="58"/>
                      <a:pt x="6" y="64"/>
                      <a:pt x="6" y="65"/>
                    </a:cubicBezTo>
                    <a:cubicBezTo>
                      <a:pt x="6" y="66"/>
                      <a:pt x="5" y="71"/>
                      <a:pt x="5" y="76"/>
                    </a:cubicBezTo>
                    <a:cubicBezTo>
                      <a:pt x="7" y="75"/>
                      <a:pt x="8" y="75"/>
                      <a:pt x="9" y="74"/>
                    </a:cubicBezTo>
                    <a:cubicBezTo>
                      <a:pt x="12" y="73"/>
                      <a:pt x="9" y="65"/>
                      <a:pt x="9" y="65"/>
                    </a:cubicBezTo>
                    <a:cubicBezTo>
                      <a:pt x="9" y="65"/>
                      <a:pt x="11" y="66"/>
                      <a:pt x="13" y="66"/>
                    </a:cubicBezTo>
                    <a:cubicBezTo>
                      <a:pt x="11" y="63"/>
                      <a:pt x="10" y="59"/>
                      <a:pt x="10" y="56"/>
                    </a:cubicBezTo>
                    <a:cubicBezTo>
                      <a:pt x="10" y="56"/>
                      <a:pt x="10" y="58"/>
                      <a:pt x="13" y="58"/>
                    </a:cubicBezTo>
                    <a:cubicBezTo>
                      <a:pt x="13" y="58"/>
                      <a:pt x="9" y="54"/>
                      <a:pt x="10" y="49"/>
                    </a:cubicBezTo>
                    <a:cubicBezTo>
                      <a:pt x="10" y="49"/>
                      <a:pt x="13" y="51"/>
                      <a:pt x="15" y="50"/>
                    </a:cubicBezTo>
                    <a:cubicBezTo>
                      <a:pt x="15" y="50"/>
                      <a:pt x="9" y="48"/>
                      <a:pt x="10" y="44"/>
                    </a:cubicBezTo>
                    <a:cubicBezTo>
                      <a:pt x="10" y="44"/>
                      <a:pt x="12" y="41"/>
                      <a:pt x="10" y="38"/>
                    </a:cubicBezTo>
                    <a:cubicBezTo>
                      <a:pt x="10" y="38"/>
                      <a:pt x="6" y="38"/>
                      <a:pt x="10" y="30"/>
                    </a:cubicBezTo>
                    <a:cubicBezTo>
                      <a:pt x="10" y="30"/>
                      <a:pt x="12" y="25"/>
                      <a:pt x="10" y="23"/>
                    </a:cubicBezTo>
                    <a:cubicBezTo>
                      <a:pt x="10" y="23"/>
                      <a:pt x="10" y="26"/>
                      <a:pt x="8" y="27"/>
                    </a:cubicBezTo>
                    <a:cubicBezTo>
                      <a:pt x="8" y="27"/>
                      <a:pt x="6" y="16"/>
                      <a:pt x="7" y="12"/>
                    </a:cubicBezTo>
                    <a:cubicBezTo>
                      <a:pt x="7" y="12"/>
                      <a:pt x="8" y="5"/>
                      <a:pt x="10" y="0"/>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5" name="Freeform 101"/>
              <p:cNvSpPr/>
              <p:nvPr/>
            </p:nvSpPr>
            <p:spPr bwMode="auto">
              <a:xfrm>
                <a:off x="2593975" y="2568575"/>
                <a:ext cx="76200" cy="182563"/>
              </a:xfrm>
              <a:custGeom>
                <a:avLst/>
                <a:gdLst>
                  <a:gd name="T0" fmla="*/ 0 w 12"/>
                  <a:gd name="T1" fmla="*/ 27 h 29"/>
                  <a:gd name="T2" fmla="*/ 0 w 12"/>
                  <a:gd name="T3" fmla="*/ 29 h 29"/>
                  <a:gd name="T4" fmla="*/ 12 w 12"/>
                  <a:gd name="T5" fmla="*/ 0 h 29"/>
                  <a:gd name="T6" fmla="*/ 0 w 12"/>
                  <a:gd name="T7" fmla="*/ 27 h 29"/>
                </a:gdLst>
                <a:ahLst/>
                <a:cxnLst>
                  <a:cxn ang="0">
                    <a:pos x="T0" y="T1"/>
                  </a:cxn>
                  <a:cxn ang="0">
                    <a:pos x="T2" y="T3"/>
                  </a:cxn>
                  <a:cxn ang="0">
                    <a:pos x="T4" y="T5"/>
                  </a:cxn>
                  <a:cxn ang="0">
                    <a:pos x="T6" y="T7"/>
                  </a:cxn>
                </a:cxnLst>
                <a:rect l="0" t="0" r="r" b="b"/>
                <a:pathLst>
                  <a:path w="12" h="29">
                    <a:moveTo>
                      <a:pt x="0" y="27"/>
                    </a:moveTo>
                    <a:cubicBezTo>
                      <a:pt x="0" y="28"/>
                      <a:pt x="0" y="28"/>
                      <a:pt x="0" y="29"/>
                    </a:cubicBezTo>
                    <a:cubicBezTo>
                      <a:pt x="7" y="21"/>
                      <a:pt x="12" y="0"/>
                      <a:pt x="12" y="0"/>
                    </a:cubicBezTo>
                    <a:cubicBezTo>
                      <a:pt x="7" y="14"/>
                      <a:pt x="3" y="23"/>
                      <a:pt x="0" y="27"/>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6" name="Freeform 102"/>
              <p:cNvSpPr/>
              <p:nvPr/>
            </p:nvSpPr>
            <p:spPr bwMode="auto">
              <a:xfrm>
                <a:off x="2460625" y="2555875"/>
                <a:ext cx="95250" cy="220663"/>
              </a:xfrm>
              <a:custGeom>
                <a:avLst/>
                <a:gdLst>
                  <a:gd name="T0" fmla="*/ 15 w 15"/>
                  <a:gd name="T1" fmla="*/ 35 h 35"/>
                  <a:gd name="T2" fmla="*/ 15 w 15"/>
                  <a:gd name="T3" fmla="*/ 34 h 35"/>
                  <a:gd name="T4" fmla="*/ 15 w 15"/>
                  <a:gd name="T5" fmla="*/ 34 h 35"/>
                  <a:gd name="T6" fmla="*/ 0 w 15"/>
                  <a:gd name="T7" fmla="*/ 0 h 35"/>
                  <a:gd name="T8" fmla="*/ 15 w 15"/>
                  <a:gd name="T9" fmla="*/ 35 h 35"/>
                </a:gdLst>
                <a:ahLst/>
                <a:cxnLst>
                  <a:cxn ang="0">
                    <a:pos x="T0" y="T1"/>
                  </a:cxn>
                  <a:cxn ang="0">
                    <a:pos x="T2" y="T3"/>
                  </a:cxn>
                  <a:cxn ang="0">
                    <a:pos x="T4" y="T5"/>
                  </a:cxn>
                  <a:cxn ang="0">
                    <a:pos x="T6" y="T7"/>
                  </a:cxn>
                  <a:cxn ang="0">
                    <a:pos x="T8" y="T9"/>
                  </a:cxn>
                </a:cxnLst>
                <a:rect l="0" t="0" r="r" b="b"/>
                <a:pathLst>
                  <a:path w="15" h="35">
                    <a:moveTo>
                      <a:pt x="15" y="35"/>
                    </a:moveTo>
                    <a:cubicBezTo>
                      <a:pt x="15" y="35"/>
                      <a:pt x="15" y="35"/>
                      <a:pt x="15" y="34"/>
                    </a:cubicBezTo>
                    <a:cubicBezTo>
                      <a:pt x="15" y="34"/>
                      <a:pt x="15" y="34"/>
                      <a:pt x="15" y="34"/>
                    </a:cubicBezTo>
                    <a:cubicBezTo>
                      <a:pt x="6" y="23"/>
                      <a:pt x="0" y="0"/>
                      <a:pt x="0" y="0"/>
                    </a:cubicBezTo>
                    <a:cubicBezTo>
                      <a:pt x="3" y="21"/>
                      <a:pt x="11" y="31"/>
                      <a:pt x="15" y="35"/>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7" name="Freeform 103"/>
              <p:cNvSpPr/>
              <p:nvPr/>
            </p:nvSpPr>
            <p:spPr bwMode="auto">
              <a:xfrm>
                <a:off x="2379663" y="2555875"/>
                <a:ext cx="163512" cy="511175"/>
              </a:xfrm>
              <a:custGeom>
                <a:avLst/>
                <a:gdLst>
                  <a:gd name="T0" fmla="*/ 5 w 26"/>
                  <a:gd name="T1" fmla="*/ 12 h 81"/>
                  <a:gd name="T2" fmla="*/ 7 w 26"/>
                  <a:gd name="T3" fmla="*/ 30 h 81"/>
                  <a:gd name="T4" fmla="*/ 5 w 26"/>
                  <a:gd name="T5" fmla="*/ 62 h 81"/>
                  <a:gd name="T6" fmla="*/ 4 w 26"/>
                  <a:gd name="T7" fmla="*/ 71 h 81"/>
                  <a:gd name="T8" fmla="*/ 6 w 26"/>
                  <a:gd name="T9" fmla="*/ 71 h 81"/>
                  <a:gd name="T10" fmla="*/ 8 w 26"/>
                  <a:gd name="T11" fmla="*/ 81 h 81"/>
                  <a:gd name="T12" fmla="*/ 26 w 26"/>
                  <a:gd name="T13" fmla="*/ 81 h 81"/>
                  <a:gd name="T14" fmla="*/ 26 w 26"/>
                  <a:gd name="T15" fmla="*/ 74 h 81"/>
                  <a:gd name="T16" fmla="*/ 23 w 26"/>
                  <a:gd name="T17" fmla="*/ 64 h 81"/>
                  <a:gd name="T18" fmla="*/ 22 w 26"/>
                  <a:gd name="T19" fmla="*/ 76 h 81"/>
                  <a:gd name="T20" fmla="*/ 13 w 26"/>
                  <a:gd name="T21" fmla="*/ 69 h 81"/>
                  <a:gd name="T22" fmla="*/ 13 w 26"/>
                  <a:gd name="T23" fmla="*/ 51 h 81"/>
                  <a:gd name="T24" fmla="*/ 19 w 26"/>
                  <a:gd name="T25" fmla="*/ 42 h 81"/>
                  <a:gd name="T26" fmla="*/ 13 w 26"/>
                  <a:gd name="T27" fmla="*/ 28 h 81"/>
                  <a:gd name="T28" fmla="*/ 11 w 26"/>
                  <a:gd name="T29" fmla="*/ 15 h 81"/>
                  <a:gd name="T30" fmla="*/ 8 w 26"/>
                  <a:gd name="T31" fmla="*/ 0 h 81"/>
                  <a:gd name="T32" fmla="*/ 7 w 26"/>
                  <a:gd name="T33" fmla="*/ 1 h 81"/>
                  <a:gd name="T34" fmla="*/ 8 w 26"/>
                  <a:gd name="T35" fmla="*/ 9 h 81"/>
                  <a:gd name="T36" fmla="*/ 5 w 26"/>
                  <a:gd name="T37" fmla="*/ 2 h 81"/>
                  <a:gd name="T38" fmla="*/ 3 w 26"/>
                  <a:gd name="T39" fmla="*/ 4 h 81"/>
                  <a:gd name="T40" fmla="*/ 1 w 26"/>
                  <a:gd name="T41" fmla="*/ 17 h 81"/>
                  <a:gd name="T42" fmla="*/ 0 w 26"/>
                  <a:gd name="T43" fmla="*/ 25 h 81"/>
                  <a:gd name="T44" fmla="*/ 0 w 26"/>
                  <a:gd name="T45" fmla="*/ 27 h 81"/>
                  <a:gd name="T46" fmla="*/ 5 w 26"/>
                  <a:gd name="T47" fmla="*/ 1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81">
                    <a:moveTo>
                      <a:pt x="5" y="12"/>
                    </a:moveTo>
                    <a:cubicBezTo>
                      <a:pt x="9" y="16"/>
                      <a:pt x="7" y="25"/>
                      <a:pt x="7" y="30"/>
                    </a:cubicBezTo>
                    <a:cubicBezTo>
                      <a:pt x="7" y="34"/>
                      <a:pt x="6" y="58"/>
                      <a:pt x="5" y="62"/>
                    </a:cubicBezTo>
                    <a:cubicBezTo>
                      <a:pt x="5" y="64"/>
                      <a:pt x="5" y="68"/>
                      <a:pt x="4" y="71"/>
                    </a:cubicBezTo>
                    <a:cubicBezTo>
                      <a:pt x="5" y="71"/>
                      <a:pt x="6" y="71"/>
                      <a:pt x="6" y="71"/>
                    </a:cubicBezTo>
                    <a:cubicBezTo>
                      <a:pt x="6" y="71"/>
                      <a:pt x="6" y="80"/>
                      <a:pt x="8" y="81"/>
                    </a:cubicBezTo>
                    <a:cubicBezTo>
                      <a:pt x="8" y="81"/>
                      <a:pt x="24" y="81"/>
                      <a:pt x="26" y="81"/>
                    </a:cubicBezTo>
                    <a:cubicBezTo>
                      <a:pt x="26" y="81"/>
                      <a:pt x="26" y="78"/>
                      <a:pt x="26" y="74"/>
                    </a:cubicBezTo>
                    <a:cubicBezTo>
                      <a:pt x="22" y="73"/>
                      <a:pt x="23" y="64"/>
                      <a:pt x="23" y="64"/>
                    </a:cubicBezTo>
                    <a:cubicBezTo>
                      <a:pt x="20" y="69"/>
                      <a:pt x="24" y="74"/>
                      <a:pt x="22" y="76"/>
                    </a:cubicBezTo>
                    <a:cubicBezTo>
                      <a:pt x="19" y="78"/>
                      <a:pt x="17" y="76"/>
                      <a:pt x="13" y="69"/>
                    </a:cubicBezTo>
                    <a:cubicBezTo>
                      <a:pt x="9" y="62"/>
                      <a:pt x="13" y="51"/>
                      <a:pt x="13" y="51"/>
                    </a:cubicBezTo>
                    <a:cubicBezTo>
                      <a:pt x="11" y="45"/>
                      <a:pt x="19" y="42"/>
                      <a:pt x="19" y="42"/>
                    </a:cubicBezTo>
                    <a:cubicBezTo>
                      <a:pt x="18" y="33"/>
                      <a:pt x="13" y="28"/>
                      <a:pt x="13" y="28"/>
                    </a:cubicBezTo>
                    <a:cubicBezTo>
                      <a:pt x="8" y="22"/>
                      <a:pt x="14" y="20"/>
                      <a:pt x="11" y="15"/>
                    </a:cubicBezTo>
                    <a:cubicBezTo>
                      <a:pt x="9" y="11"/>
                      <a:pt x="8" y="5"/>
                      <a:pt x="8" y="0"/>
                    </a:cubicBezTo>
                    <a:cubicBezTo>
                      <a:pt x="7" y="1"/>
                      <a:pt x="7" y="1"/>
                      <a:pt x="7" y="1"/>
                    </a:cubicBezTo>
                    <a:cubicBezTo>
                      <a:pt x="7" y="4"/>
                      <a:pt x="8" y="9"/>
                      <a:pt x="8" y="9"/>
                    </a:cubicBezTo>
                    <a:cubicBezTo>
                      <a:pt x="6" y="8"/>
                      <a:pt x="6" y="5"/>
                      <a:pt x="5" y="2"/>
                    </a:cubicBezTo>
                    <a:cubicBezTo>
                      <a:pt x="4" y="2"/>
                      <a:pt x="3" y="3"/>
                      <a:pt x="3" y="4"/>
                    </a:cubicBezTo>
                    <a:cubicBezTo>
                      <a:pt x="3" y="7"/>
                      <a:pt x="2" y="13"/>
                      <a:pt x="1" y="17"/>
                    </a:cubicBezTo>
                    <a:cubicBezTo>
                      <a:pt x="1" y="21"/>
                      <a:pt x="1" y="24"/>
                      <a:pt x="0" y="25"/>
                    </a:cubicBezTo>
                    <a:cubicBezTo>
                      <a:pt x="0" y="25"/>
                      <a:pt x="0" y="26"/>
                      <a:pt x="0" y="27"/>
                    </a:cubicBezTo>
                    <a:cubicBezTo>
                      <a:pt x="7" y="29"/>
                      <a:pt x="5" y="12"/>
                      <a:pt x="5" y="12"/>
                    </a:cubicBezTo>
                    <a:close/>
                  </a:path>
                </a:pathLst>
              </a:custGeom>
              <a:solidFill>
                <a:srgbClr val="000000"/>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8" name="Freeform 104"/>
              <p:cNvSpPr/>
              <p:nvPr/>
            </p:nvSpPr>
            <p:spPr bwMode="auto">
              <a:xfrm>
                <a:off x="2689225" y="2992438"/>
                <a:ext cx="69850" cy="106363"/>
              </a:xfrm>
              <a:custGeom>
                <a:avLst/>
                <a:gdLst>
                  <a:gd name="T0" fmla="*/ 1 w 11"/>
                  <a:gd name="T1" fmla="*/ 16 h 17"/>
                  <a:gd name="T2" fmla="*/ 1 w 11"/>
                  <a:gd name="T3" fmla="*/ 16 h 17"/>
                  <a:gd name="T4" fmla="*/ 5 w 11"/>
                  <a:gd name="T5" fmla="*/ 16 h 17"/>
                  <a:gd name="T6" fmla="*/ 10 w 11"/>
                  <a:gd name="T7" fmla="*/ 12 h 17"/>
                  <a:gd name="T8" fmla="*/ 10 w 11"/>
                  <a:gd name="T9" fmla="*/ 2 h 17"/>
                  <a:gd name="T10" fmla="*/ 4 w 11"/>
                  <a:gd name="T11" fmla="*/ 0 h 17"/>
                  <a:gd name="T12" fmla="*/ 1 w 11"/>
                  <a:gd name="T13" fmla="*/ 10 h 17"/>
                  <a:gd name="T14" fmla="*/ 3 w 11"/>
                  <a:gd name="T15" fmla="*/ 14 h 17"/>
                  <a:gd name="T16" fmla="*/ 4 w 11"/>
                  <a:gd name="T17" fmla="*/ 9 h 17"/>
                  <a:gd name="T18" fmla="*/ 5 w 11"/>
                  <a:gd name="T19" fmla="*/ 11 h 17"/>
                  <a:gd name="T20" fmla="*/ 1 w 11"/>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7">
                    <a:moveTo>
                      <a:pt x="1" y="16"/>
                    </a:moveTo>
                    <a:cubicBezTo>
                      <a:pt x="1" y="16"/>
                      <a:pt x="1" y="16"/>
                      <a:pt x="1" y="16"/>
                    </a:cubicBezTo>
                    <a:cubicBezTo>
                      <a:pt x="2" y="16"/>
                      <a:pt x="4" y="17"/>
                      <a:pt x="5" y="16"/>
                    </a:cubicBezTo>
                    <a:cubicBezTo>
                      <a:pt x="5" y="16"/>
                      <a:pt x="10" y="14"/>
                      <a:pt x="10" y="12"/>
                    </a:cubicBezTo>
                    <a:cubicBezTo>
                      <a:pt x="11" y="10"/>
                      <a:pt x="10" y="4"/>
                      <a:pt x="10" y="2"/>
                    </a:cubicBezTo>
                    <a:cubicBezTo>
                      <a:pt x="10" y="2"/>
                      <a:pt x="8" y="0"/>
                      <a:pt x="4" y="0"/>
                    </a:cubicBezTo>
                    <a:cubicBezTo>
                      <a:pt x="4" y="0"/>
                      <a:pt x="2" y="2"/>
                      <a:pt x="1" y="10"/>
                    </a:cubicBezTo>
                    <a:cubicBezTo>
                      <a:pt x="1" y="10"/>
                      <a:pt x="0" y="16"/>
                      <a:pt x="3" y="14"/>
                    </a:cubicBezTo>
                    <a:cubicBezTo>
                      <a:pt x="4" y="9"/>
                      <a:pt x="4" y="9"/>
                      <a:pt x="4" y="9"/>
                    </a:cubicBezTo>
                    <a:cubicBezTo>
                      <a:pt x="5" y="11"/>
                      <a:pt x="5" y="11"/>
                      <a:pt x="5" y="11"/>
                    </a:cubicBezTo>
                    <a:cubicBezTo>
                      <a:pt x="5" y="11"/>
                      <a:pt x="3" y="14"/>
                      <a:pt x="1" y="16"/>
                    </a:cubicBezTo>
                    <a:close/>
                  </a:path>
                </a:pathLst>
              </a:custGeom>
              <a:solidFill>
                <a:srgbClr val="F2C279"/>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49" name="Freeform 105"/>
              <p:cNvSpPr/>
              <p:nvPr/>
            </p:nvSpPr>
            <p:spPr bwMode="auto">
              <a:xfrm>
                <a:off x="2379663" y="3079750"/>
                <a:ext cx="19050" cy="19050"/>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0" y="2"/>
                      <a:pt x="2" y="3"/>
                      <a:pt x="2" y="3"/>
                    </a:cubicBezTo>
                    <a:cubicBezTo>
                      <a:pt x="3" y="3"/>
                      <a:pt x="3" y="1"/>
                      <a:pt x="3" y="1"/>
                    </a:cubicBezTo>
                    <a:cubicBezTo>
                      <a:pt x="1" y="0"/>
                      <a:pt x="1" y="0"/>
                      <a:pt x="1" y="0"/>
                    </a:cubicBezTo>
                    <a:cubicBezTo>
                      <a:pt x="1" y="0"/>
                      <a:pt x="0" y="1"/>
                      <a:pt x="0" y="2"/>
                    </a:cubicBezTo>
                    <a:close/>
                  </a:path>
                </a:pathLst>
              </a:custGeom>
              <a:solidFill>
                <a:srgbClr val="C9A06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0" name="Freeform 106"/>
              <p:cNvSpPr/>
              <p:nvPr/>
            </p:nvSpPr>
            <p:spPr bwMode="auto">
              <a:xfrm>
                <a:off x="2366963" y="3009900"/>
                <a:ext cx="69850" cy="82550"/>
              </a:xfrm>
              <a:custGeom>
                <a:avLst/>
                <a:gdLst>
                  <a:gd name="T0" fmla="*/ 10 w 11"/>
                  <a:gd name="T1" fmla="*/ 13 h 13"/>
                  <a:gd name="T2" fmla="*/ 11 w 11"/>
                  <a:gd name="T3" fmla="*/ 8 h 13"/>
                  <a:gd name="T4" fmla="*/ 9 w 11"/>
                  <a:gd name="T5" fmla="*/ 2 h 13"/>
                  <a:gd name="T6" fmla="*/ 2 w 11"/>
                  <a:gd name="T7" fmla="*/ 1 h 13"/>
                  <a:gd name="T8" fmla="*/ 0 w 11"/>
                  <a:gd name="T9" fmla="*/ 9 h 13"/>
                  <a:gd name="T10" fmla="*/ 6 w 11"/>
                  <a:gd name="T11" fmla="*/ 13 h 13"/>
                  <a:gd name="T12" fmla="*/ 6 w 11"/>
                  <a:gd name="T13" fmla="*/ 7 h 13"/>
                  <a:gd name="T14" fmla="*/ 8 w 11"/>
                  <a:gd name="T15" fmla="*/ 9 h 13"/>
                  <a:gd name="T16" fmla="*/ 10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10" y="13"/>
                    </a:moveTo>
                    <a:cubicBezTo>
                      <a:pt x="10" y="13"/>
                      <a:pt x="11" y="10"/>
                      <a:pt x="11" y="8"/>
                    </a:cubicBezTo>
                    <a:cubicBezTo>
                      <a:pt x="11" y="7"/>
                      <a:pt x="9" y="2"/>
                      <a:pt x="9" y="2"/>
                    </a:cubicBezTo>
                    <a:cubicBezTo>
                      <a:pt x="9" y="2"/>
                      <a:pt x="5" y="0"/>
                      <a:pt x="2" y="1"/>
                    </a:cubicBezTo>
                    <a:cubicBezTo>
                      <a:pt x="2" y="1"/>
                      <a:pt x="0" y="6"/>
                      <a:pt x="0" y="9"/>
                    </a:cubicBezTo>
                    <a:cubicBezTo>
                      <a:pt x="0" y="9"/>
                      <a:pt x="3" y="13"/>
                      <a:pt x="6" y="13"/>
                    </a:cubicBezTo>
                    <a:cubicBezTo>
                      <a:pt x="8" y="13"/>
                      <a:pt x="4" y="10"/>
                      <a:pt x="6" y="7"/>
                    </a:cubicBezTo>
                    <a:cubicBezTo>
                      <a:pt x="8" y="9"/>
                      <a:pt x="8" y="9"/>
                      <a:pt x="8" y="9"/>
                    </a:cubicBezTo>
                    <a:cubicBezTo>
                      <a:pt x="8" y="9"/>
                      <a:pt x="7" y="13"/>
                      <a:pt x="10" y="13"/>
                    </a:cubicBezTo>
                    <a:close/>
                  </a:path>
                </a:pathLst>
              </a:custGeom>
              <a:solidFill>
                <a:srgbClr val="F2C279"/>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1" name="Freeform 107"/>
              <p:cNvSpPr/>
              <p:nvPr/>
            </p:nvSpPr>
            <p:spPr bwMode="auto">
              <a:xfrm>
                <a:off x="2297113" y="3079750"/>
                <a:ext cx="182562" cy="304800"/>
              </a:xfrm>
              <a:custGeom>
                <a:avLst/>
                <a:gdLst>
                  <a:gd name="T0" fmla="*/ 26 w 29"/>
                  <a:gd name="T1" fmla="*/ 8 h 48"/>
                  <a:gd name="T2" fmla="*/ 13 w 29"/>
                  <a:gd name="T3" fmla="*/ 0 h 48"/>
                  <a:gd name="T4" fmla="*/ 5 w 29"/>
                  <a:gd name="T5" fmla="*/ 0 h 48"/>
                  <a:gd name="T6" fmla="*/ 2 w 29"/>
                  <a:gd name="T7" fmla="*/ 35 h 48"/>
                  <a:gd name="T8" fmla="*/ 15 w 29"/>
                  <a:gd name="T9" fmla="*/ 48 h 48"/>
                  <a:gd name="T10" fmla="*/ 29 w 29"/>
                  <a:gd name="T11" fmla="*/ 46 h 48"/>
                  <a:gd name="T12" fmla="*/ 26 w 29"/>
                  <a:gd name="T13" fmla="*/ 8 h 48"/>
                </a:gdLst>
                <a:ahLst/>
                <a:cxnLst>
                  <a:cxn ang="0">
                    <a:pos x="T0" y="T1"/>
                  </a:cxn>
                  <a:cxn ang="0">
                    <a:pos x="T2" y="T3"/>
                  </a:cxn>
                  <a:cxn ang="0">
                    <a:pos x="T4" y="T5"/>
                  </a:cxn>
                  <a:cxn ang="0">
                    <a:pos x="T6" y="T7"/>
                  </a:cxn>
                  <a:cxn ang="0">
                    <a:pos x="T8" y="T9"/>
                  </a:cxn>
                  <a:cxn ang="0">
                    <a:pos x="T10" y="T11"/>
                  </a:cxn>
                  <a:cxn ang="0">
                    <a:pos x="T12" y="T13"/>
                  </a:cxn>
                </a:cxnLst>
                <a:rect l="0" t="0" r="r" b="b"/>
                <a:pathLst>
                  <a:path w="29" h="48">
                    <a:moveTo>
                      <a:pt x="26" y="8"/>
                    </a:moveTo>
                    <a:cubicBezTo>
                      <a:pt x="13" y="0"/>
                      <a:pt x="13" y="0"/>
                      <a:pt x="13" y="0"/>
                    </a:cubicBezTo>
                    <a:cubicBezTo>
                      <a:pt x="5" y="0"/>
                      <a:pt x="5" y="0"/>
                      <a:pt x="5" y="0"/>
                    </a:cubicBezTo>
                    <a:cubicBezTo>
                      <a:pt x="5" y="0"/>
                      <a:pt x="0" y="20"/>
                      <a:pt x="2" y="35"/>
                    </a:cubicBezTo>
                    <a:cubicBezTo>
                      <a:pt x="2" y="35"/>
                      <a:pt x="11" y="44"/>
                      <a:pt x="15" y="48"/>
                    </a:cubicBezTo>
                    <a:cubicBezTo>
                      <a:pt x="15" y="48"/>
                      <a:pt x="26" y="48"/>
                      <a:pt x="29" y="46"/>
                    </a:cubicBezTo>
                    <a:cubicBezTo>
                      <a:pt x="29" y="46"/>
                      <a:pt x="29" y="18"/>
                      <a:pt x="26" y="8"/>
                    </a:cubicBezTo>
                    <a:close/>
                  </a:path>
                </a:pathLst>
              </a:custGeom>
              <a:solidFill>
                <a:srgbClr val="4B1516"/>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2" name="Freeform 108"/>
              <p:cNvSpPr/>
              <p:nvPr/>
            </p:nvSpPr>
            <p:spPr bwMode="auto">
              <a:xfrm>
                <a:off x="2386013" y="3130550"/>
                <a:ext cx="93662" cy="254000"/>
              </a:xfrm>
              <a:custGeom>
                <a:avLst/>
                <a:gdLst>
                  <a:gd name="T0" fmla="*/ 15 w 15"/>
                  <a:gd name="T1" fmla="*/ 38 h 40"/>
                  <a:gd name="T2" fmla="*/ 12 w 15"/>
                  <a:gd name="T3" fmla="*/ 0 h 40"/>
                  <a:gd name="T4" fmla="*/ 4 w 15"/>
                  <a:gd name="T5" fmla="*/ 2 h 40"/>
                  <a:gd name="T6" fmla="*/ 1 w 15"/>
                  <a:gd name="T7" fmla="*/ 40 h 40"/>
                  <a:gd name="T8" fmla="*/ 15 w 15"/>
                  <a:gd name="T9" fmla="*/ 38 h 40"/>
                </a:gdLst>
                <a:ahLst/>
                <a:cxnLst>
                  <a:cxn ang="0">
                    <a:pos x="T0" y="T1"/>
                  </a:cxn>
                  <a:cxn ang="0">
                    <a:pos x="T2" y="T3"/>
                  </a:cxn>
                  <a:cxn ang="0">
                    <a:pos x="T4" y="T5"/>
                  </a:cxn>
                  <a:cxn ang="0">
                    <a:pos x="T6" y="T7"/>
                  </a:cxn>
                  <a:cxn ang="0">
                    <a:pos x="T8" y="T9"/>
                  </a:cxn>
                </a:cxnLst>
                <a:rect l="0" t="0" r="r" b="b"/>
                <a:pathLst>
                  <a:path w="15" h="40">
                    <a:moveTo>
                      <a:pt x="15" y="38"/>
                    </a:moveTo>
                    <a:cubicBezTo>
                      <a:pt x="15" y="38"/>
                      <a:pt x="15" y="11"/>
                      <a:pt x="12" y="0"/>
                    </a:cubicBezTo>
                    <a:cubicBezTo>
                      <a:pt x="9" y="1"/>
                      <a:pt x="4" y="2"/>
                      <a:pt x="4" y="2"/>
                    </a:cubicBezTo>
                    <a:cubicBezTo>
                      <a:pt x="0" y="17"/>
                      <a:pt x="0" y="33"/>
                      <a:pt x="1" y="40"/>
                    </a:cubicBezTo>
                    <a:cubicBezTo>
                      <a:pt x="2" y="40"/>
                      <a:pt x="12" y="40"/>
                      <a:pt x="15" y="38"/>
                    </a:cubicBezTo>
                    <a:close/>
                  </a:path>
                </a:pathLst>
              </a:custGeom>
              <a:solidFill>
                <a:srgbClr val="924E4E"/>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5" name="Freeform 109"/>
              <p:cNvSpPr/>
              <p:nvPr/>
            </p:nvSpPr>
            <p:spPr bwMode="auto">
              <a:xfrm>
                <a:off x="2366963" y="3016250"/>
                <a:ext cx="44450" cy="76200"/>
              </a:xfrm>
              <a:custGeom>
                <a:avLst/>
                <a:gdLst>
                  <a:gd name="T0" fmla="*/ 6 w 7"/>
                  <a:gd name="T1" fmla="*/ 12 h 12"/>
                  <a:gd name="T2" fmla="*/ 6 w 7"/>
                  <a:gd name="T3" fmla="*/ 10 h 12"/>
                  <a:gd name="T4" fmla="*/ 6 w 7"/>
                  <a:gd name="T5" fmla="*/ 10 h 12"/>
                  <a:gd name="T6" fmla="*/ 2 w 7"/>
                  <a:gd name="T7" fmla="*/ 7 h 12"/>
                  <a:gd name="T8" fmla="*/ 3 w 7"/>
                  <a:gd name="T9" fmla="*/ 0 h 12"/>
                  <a:gd name="T10" fmla="*/ 2 w 7"/>
                  <a:gd name="T11" fmla="*/ 0 h 12"/>
                  <a:gd name="T12" fmla="*/ 0 w 7"/>
                  <a:gd name="T13" fmla="*/ 8 h 12"/>
                  <a:gd name="T14" fmla="*/ 6 w 7"/>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2">
                    <a:moveTo>
                      <a:pt x="6" y="12"/>
                    </a:moveTo>
                    <a:cubicBezTo>
                      <a:pt x="7" y="12"/>
                      <a:pt x="6" y="11"/>
                      <a:pt x="6" y="10"/>
                    </a:cubicBezTo>
                    <a:cubicBezTo>
                      <a:pt x="6" y="10"/>
                      <a:pt x="6" y="10"/>
                      <a:pt x="6" y="10"/>
                    </a:cubicBezTo>
                    <a:cubicBezTo>
                      <a:pt x="4" y="10"/>
                      <a:pt x="2" y="7"/>
                      <a:pt x="2" y="7"/>
                    </a:cubicBezTo>
                    <a:cubicBezTo>
                      <a:pt x="2" y="5"/>
                      <a:pt x="3" y="1"/>
                      <a:pt x="3" y="0"/>
                    </a:cubicBezTo>
                    <a:cubicBezTo>
                      <a:pt x="3" y="0"/>
                      <a:pt x="3" y="0"/>
                      <a:pt x="2" y="0"/>
                    </a:cubicBezTo>
                    <a:cubicBezTo>
                      <a:pt x="2" y="0"/>
                      <a:pt x="0" y="5"/>
                      <a:pt x="0" y="8"/>
                    </a:cubicBezTo>
                    <a:cubicBezTo>
                      <a:pt x="0" y="8"/>
                      <a:pt x="3" y="12"/>
                      <a:pt x="6" y="12"/>
                    </a:cubicBezTo>
                    <a:close/>
                  </a:path>
                </a:pathLst>
              </a:custGeom>
              <a:solidFill>
                <a:srgbClr val="EBB27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56" name="Freeform 110"/>
              <p:cNvSpPr/>
              <p:nvPr/>
            </p:nvSpPr>
            <p:spPr bwMode="auto">
              <a:xfrm>
                <a:off x="2417763" y="3073400"/>
                <a:ext cx="19050" cy="19050"/>
              </a:xfrm>
              <a:custGeom>
                <a:avLst/>
                <a:gdLst>
                  <a:gd name="T0" fmla="*/ 0 w 3"/>
                  <a:gd name="T1" fmla="*/ 0 h 3"/>
                  <a:gd name="T2" fmla="*/ 2 w 3"/>
                  <a:gd name="T3" fmla="*/ 3 h 3"/>
                  <a:gd name="T4" fmla="*/ 3 w 3"/>
                  <a:gd name="T5" fmla="*/ 0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0" y="3"/>
                      <a:pt x="2" y="3"/>
                    </a:cubicBezTo>
                    <a:cubicBezTo>
                      <a:pt x="2" y="3"/>
                      <a:pt x="3" y="1"/>
                      <a:pt x="3" y="0"/>
                    </a:cubicBezTo>
                    <a:cubicBezTo>
                      <a:pt x="2" y="0"/>
                      <a:pt x="1" y="0"/>
                      <a:pt x="0" y="0"/>
                    </a:cubicBezTo>
                    <a:close/>
                  </a:path>
                </a:pathLst>
              </a:custGeom>
              <a:solidFill>
                <a:srgbClr val="EBB273"/>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pic>
            <p:nvPicPr>
              <p:cNvPr id="57" name="Picture 111"/>
              <p:cNvPicPr>
                <a:picLocks noChangeAspect="1" noChangeArrowheads="1"/>
              </p:cNvPicPr>
              <p:nvPr/>
            </p:nvPicPr>
            <p:blipFill>
              <a:blip r:embed="rId1" cstate="print">
                <a:lum/>
              </a:blip>
              <a:srcRect/>
              <a:stretch>
                <a:fillRect/>
              </a:stretch>
            </p:blipFill>
            <p:spPr bwMode="auto">
              <a:xfrm>
                <a:off x="2373313" y="3027363"/>
                <a:ext cx="76200" cy="114300"/>
              </a:xfrm>
              <a:prstGeom prst="rect">
                <a:avLst/>
              </a:prstGeom>
              <a:noFill/>
              <a:ln>
                <a:noFill/>
              </a:ln>
            </p:spPr>
          </p:pic>
        </p:grpSp>
      </p:grpSp>
      <p:grpSp>
        <p:nvGrpSpPr>
          <p:cNvPr id="46083" name="组合 60"/>
          <p:cNvGrpSpPr/>
          <p:nvPr/>
        </p:nvGrpSpPr>
        <p:grpSpPr>
          <a:xfrm>
            <a:off x="4224338" y="1955800"/>
            <a:ext cx="5400675" cy="3867150"/>
            <a:chOff x="2699792" y="1099645"/>
            <a:chExt cx="4968552" cy="3865433"/>
          </a:xfrm>
        </p:grpSpPr>
        <p:sp>
          <p:nvSpPr>
            <p:cNvPr id="8" name="文本框 11"/>
            <p:cNvSpPr txBox="1"/>
            <p:nvPr/>
          </p:nvSpPr>
          <p:spPr bwMode="auto">
            <a:xfrm>
              <a:off x="2699792" y="1318623"/>
              <a:ext cx="4968552" cy="3322749"/>
            </a:xfrm>
            <a:prstGeom prst="rect">
              <a:avLst/>
            </a:prstGeom>
            <a:noFill/>
          </p:spPr>
          <p:txBody>
            <a:bodyPr>
              <a:spAutoFit/>
            </a:bodyPr>
            <a:lstStyle/>
            <a:p>
              <a:pPr marR="0" algn="just" defTabSz="914400" eaLnBrk="1" hangingPunct="1">
                <a:lnSpc>
                  <a:spcPct val="125000"/>
                </a:lnSpc>
                <a:buClrTx/>
                <a:buSzTx/>
                <a:buFont typeface="Arial" panose="020B0604020202020204" pitchFamily="34" charset="0"/>
                <a:buNone/>
                <a:defRPr/>
              </a:pPr>
              <a:r>
                <a:rPr kumimoji="0" lang="en-US" altLang="zh-CN" sz="14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rPr>
                <a:t>《</a:t>
              </a:r>
              <a:r>
                <a:rPr kumimoji="0" lang="zh-CN" altLang="en-US" sz="14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rPr>
                <a:t>安全生产法</a:t>
              </a:r>
              <a:r>
                <a:rPr kumimoji="0" lang="en-US" altLang="zh-CN" sz="14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rPr>
                <a:t>》</a:t>
              </a:r>
              <a:r>
                <a:rPr kumimoji="0" lang="zh-CN" altLang="en-US" sz="14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rPr>
                <a:t>第二十二条  企业安全管理机构及管理人员履行下列职责：</a:t>
              </a:r>
              <a:endParaRPr kumimoji="0" lang="en-US" altLang="zh-CN" sz="1400"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Lato Light" panose="020F0302020204030203" charset="0"/>
              </a:endParaRPr>
            </a:p>
            <a:p>
              <a:pPr marL="228600" marR="0" indent="-228600" algn="just" defTabSz="914400" eaLnBrk="1" hangingPunct="1">
                <a:spcBef>
                  <a:spcPts val="600"/>
                </a:spcBef>
                <a:buClrTx/>
                <a:buSzTx/>
                <a:buFont typeface="+mj-lt"/>
                <a:buAutoNum type="arabicPeriod"/>
                <a:defRPr/>
              </a:pPr>
              <a:r>
                <a:rPr kumimoji="0" lang="zh-CN"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组织或者参与拟订本单位安全生产规章制度、操作规程和生产安全事故应急救援预案</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spcBef>
                  <a:spcPts val="600"/>
                </a:spcBef>
                <a:buClrTx/>
                <a:buSzTx/>
                <a:buFont typeface="+mj-lt"/>
                <a:buAutoNum type="arabicPeriod"/>
                <a:defRPr/>
              </a:pPr>
              <a:r>
                <a:rPr kumimoji="0" lang="zh-CN"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组织或者参与本单位安全生产教育和培训，如实记录安全生产教育和培训情况</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spcBef>
                  <a:spcPts val="600"/>
                </a:spcBef>
                <a:buClrTx/>
                <a:buSzTx/>
                <a:buFont typeface="+mj-lt"/>
                <a:buAutoNum type="arabicPeriod"/>
                <a:defRPr/>
              </a:pPr>
              <a:r>
                <a:rPr kumimoji="0" lang="zh-CN"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督促落实本单位重大危险源的安全管理措施</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spcBef>
                  <a:spcPts val="600"/>
                </a:spcBef>
                <a:buClrTx/>
                <a:buSzTx/>
                <a:buFont typeface="+mj-lt"/>
                <a:buAutoNum type="arabicPeriod"/>
                <a:defRPr/>
              </a:pPr>
              <a:r>
                <a:rPr kumimoji="0" lang="zh-CN"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组织或者参与本单位应急救援演练</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spcBef>
                  <a:spcPts val="600"/>
                </a:spcBef>
                <a:buClrTx/>
                <a:buSzTx/>
                <a:buFont typeface="+mj-lt"/>
                <a:buAutoNum type="arabicPeriod"/>
                <a:defRPr/>
              </a:pPr>
              <a:r>
                <a:rPr kumimoji="0" lang="zh-CN"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检查本单位的安全生产状况，及时排查生产安全事故隐患，提出改进安全生产管理的建议</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spcBef>
                  <a:spcPts val="600"/>
                </a:spcBef>
                <a:buClrTx/>
                <a:buSzTx/>
                <a:buFont typeface="+mj-lt"/>
                <a:buAutoNum type="arabicPeriod"/>
                <a:defRPr/>
              </a:pPr>
              <a:r>
                <a:rPr kumimoji="0" lang="zh-CN"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制止和纠正违章指挥、强令冒险作业、违反操作规程的行为</a:t>
              </a:r>
              <a:endParaRPr kumimoji="0" lang="en-US"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just" defTabSz="914400" eaLnBrk="1" hangingPunct="1">
                <a:spcBef>
                  <a:spcPts val="600"/>
                </a:spcBef>
                <a:buClrTx/>
                <a:buSzTx/>
                <a:buFont typeface="+mj-lt"/>
                <a:buAutoNum type="arabicPeriod"/>
                <a:defRPr/>
              </a:pPr>
              <a:r>
                <a:rPr kumimoji="0" lang="zh-CN"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rPr>
                <a:t>督促落实本单位安全生产整改措施</a:t>
              </a:r>
              <a:endParaRPr kumimoji="0" lang="zh-CN" altLang="zh-CN" sz="1400" kern="1200" cap="none" spc="0" normalizeH="0" baseline="0"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12"/>
            <p:cNvSpPr txBox="1"/>
            <p:nvPr/>
          </p:nvSpPr>
          <p:spPr bwMode="auto">
            <a:xfrm>
              <a:off x="2699792" y="1099645"/>
              <a:ext cx="4968552" cy="276102"/>
            </a:xfrm>
            <a:prstGeom prst="rect">
              <a:avLst/>
            </a:prstGeom>
            <a:solidFill>
              <a:schemeClr val="accent1"/>
            </a:solidFill>
          </p:spPr>
          <p:txBody>
            <a:bodyPr>
              <a:spAutoFit/>
            </a:bodyPr>
            <a:lstStyle/>
            <a:p>
              <a:pPr marR="0" algn="ctr" defTabSz="914400" eaLnBrk="1" hangingPunct="1">
                <a:buClrTx/>
                <a:buSzTx/>
                <a:buFont typeface="Arial" panose="020B0604020202020204" pitchFamily="34" charset="0"/>
                <a:buNone/>
                <a:defRPr/>
              </a:pPr>
              <a:endParaRPr kumimoji="0" lang="zh-CN" altLang="en-US" kern="1200" cap="none" spc="75"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文本框 12"/>
            <p:cNvSpPr txBox="1"/>
            <p:nvPr/>
          </p:nvSpPr>
          <p:spPr bwMode="auto">
            <a:xfrm>
              <a:off x="2699792" y="4688976"/>
              <a:ext cx="4968552" cy="276102"/>
            </a:xfrm>
            <a:prstGeom prst="rect">
              <a:avLst/>
            </a:prstGeom>
            <a:solidFill>
              <a:schemeClr val="accent1"/>
            </a:solidFill>
          </p:spPr>
          <p:txBody>
            <a:bodyPr>
              <a:spAutoFit/>
            </a:bodyPr>
            <a:lstStyle/>
            <a:p>
              <a:pPr marR="0" algn="ctr" defTabSz="914400" eaLnBrk="1" hangingPunct="1">
                <a:buClrTx/>
                <a:buSzTx/>
                <a:buFont typeface="Arial" panose="020B0604020202020204" pitchFamily="34" charset="0"/>
                <a:buNone/>
                <a:defRPr/>
              </a:pPr>
              <a:endParaRPr kumimoji="0" lang="zh-CN" altLang="en-US" kern="1200" cap="none" spc="75"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6084" name="标题 1"/>
          <p:cNvSpPr>
            <a:spLocks noGrp="1"/>
          </p:cNvSpPr>
          <p:nvPr/>
        </p:nvSpPr>
        <p:spPr>
          <a:xfrm>
            <a:off x="-9525" y="973138"/>
            <a:ext cx="12201525"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sym typeface="宋体" panose="02010600030101010101" pitchFamily="2" charset="-122"/>
              </a:rPr>
              <a:t>安全管理人员的法定职责</a:t>
            </a:r>
            <a:endParaRPr lang="zh-CN" altLang="en-US" sz="3600" b="1" dirty="0">
              <a:solidFill>
                <a:schemeClr val="bg1"/>
              </a:solidFill>
              <a:sym typeface="微软雅黑" panose="020B0503020204020204" pitchFamily="34" charset="-122"/>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1"/>
          <p:cNvSpPr>
            <a:spLocks noGrp="1"/>
          </p:cNvSpPr>
          <p:nvPr/>
        </p:nvSpPr>
        <p:spPr>
          <a:xfrm>
            <a:off x="7938" y="973138"/>
            <a:ext cx="12174537"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3600" b="1" dirty="0">
                <a:solidFill>
                  <a:schemeClr val="bg1"/>
                </a:solidFill>
                <a:sym typeface="宋体" panose="02010600030101010101" pitchFamily="2" charset="-122"/>
              </a:rPr>
              <a:t>3 . 制定全覆盖安全生产责任制</a:t>
            </a:r>
            <a:endParaRPr lang="zh-CN" altLang="en-US" sz="3600" b="1" dirty="0">
              <a:solidFill>
                <a:schemeClr val="bg1"/>
              </a:solidFill>
              <a:sym typeface="微软雅黑" panose="020B0503020204020204" pitchFamily="34" charset="-122"/>
            </a:endParaRPr>
          </a:p>
        </p:txBody>
      </p:sp>
      <p:grpSp>
        <p:nvGrpSpPr>
          <p:cNvPr id="48131" name="组合 5"/>
          <p:cNvGrpSpPr/>
          <p:nvPr/>
        </p:nvGrpSpPr>
        <p:grpSpPr>
          <a:xfrm>
            <a:off x="1771650" y="2636838"/>
            <a:ext cx="8358188" cy="2592387"/>
            <a:chOff x="247145" y="1779662"/>
            <a:chExt cx="8358163" cy="2592288"/>
          </a:xfrm>
        </p:grpSpPr>
        <p:pic>
          <p:nvPicPr>
            <p:cNvPr id="28" name="Picture 3" descr="C:\Users\Administrator\Desktop\微立体创业计划\002.png"/>
            <p:cNvPicPr>
              <a:picLocks noChangeAspect="1" noChangeArrowheads="1"/>
            </p:cNvPicPr>
            <p:nvPr/>
          </p:nvPicPr>
          <p:blipFill>
            <a:blip r:embed="rId1"/>
            <a:srcRect/>
            <a:stretch>
              <a:fillRect/>
            </a:stretch>
          </p:blipFill>
          <p:spPr bwMode="auto">
            <a:xfrm>
              <a:off x="247145" y="1924118"/>
              <a:ext cx="2092319" cy="2092245"/>
            </a:xfrm>
            <a:prstGeom prst="rect">
              <a:avLst/>
            </a:prstGeom>
            <a:noFill/>
            <a:effectLst>
              <a:outerShdw blurRad="292100" dist="177800" dir="2460000" sx="99000" sy="99000" algn="l" rotWithShape="0">
                <a:prstClr val="black">
                  <a:alpha val="39000"/>
                </a:prstClr>
              </a:outerShdw>
            </a:effectLst>
          </p:spPr>
        </p:pic>
        <p:sp>
          <p:nvSpPr>
            <p:cNvPr id="27" name="弦形 26"/>
            <p:cNvSpPr/>
            <p:nvPr/>
          </p:nvSpPr>
          <p:spPr>
            <a:xfrm rot="10800000">
              <a:off x="1979103" y="1924118"/>
              <a:ext cx="1347783" cy="2301787"/>
            </a:xfrm>
            <a:prstGeom prst="chord">
              <a:avLst>
                <a:gd name="adj1" fmla="val 5536201"/>
                <a:gd name="adj2" fmla="val 1620000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34" name="右箭头 59"/>
            <p:cNvSpPr/>
            <p:nvPr/>
          </p:nvSpPr>
          <p:spPr>
            <a:xfrm>
              <a:off x="3514075" y="2061325"/>
              <a:ext cx="1354748" cy="738308"/>
            </a:xfrm>
            <a:prstGeom prst="rightArrow">
              <a:avLst>
                <a:gd name="adj1" fmla="val 50000"/>
                <a:gd name="adj2" fmla="val 49891"/>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wrap="none"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endParaRPr lang="zh-CN" altLang="en-US" sz="1200" dirty="0">
                <a:solidFill>
                  <a:srgbClr val="FFFF00"/>
                </a:solidFill>
              </a:endParaRPr>
            </a:p>
          </p:txBody>
        </p:sp>
        <p:sp>
          <p:nvSpPr>
            <p:cNvPr id="48135" name="右箭头 60"/>
            <p:cNvSpPr/>
            <p:nvPr/>
          </p:nvSpPr>
          <p:spPr>
            <a:xfrm>
              <a:off x="3509218" y="3417618"/>
              <a:ext cx="1354748" cy="738308"/>
            </a:xfrm>
            <a:prstGeom prst="rightArrow">
              <a:avLst>
                <a:gd name="adj1" fmla="val 50000"/>
                <a:gd name="adj2" fmla="val 49891"/>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wrap="none"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endParaRPr lang="zh-CN" altLang="en-US" sz="1200" dirty="0">
                <a:solidFill>
                  <a:srgbClr val="FFFF00"/>
                </a:solidFill>
              </a:endParaRPr>
            </a:p>
          </p:txBody>
        </p:sp>
        <p:sp>
          <p:nvSpPr>
            <p:cNvPr id="63" name="AutoShape 14"/>
            <p:cNvSpPr>
              <a:spLocks noChangeArrowheads="1"/>
            </p:cNvSpPr>
            <p:nvPr/>
          </p:nvSpPr>
          <p:spPr bwMode="auto">
            <a:xfrm>
              <a:off x="5292205" y="2211446"/>
              <a:ext cx="3081329" cy="936589"/>
            </a:xfrm>
            <a:prstGeom prst="roundRect">
              <a:avLst>
                <a:gd name="adj" fmla="val 16667"/>
              </a:avLst>
            </a:prstGeom>
            <a:solidFill>
              <a:schemeClr val="accent5">
                <a:lumMod val="40000"/>
                <a:lumOff val="60000"/>
              </a:schemeClr>
            </a:solidFill>
            <a:ln w="3175">
              <a:noFill/>
              <a:round/>
            </a:ln>
          </p:spPr>
          <p:txBody>
            <a:bodyPr wrap="none" anchor="ctr"/>
            <a:lstStyle/>
            <a:p>
              <a:pPr marL="0" marR="0" lvl="0" indent="0" algn="ctr" defTabSz="914400" rtl="0" eaLnBrk="0" fontAlgn="auto" latinLnBrk="0" hangingPunct="0">
                <a:lnSpc>
                  <a:spcPct val="100000"/>
                </a:lnSpc>
                <a:spcBef>
                  <a:spcPts val="0"/>
                </a:spcBef>
                <a:spcAft>
                  <a:spcPts val="0"/>
                </a:spcAft>
                <a:buClrTx/>
                <a:buSzTx/>
                <a:buFont typeface="Arial" panose="020B0604020202020204" pitchFamily="34" charset="0"/>
                <a:buNone/>
                <a:defRPr/>
              </a:pPr>
              <a:endParaRPr kumimoji="0" lang="zh-CN" altLang="zh-CN"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137" name="AutoShape 7"/>
            <p:cNvSpPr/>
            <p:nvPr/>
          </p:nvSpPr>
          <p:spPr>
            <a:xfrm>
              <a:off x="2141625" y="2643758"/>
              <a:ext cx="414151" cy="870018"/>
            </a:xfrm>
            <a:prstGeom prst="rightArrow">
              <a:avLst>
                <a:gd name="adj1" fmla="val 50000"/>
                <a:gd name="adj2" fmla="val 41625"/>
              </a:avLst>
            </a:prstGeom>
            <a:gradFill rotWithShape="1">
              <a:gsLst>
                <a:gs pos="0">
                  <a:srgbClr val="770000">
                    <a:alpha val="100000"/>
                  </a:srgbClr>
                </a:gs>
                <a:gs pos="50000">
                  <a:srgbClr val="AD0000">
                    <a:alpha val="100000"/>
                  </a:srgbClr>
                </a:gs>
                <a:gs pos="100000">
                  <a:srgbClr val="CE0000">
                    <a:alpha val="100000"/>
                  </a:srgbClr>
                </a:gs>
              </a:gsLst>
              <a:lin ang="0" scaled="1"/>
              <a:tileRect/>
            </a:gradFill>
            <a:ln w="9525">
              <a:noFill/>
            </a:ln>
          </p:spPr>
          <p:txBody>
            <a:bodyPr wrap="none"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endParaRPr lang="zh-CN" altLang="en-US" sz="1200" dirty="0"/>
            </a:p>
          </p:txBody>
        </p:sp>
        <p:sp>
          <p:nvSpPr>
            <p:cNvPr id="69" name="弦形 68"/>
            <p:cNvSpPr/>
            <p:nvPr/>
          </p:nvSpPr>
          <p:spPr>
            <a:xfrm rot="10800000">
              <a:off x="2064651" y="1995686"/>
              <a:ext cx="1238203" cy="2149297"/>
            </a:xfrm>
            <a:prstGeom prst="chord">
              <a:avLst>
                <a:gd name="adj1" fmla="val 5536201"/>
                <a:gd name="adj2" fmla="val 16200000"/>
              </a:avLst>
            </a:pr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0" name="矩形 69"/>
            <p:cNvSpPr/>
            <p:nvPr/>
          </p:nvSpPr>
          <p:spPr>
            <a:xfrm>
              <a:off x="2699826" y="2284468"/>
              <a:ext cx="431799" cy="1582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a:t>
              </a:r>
              <a:endParaRPr kumimoji="0" lang="en-US" altLang="zh-CN"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全</a:t>
              </a:r>
              <a:endParaRPr kumimoji="0" lang="en-US" altLang="zh-CN"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生产</a:t>
              </a:r>
              <a:endParaRPr kumimoji="0" lang="en-US" altLang="zh-CN"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责任</a:t>
              </a:r>
              <a:endParaRPr kumimoji="0" lang="en-US" altLang="zh-CN"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制</a:t>
              </a:r>
              <a:endParaRPr kumimoji="0" lang="zh-CN" altLang="en-US" sz="14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612269" y="2586081"/>
              <a:ext cx="1366834" cy="733397"/>
            </a:xfrm>
            <a:prstGeom prst="rect">
              <a:avLst/>
            </a:prstGeom>
          </p:spPr>
          <p:txBody>
            <a:bodyPr lIns="68589" tIns="34295" rIns="68589" bIns="34295">
              <a:spAutoFit/>
            </a:bodyPr>
            <a:lstStyle/>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企  业</a:t>
              </a:r>
              <a:endParaRPr kumimoji="0" lang="en-US" altLang="zh-CN" sz="18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主要负责人</a:t>
              </a:r>
              <a:endParaRPr kumimoji="0" lang="zh-CN" altLang="en-US" sz="18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8143" name="组合 19"/>
            <p:cNvGrpSpPr/>
            <p:nvPr/>
          </p:nvGrpSpPr>
          <p:grpSpPr>
            <a:xfrm>
              <a:off x="4859172" y="1779662"/>
              <a:ext cx="3745276" cy="1282133"/>
              <a:chOff x="3237545" y="4561747"/>
              <a:chExt cx="1146960" cy="1146960"/>
            </a:xfrm>
          </p:grpSpPr>
          <p:sp>
            <p:nvSpPr>
              <p:cNvPr id="21" name="圆角矩形 20"/>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圆角矩形 21"/>
              <p:cNvSpPr/>
              <p:nvPr/>
            </p:nvSpPr>
            <p:spPr>
              <a:xfrm>
                <a:off x="3275271" y="4641839"/>
                <a:ext cx="1072658" cy="986671"/>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8144" name="Text Box 15"/>
            <p:cNvSpPr txBox="1"/>
            <p:nvPr/>
          </p:nvSpPr>
          <p:spPr>
            <a:xfrm>
              <a:off x="5004301" y="1913139"/>
              <a:ext cx="3312368" cy="1014691"/>
            </a:xfrm>
            <a:prstGeom prst="rect">
              <a:avLst/>
            </a:prstGeom>
            <a:solidFill>
              <a:schemeClr val="bg1"/>
            </a:solid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357505" defTabSz="914400" eaLnBrk="1" hangingPunct="1">
                <a:lnSpc>
                  <a:spcPts val="1800"/>
                </a:lnSpc>
                <a:spcBef>
                  <a:spcPct val="0"/>
                </a:spcBef>
                <a:buClr>
                  <a:srgbClr val="FF0000"/>
                </a:buClr>
                <a:buFont typeface="Wingdings" panose="05000000000000000000" pitchFamily="2" charset="2"/>
                <a:buChar char="l"/>
              </a:pPr>
              <a:r>
                <a:rPr lang="zh-CN" altLang="en-US" sz="1400" b="1" dirty="0"/>
                <a:t>明确每个岗位的责任人员</a:t>
              </a:r>
              <a:endParaRPr lang="zh-CN" altLang="en-US" sz="1400" b="1" dirty="0"/>
            </a:p>
            <a:p>
              <a:pPr marL="0" lvl="0" indent="357505" defTabSz="914400" eaLnBrk="1" hangingPunct="1">
                <a:lnSpc>
                  <a:spcPts val="1800"/>
                </a:lnSpc>
                <a:spcBef>
                  <a:spcPct val="0"/>
                </a:spcBef>
                <a:buClr>
                  <a:srgbClr val="FF0000"/>
                </a:buClr>
                <a:buFont typeface="Wingdings" panose="05000000000000000000" pitchFamily="2" charset="2"/>
                <a:buChar char="l"/>
              </a:pPr>
              <a:r>
                <a:rPr lang="zh-CN" altLang="en-US" sz="1400" b="1" dirty="0"/>
                <a:t>明确每个人员的责任范围</a:t>
              </a:r>
              <a:endParaRPr lang="zh-CN" altLang="en-US" sz="1400" b="1" dirty="0"/>
            </a:p>
            <a:p>
              <a:pPr marL="0" lvl="0" indent="357505" defTabSz="914400" eaLnBrk="1" hangingPunct="1">
                <a:lnSpc>
                  <a:spcPts val="1800"/>
                </a:lnSpc>
                <a:spcBef>
                  <a:spcPct val="0"/>
                </a:spcBef>
                <a:buClr>
                  <a:srgbClr val="FF0000"/>
                </a:buClr>
                <a:buFont typeface="Wingdings" panose="05000000000000000000" pitchFamily="2" charset="2"/>
                <a:buChar char="l"/>
              </a:pPr>
              <a:r>
                <a:rPr lang="zh-CN" altLang="en-US" sz="1400" b="1" dirty="0"/>
                <a:t>制定可行的考核标准</a:t>
              </a:r>
              <a:endParaRPr lang="zh-CN" altLang="en-US" sz="1400" b="1" dirty="0"/>
            </a:p>
            <a:p>
              <a:pPr marL="0" lvl="0" indent="357505" defTabSz="914400" eaLnBrk="1" hangingPunct="1">
                <a:lnSpc>
                  <a:spcPts val="1800"/>
                </a:lnSpc>
                <a:spcBef>
                  <a:spcPct val="0"/>
                </a:spcBef>
                <a:buClr>
                  <a:srgbClr val="FF0000"/>
                </a:buClr>
                <a:buFont typeface="Wingdings" panose="05000000000000000000" pitchFamily="2" charset="2"/>
                <a:buChar char="l"/>
              </a:pPr>
              <a:r>
                <a:rPr lang="zh-CN" altLang="en-US" sz="1400" b="1" dirty="0"/>
                <a:t>完善安全生产责任制的其它事项</a:t>
              </a:r>
              <a:endParaRPr lang="zh-CN" altLang="en-US" sz="1400" b="1" dirty="0"/>
            </a:p>
          </p:txBody>
        </p:sp>
        <p:grpSp>
          <p:nvGrpSpPr>
            <p:cNvPr id="48145" name="组合 25"/>
            <p:cNvGrpSpPr/>
            <p:nvPr/>
          </p:nvGrpSpPr>
          <p:grpSpPr>
            <a:xfrm>
              <a:off x="4860032" y="3219822"/>
              <a:ext cx="3745276" cy="1152128"/>
              <a:chOff x="4860032" y="3219823"/>
              <a:chExt cx="3745276" cy="1152128"/>
            </a:xfrm>
          </p:grpSpPr>
          <p:grpSp>
            <p:nvGrpSpPr>
              <p:cNvPr id="48146" name="组合 22"/>
              <p:cNvGrpSpPr/>
              <p:nvPr/>
            </p:nvGrpSpPr>
            <p:grpSpPr>
              <a:xfrm>
                <a:off x="4860032" y="3219823"/>
                <a:ext cx="3745276" cy="1152128"/>
                <a:chOff x="3237545" y="4561747"/>
                <a:chExt cx="1146960" cy="1146960"/>
              </a:xfrm>
            </p:grpSpPr>
            <p:sp>
              <p:nvSpPr>
                <p:cNvPr id="24" name="圆角矩形 23"/>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圆角矩形 24"/>
                <p:cNvSpPr/>
                <p:nvPr/>
              </p:nvSpPr>
              <p:spPr>
                <a:xfrm>
                  <a:off x="3274882" y="4642027"/>
                  <a:ext cx="1073047" cy="986119"/>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15" b="0"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8147" name="Text Box 15"/>
              <p:cNvSpPr txBox="1"/>
              <p:nvPr/>
            </p:nvSpPr>
            <p:spPr>
              <a:xfrm>
                <a:off x="5004811" y="3391901"/>
                <a:ext cx="3409940" cy="783560"/>
              </a:xfrm>
              <a:prstGeom prst="rect">
                <a:avLst/>
              </a:prstGeom>
              <a:solidFill>
                <a:schemeClr val="bg1"/>
              </a:solid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357505" defTabSz="914400" eaLnBrk="1" hangingPunct="1">
                  <a:lnSpc>
                    <a:spcPts val="1800"/>
                  </a:lnSpc>
                  <a:spcBef>
                    <a:spcPct val="0"/>
                  </a:spcBef>
                  <a:buClr>
                    <a:srgbClr val="FF0000"/>
                  </a:buClr>
                  <a:buFont typeface="Wingdings" panose="05000000000000000000" pitchFamily="2" charset="2"/>
                  <a:buChar char="l"/>
                </a:pPr>
                <a:r>
                  <a:rPr lang="zh-CN" altLang="en-US" sz="1400" b="1" dirty="0"/>
                  <a:t>建立相应的考核机制</a:t>
                </a:r>
                <a:endParaRPr lang="en-US" altLang="zh-CN" sz="1400" b="1" dirty="0"/>
              </a:p>
              <a:p>
                <a:pPr marL="0" lvl="0" indent="357505" defTabSz="914400" eaLnBrk="1" hangingPunct="1">
                  <a:lnSpc>
                    <a:spcPts val="1800"/>
                  </a:lnSpc>
                  <a:spcBef>
                    <a:spcPct val="0"/>
                  </a:spcBef>
                  <a:buClr>
                    <a:srgbClr val="FF0000"/>
                  </a:buClr>
                  <a:buFont typeface="Wingdings" panose="05000000000000000000" pitchFamily="2" charset="2"/>
                  <a:buChar char="l"/>
                </a:pPr>
                <a:r>
                  <a:rPr lang="zh-CN" altLang="en-US" sz="1400" b="1" dirty="0"/>
                  <a:t>加强对安全生产责任制情况监督考核</a:t>
                </a:r>
                <a:endParaRPr lang="en-US" altLang="zh-CN" sz="1400" b="1" dirty="0"/>
              </a:p>
              <a:p>
                <a:pPr marL="0" lvl="0" indent="357505" defTabSz="914400" eaLnBrk="1" hangingPunct="1">
                  <a:lnSpc>
                    <a:spcPts val="1800"/>
                  </a:lnSpc>
                  <a:spcBef>
                    <a:spcPct val="0"/>
                  </a:spcBef>
                  <a:buClr>
                    <a:srgbClr val="FF0000"/>
                  </a:buClr>
                  <a:buFont typeface="Wingdings" panose="05000000000000000000" pitchFamily="2" charset="2"/>
                  <a:buChar char="l"/>
                </a:pPr>
                <a:r>
                  <a:rPr lang="zh-CN" altLang="en-US" sz="1400" b="1" dirty="0"/>
                  <a:t>保证安全生产责任制落实到位</a:t>
                </a:r>
                <a:endParaRPr lang="zh-CN" altLang="en-US" sz="1400" b="1" dirty="0"/>
              </a:p>
            </p:txBody>
          </p:sp>
        </p:grpSp>
      </p:gr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4" name="矩形 9"/>
          <p:cNvSpPr/>
          <p:nvPr/>
        </p:nvSpPr>
        <p:spPr>
          <a:xfrm>
            <a:off x="2216785" y="1843405"/>
            <a:ext cx="3456305" cy="4152524"/>
          </a:xfrm>
          <a:prstGeom prst="roundRect">
            <a:avLst/>
          </a:prstGeom>
          <a:ln>
            <a:headEnd type="none" w="med" len="med"/>
            <a:tailEnd type="none" w="med" len="med"/>
          </a:ln>
          <a:effectLst>
            <a:softEdge rad="12700"/>
          </a:effectLst>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）安全生产例会制度；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）安全生产教育和培训制度；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）安全生产检查制度；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）事故隐患排查治理制度；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）较大危险因素生产经营场所、</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设备设施的安全管理制度；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）危险作业管理制度；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7</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）特种作业人员管理制度；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）领导干部和管理人员作业现场</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带班制度；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9</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）劳动防护用品配备和使用管理</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00000"/>
              </a:lnSpc>
              <a:spcBef>
                <a:spcPts val="60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a:t>
            </a: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）安全生产承诺制度；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8852" name="矩形 9"/>
          <p:cNvSpPr/>
          <p:nvPr/>
        </p:nvSpPr>
        <p:spPr>
          <a:xfrm>
            <a:off x="6451600" y="1843088"/>
            <a:ext cx="3455988" cy="4135438"/>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（11）安全生产奖惩制度；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（12）生产安全事故报告和调查处理</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（13）安全生产资金投入及安全生产</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费用提取、管理和使用制度；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（14）建设项目安全设施和职业病防</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护设施“三同时”管理制度；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（15）作业场所职业卫生管理制度；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（16）危险物品和重大危险源检测、</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监控、管理制度；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（17）应急预案管理和演练制度；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（18）安全生产档案管理制度；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（19）安全生产举报制度；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just" defTabSz="914400" rtl="0" eaLnBrk="1" fontAlgn="base" latinLnBrk="0" hangingPunct="1">
              <a:lnSpc>
                <a:spcPct val="123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（20）其他安全生产管理制度。</a:t>
            </a:r>
            <a:endParaRPr kumimoji="0" lang="zh-CN" altLang="en-US" sz="1400" b="0" i="0" u="none" strike="noStrike" kern="1200" cap="none" spc="0" normalizeH="0" baseline="0" noProof="1">
              <a:ln>
                <a:noFill/>
              </a:ln>
              <a:solidFill>
                <a:srgbClr val="13027C"/>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182" name="标题 1"/>
          <p:cNvSpPr>
            <a:spLocks noGrp="1"/>
          </p:cNvSpPr>
          <p:nvPr/>
        </p:nvSpPr>
        <p:spPr>
          <a:xfrm>
            <a:off x="0" y="973138"/>
            <a:ext cx="12203113"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en-US" altLang="zh-CN" sz="3600" b="1" dirty="0">
                <a:solidFill>
                  <a:schemeClr val="bg1"/>
                </a:solidFill>
                <a:sym typeface="宋体" panose="02010600030101010101" pitchFamily="2" charset="-122"/>
              </a:rPr>
              <a:t>4</a:t>
            </a:r>
            <a:r>
              <a:rPr lang="zh-CN" altLang="en-US" sz="3600" b="1" dirty="0">
                <a:solidFill>
                  <a:schemeClr val="bg1"/>
                </a:solidFill>
                <a:sym typeface="宋体" panose="02010600030101010101" pitchFamily="2" charset="-122"/>
              </a:rPr>
              <a:t> . 安全生产规章制度</a:t>
            </a:r>
            <a:endParaRPr lang="zh-CN" altLang="en-US" sz="3600" b="1" dirty="0">
              <a:solidFill>
                <a:schemeClr val="bg1"/>
              </a:solidFill>
              <a:sym typeface="微软雅黑" panose="020B0503020204020204" pitchFamily="34" charset="-122"/>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 name="右大括号 56"/>
          <p:cNvSpPr/>
          <p:nvPr/>
        </p:nvSpPr>
        <p:spPr>
          <a:xfrm>
            <a:off x="7896225" y="2281238"/>
            <a:ext cx="1152525" cy="2300288"/>
          </a:xfrm>
          <a:prstGeom prst="rightBrace">
            <a:avLst>
              <a:gd name="adj1" fmla="val 0"/>
              <a:gd name="adj2" fmla="val 50000"/>
            </a:avLst>
          </a:prstGeom>
          <a:ln w="19050">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227" name="标题 1"/>
          <p:cNvSpPr>
            <a:spLocks noGrp="1"/>
          </p:cNvSpPr>
          <p:nvPr/>
        </p:nvSpPr>
        <p:spPr>
          <a:xfrm>
            <a:off x="9525" y="973138"/>
            <a:ext cx="12193588"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en-US" altLang="zh-CN" sz="3600" b="1" dirty="0">
                <a:solidFill>
                  <a:schemeClr val="bg1"/>
                </a:solidFill>
                <a:sym typeface="宋体" panose="02010600030101010101" pitchFamily="2" charset="-122"/>
              </a:rPr>
              <a:t>5 . 安全生产资金保障</a:t>
            </a:r>
            <a:endParaRPr lang="en-US" altLang="zh-CN" sz="3600" b="1" dirty="0">
              <a:solidFill>
                <a:schemeClr val="bg1"/>
              </a:solidFill>
              <a:sym typeface="微软雅黑" panose="020B0503020204020204" pitchFamily="34" charset="-122"/>
            </a:endParaRPr>
          </a:p>
        </p:txBody>
      </p:sp>
      <p:sp>
        <p:nvSpPr>
          <p:cNvPr id="31" name="object 21"/>
          <p:cNvSpPr txBox="1"/>
          <p:nvPr/>
        </p:nvSpPr>
        <p:spPr>
          <a:xfrm>
            <a:off x="2808288" y="5091113"/>
            <a:ext cx="6643688" cy="739775"/>
          </a:xfrm>
          <a:prstGeom prst="rect">
            <a:avLst/>
          </a:prstGeom>
          <a:solidFill>
            <a:srgbClr val="C00000"/>
          </a:solidFill>
          <a:ln>
            <a:noFill/>
          </a:ln>
          <a:effectLst>
            <a:outerShdw blurRad="50800" dist="38100" dir="8100000" algn="tr" rotWithShape="0">
              <a:prstClr val="black">
                <a:alpha val="40000"/>
              </a:prstClr>
            </a:outerShdw>
          </a:effectLst>
        </p:spPr>
        <p:txBody>
          <a:bodyPr lIns="0" tIns="0" rIns="0" bIns="0" anchor="ctr">
            <a:spAutoFit/>
          </a:bodyPr>
          <a:lstStyle/>
          <a:p>
            <a:pPr marL="12700" marR="0" algn="ctr" defTabSz="914400" eaLnBrk="1" hangingPunct="1">
              <a:buClrTx/>
              <a:buSzTx/>
              <a:buFont typeface="Arial" panose="020B0604020202020204" pitchFamily="34" charset="0"/>
              <a:buNone/>
              <a:defRPr/>
            </a:pPr>
            <a:endParaRPr kumimoji="0" lang="en-US" altLang="zh-CN" sz="1600" b="1" kern="1200" cap="none" spc="0"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0" algn="ctr" defTabSz="914400" eaLnBrk="1" hangingPunct="1">
              <a:buClrTx/>
              <a:buSzTx/>
              <a:buFont typeface="Arial" panose="020B0604020202020204" pitchFamily="34" charset="0"/>
              <a:buNone/>
              <a:defRPr/>
            </a:pPr>
            <a:r>
              <a:rPr kumimoji="0" lang="en-US" altLang="zh-CN" sz="1600" b="1" kern="1200" cap="none" spc="0"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安全生产费用在</a:t>
            </a:r>
            <a:r>
              <a:rPr kumimoji="0" lang="en-US" altLang="en-US" sz="1600" b="1" kern="1200" cap="none" spc="0"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生产</a:t>
            </a:r>
            <a:r>
              <a:rPr kumimoji="0" lang="en-US" altLang="zh-CN" sz="1600" b="1" kern="1200" cap="none" spc="0"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成本中据实列支</a:t>
            </a:r>
            <a:endParaRPr kumimoji="0" lang="en-US" altLang="zh-CN" sz="1600" b="1" kern="1200" cap="none" spc="0"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0" algn="ctr" defTabSz="914400" eaLnBrk="1" hangingPunct="1">
              <a:buClrTx/>
              <a:buSzTx/>
              <a:buFont typeface="Arial" panose="020B0604020202020204" pitchFamily="34" charset="0"/>
              <a:buNone/>
              <a:defRPr/>
            </a:pPr>
            <a:endParaRPr kumimoji="0" lang="en-US" altLang="zh-CN" sz="1600" b="1" kern="1200" cap="none" spc="0" normalizeH="0" baseline="0"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2229" name="组合 60"/>
          <p:cNvGrpSpPr/>
          <p:nvPr/>
        </p:nvGrpSpPr>
        <p:grpSpPr>
          <a:xfrm>
            <a:off x="2495550" y="2189163"/>
            <a:ext cx="2160588" cy="1095375"/>
            <a:chOff x="1691679" y="2916020"/>
            <a:chExt cx="1584177" cy="1023885"/>
          </a:xfrm>
        </p:grpSpPr>
        <p:sp>
          <p:nvSpPr>
            <p:cNvPr id="49" name="Freeform 6"/>
            <p:cNvSpPr/>
            <p:nvPr/>
          </p:nvSpPr>
          <p:spPr bwMode="auto">
            <a:xfrm rot="16200000" flipH="1">
              <a:off x="1907078" y="2715461"/>
              <a:ext cx="1009046" cy="1439843"/>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chemeClr val="accent6">
                <a:lumMod val="20000"/>
                <a:lumOff val="80000"/>
              </a:schemeClr>
            </a:solidFill>
            <a:ln w="28575">
              <a:solidFill>
                <a:schemeClr val="accent2">
                  <a:lumMod val="75000"/>
                </a:schemeClr>
              </a:solidFill>
            </a:ln>
          </p:spPr>
          <p:txBody>
            <a:bodyPr lIns="77770" tIns="38885" rIns="77770" bIns="38885"/>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grpSp>
          <p:nvGrpSpPr>
            <p:cNvPr id="52238" name="组合 58"/>
            <p:cNvGrpSpPr/>
            <p:nvPr/>
          </p:nvGrpSpPr>
          <p:grpSpPr>
            <a:xfrm>
              <a:off x="1691680" y="2916020"/>
              <a:ext cx="1584176" cy="951194"/>
              <a:chOff x="3995936" y="2916019"/>
              <a:chExt cx="1584176" cy="951194"/>
            </a:xfrm>
          </p:grpSpPr>
          <p:sp>
            <p:nvSpPr>
              <p:cNvPr id="32" name="Freeform 6"/>
              <p:cNvSpPr/>
              <p:nvPr/>
            </p:nvSpPr>
            <p:spPr bwMode="auto">
              <a:xfrm>
                <a:off x="3995935" y="2930858"/>
                <a:ext cx="1584177" cy="936335"/>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chemeClr val="accent6">
                  <a:lumMod val="20000"/>
                  <a:lumOff val="80000"/>
                </a:schemeClr>
              </a:solidFill>
              <a:ln w="25400">
                <a:solidFill>
                  <a:schemeClr val="accent2">
                    <a:lumMod val="75000"/>
                  </a:schemeClr>
                </a:solidFill>
              </a:ln>
            </p:spPr>
            <p:txBody>
              <a:bodyPr lIns="77770" tIns="38885" rIns="77770" bIns="38885"/>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34" name="object 22"/>
              <p:cNvSpPr/>
              <p:nvPr/>
            </p:nvSpPr>
            <p:spPr>
              <a:xfrm>
                <a:off x="4069266" y="2916019"/>
                <a:ext cx="1331593" cy="905173"/>
              </a:xfrm>
              <a:custGeom>
                <a:avLst/>
                <a:gdLst/>
                <a:ahLst/>
                <a:cxnLst/>
                <a:rect l="l" t="t" r="r" b="b"/>
                <a:pathLst>
                  <a:path w="2447544" h="1310639">
                    <a:moveTo>
                      <a:pt x="2377567" y="0"/>
                    </a:moveTo>
                    <a:lnTo>
                      <a:pt x="58449" y="947"/>
                    </a:lnTo>
                    <a:lnTo>
                      <a:pt x="21533" y="19507"/>
                    </a:lnTo>
                    <a:lnTo>
                      <a:pt x="1498" y="55521"/>
                    </a:lnTo>
                    <a:lnTo>
                      <a:pt x="0" y="69976"/>
                    </a:lnTo>
                    <a:lnTo>
                      <a:pt x="947" y="1252190"/>
                    </a:lnTo>
                    <a:lnTo>
                      <a:pt x="19507" y="1289106"/>
                    </a:lnTo>
                    <a:lnTo>
                      <a:pt x="55521" y="1309141"/>
                    </a:lnTo>
                    <a:lnTo>
                      <a:pt x="69976" y="1310639"/>
                    </a:lnTo>
                    <a:lnTo>
                      <a:pt x="2389094" y="1309692"/>
                    </a:lnTo>
                    <a:lnTo>
                      <a:pt x="2426010" y="1291132"/>
                    </a:lnTo>
                    <a:lnTo>
                      <a:pt x="2446045" y="1255118"/>
                    </a:lnTo>
                    <a:lnTo>
                      <a:pt x="2447544" y="1240663"/>
                    </a:lnTo>
                    <a:lnTo>
                      <a:pt x="2446596" y="58449"/>
                    </a:lnTo>
                    <a:lnTo>
                      <a:pt x="2428036" y="21533"/>
                    </a:lnTo>
                    <a:lnTo>
                      <a:pt x="2392022" y="1498"/>
                    </a:lnTo>
                    <a:lnTo>
                      <a:pt x="2377567" y="0"/>
                    </a:lnTo>
                    <a:close/>
                  </a:path>
                </a:pathLst>
              </a:custGeom>
              <a:noFill/>
              <a:effectLst>
                <a:outerShdw blurRad="203200" dist="38100" dir="3300000" algn="tr" rotWithShape="0">
                  <a:schemeClr val="bg1">
                    <a:lumMod val="50000"/>
                    <a:alpha val="63000"/>
                  </a:schemeClr>
                </a:outerShdw>
              </a:effectLst>
            </p:spPr>
            <p:txBody>
              <a:bodyPr lIns="0" tIns="0" rIns="0" bIns="0" anchor="ctr">
                <a:spAutoFit/>
              </a:bodyPr>
              <a:lstStyle/>
              <a:p>
                <a:pPr marL="266700" marR="0" lvl="0" indent="-266700" algn="just"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l"/>
                  <a:defRPr/>
                </a:pPr>
                <a:r>
                  <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决策机构</a:t>
                </a:r>
                <a:endParaRPr kumimoji="0" lang="en-US" altLang="zh-CN"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66700" marR="0" lvl="0" indent="-266700" algn="just"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l"/>
                  <a:defRPr/>
                </a:pPr>
                <a:r>
                  <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主要负责人</a:t>
                </a:r>
                <a:endParaRPr kumimoji="0" lang="en-US" altLang="zh-CN"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66700" marR="0" lvl="0" indent="-266700" algn="just" defTabSz="914400" rtl="0" eaLnBrk="1" fontAlgn="base" latinLnBrk="0" hangingPunct="1">
                  <a:lnSpc>
                    <a:spcPct val="150000"/>
                  </a:lnSpc>
                  <a:spcBef>
                    <a:spcPct val="0"/>
                  </a:spcBef>
                  <a:spcAft>
                    <a:spcPct val="0"/>
                  </a:spcAft>
                  <a:buClr>
                    <a:srgbClr val="FF0000"/>
                  </a:buClr>
                  <a:buSzTx/>
                  <a:buFont typeface="Wingdings" panose="05000000000000000000" pitchFamily="2" charset="2"/>
                  <a:buChar char="l"/>
                  <a:defRPr/>
                </a:pPr>
                <a:r>
                  <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个人经营的投资人</a:t>
                </a:r>
                <a:endPar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47" name="右箭头 46"/>
          <p:cNvSpPr/>
          <p:nvPr/>
        </p:nvSpPr>
        <p:spPr>
          <a:xfrm>
            <a:off x="4800600" y="2420938"/>
            <a:ext cx="2447925" cy="503238"/>
          </a:xfrm>
          <a:prstGeom prst="rightArrow">
            <a:avLst>
              <a:gd name="adj1" fmla="val 54673"/>
              <a:gd name="adj2" fmla="val 402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予以保证</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矩形 51"/>
          <p:cNvSpPr/>
          <p:nvPr/>
        </p:nvSpPr>
        <p:spPr>
          <a:xfrm>
            <a:off x="7419975" y="2171700"/>
            <a:ext cx="587375" cy="25209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矩形 54"/>
          <p:cNvSpPr/>
          <p:nvPr/>
        </p:nvSpPr>
        <p:spPr>
          <a:xfrm>
            <a:off x="7410450" y="2133600"/>
            <a:ext cx="596900" cy="9429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zh-CN" sz="10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67"/>
          <p:cNvGrpSpPr/>
          <p:nvPr/>
        </p:nvGrpSpPr>
        <p:grpSpPr>
          <a:xfrm>
            <a:off x="9128591" y="2813313"/>
            <a:ext cx="504056" cy="1224136"/>
            <a:chOff x="5868144" y="1923678"/>
            <a:chExt cx="504056" cy="1224136"/>
          </a:xfrm>
          <a:effectLst>
            <a:outerShdw blurRad="50800" dist="38100" dir="5400000" algn="t" rotWithShape="0">
              <a:prstClr val="black">
                <a:alpha val="40000"/>
              </a:prstClr>
            </a:outerShdw>
          </a:effectLst>
        </p:grpSpPr>
        <p:sp>
          <p:nvSpPr>
            <p:cNvPr id="67" name="剪去同侧角的矩形 66"/>
            <p:cNvSpPr/>
            <p:nvPr/>
          </p:nvSpPr>
          <p:spPr>
            <a:xfrm rot="16200000">
              <a:off x="5508104" y="2283718"/>
              <a:ext cx="1224136" cy="504056"/>
            </a:xfrm>
            <a:prstGeom prst="snip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矩形 55"/>
            <p:cNvSpPr/>
            <p:nvPr/>
          </p:nvSpPr>
          <p:spPr>
            <a:xfrm>
              <a:off x="5940152" y="1923678"/>
              <a:ext cx="413792" cy="1198880"/>
            </a:xfrm>
            <a:prstGeom prst="rect">
              <a:avLst/>
            </a:prstGeom>
            <a:noFill/>
            <a:ln>
              <a:noFill/>
            </a:ln>
          </p:spPr>
          <p:txBody>
            <a:bodyP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企</a:t>
              </a:r>
              <a:endParaRPr kumimoji="0" lang="en-US" altLang="zh-CN" sz="18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业</a:t>
              </a:r>
              <a:endParaRPr kumimoji="0" lang="en-US" altLang="zh-CN" sz="18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成</a:t>
              </a:r>
              <a:endParaRPr kumimoji="0" lang="en-US" altLang="zh-CN" sz="18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本</a:t>
              </a:r>
              <a:endParaRPr kumimoji="0" lang="zh-CN" altLang="en-US" sz="1800" b="1"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 name="组合 64"/>
          <p:cNvGrpSpPr/>
          <p:nvPr/>
        </p:nvGrpSpPr>
        <p:grpSpPr>
          <a:xfrm>
            <a:off x="2495598" y="3500999"/>
            <a:ext cx="2016224" cy="746178"/>
            <a:chOff x="1835696" y="2355726"/>
            <a:chExt cx="1512168" cy="746178"/>
          </a:xfrm>
          <a:effectLst>
            <a:outerShdw blurRad="50800" dist="38100" dir="8100000" algn="tr" rotWithShape="0">
              <a:prstClr val="black">
                <a:alpha val="40000"/>
              </a:prstClr>
            </a:outerShdw>
          </a:effectLst>
        </p:grpSpPr>
        <p:sp>
          <p:nvSpPr>
            <p:cNvPr id="60" name="剪去同侧角的矩形 59"/>
            <p:cNvSpPr/>
            <p:nvPr/>
          </p:nvSpPr>
          <p:spPr>
            <a:xfrm>
              <a:off x="1835696" y="2355726"/>
              <a:ext cx="1512168" cy="720080"/>
            </a:xfrm>
            <a:prstGeom prst="snip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矩形 53"/>
            <p:cNvSpPr>
              <a:spLocks noChangeArrowheads="1"/>
            </p:cNvSpPr>
            <p:nvPr/>
          </p:nvSpPr>
          <p:spPr bwMode="auto">
            <a:xfrm>
              <a:off x="1835696" y="2498019"/>
              <a:ext cx="1512167" cy="603885"/>
            </a:xfrm>
            <a:prstGeom prst="rect">
              <a:avLst/>
            </a:prstGeom>
            <a:solidFill>
              <a:schemeClr val="bg1">
                <a:lumMod val="85000"/>
              </a:schemeClr>
            </a:solidFill>
            <a:ln w="9525">
              <a:noFill/>
              <a:miter lim="800000"/>
            </a:ln>
          </p:spPr>
          <p:txBody>
            <a:bodyPr>
              <a:spAutoFit/>
            </a:bodyPr>
            <a:lstStyle/>
            <a:p>
              <a:pPr marL="0" marR="0" lvl="0" indent="0" algn="ctr" defTabSz="914400" rtl="0" eaLnBrk="1" fontAlgn="base" latinLnBrk="0" hangingPunct="1">
                <a:lnSpc>
                  <a:spcPts val="2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对资金投入不足导致的</a:t>
              </a:r>
              <a:endParaRPr kumimoji="0" lang="en-US" altLang="zh-CN"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ts val="2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后果承担责任</a:t>
              </a:r>
              <a:endPar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2235" name="矩形 61"/>
          <p:cNvSpPr/>
          <p:nvPr/>
        </p:nvSpPr>
        <p:spPr>
          <a:xfrm>
            <a:off x="7410450" y="2133600"/>
            <a:ext cx="596900" cy="9302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30000"/>
              </a:lnSpc>
              <a:spcBef>
                <a:spcPct val="0"/>
              </a:spcBef>
              <a:buNone/>
            </a:pPr>
            <a:r>
              <a:rPr lang="zh-CN" altLang="en-US" sz="1400" b="1" dirty="0">
                <a:solidFill>
                  <a:srgbClr val="000000"/>
                </a:solidFill>
              </a:rPr>
              <a:t>安全</a:t>
            </a:r>
            <a:endParaRPr lang="en-US" altLang="zh-CN" sz="1400" b="1" dirty="0">
              <a:solidFill>
                <a:srgbClr val="000000"/>
              </a:solidFill>
            </a:endParaRPr>
          </a:p>
          <a:p>
            <a:pPr marL="0" lvl="0" indent="0" algn="ctr" defTabSz="914400" eaLnBrk="1" hangingPunct="1">
              <a:lnSpc>
                <a:spcPct val="130000"/>
              </a:lnSpc>
              <a:spcBef>
                <a:spcPct val="0"/>
              </a:spcBef>
              <a:buNone/>
            </a:pPr>
            <a:r>
              <a:rPr lang="zh-CN" altLang="en-US" sz="1400" b="1" dirty="0">
                <a:solidFill>
                  <a:srgbClr val="000000"/>
                </a:solidFill>
              </a:rPr>
              <a:t>生产</a:t>
            </a:r>
            <a:endParaRPr lang="en-US" altLang="zh-CN" sz="1400" b="1" dirty="0">
              <a:solidFill>
                <a:srgbClr val="000000"/>
              </a:solidFill>
            </a:endParaRPr>
          </a:p>
          <a:p>
            <a:pPr marL="0" lvl="0" indent="0" algn="ctr" defTabSz="914400" eaLnBrk="1" hangingPunct="1">
              <a:lnSpc>
                <a:spcPct val="130000"/>
              </a:lnSpc>
              <a:spcBef>
                <a:spcPct val="0"/>
              </a:spcBef>
              <a:buNone/>
            </a:pPr>
            <a:r>
              <a:rPr lang="zh-CN" altLang="en-US" sz="1400" b="1" dirty="0">
                <a:solidFill>
                  <a:srgbClr val="000000"/>
                </a:solidFill>
              </a:rPr>
              <a:t>费用</a:t>
            </a:r>
            <a:endParaRPr lang="zh-CN" altLang="en-US" sz="1400" b="1" dirty="0">
              <a:solidFill>
                <a:srgbClr val="000000"/>
              </a:solidFill>
            </a:endParaRPr>
          </a:p>
        </p:txBody>
      </p:sp>
      <p:grpSp>
        <p:nvGrpSpPr>
          <p:cNvPr id="6" name="组合 68"/>
          <p:cNvGrpSpPr/>
          <p:nvPr/>
        </p:nvGrpSpPr>
        <p:grpSpPr>
          <a:xfrm>
            <a:off x="5159896" y="3140961"/>
            <a:ext cx="1368152" cy="1296034"/>
            <a:chOff x="3347864" y="1779662"/>
            <a:chExt cx="2016224" cy="1944051"/>
          </a:xfrm>
          <a:solidFill>
            <a:schemeClr val="bg1">
              <a:lumMod val="95000"/>
            </a:schemeClr>
          </a:solidFill>
        </p:grpSpPr>
        <p:sp>
          <p:nvSpPr>
            <p:cNvPr id="70" name="平行四边形 69"/>
            <p:cNvSpPr/>
            <p:nvPr/>
          </p:nvSpPr>
          <p:spPr>
            <a:xfrm>
              <a:off x="3491880" y="1779662"/>
              <a:ext cx="1872208" cy="1800200"/>
            </a:xfrm>
            <a:prstGeom prst="parallelogram">
              <a:avLst/>
            </a:prstGeom>
            <a:grpFill/>
            <a:ln>
              <a:noFill/>
            </a:ln>
            <a:effectLst>
              <a:outerShdw blurRad="50800" dist="381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 name="平行四边形 70"/>
            <p:cNvSpPr/>
            <p:nvPr/>
          </p:nvSpPr>
          <p:spPr>
            <a:xfrm>
              <a:off x="3419872" y="1851670"/>
              <a:ext cx="1872208" cy="1800200"/>
            </a:xfrm>
            <a:prstGeom prst="parallelogram">
              <a:avLst/>
            </a:prstGeom>
            <a:grpFill/>
            <a:ln>
              <a:noFill/>
            </a:ln>
            <a:effectLst>
              <a:outerShdw blurRad="50800" dist="381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平行四边形 71"/>
            <p:cNvSpPr/>
            <p:nvPr/>
          </p:nvSpPr>
          <p:spPr>
            <a:xfrm>
              <a:off x="3347864" y="1923489"/>
              <a:ext cx="1943635" cy="1800224"/>
            </a:xfrm>
            <a:prstGeom prst="parallelogram">
              <a:avLst/>
            </a:prstGeom>
            <a:solidFill>
              <a:srgbClr val="C00000"/>
            </a:solidFill>
            <a:ln>
              <a:solidFill>
                <a:srgbClr val="C00000"/>
              </a:solidFill>
            </a:ln>
            <a:effectLst>
              <a:outerShdw blurRad="50800" dist="381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4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财  企</a:t>
              </a:r>
              <a:endParaRPr kumimoji="0" lang="en-US" altLang="zh-CN" sz="14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(2012)    </a:t>
              </a:r>
              <a:endParaRPr kumimoji="0" lang="en-US" altLang="zh-CN" sz="12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2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16</a:t>
              </a:r>
              <a:r>
                <a:rPr kumimoji="0" lang="zh-CN" altLang="en-US" sz="12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号</a:t>
              </a:r>
              <a:endParaRPr kumimoji="0" lang="zh-CN" altLang="en-US" sz="12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1"/>
          <p:cNvSpPr>
            <a:spLocks noGrp="1"/>
          </p:cNvSpPr>
          <p:nvPr/>
        </p:nvSpPr>
        <p:spPr>
          <a:xfrm>
            <a:off x="0" y="965200"/>
            <a:ext cx="12193588"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en-US" altLang="zh-CN" sz="3600" b="1" dirty="0">
                <a:solidFill>
                  <a:schemeClr val="bg1"/>
                </a:solidFill>
                <a:sym typeface="宋体" panose="02010600030101010101" pitchFamily="2" charset="-122"/>
              </a:rPr>
              <a:t>6 . 安全生产教育培训</a:t>
            </a:r>
            <a:endParaRPr lang="en-US" altLang="zh-CN" sz="3600" b="1" dirty="0">
              <a:solidFill>
                <a:schemeClr val="bg1"/>
              </a:solidFill>
              <a:sym typeface="微软雅黑" panose="020B0503020204020204" pitchFamily="34" charset="-122"/>
            </a:endParaRPr>
          </a:p>
        </p:txBody>
      </p:sp>
      <p:sp>
        <p:nvSpPr>
          <p:cNvPr id="60" name="右中括号 59"/>
          <p:cNvSpPr/>
          <p:nvPr/>
        </p:nvSpPr>
        <p:spPr>
          <a:xfrm flipH="1">
            <a:off x="4151313" y="2462213"/>
            <a:ext cx="674688" cy="817563"/>
          </a:xfrm>
          <a:prstGeom prst="rightBracket">
            <a:avLst>
              <a:gd name="adj" fmla="val 0"/>
            </a:avLst>
          </a:prstGeom>
          <a:ln w="2857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右中括号 62"/>
          <p:cNvSpPr/>
          <p:nvPr/>
        </p:nvSpPr>
        <p:spPr>
          <a:xfrm>
            <a:off x="4633913" y="2460625"/>
            <a:ext cx="584200" cy="817563"/>
          </a:xfrm>
          <a:prstGeom prst="rightBracket">
            <a:avLst>
              <a:gd name="adj" fmla="val 0"/>
            </a:avLst>
          </a:prstGeom>
          <a:ln w="2857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4277" name="Picture 2" descr="D:\百度云同步盘\06培训资料\PPT素材\PPT素材\主要负责人.PNG"/>
          <p:cNvPicPr>
            <a:picLocks noChangeAspect="1"/>
          </p:cNvPicPr>
          <p:nvPr/>
        </p:nvPicPr>
        <p:blipFill>
          <a:blip r:embed="rId1"/>
          <a:stretch>
            <a:fillRect/>
          </a:stretch>
        </p:blipFill>
        <p:spPr>
          <a:xfrm>
            <a:off x="4327525" y="2166938"/>
            <a:ext cx="747713" cy="741362"/>
          </a:xfrm>
          <a:prstGeom prst="rect">
            <a:avLst/>
          </a:prstGeom>
          <a:noFill/>
          <a:ln w="15875" cap="flat" cmpd="sng">
            <a:solidFill>
              <a:srgbClr val="C00000"/>
            </a:solidFill>
            <a:prstDash val="solid"/>
            <a:round/>
            <a:headEnd type="none" w="med" len="med"/>
            <a:tailEnd type="none" w="med" len="med"/>
          </a:ln>
        </p:spPr>
      </p:pic>
      <p:pic>
        <p:nvPicPr>
          <p:cNvPr id="54278" name="Picture 8"/>
          <p:cNvPicPr>
            <a:picLocks noChangeAspect="1"/>
          </p:cNvPicPr>
          <p:nvPr/>
        </p:nvPicPr>
        <p:blipFill>
          <a:blip r:embed="rId2"/>
          <a:stretch>
            <a:fillRect/>
          </a:stretch>
        </p:blipFill>
        <p:spPr>
          <a:xfrm>
            <a:off x="4329113" y="2930525"/>
            <a:ext cx="746125" cy="738188"/>
          </a:xfrm>
          <a:prstGeom prst="rect">
            <a:avLst/>
          </a:prstGeom>
          <a:noFill/>
          <a:ln w="15875" cap="flat" cmpd="sng">
            <a:solidFill>
              <a:srgbClr val="C00000"/>
            </a:solidFill>
            <a:prstDash val="solid"/>
            <a:miter/>
            <a:headEnd type="none" w="med" len="med"/>
            <a:tailEnd type="none" w="med" len="med"/>
          </a:ln>
        </p:spPr>
      </p:pic>
      <p:sp>
        <p:nvSpPr>
          <p:cNvPr id="66" name="右箭头 65"/>
          <p:cNvSpPr/>
          <p:nvPr/>
        </p:nvSpPr>
        <p:spPr>
          <a:xfrm>
            <a:off x="5413375" y="2584450"/>
            <a:ext cx="1068388" cy="579438"/>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具    备</a:t>
            </a: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4280" name="组合 53"/>
          <p:cNvGrpSpPr/>
          <p:nvPr/>
        </p:nvGrpSpPr>
        <p:grpSpPr>
          <a:xfrm>
            <a:off x="6637338" y="2487613"/>
            <a:ext cx="3079750" cy="779462"/>
            <a:chOff x="7467599" y="1803496"/>
            <a:chExt cx="2905539" cy="1103065"/>
          </a:xfrm>
        </p:grpSpPr>
        <p:sp>
          <p:nvSpPr>
            <p:cNvPr id="54297" name="AutoShape 14"/>
            <p:cNvSpPr/>
            <p:nvPr/>
          </p:nvSpPr>
          <p:spPr>
            <a:xfrm>
              <a:off x="7467599" y="1803496"/>
              <a:ext cx="2905539" cy="1103065"/>
            </a:xfrm>
            <a:prstGeom prst="roundRect">
              <a:avLst>
                <a:gd name="adj" fmla="val 16667"/>
              </a:avLst>
            </a:prstGeom>
            <a:solidFill>
              <a:srgbClr val="C00000"/>
            </a:solidFill>
            <a:ln w="3175">
              <a:noFill/>
            </a:ln>
          </p:spPr>
          <p:txBody>
            <a:bodyPr wrap="none"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a:spcBef>
                  <a:spcPct val="0"/>
                </a:spcBef>
                <a:buNone/>
              </a:pPr>
              <a:endParaRPr lang="zh-CN" altLang="zh-CN" sz="1200" dirty="0"/>
            </a:p>
          </p:txBody>
        </p:sp>
        <p:sp>
          <p:nvSpPr>
            <p:cNvPr id="54298" name="Text Box 15"/>
            <p:cNvSpPr txBox="1"/>
            <p:nvPr/>
          </p:nvSpPr>
          <p:spPr>
            <a:xfrm>
              <a:off x="7575543" y="1941180"/>
              <a:ext cx="2707640" cy="818650"/>
            </a:xfrm>
            <a:prstGeom prst="rect">
              <a:avLst/>
            </a:prstGeom>
            <a:solidFill>
              <a:srgbClr val="F2F2F2"/>
            </a:solid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just" defTabSz="914400" eaLnBrk="1" hangingPunct="1">
                <a:lnSpc>
                  <a:spcPts val="1900"/>
                </a:lnSpc>
                <a:spcBef>
                  <a:spcPct val="0"/>
                </a:spcBef>
                <a:buClr>
                  <a:srgbClr val="FF0000"/>
                </a:buClr>
                <a:buNone/>
              </a:pPr>
              <a:r>
                <a:rPr lang="zh-CN" altLang="en-US" sz="1400" b="1" dirty="0">
                  <a:solidFill>
                    <a:srgbClr val="002060"/>
                  </a:solidFill>
                </a:rPr>
                <a:t>与本单位所从事的生产经营活动相应的安全生产知识和管理能力</a:t>
              </a:r>
              <a:endParaRPr lang="zh-CN" altLang="en-US" sz="1400" b="1" dirty="0">
                <a:solidFill>
                  <a:srgbClr val="002060"/>
                </a:solidFill>
              </a:endParaRPr>
            </a:p>
          </p:txBody>
        </p:sp>
      </p:grpSp>
      <p:pic>
        <p:nvPicPr>
          <p:cNvPr id="54281" name="Picture 6"/>
          <p:cNvPicPr>
            <a:picLocks noChangeAspect="1"/>
          </p:cNvPicPr>
          <p:nvPr/>
        </p:nvPicPr>
        <p:blipFill>
          <a:blip r:embed="rId3"/>
          <a:stretch>
            <a:fillRect/>
          </a:stretch>
        </p:blipFill>
        <p:spPr>
          <a:xfrm>
            <a:off x="2574925" y="2468563"/>
            <a:ext cx="1019175" cy="831850"/>
          </a:xfrm>
          <a:prstGeom prst="rect">
            <a:avLst/>
          </a:prstGeom>
          <a:noFill/>
          <a:ln w="15875" cap="flat" cmpd="sng">
            <a:solidFill>
              <a:srgbClr val="C00000"/>
            </a:solidFill>
            <a:prstDash val="solid"/>
            <a:miter/>
            <a:headEnd type="none" w="med" len="med"/>
            <a:tailEnd type="none" w="med" len="med"/>
          </a:ln>
        </p:spPr>
      </p:pic>
      <p:sp>
        <p:nvSpPr>
          <p:cNvPr id="71" name="右箭头 70"/>
          <p:cNvSpPr/>
          <p:nvPr/>
        </p:nvSpPr>
        <p:spPr>
          <a:xfrm>
            <a:off x="3787775" y="2684463"/>
            <a:ext cx="247650" cy="342900"/>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4283" name="Picture 2"/>
          <p:cNvPicPr>
            <a:picLocks noChangeAspect="1"/>
          </p:cNvPicPr>
          <p:nvPr/>
        </p:nvPicPr>
        <p:blipFill>
          <a:blip r:embed="rId4"/>
          <a:stretch>
            <a:fillRect/>
          </a:stretch>
        </p:blipFill>
        <p:spPr>
          <a:xfrm>
            <a:off x="8399463" y="3922713"/>
            <a:ext cx="1263650" cy="1019175"/>
          </a:xfrm>
          <a:prstGeom prst="rect">
            <a:avLst/>
          </a:prstGeom>
          <a:noFill/>
          <a:ln w="15875" cap="flat" cmpd="sng">
            <a:solidFill>
              <a:srgbClr val="C00000"/>
            </a:solidFill>
            <a:prstDash val="solid"/>
            <a:miter/>
            <a:headEnd type="none" w="med" len="med"/>
            <a:tailEnd type="none" w="med" len="med"/>
          </a:ln>
        </p:spPr>
      </p:pic>
      <p:grpSp>
        <p:nvGrpSpPr>
          <p:cNvPr id="54284" name="组合 72"/>
          <p:cNvGrpSpPr/>
          <p:nvPr/>
        </p:nvGrpSpPr>
        <p:grpSpPr>
          <a:xfrm>
            <a:off x="2519363" y="3913188"/>
            <a:ext cx="4152900" cy="1028700"/>
            <a:chOff x="1116761" y="4124741"/>
            <a:chExt cx="5651787" cy="1874440"/>
          </a:xfrm>
        </p:grpSpPr>
        <p:sp>
          <p:nvSpPr>
            <p:cNvPr id="74" name="矩形 73"/>
            <p:cNvSpPr/>
            <p:nvPr/>
          </p:nvSpPr>
          <p:spPr>
            <a:xfrm>
              <a:off x="1252870" y="4153668"/>
              <a:ext cx="1073754" cy="1362439"/>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4289" name="Picture 3"/>
            <p:cNvPicPr>
              <a:picLocks noChangeAspect="1"/>
            </p:cNvPicPr>
            <p:nvPr/>
          </p:nvPicPr>
          <p:blipFill>
            <a:blip r:embed="rId5"/>
            <a:stretch>
              <a:fillRect/>
            </a:stretch>
          </p:blipFill>
          <p:spPr>
            <a:xfrm>
              <a:off x="2337337" y="4152686"/>
              <a:ext cx="1091663" cy="1353587"/>
            </a:xfrm>
            <a:prstGeom prst="rect">
              <a:avLst/>
            </a:prstGeom>
            <a:noFill/>
            <a:ln w="9525" cap="flat" cmpd="sng">
              <a:solidFill>
                <a:srgbClr val="A6A6A6"/>
              </a:solidFill>
              <a:prstDash val="solid"/>
              <a:miter/>
              <a:headEnd type="none" w="med" len="med"/>
              <a:tailEnd type="none" w="med" len="med"/>
            </a:ln>
          </p:spPr>
        </p:pic>
        <p:pic>
          <p:nvPicPr>
            <p:cNvPr id="54290" name="Picture 4"/>
            <p:cNvPicPr>
              <a:picLocks noChangeAspect="1"/>
            </p:cNvPicPr>
            <p:nvPr/>
          </p:nvPicPr>
          <p:blipFill>
            <a:blip r:embed="rId6"/>
            <a:stretch>
              <a:fillRect/>
            </a:stretch>
          </p:blipFill>
          <p:spPr>
            <a:xfrm>
              <a:off x="3430674" y="4147512"/>
              <a:ext cx="1071753" cy="1358764"/>
            </a:xfrm>
            <a:prstGeom prst="rect">
              <a:avLst/>
            </a:prstGeom>
            <a:noFill/>
            <a:ln w="9525" cap="flat" cmpd="sng">
              <a:solidFill>
                <a:srgbClr val="A6A6A6"/>
              </a:solidFill>
              <a:prstDash val="solid"/>
              <a:miter/>
              <a:headEnd type="none" w="med" len="med"/>
              <a:tailEnd type="none" w="med" len="med"/>
            </a:ln>
          </p:spPr>
        </p:pic>
        <p:pic>
          <p:nvPicPr>
            <p:cNvPr id="54291" name="Picture 6"/>
            <p:cNvPicPr>
              <a:picLocks noChangeAspect="1"/>
            </p:cNvPicPr>
            <p:nvPr/>
          </p:nvPicPr>
          <p:blipFill>
            <a:blip r:embed="rId7"/>
            <a:stretch>
              <a:fillRect/>
            </a:stretch>
          </p:blipFill>
          <p:spPr>
            <a:xfrm>
              <a:off x="1242391" y="4154549"/>
              <a:ext cx="1076095" cy="1041547"/>
            </a:xfrm>
            <a:prstGeom prst="rect">
              <a:avLst/>
            </a:prstGeom>
            <a:noFill/>
            <a:ln w="9525" cap="flat" cmpd="sng">
              <a:solidFill>
                <a:srgbClr val="A6A6A6"/>
              </a:solidFill>
              <a:prstDash val="solid"/>
              <a:miter/>
              <a:headEnd type="none" w="med" len="med"/>
              <a:tailEnd type="none" w="med" len="med"/>
            </a:ln>
          </p:spPr>
        </p:pic>
        <p:sp>
          <p:nvSpPr>
            <p:cNvPr id="54292" name="矩形 77"/>
            <p:cNvSpPr/>
            <p:nvPr/>
          </p:nvSpPr>
          <p:spPr>
            <a:xfrm>
              <a:off x="1116761" y="5132763"/>
              <a:ext cx="1340236" cy="334391"/>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600" dirty="0">
                  <a:solidFill>
                    <a:srgbClr val="FF0000"/>
                  </a:solidFill>
                </a:rPr>
                <a:t>生产、经营、储存单位</a:t>
              </a:r>
              <a:endParaRPr lang="zh-CN" altLang="en-US" sz="600" dirty="0">
                <a:solidFill>
                  <a:srgbClr val="FF0000"/>
                </a:solidFill>
              </a:endParaRPr>
            </a:p>
          </p:txBody>
        </p:sp>
        <p:pic>
          <p:nvPicPr>
            <p:cNvPr id="54293" name="Picture 2"/>
            <p:cNvPicPr>
              <a:picLocks noChangeAspect="1"/>
            </p:cNvPicPr>
            <p:nvPr/>
          </p:nvPicPr>
          <p:blipFill>
            <a:blip r:embed="rId8"/>
            <a:stretch>
              <a:fillRect/>
            </a:stretch>
          </p:blipFill>
          <p:spPr>
            <a:xfrm>
              <a:off x="4510913" y="4143165"/>
              <a:ext cx="1104696" cy="1373052"/>
            </a:xfrm>
            <a:prstGeom prst="rect">
              <a:avLst/>
            </a:prstGeom>
            <a:noFill/>
            <a:ln w="9525" cap="flat" cmpd="sng">
              <a:solidFill>
                <a:srgbClr val="A6A6A6"/>
              </a:solidFill>
              <a:prstDash val="solid"/>
              <a:miter/>
              <a:headEnd type="none" w="med" len="med"/>
              <a:tailEnd type="none" w="med" len="med"/>
            </a:ln>
          </p:spPr>
        </p:pic>
        <p:pic>
          <p:nvPicPr>
            <p:cNvPr id="54294" name="Picture 5"/>
            <p:cNvPicPr>
              <a:picLocks noChangeAspect="1"/>
            </p:cNvPicPr>
            <p:nvPr/>
          </p:nvPicPr>
          <p:blipFill>
            <a:blip r:embed="rId9"/>
            <a:stretch>
              <a:fillRect/>
            </a:stretch>
          </p:blipFill>
          <p:spPr>
            <a:xfrm>
              <a:off x="5637352" y="4147513"/>
              <a:ext cx="1101378" cy="1368704"/>
            </a:xfrm>
            <a:prstGeom prst="rect">
              <a:avLst/>
            </a:prstGeom>
            <a:noFill/>
            <a:ln w="9525" cap="flat" cmpd="sng">
              <a:solidFill>
                <a:srgbClr val="A6A6A6"/>
              </a:solidFill>
              <a:prstDash val="solid"/>
              <a:miter/>
              <a:headEnd type="none" w="med" len="med"/>
              <a:tailEnd type="none" w="med" len="med"/>
            </a:ln>
          </p:spPr>
        </p:pic>
        <p:sp>
          <p:nvSpPr>
            <p:cNvPr id="81" name="TextBox 80"/>
            <p:cNvSpPr txBox="1"/>
            <p:nvPr/>
          </p:nvSpPr>
          <p:spPr>
            <a:xfrm>
              <a:off x="1233426" y="5536356"/>
              <a:ext cx="5535122" cy="459931"/>
            </a:xfrm>
            <a:prstGeom prst="rect">
              <a:avLst/>
            </a:prstGeom>
            <a:noFill/>
            <a:ln>
              <a:solidFill>
                <a:srgbClr val="0000FF"/>
              </a:solidFill>
            </a:ln>
          </p:spPr>
          <p:txBody>
            <a:bodyPr>
              <a:spAutoFit/>
            </a:bodyPr>
            <a:lstStyle/>
            <a:p>
              <a:pPr marR="0" algn="ctr" defTabSz="914400" eaLnBrk="1" hangingPunct="1">
                <a:buClrTx/>
                <a:buSzTx/>
                <a:buFont typeface="Arial" panose="020B0604020202020204" pitchFamily="34" charset="0"/>
                <a:buNone/>
                <a:defRPr/>
              </a:pPr>
              <a:r>
                <a:rPr kumimoji="0" lang="zh-CN" altLang="en-US" sz="1050" kern="1200" cap="none" spc="0" normalizeH="0" baseline="0" noProof="1">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主要负责人和安全管理人员</a:t>
              </a:r>
              <a:endParaRPr kumimoji="0" lang="zh-CN" altLang="en-US" sz="1050" kern="1200" cap="none" spc="0" normalizeH="0" baseline="0" noProof="1">
                <a:solidFill>
                  <a:srgbClr val="0000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2" name="矩形 81"/>
            <p:cNvSpPr/>
            <p:nvPr/>
          </p:nvSpPr>
          <p:spPr>
            <a:xfrm>
              <a:off x="1242068" y="4124741"/>
              <a:ext cx="5515677" cy="187444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83" name="左箭头 82"/>
          <p:cNvSpPr/>
          <p:nvPr/>
        </p:nvSpPr>
        <p:spPr>
          <a:xfrm>
            <a:off x="6919913" y="4249738"/>
            <a:ext cx="1343025" cy="436563"/>
          </a:xfrm>
          <a:prstGeom prst="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考核合格</a:t>
            </a:r>
            <a:endParaRPr kumimoji="0" lang="zh-CN" altLang="en-US" sz="14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4286" name="矩形 83"/>
          <p:cNvSpPr/>
          <p:nvPr/>
        </p:nvSpPr>
        <p:spPr>
          <a:xfrm>
            <a:off x="7156450" y="4103688"/>
            <a:ext cx="1027113" cy="2603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1100" dirty="0"/>
              <a:t>安全生产知识</a:t>
            </a:r>
            <a:endParaRPr lang="en-US" altLang="zh-CN" sz="1100" dirty="0"/>
          </a:p>
        </p:txBody>
      </p:sp>
      <p:sp>
        <p:nvSpPr>
          <p:cNvPr id="54287" name="矩形 84"/>
          <p:cNvSpPr/>
          <p:nvPr/>
        </p:nvSpPr>
        <p:spPr>
          <a:xfrm>
            <a:off x="7104063" y="4606925"/>
            <a:ext cx="1111250" cy="2603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1100" dirty="0">
                <a:solidFill>
                  <a:srgbClr val="000000"/>
                </a:solidFill>
              </a:rPr>
              <a:t>管理能力</a:t>
            </a:r>
            <a:endParaRPr lang="zh-CN" altLang="en-US" sz="1400" dirty="0"/>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 name="右大括号 165"/>
          <p:cNvSpPr/>
          <p:nvPr/>
        </p:nvSpPr>
        <p:spPr>
          <a:xfrm flipH="1">
            <a:off x="5375275" y="2928938"/>
            <a:ext cx="504825" cy="1943100"/>
          </a:xfrm>
          <a:prstGeom prst="rightBrace">
            <a:avLst>
              <a:gd name="adj1" fmla="val 0"/>
              <a:gd name="adj2" fmla="val 50000"/>
            </a:avLst>
          </a:prstGeom>
          <a:ln w="19050">
            <a:prstDash val="soli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6323" name="组合 46"/>
          <p:cNvGrpSpPr/>
          <p:nvPr/>
        </p:nvGrpSpPr>
        <p:grpSpPr>
          <a:xfrm>
            <a:off x="1901825" y="2995613"/>
            <a:ext cx="1812925" cy="1814512"/>
            <a:chOff x="323528" y="1995686"/>
            <a:chExt cx="1812959" cy="1812959"/>
          </a:xfrm>
        </p:grpSpPr>
        <p:pic>
          <p:nvPicPr>
            <p:cNvPr id="48" name="Picture 3" descr="C:\Users\Administrator\Desktop\微立体创业计划\002.png"/>
            <p:cNvPicPr>
              <a:picLocks noChangeAspect="1" noChangeArrowheads="1"/>
            </p:cNvPicPr>
            <p:nvPr/>
          </p:nvPicPr>
          <p:blipFill>
            <a:blip r:embed="rId1"/>
            <a:srcRect/>
            <a:stretch>
              <a:fillRect/>
            </a:stretch>
          </p:blipFill>
          <p:spPr bwMode="auto">
            <a:xfrm>
              <a:off x="323528" y="1995686"/>
              <a:ext cx="1812959" cy="1812959"/>
            </a:xfrm>
            <a:prstGeom prst="rect">
              <a:avLst/>
            </a:prstGeom>
            <a:noFill/>
            <a:effectLst>
              <a:outerShdw blurRad="292100" dist="177800" dir="2460000" sx="99000" sy="99000" algn="l" rotWithShape="0">
                <a:prstClr val="black">
                  <a:alpha val="39000"/>
                </a:prstClr>
              </a:outerShdw>
            </a:effectLst>
          </p:spPr>
        </p:pic>
        <p:sp>
          <p:nvSpPr>
            <p:cNvPr id="56345" name="矩形 48"/>
            <p:cNvSpPr/>
            <p:nvPr/>
          </p:nvSpPr>
          <p:spPr>
            <a:xfrm>
              <a:off x="539552" y="2668505"/>
              <a:ext cx="1368152" cy="437141"/>
            </a:xfrm>
            <a:prstGeom prst="rect">
              <a:avLst/>
            </a:prstGeom>
            <a:noFill/>
            <a:ln w="9525">
              <a:noFill/>
            </a:ln>
          </p:spPr>
          <p:txBody>
            <a:bodyPr lIns="68589" tIns="34295" rIns="68589" bIns="34295">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20000"/>
                </a:lnSpc>
                <a:spcBef>
                  <a:spcPct val="0"/>
                </a:spcBef>
                <a:buNone/>
              </a:pPr>
              <a:r>
                <a:rPr lang="zh-CN" altLang="en-US" sz="2000" b="1" dirty="0">
                  <a:solidFill>
                    <a:srgbClr val="C00000"/>
                  </a:solidFill>
                </a:rPr>
                <a:t>企  业</a:t>
              </a:r>
              <a:endParaRPr lang="zh-CN" altLang="en-US" sz="2000" b="1" dirty="0">
                <a:solidFill>
                  <a:srgbClr val="C00000"/>
                </a:solidFill>
              </a:endParaRPr>
            </a:p>
          </p:txBody>
        </p:sp>
      </p:grpSp>
      <p:grpSp>
        <p:nvGrpSpPr>
          <p:cNvPr id="3" name="组合 17"/>
          <p:cNvGrpSpPr/>
          <p:nvPr/>
        </p:nvGrpSpPr>
        <p:grpSpPr>
          <a:xfrm>
            <a:off x="7392035" y="2210435"/>
            <a:ext cx="2595245" cy="1519555"/>
            <a:chOff x="5105401" y="2415773"/>
            <a:chExt cx="3309952" cy="4358718"/>
          </a:xfrm>
          <a:solidFill>
            <a:schemeClr val="accent4">
              <a:lumMod val="40000"/>
              <a:lumOff val="60000"/>
            </a:schemeClr>
          </a:solidFill>
        </p:grpSpPr>
        <p:sp>
          <p:nvSpPr>
            <p:cNvPr id="77" name="圆角矩形 76"/>
            <p:cNvSpPr/>
            <p:nvPr/>
          </p:nvSpPr>
          <p:spPr>
            <a:xfrm>
              <a:off x="5105401" y="2415773"/>
              <a:ext cx="3030660" cy="4358718"/>
            </a:xfrm>
            <a:prstGeom prst="roundRect">
              <a:avLst>
                <a:gd name="adj" fmla="val 3818"/>
              </a:avLst>
            </a:prstGeom>
            <a:solidFill>
              <a:schemeClr val="bg1"/>
            </a:solidFill>
            <a:ln w="12700">
              <a:noFill/>
            </a:ln>
            <a:effectLst/>
            <a:scene3d>
              <a:camera prst="orthographicFront"/>
              <a:lightRig rig="threePt" dir="t"/>
            </a:scene3d>
            <a:sp3d extrusionH="76200">
              <a:extrusionClr>
                <a:schemeClr val="bg1">
                  <a:lumMod val="95000"/>
                </a:schemeClr>
              </a:extrusionClr>
            </a:sp3d>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7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79" name="TextBox 78"/>
            <p:cNvSpPr txBox="1"/>
            <p:nvPr/>
          </p:nvSpPr>
          <p:spPr>
            <a:xfrm>
              <a:off x="5192057" y="2614742"/>
              <a:ext cx="3223296" cy="3918325"/>
            </a:xfrm>
            <a:prstGeom prst="rect">
              <a:avLst/>
            </a:prstGeom>
            <a:solidFill>
              <a:schemeClr val="bg1">
                <a:lumMod val="85000"/>
              </a:schemeClr>
            </a:solidFill>
            <a:ln w="12700">
              <a:noFill/>
            </a:ln>
            <a:effectLst>
              <a:outerShdw blurRad="25400" sx="101000" sy="101000" algn="ctr" rotWithShape="0">
                <a:prstClr val="black">
                  <a:alpha val="31000"/>
                </a:prstClr>
              </a:outerShdw>
            </a:effectLst>
            <a:scene3d>
              <a:camera prst="orthographicFront"/>
              <a:lightRig rig="threePt" dir="t"/>
            </a:scene3d>
            <a:sp3d extrusionH="76200">
              <a:extrusionClr>
                <a:schemeClr val="bg1">
                  <a:lumMod val="95000"/>
                </a:schemeClr>
              </a:extrusionClr>
            </a:sp3d>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176530" marR="0" lvl="0" indent="-176530" algn="l" defTabSz="913765" rtl="0" eaLnBrk="1" fontAlgn="auto" latinLnBrk="0" hangingPunct="1">
                <a:lnSpc>
                  <a:spcPct val="120000"/>
                </a:lnSpc>
                <a:spcBef>
                  <a:spcPts val="0"/>
                </a:spcBef>
                <a:spcAft>
                  <a:spcPts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熟悉有关的安全生产规章制度</a:t>
              </a:r>
              <a:endParaRPr kumimoji="0" lang="en-US" altLang="zh-CN"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6530" marR="0" lvl="0" indent="-176530" algn="l" defTabSz="913765" rtl="0" eaLnBrk="1" fontAlgn="auto" latinLnBrk="0" hangingPunct="1">
                <a:lnSpc>
                  <a:spcPct val="120000"/>
                </a:lnSpc>
                <a:spcBef>
                  <a:spcPts val="0"/>
                </a:spcBef>
                <a:spcAft>
                  <a:spcPts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熟悉安全操作规程</a:t>
              </a:r>
              <a:endParaRPr kumimoji="0" lang="en-US" altLang="zh-CN"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6530" marR="0" lvl="0" indent="-176530" algn="l" defTabSz="913765" rtl="0" eaLnBrk="1" fontAlgn="auto" latinLnBrk="0" hangingPunct="1">
                <a:lnSpc>
                  <a:spcPct val="120000"/>
                </a:lnSpc>
                <a:spcBef>
                  <a:spcPts val="0"/>
                </a:spcBef>
                <a:spcAft>
                  <a:spcPts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掌握本岗位的安全操作技能</a:t>
              </a:r>
              <a:endParaRPr kumimoji="0" lang="en-US" altLang="zh-CN"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6530" marR="0" lvl="0" indent="-176530" algn="l" defTabSz="913765" rtl="0" eaLnBrk="1" fontAlgn="auto" latinLnBrk="0" hangingPunct="1">
                <a:lnSpc>
                  <a:spcPct val="120000"/>
                </a:lnSpc>
                <a:spcBef>
                  <a:spcPts val="0"/>
                </a:spcBef>
                <a:spcAft>
                  <a:spcPts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了解事故应急处理措施</a:t>
              </a:r>
              <a:endParaRPr kumimoji="0" lang="en-US" altLang="zh-CN"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6530" marR="0" lvl="0" indent="-176530" algn="l" defTabSz="913765" rtl="0" eaLnBrk="1" fontAlgn="auto" latinLnBrk="0" hangingPunct="1">
                <a:lnSpc>
                  <a:spcPct val="120000"/>
                </a:lnSpc>
                <a:spcBef>
                  <a:spcPts val="0"/>
                </a:spcBef>
                <a:spcAft>
                  <a:spcPts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知悉自身的安全生产的权利</a:t>
              </a:r>
              <a:endParaRPr kumimoji="0" lang="en-US" altLang="zh-CN"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6530" marR="0" lvl="0" indent="-176530" algn="l" defTabSz="913765" rtl="0" eaLnBrk="1" fontAlgn="auto" latinLnBrk="0" hangingPunct="1">
                <a:lnSpc>
                  <a:spcPct val="120000"/>
                </a:lnSpc>
                <a:spcBef>
                  <a:spcPts val="0"/>
                </a:spcBef>
                <a:spcAft>
                  <a:spcPts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知悉自身的安全生产的义务</a:t>
              </a:r>
              <a:endPar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6325" name="组合 121"/>
          <p:cNvGrpSpPr/>
          <p:nvPr/>
        </p:nvGrpSpPr>
        <p:grpSpPr>
          <a:xfrm>
            <a:off x="3503613" y="3644900"/>
            <a:ext cx="1439862" cy="503238"/>
            <a:chOff x="3563888" y="2269199"/>
            <a:chExt cx="3528392" cy="895138"/>
          </a:xfrm>
        </p:grpSpPr>
        <p:sp>
          <p:nvSpPr>
            <p:cNvPr id="123" name="五边形 122"/>
            <p:cNvSpPr/>
            <p:nvPr/>
          </p:nvSpPr>
          <p:spPr>
            <a:xfrm>
              <a:off x="3563888" y="2269199"/>
              <a:ext cx="3528392" cy="892733"/>
            </a:xfrm>
            <a:prstGeom prst="homePlate">
              <a:avLst>
                <a:gd name="adj" fmla="val 47961"/>
              </a:avLst>
            </a:prstGeom>
            <a:solidFill>
              <a:schemeClr val="bg1">
                <a:lumMod val="85000"/>
              </a:schemeClr>
            </a:solidFill>
            <a:ln w="12700">
              <a:noFill/>
            </a:ln>
            <a:effectLst>
              <a:outerShdw blurRad="25400" sx="101000" sy="101000" algn="ctr" rotWithShape="0">
                <a:prstClr val="black">
                  <a:alpha val="31000"/>
                </a:prstClr>
              </a:outerShdw>
            </a:effectLst>
            <a:scene3d>
              <a:camera prst="orthographicFront"/>
              <a:lightRig rig="threePt" dir="t"/>
            </a:scene3d>
            <a:sp3d extrusionH="76200">
              <a:extrusionClr>
                <a:schemeClr val="bg1">
                  <a:lumMod val="95000"/>
                </a:schemeClr>
              </a:extrusionClr>
            </a:sp3d>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9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4" name="燕尾形 123"/>
            <p:cNvSpPr/>
            <p:nvPr/>
          </p:nvSpPr>
          <p:spPr>
            <a:xfrm>
              <a:off x="3925674" y="2277671"/>
              <a:ext cx="634101" cy="886666"/>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9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5" name="燕尾形 124"/>
            <p:cNvSpPr/>
            <p:nvPr/>
          </p:nvSpPr>
          <p:spPr>
            <a:xfrm>
              <a:off x="4645358" y="2277671"/>
              <a:ext cx="637990" cy="886666"/>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9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6" name="燕尾形 125"/>
            <p:cNvSpPr/>
            <p:nvPr/>
          </p:nvSpPr>
          <p:spPr>
            <a:xfrm>
              <a:off x="5365040" y="2277671"/>
              <a:ext cx="637990" cy="886666"/>
            </a:xfrm>
            <a:prstGeom prst="chevron">
              <a:avLst>
                <a:gd name="adj" fmla="val 5442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49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6326" name="组合 147"/>
          <p:cNvGrpSpPr/>
          <p:nvPr/>
        </p:nvGrpSpPr>
        <p:grpSpPr>
          <a:xfrm>
            <a:off x="5735638" y="2711450"/>
            <a:ext cx="1368425" cy="444500"/>
            <a:chOff x="4211960" y="2067694"/>
            <a:chExt cx="1368152" cy="444187"/>
          </a:xfrm>
        </p:grpSpPr>
        <p:grpSp>
          <p:nvGrpSpPr>
            <p:cNvPr id="6" name="组合 17"/>
            <p:cNvGrpSpPr/>
            <p:nvPr/>
          </p:nvGrpSpPr>
          <p:grpSpPr>
            <a:xfrm>
              <a:off x="4211960" y="2067694"/>
              <a:ext cx="1368152" cy="444187"/>
              <a:chOff x="4304043" y="1286668"/>
              <a:chExt cx="6414044" cy="2757793"/>
            </a:xfrm>
            <a:effectLst>
              <a:outerShdw blurRad="381000" dist="254000" dir="8100000" algn="tr" rotWithShape="0">
                <a:prstClr val="black">
                  <a:alpha val="40000"/>
                </a:prstClr>
              </a:outerShdw>
            </a:effectLst>
          </p:grpSpPr>
          <p:sp>
            <p:nvSpPr>
              <p:cNvPr id="146" name="圆角矩形 145"/>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7" name="圆角矩形 146"/>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6337" name="TextBox 33"/>
            <p:cNvSpPr txBox="1"/>
            <p:nvPr/>
          </p:nvSpPr>
          <p:spPr>
            <a:xfrm>
              <a:off x="4211960" y="2227679"/>
              <a:ext cx="1368152" cy="215113"/>
            </a:xfrm>
            <a:prstGeom prst="rect">
              <a:avLst/>
            </a:prstGeom>
            <a:noFill/>
            <a:ln w="9525">
              <a:noFill/>
            </a:ln>
          </p:spPr>
          <p:txBody>
            <a:bodyPr lIns="0" tIns="0" rIns="0" bIns="0">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1400" b="1" dirty="0"/>
                <a:t>从业人员</a:t>
              </a:r>
              <a:endParaRPr lang="zh-CN" altLang="en-US" sz="1400" b="1" dirty="0"/>
            </a:p>
          </p:txBody>
        </p:sp>
      </p:grpSp>
      <p:grpSp>
        <p:nvGrpSpPr>
          <p:cNvPr id="56327" name="组合 148"/>
          <p:cNvGrpSpPr/>
          <p:nvPr/>
        </p:nvGrpSpPr>
        <p:grpSpPr>
          <a:xfrm>
            <a:off x="5735638" y="3852863"/>
            <a:ext cx="1368425" cy="442912"/>
            <a:chOff x="4211960" y="2067694"/>
            <a:chExt cx="1368152" cy="444187"/>
          </a:xfrm>
        </p:grpSpPr>
        <p:grpSp>
          <p:nvGrpSpPr>
            <p:cNvPr id="8" name="组合 17"/>
            <p:cNvGrpSpPr/>
            <p:nvPr/>
          </p:nvGrpSpPr>
          <p:grpSpPr>
            <a:xfrm>
              <a:off x="4211960" y="2067694"/>
              <a:ext cx="1368152" cy="444187"/>
              <a:chOff x="4304043" y="1286668"/>
              <a:chExt cx="6414044" cy="2757793"/>
            </a:xfrm>
            <a:effectLst>
              <a:outerShdw blurRad="381000" dist="254000" dir="8100000" algn="tr" rotWithShape="0">
                <a:prstClr val="black">
                  <a:alpha val="40000"/>
                </a:prstClr>
              </a:outerShdw>
            </a:effectLst>
          </p:grpSpPr>
          <p:sp>
            <p:nvSpPr>
              <p:cNvPr id="152" name="圆角矩形 151"/>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3" name="圆角矩形 152"/>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6335" name="TextBox 33"/>
            <p:cNvSpPr txBox="1"/>
            <p:nvPr/>
          </p:nvSpPr>
          <p:spPr>
            <a:xfrm>
              <a:off x="4211960" y="2204156"/>
              <a:ext cx="1368152" cy="215885"/>
            </a:xfrm>
            <a:prstGeom prst="rect">
              <a:avLst/>
            </a:prstGeom>
            <a:noFill/>
            <a:ln w="9525">
              <a:noFill/>
            </a:ln>
          </p:spPr>
          <p:txBody>
            <a:bodyPr lIns="0" tIns="0" rIns="0" bIns="0">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1400" b="1" dirty="0"/>
                <a:t>劳务派遣人员</a:t>
              </a:r>
              <a:endParaRPr lang="zh-CN" altLang="en-US" sz="1400" b="1" dirty="0"/>
            </a:p>
          </p:txBody>
        </p:sp>
      </p:grpSp>
      <p:grpSp>
        <p:nvGrpSpPr>
          <p:cNvPr id="56328" name="组合 153"/>
          <p:cNvGrpSpPr/>
          <p:nvPr/>
        </p:nvGrpSpPr>
        <p:grpSpPr>
          <a:xfrm>
            <a:off x="5735638" y="4572000"/>
            <a:ext cx="1368425" cy="444500"/>
            <a:chOff x="4211960" y="2067694"/>
            <a:chExt cx="1368152" cy="444187"/>
          </a:xfrm>
        </p:grpSpPr>
        <p:grpSp>
          <p:nvGrpSpPr>
            <p:cNvPr id="10" name="组合 17"/>
            <p:cNvGrpSpPr/>
            <p:nvPr/>
          </p:nvGrpSpPr>
          <p:grpSpPr>
            <a:xfrm>
              <a:off x="4211960" y="2067694"/>
              <a:ext cx="1368152" cy="444187"/>
              <a:chOff x="4304043" y="1286668"/>
              <a:chExt cx="6414044" cy="2757793"/>
            </a:xfrm>
            <a:effectLst>
              <a:outerShdw blurRad="381000" dist="254000" dir="8100000" algn="tr" rotWithShape="0">
                <a:prstClr val="black">
                  <a:alpha val="40000"/>
                </a:prstClr>
              </a:outerShdw>
            </a:effectLst>
          </p:grpSpPr>
          <p:sp>
            <p:nvSpPr>
              <p:cNvPr id="157" name="圆角矩形 15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8" name="圆角矩形 15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6333" name="TextBox 33"/>
            <p:cNvSpPr txBox="1"/>
            <p:nvPr/>
          </p:nvSpPr>
          <p:spPr>
            <a:xfrm>
              <a:off x="4211960" y="2167810"/>
              <a:ext cx="1368152" cy="215113"/>
            </a:xfrm>
            <a:prstGeom prst="rect">
              <a:avLst/>
            </a:prstGeom>
            <a:noFill/>
            <a:ln w="9525">
              <a:noFill/>
            </a:ln>
          </p:spPr>
          <p:txBody>
            <a:bodyPr lIns="0" tIns="0" rIns="0" bIns="0">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1400" b="1" dirty="0"/>
                <a:t>实习大学生</a:t>
              </a:r>
              <a:endParaRPr lang="zh-CN" altLang="en-US" sz="1400" b="1" dirty="0"/>
            </a:p>
          </p:txBody>
        </p:sp>
      </p:grpSp>
      <p:grpSp>
        <p:nvGrpSpPr>
          <p:cNvPr id="11" name="组合 17"/>
          <p:cNvGrpSpPr/>
          <p:nvPr/>
        </p:nvGrpSpPr>
        <p:grpSpPr>
          <a:xfrm>
            <a:off x="7392035" y="3764280"/>
            <a:ext cx="2686050" cy="641985"/>
            <a:chOff x="5105401" y="2174341"/>
            <a:chExt cx="3030660" cy="4358718"/>
          </a:xfrm>
          <a:solidFill>
            <a:schemeClr val="accent4">
              <a:lumMod val="40000"/>
              <a:lumOff val="60000"/>
            </a:schemeClr>
          </a:solidFill>
        </p:grpSpPr>
        <p:sp>
          <p:nvSpPr>
            <p:cNvPr id="160" name="圆角矩形 159"/>
            <p:cNvSpPr/>
            <p:nvPr/>
          </p:nvSpPr>
          <p:spPr>
            <a:xfrm>
              <a:off x="5105401" y="2174341"/>
              <a:ext cx="3030660" cy="4358718"/>
            </a:xfrm>
            <a:prstGeom prst="roundRect">
              <a:avLst>
                <a:gd name="adj" fmla="val 3818"/>
              </a:avLst>
            </a:prstGeom>
            <a:solidFill>
              <a:schemeClr val="bg1"/>
            </a:solidFill>
            <a:ln w="12700">
              <a:noFill/>
            </a:ln>
            <a:effectLst/>
            <a:scene3d>
              <a:camera prst="orthographicFront"/>
              <a:lightRig rig="threePt" dir="t"/>
            </a:scene3d>
            <a:sp3d extrusionH="76200">
              <a:extrusionClr>
                <a:schemeClr val="bg1">
                  <a:lumMod val="95000"/>
                </a:schemeClr>
              </a:extrusionClr>
            </a:sp3d>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7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61" name="TextBox 160"/>
            <p:cNvSpPr txBox="1"/>
            <p:nvPr/>
          </p:nvSpPr>
          <p:spPr>
            <a:xfrm>
              <a:off x="5191991" y="2925354"/>
              <a:ext cx="2857479" cy="3119192"/>
            </a:xfrm>
            <a:prstGeom prst="rect">
              <a:avLst/>
            </a:prstGeom>
            <a:solidFill>
              <a:schemeClr val="bg1">
                <a:lumMod val="85000"/>
              </a:schemeClr>
            </a:solidFill>
            <a:ln w="12700">
              <a:noFill/>
            </a:ln>
            <a:effectLst>
              <a:outerShdw blurRad="25400" sx="101000" sy="101000" algn="ctr" rotWithShape="0">
                <a:prstClr val="black">
                  <a:alpha val="31000"/>
                </a:prstClr>
              </a:outerShdw>
            </a:effectLst>
            <a:scene3d>
              <a:camera prst="orthographicFront"/>
              <a:lightRig rig="threePt" dir="t"/>
            </a:scene3d>
            <a:sp3d extrusionH="76200">
              <a:extrusionClr>
                <a:schemeClr val="bg1">
                  <a:lumMod val="95000"/>
                </a:schemeClr>
              </a:extrusionClr>
            </a:sp3d>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176530" marR="0" lvl="0" indent="-176530" algn="l" defTabSz="913765" rtl="0" eaLnBrk="1" fontAlgn="auto" latinLnBrk="0" hangingPunct="1">
                <a:lnSpc>
                  <a:spcPct val="120000"/>
                </a:lnSpc>
                <a:spcBef>
                  <a:spcPts val="0"/>
                </a:spcBef>
                <a:spcAft>
                  <a:spcPts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岗位安全操作规程</a:t>
              </a:r>
              <a:endPar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6530" marR="0" lvl="0" indent="-176530" algn="l" defTabSz="913765" rtl="0" eaLnBrk="1" fontAlgn="auto" latinLnBrk="0" hangingPunct="1">
                <a:lnSpc>
                  <a:spcPct val="120000"/>
                </a:lnSpc>
                <a:spcBef>
                  <a:spcPts val="0"/>
                </a:spcBef>
                <a:spcAft>
                  <a:spcPts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安全操作技能</a:t>
              </a:r>
              <a:endPar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2" name="组合 17"/>
          <p:cNvGrpSpPr/>
          <p:nvPr/>
        </p:nvGrpSpPr>
        <p:grpSpPr>
          <a:xfrm>
            <a:off x="7392035" y="4511675"/>
            <a:ext cx="2686050" cy="715645"/>
            <a:chOff x="5105401" y="2415773"/>
            <a:chExt cx="3030660" cy="4358718"/>
          </a:xfrm>
          <a:solidFill>
            <a:schemeClr val="accent4">
              <a:lumMod val="40000"/>
              <a:lumOff val="60000"/>
            </a:schemeClr>
          </a:solidFill>
        </p:grpSpPr>
        <p:sp>
          <p:nvSpPr>
            <p:cNvPr id="164" name="圆角矩形 163"/>
            <p:cNvSpPr/>
            <p:nvPr/>
          </p:nvSpPr>
          <p:spPr>
            <a:xfrm>
              <a:off x="5105401" y="2415773"/>
              <a:ext cx="3030660" cy="4358718"/>
            </a:xfrm>
            <a:prstGeom prst="roundRect">
              <a:avLst>
                <a:gd name="adj" fmla="val 3818"/>
              </a:avLst>
            </a:prstGeom>
            <a:solidFill>
              <a:schemeClr val="bg1"/>
            </a:solidFill>
            <a:ln w="12700">
              <a:noFill/>
            </a:ln>
            <a:effectLst/>
            <a:scene3d>
              <a:camera prst="orthographicFront"/>
              <a:lightRig rig="threePt" dir="t"/>
            </a:scene3d>
            <a:sp3d extrusionH="76200">
              <a:extrusionClr>
                <a:schemeClr val="bg1">
                  <a:lumMod val="95000"/>
                </a:schemeClr>
              </a:extrusionClr>
            </a:sp3d>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7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165" name="TextBox 164"/>
            <p:cNvSpPr txBox="1"/>
            <p:nvPr/>
          </p:nvSpPr>
          <p:spPr>
            <a:xfrm>
              <a:off x="5191991" y="3166786"/>
              <a:ext cx="2857479" cy="3119192"/>
            </a:xfrm>
            <a:prstGeom prst="rect">
              <a:avLst/>
            </a:prstGeom>
            <a:solidFill>
              <a:schemeClr val="bg1">
                <a:lumMod val="85000"/>
              </a:schemeClr>
            </a:solidFill>
            <a:ln w="12700">
              <a:noFill/>
            </a:ln>
            <a:effectLst>
              <a:outerShdw blurRad="25400" sx="101000" sy="101000" algn="ctr" rotWithShape="0">
                <a:prstClr val="black">
                  <a:alpha val="31000"/>
                </a:prstClr>
              </a:outerShdw>
            </a:effectLst>
            <a:scene3d>
              <a:camera prst="orthographicFront"/>
              <a:lightRig rig="threePt" dir="t"/>
            </a:scene3d>
            <a:sp3d extrusionH="76200">
              <a:extrusionClr>
                <a:schemeClr val="bg1">
                  <a:lumMod val="95000"/>
                </a:schemeClr>
              </a:extrusionClr>
            </a:sp3d>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marL="176530" marR="0" lvl="0" indent="-176530" algn="just"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进行相应的安全生产教育培训</a:t>
              </a:r>
              <a:endPar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176530" marR="0" lvl="0" indent="-176530" algn="just" defTabSz="914400" rtl="0" eaLnBrk="1" fontAlgn="base" latinLnBrk="0" hangingPunct="1">
                <a:lnSpc>
                  <a:spcPct val="120000"/>
                </a:lnSpc>
                <a:spcBef>
                  <a:spcPct val="0"/>
                </a:spcBef>
                <a:spcAft>
                  <a:spcPct val="0"/>
                </a:spcAft>
                <a:buClr>
                  <a:srgbClr val="FF0000"/>
                </a:buClr>
                <a:buSzTx/>
                <a:buFont typeface="Wingdings" panose="05000000000000000000" pitchFamily="2" charset="2"/>
                <a:buChar char="l"/>
                <a:defRPr/>
              </a:pPr>
              <a:r>
                <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提供必要的劳动防护用品</a:t>
              </a:r>
              <a:endParaRPr kumimoji="0" lang="zh-CN" altLang="en-US" sz="1200" b="1"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6331" name="标题 1"/>
          <p:cNvSpPr>
            <a:spLocks noGrp="1"/>
          </p:cNvSpPr>
          <p:nvPr/>
        </p:nvSpPr>
        <p:spPr>
          <a:xfrm>
            <a:off x="7938" y="965200"/>
            <a:ext cx="12203112"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en-US" altLang="zh-CN" sz="3600" b="1" dirty="0">
                <a:solidFill>
                  <a:schemeClr val="bg1"/>
                </a:solidFill>
                <a:sym typeface="宋体" panose="02010600030101010101" pitchFamily="2" charset="-122"/>
              </a:rPr>
              <a:t>6 . 安全生产教育培训</a:t>
            </a:r>
            <a:endParaRPr lang="en-US" altLang="zh-CN" sz="3600" b="1" dirty="0">
              <a:solidFill>
                <a:schemeClr val="bg1"/>
              </a:solidFill>
              <a:sym typeface="微软雅黑" panose="020B0503020204020204" pitchFamily="34" charset="-122"/>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标题 1"/>
          <p:cNvSpPr>
            <a:spLocks noGrp="1"/>
          </p:cNvSpPr>
          <p:nvPr/>
        </p:nvSpPr>
        <p:spPr>
          <a:xfrm>
            <a:off x="-1587" y="965200"/>
            <a:ext cx="12195175"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en-US" altLang="zh-CN" sz="3600" b="1" dirty="0">
                <a:solidFill>
                  <a:schemeClr val="bg1"/>
                </a:solidFill>
                <a:sym typeface="宋体" panose="02010600030101010101" pitchFamily="2" charset="-122"/>
              </a:rPr>
              <a:t>7.安全生产监督管理--</a:t>
            </a:r>
            <a:r>
              <a:rPr lang="zh-CN" altLang="en-US" sz="3600" b="1" dirty="0">
                <a:solidFill>
                  <a:schemeClr val="bg1"/>
                </a:solidFill>
                <a:sym typeface="宋体" panose="02010600030101010101" pitchFamily="2" charset="-122"/>
              </a:rPr>
              <a:t>体系构建</a:t>
            </a:r>
            <a:endParaRPr lang="zh-CN" altLang="en-US" sz="3600" b="1" dirty="0">
              <a:solidFill>
                <a:schemeClr val="bg1"/>
              </a:solidFill>
              <a:sym typeface="宋体" panose="02010600030101010101" pitchFamily="2" charset="-122"/>
            </a:endParaRPr>
          </a:p>
        </p:txBody>
      </p:sp>
      <p:sp>
        <p:nvSpPr>
          <p:cNvPr id="4" name="等腰三角形 3"/>
          <p:cNvSpPr/>
          <p:nvPr/>
        </p:nvSpPr>
        <p:spPr>
          <a:xfrm>
            <a:off x="2703513" y="2511425"/>
            <a:ext cx="3228975" cy="3141663"/>
          </a:xfrm>
          <a:prstGeom prst="triangl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a:xfrm>
            <a:off x="4349750" y="2811463"/>
            <a:ext cx="4379913" cy="711200"/>
          </a:xfrm>
          <a:prstGeom prst="round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风险防控体系</a:t>
            </a:r>
            <a:endParaRPr kumimoji="0" lang="zh-CN" altLang="en-US" sz="36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圆角矩形 6"/>
          <p:cNvSpPr/>
          <p:nvPr/>
        </p:nvSpPr>
        <p:spPr>
          <a:xfrm>
            <a:off x="4370388" y="3613150"/>
            <a:ext cx="4379913" cy="711200"/>
          </a:xfrm>
          <a:prstGeom prst="round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隐患排查治理体系</a:t>
            </a:r>
            <a:endParaRPr kumimoji="0" lang="zh-CN" altLang="en-US" sz="36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圆角矩形 7"/>
          <p:cNvSpPr/>
          <p:nvPr/>
        </p:nvSpPr>
        <p:spPr>
          <a:xfrm>
            <a:off x="4391025" y="4416425"/>
            <a:ext cx="4379913" cy="711200"/>
          </a:xfrm>
          <a:prstGeom prst="round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常态化监督体系</a:t>
            </a:r>
            <a:endParaRPr kumimoji="0" lang="zh-CN" altLang="en-US" sz="36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20" name="矩形 293"/>
          <p:cNvSpPr/>
          <p:nvPr/>
        </p:nvSpPr>
        <p:spPr>
          <a:xfrm>
            <a:off x="5159375" y="2286000"/>
            <a:ext cx="5113338" cy="342265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spAutoFit/>
          </a:bodyPr>
          <a:lstStyle/>
          <a:p>
            <a:pPr marL="342900" marR="0" lvl="0" indent="-342900" algn="just" defTabSz="914400" rtl="0" eaLnBrk="1" fontAlgn="base" latinLnBrk="0" hangingPunct="1">
              <a:lnSpc>
                <a:spcPct val="100000"/>
              </a:lnSpc>
              <a:spcBef>
                <a:spcPts val="600"/>
              </a:spcBef>
              <a:spcAft>
                <a:spcPct val="0"/>
              </a:spcAft>
              <a:buClrTx/>
              <a:buSzTx/>
              <a:buFont typeface="微软雅黑" panose="020B0503020204020204" pitchFamily="34" charset="-122"/>
              <a:buAutoNum type="circleNumDbPlain"/>
              <a:defRPr/>
            </a:pP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查验承包、承租单位的生产</a:t>
            </a:r>
            <a:r>
              <a:rPr kumimoji="0" lang="zh-CN" altLang="en-US" sz="20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经营范围</a:t>
            </a: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20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资质</a:t>
            </a: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和有关</a:t>
            </a:r>
            <a:r>
              <a:rPr kumimoji="0" lang="zh-CN" altLang="en-US" sz="20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人员资格</a:t>
            </a: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00000"/>
              </a:lnSpc>
              <a:spcBef>
                <a:spcPts val="600"/>
              </a:spcBef>
              <a:spcAft>
                <a:spcPct val="0"/>
              </a:spcAft>
              <a:buClrTx/>
              <a:buSzTx/>
              <a:buFont typeface="微软雅黑" panose="020B0503020204020204" pitchFamily="34" charset="-122"/>
              <a:buAutoNum type="circleNumDbPlain"/>
              <a:defRPr/>
            </a:pP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签订安全生产管理</a:t>
            </a:r>
            <a:r>
              <a:rPr kumimoji="0" lang="zh-CN" altLang="en-US" sz="20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协议</a:t>
            </a: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，向承包、承租单位书面告知发包项目、出租场所的基本情况和安全生产要求；</a:t>
            </a:r>
            <a:endPar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00000"/>
              </a:lnSpc>
              <a:spcBef>
                <a:spcPts val="600"/>
              </a:spcBef>
              <a:spcAft>
                <a:spcPct val="0"/>
              </a:spcAft>
              <a:buClrTx/>
              <a:buSzTx/>
              <a:buFont typeface="微软雅黑" panose="020B0503020204020204" pitchFamily="34" charset="-122"/>
              <a:buAutoNum type="circleNumDbPlain"/>
              <a:defRPr/>
            </a:pP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统一</a:t>
            </a:r>
            <a:r>
              <a:rPr kumimoji="0" lang="zh-CN" altLang="en-US" sz="20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协调管理</a:t>
            </a: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承包、承租单位的安全生产工作；</a:t>
            </a:r>
            <a:endPar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just" defTabSz="914400" rtl="0" eaLnBrk="1" fontAlgn="base" latinLnBrk="0" hangingPunct="1">
              <a:lnSpc>
                <a:spcPct val="100000"/>
              </a:lnSpc>
              <a:spcBef>
                <a:spcPts val="600"/>
              </a:spcBef>
              <a:spcAft>
                <a:spcPct val="0"/>
              </a:spcAft>
              <a:buClrTx/>
              <a:buSzTx/>
              <a:buFont typeface="微软雅黑" panose="020B0503020204020204" pitchFamily="34" charset="-122"/>
              <a:buAutoNum type="circleNumDbPlain"/>
              <a:defRPr/>
            </a:pPr>
            <a:r>
              <a:rPr kumimoji="0" lang="zh-CN" altLang="en-US" sz="20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定期检查</a:t>
            </a: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承包、承租单位的安全生产状况，发现问题</a:t>
            </a:r>
            <a:r>
              <a:rPr kumimoji="0" lang="zh-CN" altLang="en-US" sz="20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及时督促整改</a:t>
            </a:r>
            <a:r>
              <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20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9395" name="Picture 3" descr="E:\zhj\报告\培训\主体责任\t01b94b1e9881e1c675.jpg"/>
          <p:cNvPicPr>
            <a:picLocks noChangeAspect="1"/>
          </p:cNvPicPr>
          <p:nvPr/>
        </p:nvPicPr>
        <p:blipFill>
          <a:blip r:embed="rId1"/>
          <a:stretch>
            <a:fillRect/>
          </a:stretch>
        </p:blipFill>
        <p:spPr>
          <a:xfrm>
            <a:off x="1720850" y="2332038"/>
            <a:ext cx="3311525" cy="3303587"/>
          </a:xfrm>
          <a:prstGeom prst="rect">
            <a:avLst/>
          </a:prstGeom>
          <a:noFill/>
          <a:ln w="9525">
            <a:noFill/>
          </a:ln>
        </p:spPr>
      </p:pic>
      <p:sp>
        <p:nvSpPr>
          <p:cNvPr id="59396" name="标题 1"/>
          <p:cNvSpPr>
            <a:spLocks noGrp="1"/>
          </p:cNvSpPr>
          <p:nvPr/>
        </p:nvSpPr>
        <p:spPr>
          <a:xfrm>
            <a:off x="9525" y="965200"/>
            <a:ext cx="12182475"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en-US" altLang="zh-CN" sz="3600" b="1" dirty="0">
                <a:solidFill>
                  <a:schemeClr val="bg1"/>
                </a:solidFill>
                <a:sym typeface="宋体" panose="02010600030101010101" pitchFamily="2" charset="-122"/>
              </a:rPr>
              <a:t>7.安全生产监督管理--</a:t>
            </a:r>
            <a:r>
              <a:rPr lang="zh-CN" altLang="en-US" sz="3600" b="1" dirty="0">
                <a:solidFill>
                  <a:schemeClr val="bg1"/>
                </a:solidFill>
                <a:sym typeface="宋体" panose="02010600030101010101" pitchFamily="2" charset="-122"/>
              </a:rPr>
              <a:t>相关方管理</a:t>
            </a:r>
            <a:endParaRPr lang="zh-CN" altLang="en-US" sz="3600" b="1" dirty="0">
              <a:solidFill>
                <a:schemeClr val="bg1"/>
              </a:solidFill>
              <a:sym typeface="宋体" panose="02010600030101010101" pitchFamily="2" charset="-122"/>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81000">
              <a:srgbClr val="14CD68">
                <a:alpha val="42998"/>
              </a:srgbClr>
            </a:gs>
            <a:gs pos="100000">
              <a:srgbClr val="0B6E38"/>
            </a:gs>
          </a:gsLst>
          <a:lin ang="0"/>
          <a:tileRect/>
        </a:gradFill>
        <a:effectLst/>
      </p:bgPr>
    </p:bg>
    <p:spTree>
      <p:nvGrpSpPr>
        <p:cNvPr id="1" name=""/>
        <p:cNvGrpSpPr/>
        <p:nvPr/>
      </p:nvGrpSpPr>
      <p:grpSpPr/>
      <p:grpSp>
        <p:nvGrpSpPr>
          <p:cNvPr id="12290" name="组合 34"/>
          <p:cNvGrpSpPr/>
          <p:nvPr/>
        </p:nvGrpSpPr>
        <p:grpSpPr>
          <a:xfrm>
            <a:off x="2230438" y="2205038"/>
            <a:ext cx="2352675" cy="2352675"/>
            <a:chOff x="706852" y="1347614"/>
            <a:chExt cx="2352980" cy="2352980"/>
          </a:xfrm>
        </p:grpSpPr>
        <p:grpSp>
          <p:nvGrpSpPr>
            <p:cNvPr id="3"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1" name="矩形 20"/>
            <p:cNvSpPr/>
            <p:nvPr/>
          </p:nvSpPr>
          <p:spPr>
            <a:xfrm>
              <a:off x="1175225" y="2109713"/>
              <a:ext cx="1652802" cy="860537"/>
            </a:xfrm>
            <a:prstGeom prst="rect">
              <a:avLst/>
            </a:prstGeom>
          </p:spPr>
          <p:txBody>
            <a:bodyPr>
              <a:spAutoFit/>
            </a:bodyPr>
            <a:lstStyle/>
            <a:p>
              <a:pPr marL="0" marR="0" lvl="0" indent="0" algn="l" defTabSz="934085" rtl="0" eaLnBrk="1" fontAlgn="auto" latinLnBrk="0" hangingPunct="1">
                <a:lnSpc>
                  <a:spcPct val="100000"/>
                </a:lnSpc>
                <a:spcBef>
                  <a:spcPts val="0"/>
                </a:spcBef>
                <a:spcAft>
                  <a:spcPts val="0"/>
                </a:spcAft>
                <a:buClrTx/>
                <a:buSzTx/>
                <a:buFontTx/>
                <a:buNone/>
                <a:defRPr/>
              </a:pPr>
              <a:r>
                <a:rPr kumimoji="0" lang="zh-CN" altLang="en-US" sz="5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目录</a:t>
              </a:r>
              <a:endParaRPr kumimoji="0" lang="zh-CN" altLang="en-US" sz="5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2291" name="组合 83"/>
          <p:cNvGrpSpPr/>
          <p:nvPr/>
        </p:nvGrpSpPr>
        <p:grpSpPr>
          <a:xfrm>
            <a:off x="4683125" y="3421063"/>
            <a:ext cx="1052513" cy="914400"/>
            <a:chOff x="5553262" y="2638733"/>
            <a:chExt cx="2397222" cy="2093641"/>
          </a:xfrm>
        </p:grpSpPr>
        <p:grpSp>
          <p:nvGrpSpPr>
            <p:cNvPr id="12311" name="组合 84"/>
            <p:cNvGrpSpPr/>
            <p:nvPr/>
          </p:nvGrpSpPr>
          <p:grpSpPr>
            <a:xfrm>
              <a:off x="5553262" y="2638733"/>
              <a:ext cx="2397222" cy="2093641"/>
              <a:chOff x="5553262" y="2638733"/>
              <a:chExt cx="2397222" cy="2093641"/>
            </a:xfrm>
          </p:grpSpPr>
          <p:grpSp>
            <p:nvGrpSpPr>
              <p:cNvPr id="6" name="组合 86"/>
              <p:cNvGrpSpPr/>
              <p:nvPr/>
            </p:nvGrpSpPr>
            <p:grpSpPr>
              <a:xfrm>
                <a:off x="5553262" y="2638733"/>
                <a:ext cx="2397222" cy="2093641"/>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 name="Freeform 6"/>
                <p:cNvSpPr/>
                <p:nvPr/>
              </p:nvSpPr>
              <p:spPr bwMode="auto">
                <a:xfrm>
                  <a:off x="1524106" y="2431740"/>
                  <a:ext cx="2602832" cy="2271467"/>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88" name="Freeform 7"/>
              <p:cNvSpPr/>
              <p:nvPr/>
            </p:nvSpPr>
            <p:spPr bwMode="auto">
              <a:xfrm>
                <a:off x="5864214" y="2882263"/>
                <a:ext cx="1775319" cy="1541152"/>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9EE256"/>
                  </a:gs>
                  <a:gs pos="100000">
                    <a:srgbClr val="52762D"/>
                  </a:gs>
                </a:gsLst>
                <a:lin ang="18900000" scaled="0"/>
              </a:gra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2312" name="TextBox 85"/>
            <p:cNvSpPr txBox="1"/>
            <p:nvPr/>
          </p:nvSpPr>
          <p:spPr>
            <a:xfrm>
              <a:off x="6253725" y="2971187"/>
              <a:ext cx="1147210" cy="13361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b="1" dirty="0">
                  <a:solidFill>
                    <a:schemeClr val="bg1"/>
                  </a:solidFill>
                </a:rPr>
                <a:t>3</a:t>
              </a:r>
              <a:endParaRPr lang="en-US" altLang="zh-CN" b="1" dirty="0">
                <a:solidFill>
                  <a:schemeClr val="bg1"/>
                </a:solidFill>
              </a:endParaRPr>
            </a:p>
          </p:txBody>
        </p:sp>
      </p:grpSp>
      <p:grpSp>
        <p:nvGrpSpPr>
          <p:cNvPr id="12292" name="组合 90"/>
          <p:cNvGrpSpPr/>
          <p:nvPr/>
        </p:nvGrpSpPr>
        <p:grpSpPr>
          <a:xfrm>
            <a:off x="4656138" y="1527175"/>
            <a:ext cx="1052512" cy="914400"/>
            <a:chOff x="1881842" y="2656049"/>
            <a:chExt cx="2397222" cy="2093640"/>
          </a:xfrm>
        </p:grpSpPr>
        <p:grpSp>
          <p:nvGrpSpPr>
            <p:cNvPr id="8"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93" name="Freeform 7"/>
            <p:cNvSpPr/>
            <p:nvPr/>
          </p:nvSpPr>
          <p:spPr bwMode="auto">
            <a:xfrm>
              <a:off x="2192794" y="2932293"/>
              <a:ext cx="1775318" cy="1541152"/>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FBFB11"/>
                </a:gs>
                <a:gs pos="100000">
                  <a:srgbClr val="838309"/>
                </a:gs>
              </a:gsLst>
              <a:lin ang="18900000" scaled="0"/>
            </a:gra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310" name="TextBox 93"/>
            <p:cNvSpPr txBox="1"/>
            <p:nvPr/>
          </p:nvSpPr>
          <p:spPr>
            <a:xfrm>
              <a:off x="2614276" y="3087210"/>
              <a:ext cx="1157729" cy="1336149"/>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b="1" dirty="0">
                  <a:solidFill>
                    <a:schemeClr val="bg1"/>
                  </a:solidFill>
                </a:rPr>
                <a:t>1</a:t>
              </a:r>
              <a:endParaRPr lang="en-US" altLang="zh-CN" b="1" dirty="0">
                <a:solidFill>
                  <a:schemeClr val="bg1"/>
                </a:solidFill>
              </a:endParaRPr>
            </a:p>
          </p:txBody>
        </p:sp>
      </p:grpSp>
      <p:grpSp>
        <p:nvGrpSpPr>
          <p:cNvPr id="12293" name="组合 96"/>
          <p:cNvGrpSpPr/>
          <p:nvPr/>
        </p:nvGrpSpPr>
        <p:grpSpPr>
          <a:xfrm>
            <a:off x="4667250" y="2473325"/>
            <a:ext cx="1052513" cy="914400"/>
            <a:chOff x="3721944" y="3702869"/>
            <a:chExt cx="2397224" cy="2093640"/>
          </a:xfrm>
        </p:grpSpPr>
        <p:grpSp>
          <p:nvGrpSpPr>
            <p:cNvPr id="12304" name="组合 97"/>
            <p:cNvGrpSpPr/>
            <p:nvPr/>
          </p:nvGrpSpPr>
          <p:grpSpPr>
            <a:xfrm>
              <a:off x="3721944" y="3702869"/>
              <a:ext cx="2397224" cy="2093640"/>
              <a:chOff x="3721944" y="3702869"/>
              <a:chExt cx="2397224" cy="2093640"/>
            </a:xfrm>
          </p:grpSpPr>
          <p:grpSp>
            <p:nvGrpSpPr>
              <p:cNvPr id="11" name="组合 99"/>
              <p:cNvGrpSpPr/>
              <p:nvPr/>
            </p:nvGrpSpPr>
            <p:grpSpPr>
              <a:xfrm>
                <a:off x="3721944" y="3702869"/>
                <a:ext cx="2397224" cy="2093640"/>
                <a:chOff x="1511944" y="2420246"/>
                <a:chExt cx="2627152" cy="2294453"/>
              </a:xfrm>
              <a:effectLst>
                <a:outerShdw blurRad="203200" dist="38100" dir="3780000" sx="103000" sy="103000" algn="t" rotWithShape="0">
                  <a:prstClr val="black">
                    <a:alpha val="25000"/>
                  </a:prstClr>
                </a:outerShdw>
              </a:effectLst>
            </p:grpSpPr>
            <p:sp>
              <p:nvSpPr>
                <p:cNvPr id="10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 name="Freeform 6"/>
                <p:cNvSpPr/>
                <p:nvPr/>
              </p:nvSpPr>
              <p:spPr bwMode="auto">
                <a:xfrm>
                  <a:off x="1524104" y="2431738"/>
                  <a:ext cx="2602828" cy="2271468"/>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1" name="Freeform 7"/>
              <p:cNvSpPr/>
              <p:nvPr/>
            </p:nvSpPr>
            <p:spPr bwMode="auto">
              <a:xfrm>
                <a:off x="4032896" y="3946401"/>
                <a:ext cx="1775320" cy="1541152"/>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14CD68"/>
                  </a:gs>
                  <a:gs pos="100000">
                    <a:srgbClr val="0B6E38"/>
                  </a:gs>
                </a:gsLst>
                <a:lin ang="18900000" scaled="0"/>
              </a:gra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2305" name="TextBox 98"/>
            <p:cNvSpPr txBox="1"/>
            <p:nvPr/>
          </p:nvSpPr>
          <p:spPr>
            <a:xfrm>
              <a:off x="4290411" y="4095331"/>
              <a:ext cx="1220571" cy="1336149"/>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en-US" altLang="zh-CN" b="1" dirty="0">
                  <a:solidFill>
                    <a:schemeClr val="bg1"/>
                  </a:solidFill>
                </a:rPr>
                <a:t>2</a:t>
              </a:r>
              <a:endParaRPr lang="en-US" altLang="zh-CN" b="1" dirty="0">
                <a:solidFill>
                  <a:schemeClr val="bg1"/>
                </a:solidFill>
              </a:endParaRPr>
            </a:p>
          </p:txBody>
        </p:sp>
      </p:grpSp>
      <p:sp>
        <p:nvSpPr>
          <p:cNvPr id="48" name="矩形 47"/>
          <p:cNvSpPr/>
          <p:nvPr/>
        </p:nvSpPr>
        <p:spPr>
          <a:xfrm>
            <a:off x="5756275" y="1716088"/>
            <a:ext cx="4575175" cy="506413"/>
          </a:xfrm>
          <a:prstGeom prst="rect">
            <a:avLst/>
          </a:prstGeom>
          <a:gradFill>
            <a:gsLst>
              <a:gs pos="0">
                <a:srgbClr val="FBFB11"/>
              </a:gs>
              <a:gs pos="100000">
                <a:srgbClr val="838309"/>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中央领导同志安全生产批示指示精神</a:t>
            </a:r>
            <a:endParaRPr kumimoji="0"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2295" name="TextBox 85"/>
          <p:cNvSpPr txBox="1"/>
          <p:nvPr/>
        </p:nvSpPr>
        <p:spPr>
          <a:xfrm>
            <a:off x="5011738" y="4510088"/>
            <a:ext cx="503237" cy="5842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b="1" dirty="0">
                <a:solidFill>
                  <a:schemeClr val="bg1"/>
                </a:solidFill>
              </a:rPr>
              <a:t>4</a:t>
            </a:r>
            <a:endParaRPr lang="en-US" altLang="zh-CN" b="1" dirty="0">
              <a:solidFill>
                <a:schemeClr val="bg1"/>
              </a:solidFill>
            </a:endParaRPr>
          </a:p>
        </p:txBody>
      </p:sp>
      <p:grpSp>
        <p:nvGrpSpPr>
          <p:cNvPr id="12296" name="组合 83"/>
          <p:cNvGrpSpPr/>
          <p:nvPr/>
        </p:nvGrpSpPr>
        <p:grpSpPr>
          <a:xfrm>
            <a:off x="4703763" y="4365625"/>
            <a:ext cx="1052512" cy="914400"/>
            <a:chOff x="5553262" y="2638733"/>
            <a:chExt cx="2397222" cy="2093641"/>
          </a:xfrm>
        </p:grpSpPr>
        <p:grpSp>
          <p:nvGrpSpPr>
            <p:cNvPr id="12300" name="组合 84"/>
            <p:cNvGrpSpPr/>
            <p:nvPr/>
          </p:nvGrpSpPr>
          <p:grpSpPr>
            <a:xfrm>
              <a:off x="5553262" y="2638733"/>
              <a:ext cx="2397222" cy="2093641"/>
              <a:chOff x="5553262" y="2638733"/>
              <a:chExt cx="2397222" cy="2093641"/>
            </a:xfrm>
          </p:grpSpPr>
          <p:grpSp>
            <p:nvGrpSpPr>
              <p:cNvPr id="14" name="组合 33"/>
              <p:cNvGrpSpPr/>
              <p:nvPr/>
            </p:nvGrpSpPr>
            <p:grpSpPr>
              <a:xfrm>
                <a:off x="5553262" y="2638733"/>
                <a:ext cx="2397222" cy="2093641"/>
                <a:chOff x="1511944" y="2420246"/>
                <a:chExt cx="2627152" cy="2294453"/>
              </a:xfrm>
              <a:effectLst>
                <a:outerShdw blurRad="203200" dist="38100" dir="3780000" sx="103000" sy="103000" algn="t" rotWithShape="0">
                  <a:prstClr val="black">
                    <a:alpha val="25000"/>
                  </a:prstClr>
                </a:outerShdw>
              </a:effectLst>
            </p:grpSpPr>
            <p:sp>
              <p:nvSpPr>
                <p:cNvPr id="3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Freeform 6"/>
                <p:cNvSpPr/>
                <p:nvPr/>
              </p:nvSpPr>
              <p:spPr bwMode="auto">
                <a:xfrm>
                  <a:off x="1524106" y="2431740"/>
                  <a:ext cx="2602832" cy="2271467"/>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7" name="Freeform 7"/>
              <p:cNvSpPr/>
              <p:nvPr/>
            </p:nvSpPr>
            <p:spPr bwMode="auto">
              <a:xfrm>
                <a:off x="5864214" y="2882265"/>
                <a:ext cx="1775318" cy="1541152"/>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14CD68"/>
                  </a:gs>
                  <a:gs pos="100000">
                    <a:srgbClr val="035C7D"/>
                  </a:gs>
                </a:gsLst>
                <a:lin ang="18900000" scaled="0"/>
              </a:gradFill>
              <a:ln w="7938" cap="flat">
                <a:noFill/>
                <a:prstDash val="solid"/>
                <a:miter lim="800000"/>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5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2301" name="TextBox 85"/>
            <p:cNvSpPr txBox="1"/>
            <p:nvPr/>
          </p:nvSpPr>
          <p:spPr>
            <a:xfrm>
              <a:off x="6253725" y="2971187"/>
              <a:ext cx="1147210" cy="13361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b="1" dirty="0">
                  <a:solidFill>
                    <a:schemeClr val="bg1"/>
                  </a:solidFill>
                </a:rPr>
                <a:t>4</a:t>
              </a:r>
              <a:endParaRPr lang="en-US" altLang="zh-CN" b="1" dirty="0">
                <a:solidFill>
                  <a:schemeClr val="bg1"/>
                </a:solidFill>
              </a:endParaRPr>
            </a:p>
          </p:txBody>
        </p:sp>
      </p:grpSp>
      <p:sp>
        <p:nvSpPr>
          <p:cNvPr id="39" name="矩形 38"/>
          <p:cNvSpPr/>
          <p:nvPr/>
        </p:nvSpPr>
        <p:spPr>
          <a:xfrm>
            <a:off x="5751513" y="2644775"/>
            <a:ext cx="4575175" cy="506413"/>
          </a:xfrm>
          <a:prstGeom prst="rect">
            <a:avLst/>
          </a:prstGeom>
          <a:gradFill>
            <a:gsLst>
              <a:gs pos="0">
                <a:srgbClr val="14CD68"/>
              </a:gs>
              <a:gs pos="100000">
                <a:srgbClr val="0B6E38"/>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安全生产主体责任</a:t>
            </a:r>
            <a:endParaRPr kumimoji="0"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0" name="矩形 39"/>
          <p:cNvSpPr/>
          <p:nvPr/>
        </p:nvSpPr>
        <p:spPr>
          <a:xfrm>
            <a:off x="5756275" y="3603625"/>
            <a:ext cx="4575175" cy="508000"/>
          </a:xfrm>
          <a:prstGeom prst="rect">
            <a:avLst/>
          </a:prstGeom>
          <a:gradFill>
            <a:gsLst>
              <a:gs pos="0">
                <a:srgbClr val="9EE256"/>
              </a:gs>
              <a:gs pos="100000">
                <a:srgbClr val="52762D"/>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企业如何落实安全生产主体责任</a:t>
            </a:r>
            <a:endParaRPr kumimoji="0"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1" name="矩形 40"/>
          <p:cNvSpPr/>
          <p:nvPr/>
        </p:nvSpPr>
        <p:spPr>
          <a:xfrm>
            <a:off x="5756275" y="4557713"/>
            <a:ext cx="4575175" cy="508000"/>
          </a:xfrm>
          <a:prstGeom prst="rect">
            <a:avLst/>
          </a:prstGeom>
          <a:gradFill>
            <a:gsLst>
              <a:gs pos="0">
                <a:srgbClr val="14CD68"/>
              </a:gs>
              <a:gs pos="100000">
                <a:srgbClr val="035C7D"/>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1"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刑法涉及安全生产的十三宗罪</a:t>
            </a:r>
            <a:endParaRPr kumimoji="0"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fade/>
  </p:transition>
  <p:timing>
    <p:tnLst>
      <p:par>
        <p:cTn id="1" dur="indefinite" restart="never" nodeType="tmRoot"/>
      </p:par>
    </p:tnLst>
    <p:bldLst>
      <p:bldP spid="48" grpId="0" bldLvl="0" animBg="1"/>
      <p:bldP spid="39" grpId="0" bldLvl="0" animBg="1"/>
      <p:bldP spid="40" grpId="0" bldLvl="0" animBg="1"/>
      <p:bldP spid="4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标题 1"/>
          <p:cNvSpPr>
            <a:spLocks noGrp="1"/>
          </p:cNvSpPr>
          <p:nvPr/>
        </p:nvSpPr>
        <p:spPr>
          <a:xfrm>
            <a:off x="0" y="965200"/>
            <a:ext cx="12203113"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en-US" altLang="zh-CN" sz="3600" b="1" dirty="0">
                <a:solidFill>
                  <a:schemeClr val="bg1"/>
                </a:solidFill>
                <a:sym typeface="宋体" panose="02010600030101010101" pitchFamily="2" charset="-122"/>
              </a:rPr>
              <a:t>8.应急管理</a:t>
            </a:r>
            <a:endParaRPr lang="en-US" altLang="zh-CN" sz="3600" b="1" dirty="0">
              <a:solidFill>
                <a:schemeClr val="bg1"/>
              </a:solidFill>
              <a:sym typeface="宋体" panose="02010600030101010101" pitchFamily="2" charset="-122"/>
            </a:endParaRPr>
          </a:p>
        </p:txBody>
      </p:sp>
      <p:sp>
        <p:nvSpPr>
          <p:cNvPr id="9" name="矩形 8"/>
          <p:cNvSpPr/>
          <p:nvPr/>
        </p:nvSpPr>
        <p:spPr>
          <a:xfrm>
            <a:off x="7032625" y="2205038"/>
            <a:ext cx="3167063" cy="4857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
                <a:srgbClr val="FF0000"/>
              </a:buClr>
              <a:buSzTx/>
              <a:buFont typeface="Arial" panose="020B0604020202020204" pitchFamily="34" charset="0"/>
              <a:buNone/>
              <a:defRPr/>
            </a:pPr>
            <a:r>
              <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综合预案</a:t>
            </a:r>
            <a:endPar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波形 4"/>
          <p:cNvSpPr/>
          <p:nvPr/>
        </p:nvSpPr>
        <p:spPr>
          <a:xfrm>
            <a:off x="2279650" y="2133600"/>
            <a:ext cx="3000375" cy="175418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生产经营单位生产安全事故应急预案编制导则</a:t>
            </a:r>
            <a:r>
              <a:rPr kumimoji="0" lang="en-US" altLang="zh-CN" sz="14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b="1" i="0" u="none" strike="noStrike" kern="1200" cap="none" spc="0" normalizeH="0" baseline="0" noProof="1">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GB/T 29639</a:t>
            </a:r>
            <a:r>
              <a:rPr kumimoji="0" lang="zh-CN"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2013</a:t>
            </a:r>
            <a:r>
              <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600" b="1"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445" name="矩形 6"/>
          <p:cNvSpPr/>
          <p:nvPr/>
        </p:nvSpPr>
        <p:spPr>
          <a:xfrm>
            <a:off x="1992313" y="4022725"/>
            <a:ext cx="8280400" cy="216535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374650" lvl="0" indent="-374650" defTabSz="914400" eaLnBrk="1" hangingPunct="1">
              <a:lnSpc>
                <a:spcPct val="130000"/>
              </a:lnSpc>
              <a:spcBef>
                <a:spcPts val="600"/>
              </a:spcBef>
              <a:spcAft>
                <a:spcPts val="600"/>
              </a:spcAft>
              <a:buClr>
                <a:srgbClr val="FF0000"/>
              </a:buClr>
              <a:buFont typeface="Wingdings" panose="05000000000000000000" pitchFamily="2" charset="2"/>
              <a:buChar char="Ø"/>
            </a:pPr>
            <a:r>
              <a:rPr lang="zh-CN" altLang="en-US" sz="1600" dirty="0"/>
              <a:t>矿山、建筑施工单位和易燃易爆物品、危险化学品、放射性物品等危险物品的生产、经营、储存、使用单位和</a:t>
            </a:r>
            <a:r>
              <a:rPr lang="zh-CN" altLang="en-US" sz="1600" b="1" dirty="0">
                <a:solidFill>
                  <a:srgbClr val="FF0000"/>
                </a:solidFill>
              </a:rPr>
              <a:t>中型规模以上</a:t>
            </a:r>
            <a:r>
              <a:rPr lang="zh-CN" altLang="en-US" sz="1600" dirty="0"/>
              <a:t>的其他生产经营单位，应当组织专家对本单位编制的应急预案进行</a:t>
            </a:r>
            <a:r>
              <a:rPr lang="zh-CN" altLang="en-US" sz="1600" b="1" dirty="0">
                <a:solidFill>
                  <a:srgbClr val="FF0000"/>
                </a:solidFill>
              </a:rPr>
              <a:t>评审</a:t>
            </a:r>
            <a:r>
              <a:rPr lang="zh-CN" altLang="en-US" sz="1600" dirty="0"/>
              <a:t>。评审应当形成书面纪要并附有专家名单。</a:t>
            </a:r>
            <a:endParaRPr lang="zh-CN" altLang="en-US" sz="1600" dirty="0"/>
          </a:p>
          <a:p>
            <a:pPr marL="374650" lvl="0" indent="-374650" defTabSz="914400" eaLnBrk="1" hangingPunct="1">
              <a:lnSpc>
                <a:spcPct val="130000"/>
              </a:lnSpc>
              <a:spcBef>
                <a:spcPts val="600"/>
              </a:spcBef>
              <a:spcAft>
                <a:spcPts val="600"/>
              </a:spcAft>
              <a:buClr>
                <a:srgbClr val="FF0000"/>
              </a:buClr>
              <a:buFont typeface="Wingdings" panose="05000000000000000000" pitchFamily="2" charset="2"/>
              <a:buChar char="Ø"/>
            </a:pPr>
            <a:r>
              <a:rPr lang="zh-CN" altLang="en-US" sz="1600" dirty="0">
                <a:sym typeface="宋体" panose="02010600030101010101" pitchFamily="2" charset="-122"/>
              </a:rPr>
              <a:t>生产经营单位应当根据本单位的事故预防重点，</a:t>
            </a:r>
            <a:r>
              <a:rPr lang="zh-CN" altLang="en-US" sz="1600" b="1" dirty="0">
                <a:solidFill>
                  <a:srgbClr val="FF0000"/>
                </a:solidFill>
                <a:sym typeface="宋体" panose="02010600030101010101" pitchFamily="2" charset="-122"/>
              </a:rPr>
              <a:t>每年</a:t>
            </a:r>
            <a:r>
              <a:rPr lang="zh-CN" altLang="en-US" sz="1600" dirty="0">
                <a:sym typeface="宋体" panose="02010600030101010101" pitchFamily="2" charset="-122"/>
              </a:rPr>
              <a:t>至少组织</a:t>
            </a:r>
            <a:r>
              <a:rPr lang="zh-CN" altLang="en-US" sz="1600" b="1" dirty="0">
                <a:solidFill>
                  <a:srgbClr val="FF0000"/>
                </a:solidFill>
                <a:sym typeface="宋体" panose="02010600030101010101" pitchFamily="2" charset="-122"/>
              </a:rPr>
              <a:t>一次</a:t>
            </a:r>
            <a:r>
              <a:rPr lang="zh-CN" altLang="en-US" sz="1600" dirty="0">
                <a:sym typeface="宋体" panose="02010600030101010101" pitchFamily="2" charset="-122"/>
              </a:rPr>
              <a:t>综合应急预案演练或者专项应急预案演练，</a:t>
            </a:r>
            <a:r>
              <a:rPr lang="zh-CN" altLang="en-US" sz="1600" b="1" dirty="0">
                <a:solidFill>
                  <a:srgbClr val="FF0000"/>
                </a:solidFill>
                <a:sym typeface="宋体" panose="02010600030101010101" pitchFamily="2" charset="-122"/>
              </a:rPr>
              <a:t>每半年</a:t>
            </a:r>
            <a:r>
              <a:rPr lang="zh-CN" altLang="en-US" sz="1600" dirty="0">
                <a:sym typeface="宋体" panose="02010600030101010101" pitchFamily="2" charset="-122"/>
              </a:rPr>
              <a:t>至少组织</a:t>
            </a:r>
            <a:r>
              <a:rPr lang="zh-CN" altLang="en-US" sz="1600" b="1" dirty="0">
                <a:solidFill>
                  <a:srgbClr val="FF0000"/>
                </a:solidFill>
                <a:sym typeface="宋体" panose="02010600030101010101" pitchFamily="2" charset="-122"/>
              </a:rPr>
              <a:t>一次</a:t>
            </a:r>
            <a:r>
              <a:rPr lang="zh-CN" altLang="en-US" sz="1600" dirty="0">
                <a:sym typeface="宋体" panose="02010600030101010101" pitchFamily="2" charset="-122"/>
              </a:rPr>
              <a:t>现场处置方案演练。应急演练结束后，及时修改完善应急预案。</a:t>
            </a:r>
            <a:endParaRPr lang="zh-CN" altLang="en-US" sz="1600" dirty="0"/>
          </a:p>
        </p:txBody>
      </p:sp>
      <p:sp>
        <p:nvSpPr>
          <p:cNvPr id="3" name="右箭头 2"/>
          <p:cNvSpPr/>
          <p:nvPr/>
        </p:nvSpPr>
        <p:spPr>
          <a:xfrm>
            <a:off x="5519738" y="2781300"/>
            <a:ext cx="1152525" cy="5762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lt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左中括号 7"/>
          <p:cNvSpPr/>
          <p:nvPr/>
        </p:nvSpPr>
        <p:spPr>
          <a:xfrm>
            <a:off x="6791325" y="2457450"/>
            <a:ext cx="168275" cy="1187450"/>
          </a:xfrm>
          <a:prstGeom prst="leftBracket">
            <a:avLst/>
          </a:prstGeom>
          <a:ln w="50800"/>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7032625" y="2781300"/>
            <a:ext cx="3167063" cy="4857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
                <a:srgbClr val="FF0000"/>
              </a:buClr>
              <a:buSzTx/>
              <a:buFont typeface="Arial" panose="020B0604020202020204" pitchFamily="34" charset="0"/>
              <a:buNone/>
              <a:defRPr/>
            </a:pPr>
            <a:r>
              <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专项应急预案</a:t>
            </a:r>
            <a:endPar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7032625" y="3357563"/>
            <a:ext cx="3167063" cy="4857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50000"/>
              </a:lnSpc>
              <a:spcBef>
                <a:spcPct val="0"/>
              </a:spcBef>
              <a:spcAft>
                <a:spcPct val="0"/>
              </a:spcAft>
              <a:buClr>
                <a:srgbClr val="FF0000"/>
              </a:buClr>
              <a:buSzTx/>
              <a:buFont typeface="Arial" panose="020B0604020202020204" pitchFamily="34" charset="0"/>
              <a:buNone/>
              <a:defRPr/>
            </a:pPr>
            <a:r>
              <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岗位应急处置方案</a:t>
            </a:r>
            <a:endParaRPr kumimoji="0" lang="zh-CN" altLang="en-US" sz="14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3490" name="组合 34"/>
          <p:cNvGrpSpPr/>
          <p:nvPr/>
        </p:nvGrpSpPr>
        <p:grpSpPr>
          <a:xfrm>
            <a:off x="2452688" y="2709863"/>
            <a:ext cx="1408112" cy="1325562"/>
            <a:chOff x="706852" y="1347614"/>
            <a:chExt cx="2352980" cy="2352980"/>
          </a:xfrm>
        </p:grpSpPr>
        <p:grpSp>
          <p:nvGrpSpPr>
            <p:cNvPr id="3"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3493" name="矩形 20"/>
            <p:cNvSpPr/>
            <p:nvPr/>
          </p:nvSpPr>
          <p:spPr>
            <a:xfrm>
              <a:off x="1468188" y="1761852"/>
              <a:ext cx="830309" cy="152732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33450" eaLnBrk="1" hangingPunct="1">
                <a:spcBef>
                  <a:spcPct val="0"/>
                </a:spcBef>
                <a:buNone/>
              </a:pPr>
              <a:r>
                <a:rPr lang="en-US" altLang="zh-CN" sz="5000" b="1" dirty="0">
                  <a:solidFill>
                    <a:srgbClr val="080808"/>
                  </a:solidFill>
                </a:rPr>
                <a:t>4</a:t>
              </a:r>
              <a:endParaRPr lang="en-US" altLang="zh-CN" sz="5000" b="1" dirty="0">
                <a:solidFill>
                  <a:srgbClr val="080808"/>
                </a:solidFill>
              </a:endParaRPr>
            </a:p>
          </p:txBody>
        </p:sp>
      </p:grpSp>
      <p:sp>
        <p:nvSpPr>
          <p:cNvPr id="63491" name="标题 1"/>
          <p:cNvSpPr>
            <a:spLocks noGrp="1"/>
          </p:cNvSpPr>
          <p:nvPr/>
        </p:nvSpPr>
        <p:spPr>
          <a:xfrm>
            <a:off x="4117975" y="2119313"/>
            <a:ext cx="8064500" cy="2506662"/>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lnSpc>
                <a:spcPct val="90000"/>
              </a:lnSpc>
              <a:spcBef>
                <a:spcPct val="0"/>
              </a:spcBef>
              <a:buNone/>
            </a:pPr>
            <a:r>
              <a:rPr lang="zh-CN" altLang="en-US" sz="4800" b="1" dirty="0">
                <a:solidFill>
                  <a:schemeClr val="bg1"/>
                </a:solidFill>
                <a:sym typeface="宋体" panose="02010600030101010101" pitchFamily="2" charset="-122"/>
              </a:rPr>
              <a:t>刑法涉及安全生产的十三宗罪</a:t>
            </a:r>
            <a:endParaRPr lang="zh-CN" altLang="en-US" sz="4800" b="1" dirty="0">
              <a:solidFill>
                <a:schemeClr val="bg1"/>
              </a:solidFill>
              <a:sym typeface="宋体" panose="02010600030101010101" pitchFamily="2" charset="-122"/>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标题 1"/>
          <p:cNvSpPr>
            <a:spLocks noGrp="1"/>
          </p:cNvSpPr>
          <p:nvPr/>
        </p:nvSpPr>
        <p:spPr>
          <a:xfrm>
            <a:off x="-19050" y="965200"/>
            <a:ext cx="12211050"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en-US" altLang="zh-CN" sz="3600" b="1" dirty="0">
                <a:solidFill>
                  <a:schemeClr val="bg1"/>
                </a:solidFill>
                <a:sym typeface="宋体" panose="02010600030101010101" pitchFamily="2" charset="-122"/>
              </a:rPr>
              <a:t>刑法涉及安全生产的13宗罪</a:t>
            </a:r>
            <a:endParaRPr lang="en-US" altLang="zh-CN" sz="3600" b="1" dirty="0">
              <a:solidFill>
                <a:schemeClr val="bg1"/>
              </a:solidFill>
              <a:sym typeface="宋体" panose="02010600030101010101" pitchFamily="2" charset="-122"/>
            </a:endParaRPr>
          </a:p>
        </p:txBody>
      </p:sp>
      <p:grpSp>
        <p:nvGrpSpPr>
          <p:cNvPr id="2" name="组合 13"/>
          <p:cNvGrpSpPr/>
          <p:nvPr/>
        </p:nvGrpSpPr>
        <p:grpSpPr>
          <a:xfrm>
            <a:off x="6226810" y="2216785"/>
            <a:ext cx="3059430" cy="349250"/>
            <a:chOff x="4304043" y="1286668"/>
            <a:chExt cx="7914741"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4351923" y="1373346"/>
              <a:ext cx="7812880" cy="258445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6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重大责任事故罪</a:t>
              </a:r>
              <a:endParaRPr kumimoji="0" lang="zh-CN" altLang="en-US"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 name="组合 20"/>
          <p:cNvGrpSpPr/>
          <p:nvPr/>
        </p:nvGrpSpPr>
        <p:grpSpPr>
          <a:xfrm>
            <a:off x="6226810" y="2709543"/>
            <a:ext cx="3059430" cy="349250"/>
            <a:chOff x="4304041" y="1286668"/>
            <a:chExt cx="10196249" cy="2757793"/>
          </a:xfrm>
          <a:effectLst>
            <a:outerShdw blurRad="381000" dist="254000" dir="8100000" algn="tr" rotWithShape="0">
              <a:prstClr val="black">
                <a:alpha val="40000"/>
              </a:prstClr>
            </a:outerShdw>
          </a:effectLst>
        </p:grpSpPr>
        <p:sp>
          <p:nvSpPr>
            <p:cNvPr id="23" name="圆角矩形 22"/>
            <p:cNvSpPr/>
            <p:nvPr/>
          </p:nvSpPr>
          <p:spPr>
            <a:xfrm>
              <a:off x="4304041" y="1286668"/>
              <a:ext cx="1019624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圆角矩形 23"/>
            <p:cNvSpPr/>
            <p:nvPr/>
          </p:nvSpPr>
          <p:spPr>
            <a:xfrm>
              <a:off x="4351921"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强令违章冒险作业罪</a:t>
              </a:r>
              <a:endParaRPr kumimoji="0" lang="zh-CN" altLang="en-US"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6" name="组合 27"/>
          <p:cNvGrpSpPr/>
          <p:nvPr/>
        </p:nvGrpSpPr>
        <p:grpSpPr>
          <a:xfrm>
            <a:off x="6226810" y="3202305"/>
            <a:ext cx="3055620" cy="349250"/>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重大劳动安全事故罪</a:t>
              </a: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7" name="组合 34"/>
          <p:cNvGrpSpPr/>
          <p:nvPr/>
        </p:nvGrpSpPr>
        <p:grpSpPr>
          <a:xfrm>
            <a:off x="6226810" y="3695063"/>
            <a:ext cx="3059430" cy="351155"/>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危险物品肇事罪</a:t>
              </a: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5543" name="组合 38"/>
          <p:cNvGrpSpPr/>
          <p:nvPr/>
        </p:nvGrpSpPr>
        <p:grpSpPr>
          <a:xfrm>
            <a:off x="2495550" y="2743200"/>
            <a:ext cx="2305050" cy="2151063"/>
            <a:chOff x="1331640" y="1878631"/>
            <a:chExt cx="1257356" cy="1197175"/>
          </a:xfrm>
        </p:grpSpPr>
        <p:grpSp>
          <p:nvGrpSpPr>
            <p:cNvPr id="9" name="组合 39"/>
            <p:cNvGrpSpPr/>
            <p:nvPr/>
          </p:nvGrpSpPr>
          <p:grpSpPr>
            <a:xfrm>
              <a:off x="1374313" y="1878631"/>
              <a:ext cx="1197175" cy="1197175"/>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椭圆 4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1" name="TextBox 2"/>
            <p:cNvSpPr txBox="1"/>
            <p:nvPr/>
          </p:nvSpPr>
          <p:spPr>
            <a:xfrm>
              <a:off x="1331640" y="2238225"/>
              <a:ext cx="1257356" cy="547785"/>
            </a:xfrm>
            <a:prstGeom prst="rect">
              <a:avLst/>
            </a:prstGeom>
            <a:noFill/>
          </p:spPr>
          <p:txBody>
            <a:bodyPr lIns="0" tIns="0" rIns="0" bIns="0">
              <a:spAutoFit/>
            </a:bodyPr>
            <a:lstStyle/>
            <a:p>
              <a:pPr marR="0" algn="ctr" defTabSz="914400" eaLnBrk="1" hangingPunct="1">
                <a:buClrTx/>
                <a:buSzTx/>
                <a:buFont typeface="Arial" panose="020B0604020202020204" pitchFamily="34" charset="0"/>
                <a:buNone/>
                <a:defRPr/>
              </a:pPr>
              <a:r>
                <a:rPr kumimoji="0" lang="zh-CN" altLang="en-US" sz="3200" b="1" kern="1200" cap="none" spc="0" normalizeH="0" baseline="0" noProof="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最常见</a:t>
              </a:r>
              <a:endParaRPr kumimoji="0" lang="zh-CN" altLang="en-US" sz="3200" b="1" kern="1200" cap="none" spc="0" normalizeH="0" baseline="0" noProof="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algn="ctr" defTabSz="914400" eaLnBrk="1" hangingPunct="1">
                <a:buClrTx/>
                <a:buSzTx/>
                <a:buFont typeface="Arial" panose="020B0604020202020204" pitchFamily="34" charset="0"/>
                <a:buNone/>
                <a:defRPr/>
              </a:pPr>
              <a:r>
                <a:rPr kumimoji="0" lang="zh-CN" altLang="en-US" sz="3200" b="1" kern="1200" cap="none" spc="0" normalizeH="0" baseline="0" noProof="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七宗罪</a:t>
              </a:r>
              <a:endParaRPr kumimoji="0" lang="zh-CN" altLang="en-US" sz="3200" b="1" kern="1200" cap="none" spc="0" normalizeH="0" baseline="0" noProof="1">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0" name="组合 44"/>
          <p:cNvGrpSpPr/>
          <p:nvPr/>
        </p:nvGrpSpPr>
        <p:grpSpPr>
          <a:xfrm>
            <a:off x="6226810" y="4189730"/>
            <a:ext cx="3059430" cy="349885"/>
            <a:chOff x="4304041" y="1286668"/>
            <a:chExt cx="10196249" cy="2757793"/>
          </a:xfrm>
          <a:effectLst>
            <a:outerShdw blurRad="381000" dist="254000" dir="8100000" algn="tr" rotWithShape="0">
              <a:prstClr val="black">
                <a:alpha val="40000"/>
              </a:prstClr>
            </a:outerShdw>
          </a:effectLst>
        </p:grpSpPr>
        <p:sp>
          <p:nvSpPr>
            <p:cNvPr id="47" name="圆角矩形 46"/>
            <p:cNvSpPr/>
            <p:nvPr/>
          </p:nvSpPr>
          <p:spPr>
            <a:xfrm>
              <a:off x="4304041" y="1286668"/>
              <a:ext cx="1019624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圆角矩形 47"/>
            <p:cNvSpPr/>
            <p:nvPr/>
          </p:nvSpPr>
          <p:spPr>
            <a:xfrm>
              <a:off x="4351921"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工程重大安全事故罪</a:t>
              </a: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51"/>
          <p:cNvGrpSpPr/>
          <p:nvPr/>
        </p:nvGrpSpPr>
        <p:grpSpPr>
          <a:xfrm>
            <a:off x="6226805" y="4683118"/>
            <a:ext cx="3060065" cy="349250"/>
            <a:chOff x="4304043" y="1286668"/>
            <a:chExt cx="8396171" cy="2757793"/>
          </a:xfrm>
          <a:effectLst>
            <a:outerShdw blurRad="381000" dist="254000" dir="8100000" algn="tr" rotWithShape="0">
              <a:prstClr val="black">
                <a:alpha val="40000"/>
              </a:prstClr>
            </a:outerShdw>
          </a:effectLst>
        </p:grpSpPr>
        <p:sp>
          <p:nvSpPr>
            <p:cNvPr id="54" name="圆角矩形 53"/>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圆角矩形 54"/>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消防责任事故罪</a:t>
              </a: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5546" name="Freeform 5"/>
          <p:cNvSpPr/>
          <p:nvPr/>
        </p:nvSpPr>
        <p:spPr>
          <a:xfrm>
            <a:off x="5160963" y="2349500"/>
            <a:ext cx="835025" cy="3024188"/>
          </a:xfrm>
          <a:custGeom>
            <a:avLst/>
            <a:gdLst/>
            <a:ahLst/>
            <a:cxnLst>
              <a:cxn ang="0">
                <a:pos x="601847" y="0"/>
              </a:cxn>
              <a:cxn ang="0">
                <a:pos x="601847" y="17024"/>
              </a:cxn>
              <a:cxn ang="0">
                <a:pos x="600787" y="16946"/>
              </a:cxn>
              <a:cxn ang="0">
                <a:pos x="343635" y="186965"/>
              </a:cxn>
              <a:cxn ang="0">
                <a:pos x="342881" y="192372"/>
              </a:cxn>
              <a:cxn ang="0">
                <a:pos x="341182" y="204539"/>
              </a:cxn>
              <a:cxn ang="0">
                <a:pos x="341583" y="207405"/>
              </a:cxn>
              <a:cxn ang="0">
                <a:pos x="339473" y="231844"/>
              </a:cxn>
              <a:cxn ang="0">
                <a:pos x="339473" y="556777"/>
              </a:cxn>
              <a:cxn ang="0">
                <a:pos x="98497" y="748301"/>
              </a:cxn>
              <a:cxn ang="0">
                <a:pos x="98497" y="751283"/>
              </a:cxn>
              <a:cxn ang="0">
                <a:pos x="339473" y="941161"/>
              </a:cxn>
              <a:cxn ang="0">
                <a:pos x="339473" y="1265786"/>
              </a:cxn>
              <a:cxn ang="0">
                <a:pos x="341459" y="1287440"/>
              </a:cxn>
              <a:cxn ang="0">
                <a:pos x="341182" y="1289431"/>
              </a:cxn>
              <a:cxn ang="0">
                <a:pos x="342529" y="1299082"/>
              </a:cxn>
              <a:cxn ang="0">
                <a:pos x="343892" y="1308846"/>
              </a:cxn>
              <a:cxn ang="0">
                <a:pos x="600787" y="1477024"/>
              </a:cxn>
              <a:cxn ang="0">
                <a:pos x="601847" y="1476946"/>
              </a:cxn>
              <a:cxn ang="0">
                <a:pos x="601847" y="1497938"/>
              </a:cxn>
              <a:cxn ang="0">
                <a:pos x="328265" y="1441675"/>
              </a:cxn>
              <a:cxn ang="0">
                <a:pos x="240976" y="1239453"/>
              </a:cxn>
              <a:cxn ang="0">
                <a:pos x="240976" y="954430"/>
              </a:cxn>
              <a:cxn ang="0">
                <a:pos x="196993" y="825136"/>
              </a:cxn>
              <a:cxn ang="0">
                <a:pos x="0" y="768872"/>
              </a:cxn>
              <a:cxn ang="0">
                <a:pos x="0" y="729066"/>
              </a:cxn>
              <a:cxn ang="0">
                <a:pos x="191389" y="675888"/>
              </a:cxn>
              <a:cxn ang="0">
                <a:pos x="240976" y="543508"/>
              </a:cxn>
              <a:cxn ang="0">
                <a:pos x="240976" y="258486"/>
              </a:cxn>
              <a:cxn ang="0">
                <a:pos x="328265" y="56264"/>
              </a:cxn>
              <a:cxn ang="0">
                <a:pos x="601847" y="0"/>
              </a:cxn>
            </a:cxnLst>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C00000">
              <a:alpha val="100000"/>
            </a:srgbClr>
          </a:solidFill>
          <a:ln w="9525">
            <a:noFill/>
          </a:ln>
        </p:spPr>
        <p:txBody>
          <a:bodyPr/>
          <a:p>
            <a:endParaRPr lang="zh-CN" altLang="en-US"/>
          </a:p>
        </p:txBody>
      </p:sp>
      <p:pic>
        <p:nvPicPr>
          <p:cNvPr id="65547" name="图片 61"/>
          <p:cNvPicPr>
            <a:picLocks noChangeAspect="1"/>
          </p:cNvPicPr>
          <p:nvPr/>
        </p:nvPicPr>
        <p:blipFill>
          <a:blip r:embed="rId1"/>
          <a:stretch>
            <a:fillRect/>
          </a:stretch>
        </p:blipFill>
        <p:spPr>
          <a:xfrm>
            <a:off x="4953000" y="3071813"/>
            <a:ext cx="1144588" cy="1474787"/>
          </a:xfrm>
          <a:prstGeom prst="rect">
            <a:avLst/>
          </a:prstGeom>
          <a:noFill/>
          <a:ln w="9525">
            <a:noFill/>
          </a:ln>
        </p:spPr>
      </p:pic>
      <p:grpSp>
        <p:nvGrpSpPr>
          <p:cNvPr id="12" name="组合 2"/>
          <p:cNvGrpSpPr/>
          <p:nvPr/>
        </p:nvGrpSpPr>
        <p:grpSpPr>
          <a:xfrm>
            <a:off x="6226805" y="5175885"/>
            <a:ext cx="3060065" cy="349250"/>
            <a:chOff x="4304043" y="1286668"/>
            <a:chExt cx="8396171" cy="2757793"/>
          </a:xfrm>
          <a:effectLst>
            <a:outerShdw blurRad="381000" dist="254000" dir="8100000" algn="tr" rotWithShape="0">
              <a:prstClr val="black">
                <a:alpha val="40000"/>
              </a:prstClr>
            </a:outerShdw>
          </a:effectLst>
        </p:grpSpPr>
        <p:sp>
          <p:nvSpPr>
            <p:cNvPr id="4" name="圆角矩形 3"/>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圆角矩形 4"/>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1400" b="1"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不报、谎报安全事故罪</a:t>
              </a: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7586" name="组合 10"/>
          <p:cNvGrpSpPr/>
          <p:nvPr/>
        </p:nvGrpSpPr>
        <p:grpSpPr>
          <a:xfrm>
            <a:off x="6319838" y="2359025"/>
            <a:ext cx="3481387" cy="349250"/>
            <a:chOff x="814328" y="3219334"/>
            <a:chExt cx="2797200" cy="432536"/>
          </a:xfrm>
        </p:grpSpPr>
        <p:grpSp>
          <p:nvGrpSpPr>
            <p:cNvPr id="4" name="组合 13"/>
            <p:cNvGrpSpPr/>
            <p:nvPr/>
          </p:nvGrpSpPr>
          <p:grpSpPr>
            <a:xfrm>
              <a:off x="814328" y="3219334"/>
              <a:ext cx="2797200" cy="432536"/>
              <a:chOff x="4304043" y="1286668"/>
              <a:chExt cx="7914741"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圆角矩形 16"/>
              <p:cNvSpPr/>
              <p:nvPr/>
            </p:nvSpPr>
            <p:spPr>
              <a:xfrm>
                <a:off x="4351923" y="1373346"/>
                <a:ext cx="7812880" cy="2584453"/>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3" name="TextBox 24"/>
            <p:cNvSpPr txBox="1"/>
            <p:nvPr/>
          </p:nvSpPr>
          <p:spPr>
            <a:xfrm>
              <a:off x="1124277" y="3288147"/>
              <a:ext cx="2455363" cy="304741"/>
            </a:xfrm>
            <a:prstGeom prst="rect">
              <a:avLst/>
            </a:prstGeom>
            <a:noFill/>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大型群众性活动重大安全事故罪</a:t>
              </a:r>
              <a:endPar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5" name="组合 20"/>
          <p:cNvGrpSpPr/>
          <p:nvPr/>
        </p:nvGrpSpPr>
        <p:grpSpPr>
          <a:xfrm>
            <a:off x="6320788" y="2873370"/>
            <a:ext cx="3470910" cy="349250"/>
            <a:chOff x="4304041" y="1286668"/>
            <a:chExt cx="10196249" cy="2757793"/>
          </a:xfrm>
          <a:effectLst>
            <a:outerShdw blurRad="381000" dist="254000" dir="8100000" algn="tr" rotWithShape="0">
              <a:prstClr val="black">
                <a:alpha val="40000"/>
              </a:prstClr>
            </a:outerShdw>
          </a:effectLst>
        </p:grpSpPr>
        <p:sp>
          <p:nvSpPr>
            <p:cNvPr id="23" name="圆角矩形 22"/>
            <p:cNvSpPr/>
            <p:nvPr/>
          </p:nvSpPr>
          <p:spPr>
            <a:xfrm>
              <a:off x="4304041" y="1286668"/>
              <a:ext cx="1019624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圆角矩形 23"/>
            <p:cNvSpPr/>
            <p:nvPr/>
          </p:nvSpPr>
          <p:spPr>
            <a:xfrm>
              <a:off x="4351921"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0" name="TextBox 31"/>
          <p:cNvSpPr txBox="1"/>
          <p:nvPr/>
        </p:nvSpPr>
        <p:spPr>
          <a:xfrm>
            <a:off x="6711950" y="2928938"/>
            <a:ext cx="2419350" cy="246063"/>
          </a:xfrm>
          <a:prstGeom prst="rect">
            <a:avLst/>
          </a:prstGeom>
          <a:noFill/>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教育设施重大安全事故罪</a:t>
            </a:r>
            <a:endPar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7589" name="组合 24"/>
          <p:cNvGrpSpPr/>
          <p:nvPr/>
        </p:nvGrpSpPr>
        <p:grpSpPr>
          <a:xfrm>
            <a:off x="6321425" y="3367088"/>
            <a:ext cx="3452813" cy="349250"/>
            <a:chOff x="814328" y="3219334"/>
            <a:chExt cx="2967344" cy="432536"/>
          </a:xfrm>
        </p:grpSpPr>
        <p:grpSp>
          <p:nvGrpSpPr>
            <p:cNvPr id="7" name="组合 27"/>
            <p:cNvGrpSpPr/>
            <p:nvPr/>
          </p:nvGrpSpPr>
          <p:grpSpPr>
            <a:xfrm>
              <a:off x="814328" y="3219334"/>
              <a:ext cx="2967344" cy="432536"/>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7" name="TextBox 38"/>
            <p:cNvSpPr txBox="1"/>
            <p:nvPr/>
          </p:nvSpPr>
          <p:spPr>
            <a:xfrm>
              <a:off x="1156767" y="3296010"/>
              <a:ext cx="2371146" cy="304742"/>
            </a:xfrm>
            <a:prstGeom prst="rect">
              <a:avLst/>
            </a:prstGeom>
            <a:noFill/>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铁路运营安全事故罪</a:t>
              </a:r>
              <a:endPar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7590" name="组合 31"/>
          <p:cNvGrpSpPr/>
          <p:nvPr/>
        </p:nvGrpSpPr>
        <p:grpSpPr>
          <a:xfrm>
            <a:off x="6321425" y="3870325"/>
            <a:ext cx="3470275" cy="350838"/>
            <a:chOff x="814328" y="3219334"/>
            <a:chExt cx="2437200" cy="432536"/>
          </a:xfrm>
        </p:grpSpPr>
        <p:grpSp>
          <p:nvGrpSpPr>
            <p:cNvPr id="9" name="组合 34"/>
            <p:cNvGrpSpPr/>
            <p:nvPr/>
          </p:nvGrpSpPr>
          <p:grpSpPr>
            <a:xfrm>
              <a:off x="814328" y="3219334"/>
              <a:ext cx="2437200" cy="432536"/>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34" name="TextBox 45"/>
            <p:cNvSpPr txBox="1"/>
            <p:nvPr/>
          </p:nvSpPr>
          <p:spPr>
            <a:xfrm>
              <a:off x="1106435" y="3283921"/>
              <a:ext cx="1910961" cy="301405"/>
            </a:xfrm>
            <a:prstGeom prst="rect">
              <a:avLst/>
            </a:prstGeom>
            <a:noFill/>
          </p:spPr>
          <p:txBody>
            <a:bodyPr lIns="0" tIns="0" rIns="0" bIns="0" anchor="ctr">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过失损坏易燃易爆设备罪</a:t>
              </a:r>
              <a:endPar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7591" name="组合 38"/>
          <p:cNvGrpSpPr/>
          <p:nvPr/>
        </p:nvGrpSpPr>
        <p:grpSpPr>
          <a:xfrm>
            <a:off x="2495550" y="2743200"/>
            <a:ext cx="2305050" cy="2151063"/>
            <a:chOff x="1331640" y="1878631"/>
            <a:chExt cx="1257356" cy="1197175"/>
          </a:xfrm>
        </p:grpSpPr>
        <p:grpSp>
          <p:nvGrpSpPr>
            <p:cNvPr id="11" name="组合 39"/>
            <p:cNvGrpSpPr/>
            <p:nvPr/>
          </p:nvGrpSpPr>
          <p:grpSpPr>
            <a:xfrm>
              <a:off x="1374313" y="1878631"/>
              <a:ext cx="1197175" cy="1197175"/>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椭圆 4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1" name="TextBox 2"/>
            <p:cNvSpPr txBox="1"/>
            <p:nvPr/>
          </p:nvSpPr>
          <p:spPr>
            <a:xfrm>
              <a:off x="1331640" y="2199350"/>
              <a:ext cx="1257356" cy="547785"/>
            </a:xfrm>
            <a:prstGeom prst="rect">
              <a:avLst/>
            </a:prstGeom>
            <a:noFill/>
          </p:spPr>
          <p:txBody>
            <a:bodyPr lIns="0" tIns="0" rIns="0" bIns="0">
              <a:spAutoFit/>
            </a:bodyPr>
            <a:lstStyle/>
            <a:p>
              <a:pPr marR="0" algn="ctr" defTabSz="914400" eaLnBrk="1" hangingPunct="1">
                <a:buClrTx/>
                <a:buSzTx/>
                <a:buFont typeface="Arial" panose="020B0604020202020204" pitchFamily="34" charset="0"/>
                <a:buNone/>
                <a:defRPr/>
              </a:pPr>
              <a:r>
                <a:rPr kumimoji="0" lang="zh-CN" altLang="en-US" sz="3200" b="1" kern="1200" cap="none" spc="0" normalizeH="0" baseline="0" noProof="1">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其他的</a:t>
              </a:r>
              <a:endParaRPr kumimoji="0" lang="en-US" altLang="zh-CN" sz="3200" b="1" kern="1200" cap="none" spc="0" normalizeH="0" baseline="0" noProof="1">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R="0" algn="ctr" defTabSz="914400" eaLnBrk="1" hangingPunct="1">
                <a:buClrTx/>
                <a:buSzTx/>
                <a:buFont typeface="Arial" panose="020B0604020202020204" pitchFamily="34" charset="0"/>
                <a:buNone/>
                <a:defRPr/>
              </a:pPr>
              <a:r>
                <a:rPr kumimoji="0" lang="zh-CN" altLang="en-US" sz="3200" b="1" kern="1200" cap="none" spc="0" normalizeH="0" baseline="0" noProof="1">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六宗罪</a:t>
              </a:r>
              <a:endParaRPr kumimoji="0" lang="zh-CN" altLang="en-US" sz="3200" b="1" kern="1200" cap="none" spc="0" normalizeH="0" baseline="0" noProof="1">
                <a:solidFill>
                  <a:schemeClr val="accent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2" name="组合 44"/>
          <p:cNvGrpSpPr/>
          <p:nvPr/>
        </p:nvGrpSpPr>
        <p:grpSpPr>
          <a:xfrm>
            <a:off x="6320155" y="4364988"/>
            <a:ext cx="3457575" cy="349885"/>
            <a:chOff x="4304041" y="1286668"/>
            <a:chExt cx="10196249" cy="2757793"/>
          </a:xfrm>
          <a:effectLst>
            <a:outerShdw blurRad="381000" dist="254000" dir="8100000" algn="tr" rotWithShape="0">
              <a:prstClr val="black">
                <a:alpha val="40000"/>
              </a:prstClr>
            </a:outerShdw>
          </a:effectLst>
        </p:grpSpPr>
        <p:sp>
          <p:nvSpPr>
            <p:cNvPr id="47" name="圆角矩形 46"/>
            <p:cNvSpPr/>
            <p:nvPr/>
          </p:nvSpPr>
          <p:spPr>
            <a:xfrm>
              <a:off x="4304041" y="1286668"/>
              <a:ext cx="1019624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圆角矩形 47"/>
            <p:cNvSpPr/>
            <p:nvPr/>
          </p:nvSpPr>
          <p:spPr>
            <a:xfrm>
              <a:off x="4351921"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67593" name="组合 48"/>
          <p:cNvGrpSpPr/>
          <p:nvPr/>
        </p:nvGrpSpPr>
        <p:grpSpPr>
          <a:xfrm>
            <a:off x="6321425" y="4879975"/>
            <a:ext cx="3452813" cy="349250"/>
            <a:chOff x="814328" y="3219334"/>
            <a:chExt cx="2967344" cy="432536"/>
          </a:xfrm>
        </p:grpSpPr>
        <p:grpSp>
          <p:nvGrpSpPr>
            <p:cNvPr id="15" name="组合 51"/>
            <p:cNvGrpSpPr/>
            <p:nvPr/>
          </p:nvGrpSpPr>
          <p:grpSpPr>
            <a:xfrm>
              <a:off x="814328" y="3219334"/>
              <a:ext cx="2967344" cy="432536"/>
              <a:chOff x="4304043" y="1286668"/>
              <a:chExt cx="8396171" cy="2757793"/>
            </a:xfrm>
            <a:effectLst>
              <a:outerShdw blurRad="381000" dist="254000" dir="8100000" algn="tr" rotWithShape="0">
                <a:prstClr val="black">
                  <a:alpha val="40000"/>
                </a:prstClr>
              </a:outerShdw>
            </a:effectLst>
          </p:grpSpPr>
          <p:sp>
            <p:nvSpPr>
              <p:cNvPr id="54" name="圆角矩形 53"/>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5" name="圆角矩形 54"/>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1" name="TextBox 38"/>
            <p:cNvSpPr txBox="1"/>
            <p:nvPr/>
          </p:nvSpPr>
          <p:spPr>
            <a:xfrm>
              <a:off x="1169045" y="3296011"/>
              <a:ext cx="2371146" cy="304741"/>
            </a:xfrm>
            <a:prstGeom prst="rect">
              <a:avLst/>
            </a:prstGeom>
            <a:noFill/>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交通肇事罪</a:t>
              </a:r>
              <a:endPar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 name="矩形 1"/>
          <p:cNvSpPr/>
          <p:nvPr/>
        </p:nvSpPr>
        <p:spPr>
          <a:xfrm>
            <a:off x="6640513" y="4376738"/>
            <a:ext cx="1604963" cy="33655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rPr>
              <a:t>重大飞行事故罪</a:t>
            </a:r>
            <a:endParaRPr kumimoji="0" lang="zh-CN" altLang="en-US" sz="1600" b="1" i="0" u="none" strike="noStrike" kern="0" cap="none" spc="0" normalizeH="0" baseline="0" noProof="1">
              <a:ln>
                <a:noFill/>
              </a:ln>
              <a:solidFill>
                <a:srgbClr val="C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595" name="Freeform 5"/>
          <p:cNvSpPr/>
          <p:nvPr/>
        </p:nvSpPr>
        <p:spPr>
          <a:xfrm>
            <a:off x="5160963" y="2349500"/>
            <a:ext cx="835025" cy="3024188"/>
          </a:xfrm>
          <a:custGeom>
            <a:avLst/>
            <a:gdLst/>
            <a:ahLst/>
            <a:cxnLst>
              <a:cxn ang="0">
                <a:pos x="601847" y="0"/>
              </a:cxn>
              <a:cxn ang="0">
                <a:pos x="601847" y="17024"/>
              </a:cxn>
              <a:cxn ang="0">
                <a:pos x="600787" y="16946"/>
              </a:cxn>
              <a:cxn ang="0">
                <a:pos x="343635" y="186965"/>
              </a:cxn>
              <a:cxn ang="0">
                <a:pos x="342881" y="192372"/>
              </a:cxn>
              <a:cxn ang="0">
                <a:pos x="341182" y="204539"/>
              </a:cxn>
              <a:cxn ang="0">
                <a:pos x="341583" y="207405"/>
              </a:cxn>
              <a:cxn ang="0">
                <a:pos x="339473" y="231844"/>
              </a:cxn>
              <a:cxn ang="0">
                <a:pos x="339473" y="556777"/>
              </a:cxn>
              <a:cxn ang="0">
                <a:pos x="98497" y="748301"/>
              </a:cxn>
              <a:cxn ang="0">
                <a:pos x="98497" y="751283"/>
              </a:cxn>
              <a:cxn ang="0">
                <a:pos x="339473" y="941161"/>
              </a:cxn>
              <a:cxn ang="0">
                <a:pos x="339473" y="1265786"/>
              </a:cxn>
              <a:cxn ang="0">
                <a:pos x="341459" y="1287440"/>
              </a:cxn>
              <a:cxn ang="0">
                <a:pos x="341182" y="1289431"/>
              </a:cxn>
              <a:cxn ang="0">
                <a:pos x="342529" y="1299082"/>
              </a:cxn>
              <a:cxn ang="0">
                <a:pos x="343892" y="1308846"/>
              </a:cxn>
              <a:cxn ang="0">
                <a:pos x="600787" y="1477024"/>
              </a:cxn>
              <a:cxn ang="0">
                <a:pos x="601847" y="1476946"/>
              </a:cxn>
              <a:cxn ang="0">
                <a:pos x="601847" y="1497938"/>
              </a:cxn>
              <a:cxn ang="0">
                <a:pos x="328265" y="1441675"/>
              </a:cxn>
              <a:cxn ang="0">
                <a:pos x="240976" y="1239453"/>
              </a:cxn>
              <a:cxn ang="0">
                <a:pos x="240976" y="954430"/>
              </a:cxn>
              <a:cxn ang="0">
                <a:pos x="196993" y="825136"/>
              </a:cxn>
              <a:cxn ang="0">
                <a:pos x="0" y="768872"/>
              </a:cxn>
              <a:cxn ang="0">
                <a:pos x="0" y="729066"/>
              </a:cxn>
              <a:cxn ang="0">
                <a:pos x="191389" y="675888"/>
              </a:cxn>
              <a:cxn ang="0">
                <a:pos x="240976" y="543508"/>
              </a:cxn>
              <a:cxn ang="0">
                <a:pos x="240976" y="258486"/>
              </a:cxn>
              <a:cxn ang="0">
                <a:pos x="328265" y="56264"/>
              </a:cxn>
              <a:cxn ang="0">
                <a:pos x="601847" y="0"/>
              </a:cxn>
            </a:cxnLst>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1">
              <a:alpha val="100000"/>
            </a:schemeClr>
          </a:solidFill>
          <a:ln w="9525">
            <a:noFill/>
          </a:ln>
        </p:spPr>
        <p:txBody>
          <a:bodyPr/>
          <a:p>
            <a:endParaRPr lang="zh-CN" altLang="en-US"/>
          </a:p>
        </p:txBody>
      </p:sp>
      <p:pic>
        <p:nvPicPr>
          <p:cNvPr id="67596" name="图片 61"/>
          <p:cNvPicPr>
            <a:picLocks noChangeAspect="1"/>
          </p:cNvPicPr>
          <p:nvPr/>
        </p:nvPicPr>
        <p:blipFill>
          <a:blip r:embed="rId1"/>
          <a:stretch>
            <a:fillRect/>
          </a:stretch>
        </p:blipFill>
        <p:spPr>
          <a:xfrm>
            <a:off x="4953000" y="3071813"/>
            <a:ext cx="1144588" cy="1474787"/>
          </a:xfrm>
          <a:prstGeom prst="rect">
            <a:avLst/>
          </a:prstGeom>
          <a:noFill/>
          <a:ln w="9525">
            <a:noFill/>
          </a:ln>
        </p:spPr>
      </p:pic>
      <p:sp>
        <p:nvSpPr>
          <p:cNvPr id="67597" name="标题 1"/>
          <p:cNvSpPr>
            <a:spLocks noGrp="1"/>
          </p:cNvSpPr>
          <p:nvPr/>
        </p:nvSpPr>
        <p:spPr>
          <a:xfrm>
            <a:off x="0" y="965200"/>
            <a:ext cx="12201525" cy="80645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en-US" altLang="zh-CN" sz="3600" b="1" dirty="0">
                <a:solidFill>
                  <a:schemeClr val="bg1"/>
                </a:solidFill>
                <a:sym typeface="宋体" panose="02010600030101010101" pitchFamily="2" charset="-122"/>
              </a:rPr>
              <a:t>刑法涉及安全生产的13宗罪</a:t>
            </a:r>
            <a:endParaRPr lang="en-US" altLang="zh-CN" sz="3600" b="1" dirty="0">
              <a:solidFill>
                <a:schemeClr val="bg1"/>
              </a:solidFill>
              <a:sym typeface="宋体" panose="02010600030101010101" pitchFamily="2" charset="-122"/>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1"/>
          <p:cNvSpPr>
            <a:spLocks noGrp="1"/>
          </p:cNvSpPr>
          <p:nvPr/>
        </p:nvSpPr>
        <p:spPr>
          <a:xfrm>
            <a:off x="-11112" y="1095375"/>
            <a:ext cx="12211050"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sym typeface="宋体" panose="02010600030101010101" pitchFamily="2" charset="-122"/>
              </a:rPr>
              <a:t>“两高”关于办理危害生产安全刑事案件适用法律若干问题的解释</a:t>
            </a:r>
            <a:endParaRPr lang="zh-CN" altLang="en-US" sz="2000" b="1" dirty="0">
              <a:solidFill>
                <a:schemeClr val="bg1"/>
              </a:solidFill>
              <a:sym typeface="宋体" panose="02010600030101010101" pitchFamily="2" charset="-122"/>
            </a:endParaRPr>
          </a:p>
        </p:txBody>
      </p:sp>
      <p:pic>
        <p:nvPicPr>
          <p:cNvPr id="69635" name="图片 4"/>
          <p:cNvPicPr>
            <a:picLocks noChangeAspect="1"/>
          </p:cNvPicPr>
          <p:nvPr/>
        </p:nvPicPr>
        <p:blipFill>
          <a:blip r:embed="rId1"/>
          <a:stretch>
            <a:fillRect/>
          </a:stretch>
        </p:blipFill>
        <p:spPr>
          <a:xfrm>
            <a:off x="1631950" y="2311400"/>
            <a:ext cx="3989388" cy="2832100"/>
          </a:xfrm>
          <a:prstGeom prst="rect">
            <a:avLst/>
          </a:prstGeom>
          <a:noFill/>
          <a:ln w="9525">
            <a:noFill/>
          </a:ln>
        </p:spPr>
      </p:pic>
      <p:sp>
        <p:nvSpPr>
          <p:cNvPr id="69636" name="矩形 5"/>
          <p:cNvSpPr/>
          <p:nvPr/>
        </p:nvSpPr>
        <p:spPr>
          <a:xfrm>
            <a:off x="5880100" y="2311400"/>
            <a:ext cx="4319588" cy="2749550"/>
          </a:xfrm>
          <a:prstGeom prst="roundRect">
            <a:avLst>
              <a:gd name="adj" fmla="val 16667"/>
            </a:avLst>
          </a:prstGeom>
          <a:noFill/>
          <a:ln w="19050" cap="flat" cmpd="sng">
            <a:solidFill>
              <a:srgbClr val="C00000"/>
            </a:solidFill>
            <a:prstDash val="solid"/>
            <a:headEnd type="none" w="med" len="med"/>
            <a:tailEnd type="none" w="med" len="med"/>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just" defTabSz="914400" eaLnBrk="1" hangingPunct="1">
              <a:lnSpc>
                <a:spcPct val="130000"/>
              </a:lnSpc>
              <a:spcBef>
                <a:spcPts val="600"/>
              </a:spcBef>
              <a:buNone/>
            </a:pPr>
            <a:r>
              <a:rPr lang="en-US" altLang="zh-CN" sz="1400" dirty="0">
                <a:solidFill>
                  <a:srgbClr val="000000"/>
                </a:solidFill>
              </a:rPr>
              <a:t>        《</a:t>
            </a:r>
            <a:r>
              <a:rPr lang="zh-CN" altLang="en-US" sz="1400" dirty="0">
                <a:solidFill>
                  <a:srgbClr val="000000"/>
                </a:solidFill>
              </a:rPr>
              <a:t>最高人民法院、最高人民检察院关于办理危害生产安全刑事案件适用法律若干问题的解释</a:t>
            </a:r>
            <a:r>
              <a:rPr lang="en-US" altLang="zh-CN" sz="1400" dirty="0">
                <a:solidFill>
                  <a:srgbClr val="000000"/>
                </a:solidFill>
              </a:rPr>
              <a:t>》</a:t>
            </a:r>
            <a:r>
              <a:rPr lang="zh-CN" altLang="en-US" sz="1400" dirty="0">
                <a:solidFill>
                  <a:srgbClr val="000000"/>
                </a:solidFill>
              </a:rPr>
              <a:t>已于</a:t>
            </a:r>
            <a:r>
              <a:rPr lang="en-US" altLang="zh-CN" sz="1400" dirty="0">
                <a:solidFill>
                  <a:srgbClr val="000000"/>
                </a:solidFill>
              </a:rPr>
              <a:t>2015</a:t>
            </a:r>
            <a:r>
              <a:rPr lang="zh-CN" altLang="en-US" sz="1400" dirty="0">
                <a:solidFill>
                  <a:srgbClr val="000000"/>
                </a:solidFill>
              </a:rPr>
              <a:t>年</a:t>
            </a:r>
            <a:r>
              <a:rPr lang="en-US" altLang="zh-CN" sz="1400" dirty="0">
                <a:solidFill>
                  <a:srgbClr val="000000"/>
                </a:solidFill>
              </a:rPr>
              <a:t>11</a:t>
            </a:r>
            <a:r>
              <a:rPr lang="zh-CN" altLang="en-US" sz="1400" dirty="0">
                <a:solidFill>
                  <a:srgbClr val="000000"/>
                </a:solidFill>
              </a:rPr>
              <a:t>月</a:t>
            </a:r>
            <a:r>
              <a:rPr lang="en-US" altLang="zh-CN" sz="1400" dirty="0">
                <a:solidFill>
                  <a:srgbClr val="000000"/>
                </a:solidFill>
              </a:rPr>
              <a:t>9</a:t>
            </a:r>
            <a:r>
              <a:rPr lang="zh-CN" altLang="en-US" sz="1400" dirty="0">
                <a:solidFill>
                  <a:srgbClr val="000000"/>
                </a:solidFill>
              </a:rPr>
              <a:t>日由最高人民法院审判委员会第</a:t>
            </a:r>
            <a:r>
              <a:rPr lang="en-US" altLang="zh-CN" sz="1400" dirty="0">
                <a:solidFill>
                  <a:srgbClr val="000000"/>
                </a:solidFill>
              </a:rPr>
              <a:t>1665</a:t>
            </a:r>
            <a:r>
              <a:rPr lang="zh-CN" altLang="en-US" sz="1400" dirty="0">
                <a:solidFill>
                  <a:srgbClr val="000000"/>
                </a:solidFill>
              </a:rPr>
              <a:t>次会议、</a:t>
            </a:r>
            <a:r>
              <a:rPr lang="en-US" altLang="zh-CN" sz="1400" dirty="0">
                <a:solidFill>
                  <a:srgbClr val="000000"/>
                </a:solidFill>
              </a:rPr>
              <a:t>2015</a:t>
            </a:r>
            <a:r>
              <a:rPr lang="zh-CN" altLang="en-US" sz="1400" dirty="0">
                <a:solidFill>
                  <a:srgbClr val="000000"/>
                </a:solidFill>
              </a:rPr>
              <a:t>年</a:t>
            </a:r>
            <a:r>
              <a:rPr lang="en-US" altLang="zh-CN" sz="1400" dirty="0">
                <a:solidFill>
                  <a:srgbClr val="000000"/>
                </a:solidFill>
              </a:rPr>
              <a:t>12</a:t>
            </a:r>
            <a:r>
              <a:rPr lang="zh-CN" altLang="en-US" sz="1400" dirty="0">
                <a:solidFill>
                  <a:srgbClr val="000000"/>
                </a:solidFill>
              </a:rPr>
              <a:t>月</a:t>
            </a:r>
            <a:r>
              <a:rPr lang="en-US" altLang="zh-CN" sz="1400" dirty="0">
                <a:solidFill>
                  <a:srgbClr val="000000"/>
                </a:solidFill>
              </a:rPr>
              <a:t>9</a:t>
            </a:r>
            <a:r>
              <a:rPr lang="zh-CN" altLang="en-US" sz="1400" dirty="0">
                <a:solidFill>
                  <a:srgbClr val="000000"/>
                </a:solidFill>
              </a:rPr>
              <a:t>日由最高人民检察院第十二届检察委员会第</a:t>
            </a:r>
            <a:r>
              <a:rPr lang="en-US" altLang="zh-CN" sz="1400" dirty="0">
                <a:solidFill>
                  <a:srgbClr val="000000"/>
                </a:solidFill>
              </a:rPr>
              <a:t>44</a:t>
            </a:r>
            <a:r>
              <a:rPr lang="zh-CN" altLang="en-US" sz="1400" dirty="0">
                <a:solidFill>
                  <a:srgbClr val="000000"/>
                </a:solidFill>
              </a:rPr>
              <a:t>次会议通过，现予公布，</a:t>
            </a:r>
            <a:r>
              <a:rPr lang="zh-CN" altLang="en-US" sz="1400" b="1" dirty="0">
                <a:solidFill>
                  <a:srgbClr val="C00000"/>
                </a:solidFill>
              </a:rPr>
              <a:t>自</a:t>
            </a:r>
            <a:r>
              <a:rPr lang="en-US" altLang="zh-CN" sz="1400" b="1" dirty="0">
                <a:solidFill>
                  <a:srgbClr val="C00000"/>
                </a:solidFill>
              </a:rPr>
              <a:t>2015</a:t>
            </a:r>
            <a:r>
              <a:rPr lang="zh-CN" altLang="en-US" sz="1400" b="1" dirty="0">
                <a:solidFill>
                  <a:srgbClr val="C00000"/>
                </a:solidFill>
              </a:rPr>
              <a:t>年</a:t>
            </a:r>
            <a:r>
              <a:rPr lang="en-US" altLang="zh-CN" sz="1400" b="1" dirty="0">
                <a:solidFill>
                  <a:srgbClr val="C00000"/>
                </a:solidFill>
              </a:rPr>
              <a:t>12</a:t>
            </a:r>
            <a:r>
              <a:rPr lang="zh-CN" altLang="en-US" sz="1400" b="1" dirty="0">
                <a:solidFill>
                  <a:srgbClr val="C00000"/>
                </a:solidFill>
              </a:rPr>
              <a:t>月</a:t>
            </a:r>
            <a:r>
              <a:rPr lang="en-US" altLang="zh-CN" sz="1400" b="1" dirty="0">
                <a:solidFill>
                  <a:srgbClr val="C00000"/>
                </a:solidFill>
              </a:rPr>
              <a:t>16</a:t>
            </a:r>
            <a:r>
              <a:rPr lang="zh-CN" altLang="en-US" sz="1400" b="1" dirty="0">
                <a:solidFill>
                  <a:srgbClr val="C00000"/>
                </a:solidFill>
              </a:rPr>
              <a:t>日起施行</a:t>
            </a:r>
            <a:r>
              <a:rPr lang="zh-CN" altLang="en-US" sz="1400" dirty="0">
                <a:solidFill>
                  <a:srgbClr val="000000"/>
                </a:solidFill>
              </a:rPr>
              <a:t>。</a:t>
            </a:r>
            <a:endParaRPr lang="zh-CN" altLang="en-US" sz="1400" dirty="0">
              <a:solidFill>
                <a:srgbClr val="000000"/>
              </a:solidFill>
            </a:endParaRPr>
          </a:p>
          <a:p>
            <a:pPr marL="0" lvl="0" indent="0" algn="r" defTabSz="914400" eaLnBrk="1" hangingPunct="1">
              <a:lnSpc>
                <a:spcPct val="130000"/>
              </a:lnSpc>
              <a:spcBef>
                <a:spcPts val="600"/>
              </a:spcBef>
              <a:buNone/>
            </a:pPr>
            <a:r>
              <a:rPr lang="zh-CN" altLang="en-US" sz="1400" dirty="0">
                <a:solidFill>
                  <a:srgbClr val="000000"/>
                </a:solidFill>
              </a:rPr>
              <a:t>　　最高人民法院 最高人民检察院</a:t>
            </a:r>
            <a:endParaRPr lang="zh-CN" altLang="en-US" sz="1400" dirty="0">
              <a:solidFill>
                <a:srgbClr val="000000"/>
              </a:solidFill>
            </a:endParaRPr>
          </a:p>
          <a:p>
            <a:pPr marL="0" lvl="0" indent="0" algn="r" defTabSz="914400" eaLnBrk="1" hangingPunct="1">
              <a:lnSpc>
                <a:spcPct val="130000"/>
              </a:lnSpc>
              <a:spcBef>
                <a:spcPts val="600"/>
              </a:spcBef>
              <a:buNone/>
            </a:pPr>
            <a:r>
              <a:rPr lang="zh-CN" altLang="en-US" sz="1400" dirty="0">
                <a:solidFill>
                  <a:srgbClr val="000000"/>
                </a:solidFill>
              </a:rPr>
              <a:t>　　</a:t>
            </a:r>
            <a:r>
              <a:rPr lang="en-US" altLang="zh-CN" sz="1400" dirty="0">
                <a:solidFill>
                  <a:srgbClr val="000000"/>
                </a:solidFill>
              </a:rPr>
              <a:t>2015</a:t>
            </a:r>
            <a:r>
              <a:rPr lang="zh-CN" altLang="en-US" sz="1400" dirty="0">
                <a:solidFill>
                  <a:srgbClr val="000000"/>
                </a:solidFill>
              </a:rPr>
              <a:t>年</a:t>
            </a:r>
            <a:r>
              <a:rPr lang="en-US" altLang="zh-CN" sz="1400" dirty="0">
                <a:solidFill>
                  <a:srgbClr val="000000"/>
                </a:solidFill>
              </a:rPr>
              <a:t>12</a:t>
            </a:r>
            <a:r>
              <a:rPr lang="zh-CN" altLang="en-US" sz="1400" dirty="0">
                <a:solidFill>
                  <a:srgbClr val="000000"/>
                </a:solidFill>
              </a:rPr>
              <a:t>月</a:t>
            </a:r>
            <a:r>
              <a:rPr lang="en-US" altLang="zh-CN" sz="1400" dirty="0">
                <a:solidFill>
                  <a:srgbClr val="000000"/>
                </a:solidFill>
              </a:rPr>
              <a:t>14</a:t>
            </a:r>
            <a:r>
              <a:rPr lang="zh-CN" altLang="en-US" sz="1400" dirty="0">
                <a:solidFill>
                  <a:srgbClr val="000000"/>
                </a:solidFill>
              </a:rPr>
              <a:t>日</a:t>
            </a:r>
            <a:endParaRPr lang="zh-CN" altLang="en-US" sz="1400" dirty="0">
              <a:solidFill>
                <a:srgbClr val="000000"/>
              </a:solidFill>
            </a:endParaRP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1682" name="组合 4"/>
          <p:cNvGrpSpPr/>
          <p:nvPr/>
        </p:nvGrpSpPr>
        <p:grpSpPr>
          <a:xfrm>
            <a:off x="2813050" y="2392363"/>
            <a:ext cx="6883400" cy="2693987"/>
            <a:chOff x="1288307" y="1677860"/>
            <a:chExt cx="10078386" cy="3991630"/>
          </a:xfrm>
        </p:grpSpPr>
        <p:grpSp>
          <p:nvGrpSpPr>
            <p:cNvPr id="71685" name="组合 5"/>
            <p:cNvGrpSpPr/>
            <p:nvPr/>
          </p:nvGrpSpPr>
          <p:grpSpPr>
            <a:xfrm>
              <a:off x="1288307" y="1718235"/>
              <a:ext cx="2979827" cy="720000"/>
              <a:chOff x="1411868" y="994727"/>
              <a:chExt cx="2979827" cy="720000"/>
            </a:xfrm>
          </p:grpSpPr>
          <p:sp>
            <p:nvSpPr>
              <p:cNvPr id="25" name="矩形 24"/>
              <p:cNvSpPr/>
              <p:nvPr/>
            </p:nvSpPr>
            <p:spPr>
              <a:xfrm>
                <a:off x="2357880" y="994339"/>
                <a:ext cx="2033807" cy="719764"/>
              </a:xfrm>
              <a:prstGeom prst="rect">
                <a:avLst/>
              </a:prstGeom>
              <a:solidFill>
                <a:srgbClr val="C0392B"/>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企业负责人</a:t>
                </a:r>
                <a:endPar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1701" name="组合 25"/>
              <p:cNvGrpSpPr/>
              <p:nvPr/>
            </p:nvGrpSpPr>
            <p:grpSpPr>
              <a:xfrm>
                <a:off x="1411868" y="994727"/>
                <a:ext cx="648000" cy="720000"/>
                <a:chOff x="3138133" y="0"/>
                <a:chExt cx="503238" cy="534988"/>
              </a:xfrm>
            </p:grpSpPr>
            <p:sp>
              <p:nvSpPr>
                <p:cNvPr id="27" name="Oval 414"/>
                <p:cNvSpPr>
                  <a:spLocks noChangeArrowheads="1"/>
                </p:cNvSpPr>
                <p:nvPr/>
              </p:nvSpPr>
              <p:spPr bwMode="auto">
                <a:xfrm>
                  <a:off x="3282541" y="-288"/>
                  <a:ext cx="211197" cy="211479"/>
                </a:xfrm>
                <a:prstGeom prst="ellipse">
                  <a:avLst/>
                </a:pr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Rectangle 415"/>
                <p:cNvSpPr>
                  <a:spLocks noChangeArrowheads="1"/>
                </p:cNvSpPr>
                <p:nvPr/>
              </p:nvSpPr>
              <p:spPr bwMode="auto">
                <a:xfrm>
                  <a:off x="3365575" y="251388"/>
                  <a:ext cx="45128" cy="24469"/>
                </a:xfrm>
                <a:prstGeom prst="rect">
                  <a:avLst/>
                </a:pr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Freeform 416"/>
                <p:cNvSpPr/>
                <p:nvPr/>
              </p:nvSpPr>
              <p:spPr bwMode="auto">
                <a:xfrm>
                  <a:off x="3365575" y="286343"/>
                  <a:ext cx="45128" cy="89136"/>
                </a:xfrm>
                <a:custGeom>
                  <a:avLst/>
                  <a:gdLst>
                    <a:gd name="T0" fmla="*/ 15 w 29"/>
                    <a:gd name="T1" fmla="*/ 56 h 56"/>
                    <a:gd name="T2" fmla="*/ 29 w 29"/>
                    <a:gd name="T3" fmla="*/ 38 h 56"/>
                    <a:gd name="T4" fmla="*/ 29 w 29"/>
                    <a:gd name="T5" fmla="*/ 0 h 56"/>
                    <a:gd name="T6" fmla="*/ 0 w 29"/>
                    <a:gd name="T7" fmla="*/ 0 h 56"/>
                    <a:gd name="T8" fmla="*/ 0 w 29"/>
                    <a:gd name="T9" fmla="*/ 38 h 56"/>
                    <a:gd name="T10" fmla="*/ 15 w 29"/>
                    <a:gd name="T11" fmla="*/ 56 h 56"/>
                  </a:gdLst>
                  <a:ahLst/>
                  <a:cxnLst>
                    <a:cxn ang="0">
                      <a:pos x="T0" y="T1"/>
                    </a:cxn>
                    <a:cxn ang="0">
                      <a:pos x="T2" y="T3"/>
                    </a:cxn>
                    <a:cxn ang="0">
                      <a:pos x="T4" y="T5"/>
                    </a:cxn>
                    <a:cxn ang="0">
                      <a:pos x="T6" y="T7"/>
                    </a:cxn>
                    <a:cxn ang="0">
                      <a:pos x="T8" y="T9"/>
                    </a:cxn>
                    <a:cxn ang="0">
                      <a:pos x="T10" y="T11"/>
                    </a:cxn>
                  </a:cxnLst>
                  <a:rect l="0" t="0" r="r" b="b"/>
                  <a:pathLst>
                    <a:path w="29" h="56">
                      <a:moveTo>
                        <a:pt x="15" y="56"/>
                      </a:moveTo>
                      <a:lnTo>
                        <a:pt x="29" y="38"/>
                      </a:lnTo>
                      <a:lnTo>
                        <a:pt x="29" y="0"/>
                      </a:lnTo>
                      <a:lnTo>
                        <a:pt x="0" y="0"/>
                      </a:lnTo>
                      <a:lnTo>
                        <a:pt x="0" y="38"/>
                      </a:lnTo>
                      <a:lnTo>
                        <a:pt x="15" y="56"/>
                      </a:lnTo>
                      <a:close/>
                    </a:path>
                  </a:pathLst>
                </a:cu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Freeform 417"/>
                <p:cNvSpPr>
                  <a:spLocks noEditPoints="1"/>
                </p:cNvSpPr>
                <p:nvPr/>
              </p:nvSpPr>
              <p:spPr bwMode="auto">
                <a:xfrm>
                  <a:off x="3138133" y="258379"/>
                  <a:ext cx="503622" cy="276145"/>
                </a:xfrm>
                <a:custGeom>
                  <a:avLst/>
                  <a:gdLst>
                    <a:gd name="T0" fmla="*/ 122 w 171"/>
                    <a:gd name="T1" fmla="*/ 0 h 94"/>
                    <a:gd name="T2" fmla="*/ 85 w 171"/>
                    <a:gd name="T3" fmla="*/ 48 h 94"/>
                    <a:gd name="T4" fmla="*/ 48 w 171"/>
                    <a:gd name="T5" fmla="*/ 0 h 94"/>
                    <a:gd name="T6" fmla="*/ 0 w 171"/>
                    <a:gd name="T7" fmla="*/ 49 h 94"/>
                    <a:gd name="T8" fmla="*/ 0 w 171"/>
                    <a:gd name="T9" fmla="*/ 94 h 94"/>
                    <a:gd name="T10" fmla="*/ 171 w 171"/>
                    <a:gd name="T11" fmla="*/ 94 h 94"/>
                    <a:gd name="T12" fmla="*/ 171 w 171"/>
                    <a:gd name="T13" fmla="*/ 49 h 94"/>
                    <a:gd name="T14" fmla="*/ 122 w 171"/>
                    <a:gd name="T15" fmla="*/ 0 h 94"/>
                    <a:gd name="T16" fmla="*/ 85 w 171"/>
                    <a:gd name="T17" fmla="*/ 75 h 94"/>
                    <a:gd name="T18" fmla="*/ 81 w 171"/>
                    <a:gd name="T19" fmla="*/ 71 h 94"/>
                    <a:gd name="T20" fmla="*/ 85 w 171"/>
                    <a:gd name="T21" fmla="*/ 66 h 94"/>
                    <a:gd name="T22" fmla="*/ 90 w 171"/>
                    <a:gd name="T23" fmla="*/ 71 h 94"/>
                    <a:gd name="T24" fmla="*/ 85 w 171"/>
                    <a:gd name="T2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94">
                      <a:moveTo>
                        <a:pt x="122" y="0"/>
                      </a:moveTo>
                      <a:cubicBezTo>
                        <a:pt x="85" y="48"/>
                        <a:pt x="85" y="48"/>
                        <a:pt x="85" y="48"/>
                      </a:cubicBezTo>
                      <a:cubicBezTo>
                        <a:pt x="48" y="0"/>
                        <a:pt x="48" y="0"/>
                        <a:pt x="48" y="0"/>
                      </a:cubicBezTo>
                      <a:cubicBezTo>
                        <a:pt x="24" y="5"/>
                        <a:pt x="0" y="17"/>
                        <a:pt x="0" y="49"/>
                      </a:cubicBezTo>
                      <a:cubicBezTo>
                        <a:pt x="0" y="94"/>
                        <a:pt x="0" y="94"/>
                        <a:pt x="0" y="94"/>
                      </a:cubicBezTo>
                      <a:cubicBezTo>
                        <a:pt x="171" y="94"/>
                        <a:pt x="171" y="94"/>
                        <a:pt x="171" y="94"/>
                      </a:cubicBezTo>
                      <a:cubicBezTo>
                        <a:pt x="171" y="49"/>
                        <a:pt x="171" y="49"/>
                        <a:pt x="171" y="49"/>
                      </a:cubicBezTo>
                      <a:cubicBezTo>
                        <a:pt x="171" y="17"/>
                        <a:pt x="146" y="5"/>
                        <a:pt x="122" y="0"/>
                      </a:cubicBezTo>
                      <a:close/>
                      <a:moveTo>
                        <a:pt x="85" y="75"/>
                      </a:moveTo>
                      <a:cubicBezTo>
                        <a:pt x="83" y="75"/>
                        <a:pt x="81" y="73"/>
                        <a:pt x="81" y="71"/>
                      </a:cubicBezTo>
                      <a:cubicBezTo>
                        <a:pt x="81" y="68"/>
                        <a:pt x="83" y="66"/>
                        <a:pt x="85" y="66"/>
                      </a:cubicBezTo>
                      <a:cubicBezTo>
                        <a:pt x="88" y="66"/>
                        <a:pt x="90" y="68"/>
                        <a:pt x="90" y="71"/>
                      </a:cubicBezTo>
                      <a:cubicBezTo>
                        <a:pt x="90" y="73"/>
                        <a:pt x="88" y="75"/>
                        <a:pt x="85" y="75"/>
                      </a:cubicBezTo>
                      <a:close/>
                    </a:path>
                  </a:pathLst>
                </a:cu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1686" name="组合 6"/>
            <p:cNvGrpSpPr/>
            <p:nvPr/>
          </p:nvGrpSpPr>
          <p:grpSpPr>
            <a:xfrm>
              <a:off x="1288307" y="2795320"/>
              <a:ext cx="3000357" cy="720000"/>
              <a:chOff x="1391338" y="2224162"/>
              <a:chExt cx="3000357" cy="720000"/>
            </a:xfrm>
          </p:grpSpPr>
          <p:sp>
            <p:nvSpPr>
              <p:cNvPr id="21" name="矩形 20"/>
              <p:cNvSpPr/>
              <p:nvPr/>
            </p:nvSpPr>
            <p:spPr>
              <a:xfrm>
                <a:off x="2355944" y="2223981"/>
                <a:ext cx="2036131" cy="719764"/>
              </a:xfrm>
              <a:prstGeom prst="rect">
                <a:avLst/>
              </a:prstGeom>
              <a:solidFill>
                <a:srgbClr val="EA9C1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部门主管</a:t>
                </a:r>
                <a:endPar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21"/>
              <p:cNvGrpSpPr/>
              <p:nvPr/>
            </p:nvGrpSpPr>
            <p:grpSpPr>
              <a:xfrm>
                <a:off x="1391338" y="2224162"/>
                <a:ext cx="648000" cy="720000"/>
                <a:chOff x="1276332" y="2338131"/>
                <a:chExt cx="760413" cy="812800"/>
              </a:xfrm>
              <a:solidFill>
                <a:srgbClr val="EA9C12"/>
              </a:solidFill>
            </p:grpSpPr>
            <p:sp>
              <p:nvSpPr>
                <p:cNvPr id="23" name="Oval 444"/>
                <p:cNvSpPr>
                  <a:spLocks noChangeArrowheads="1"/>
                </p:cNvSpPr>
                <p:nvPr/>
              </p:nvSpPr>
              <p:spPr bwMode="auto">
                <a:xfrm>
                  <a:off x="1496995" y="2338131"/>
                  <a:ext cx="317500" cy="320675"/>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1687" name="组合 7"/>
            <p:cNvGrpSpPr/>
            <p:nvPr/>
          </p:nvGrpSpPr>
          <p:grpSpPr>
            <a:xfrm>
              <a:off x="1288307" y="3872405"/>
              <a:ext cx="3000357" cy="720000"/>
              <a:chOff x="1391338" y="3417538"/>
              <a:chExt cx="3000357" cy="720000"/>
            </a:xfrm>
          </p:grpSpPr>
          <p:sp>
            <p:nvSpPr>
              <p:cNvPr id="17" name="矩形 16"/>
              <p:cNvSpPr/>
              <p:nvPr/>
            </p:nvSpPr>
            <p:spPr>
              <a:xfrm>
                <a:off x="2355944" y="3417566"/>
                <a:ext cx="2036131" cy="719764"/>
              </a:xfrm>
              <a:prstGeom prst="rect">
                <a:avLst/>
              </a:prstGeom>
              <a:solidFill>
                <a:srgbClr val="2980B9"/>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班组长</a:t>
                </a:r>
                <a:endPar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1695" name="组合 17"/>
              <p:cNvGrpSpPr/>
              <p:nvPr/>
            </p:nvGrpSpPr>
            <p:grpSpPr>
              <a:xfrm>
                <a:off x="1391338" y="3417538"/>
                <a:ext cx="648000" cy="720000"/>
                <a:chOff x="1276332" y="2338131"/>
                <a:chExt cx="760413" cy="812800"/>
              </a:xfrm>
            </p:grpSpPr>
            <p:sp>
              <p:nvSpPr>
                <p:cNvPr id="19" name="Oval 444"/>
                <p:cNvSpPr>
                  <a:spLocks noChangeArrowheads="1"/>
                </p:cNvSpPr>
                <p:nvPr/>
              </p:nvSpPr>
              <p:spPr bwMode="auto">
                <a:xfrm>
                  <a:off x="1497266" y="2338163"/>
                  <a:ext cx="316398" cy="321297"/>
                </a:xfrm>
                <a:prstGeom prst="ellipse">
                  <a:avLst/>
                </a:prstGeom>
                <a:solidFill>
                  <a:srgbClr val="2980B9"/>
                </a:solidFill>
                <a:ln>
                  <a:solidFill>
                    <a:srgbClr val="2980B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Freeform 445"/>
                <p:cNvSpPr/>
                <p:nvPr/>
              </p:nvSpPr>
              <p:spPr bwMode="auto">
                <a:xfrm>
                  <a:off x="1276332" y="2717877"/>
                  <a:ext cx="760994" cy="432820"/>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solidFill>
                  <a:srgbClr val="2980B9"/>
                </a:solidFill>
                <a:ln>
                  <a:solidFill>
                    <a:srgbClr val="2980B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1688" name="组合 8"/>
            <p:cNvGrpSpPr/>
            <p:nvPr/>
          </p:nvGrpSpPr>
          <p:grpSpPr>
            <a:xfrm>
              <a:off x="1288307" y="4949490"/>
              <a:ext cx="3000357" cy="720000"/>
              <a:chOff x="1391338" y="4498729"/>
              <a:chExt cx="3000357" cy="720000"/>
            </a:xfrm>
          </p:grpSpPr>
          <p:sp>
            <p:nvSpPr>
              <p:cNvPr id="13" name="矩形 12"/>
              <p:cNvSpPr/>
              <p:nvPr/>
            </p:nvSpPr>
            <p:spPr>
              <a:xfrm>
                <a:off x="2355944" y="4498965"/>
                <a:ext cx="2036131" cy="719764"/>
              </a:xfrm>
              <a:prstGeom prst="rect">
                <a:avLst/>
              </a:prstGeom>
              <a:solidFill>
                <a:srgbClr val="16A085"/>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一线员工</a:t>
                </a:r>
                <a:endPar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1" name="组合 13"/>
              <p:cNvGrpSpPr/>
              <p:nvPr/>
            </p:nvGrpSpPr>
            <p:grpSpPr>
              <a:xfrm>
                <a:off x="1391338" y="4498729"/>
                <a:ext cx="648000" cy="720000"/>
                <a:chOff x="1276332" y="2338131"/>
                <a:chExt cx="760413" cy="812800"/>
              </a:xfrm>
              <a:solidFill>
                <a:srgbClr val="16A085"/>
              </a:solidFill>
            </p:grpSpPr>
            <p:sp>
              <p:nvSpPr>
                <p:cNvPr id="15" name="Oval 444"/>
                <p:cNvSpPr>
                  <a:spLocks noChangeArrowheads="1"/>
                </p:cNvSpPr>
                <p:nvPr/>
              </p:nvSpPr>
              <p:spPr bwMode="auto">
                <a:xfrm>
                  <a:off x="1496995" y="2338131"/>
                  <a:ext cx="317500" cy="320675"/>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10" name="AutoShape 5"/>
            <p:cNvSpPr>
              <a:spLocks noChangeArrowheads="1"/>
            </p:cNvSpPr>
            <p:nvPr/>
          </p:nvSpPr>
          <p:spPr bwMode="auto">
            <a:xfrm>
              <a:off x="4795753" y="1960120"/>
              <a:ext cx="527627" cy="3516492"/>
            </a:xfrm>
            <a:prstGeom prst="notchedRightArrow">
              <a:avLst>
                <a:gd name="adj1" fmla="val 81435"/>
                <a:gd name="adj2" fmla="val 100000"/>
              </a:avLst>
            </a:prstGeom>
            <a:solidFill>
              <a:srgbClr val="C00000"/>
            </a:solidFill>
            <a:ln w="6350">
              <a:noFill/>
              <a:miter lim="800000"/>
            </a:ln>
            <a:effectLst/>
          </p:spPr>
          <p:txBody>
            <a:bodyPr wrap="none" lIns="0" tIns="0" rIns="0" bIns="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1690" name="矩形 10"/>
            <p:cNvSpPr/>
            <p:nvPr/>
          </p:nvSpPr>
          <p:spPr>
            <a:xfrm>
              <a:off x="6037583" y="1677860"/>
              <a:ext cx="5329110" cy="232394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200000"/>
                </a:lnSpc>
                <a:spcBef>
                  <a:spcPct val="0"/>
                </a:spcBef>
                <a:buNone/>
              </a:pPr>
              <a:r>
                <a:rPr lang="zh-CN" altLang="en-US" sz="2400" dirty="0">
                  <a:solidFill>
                    <a:srgbClr val="262626"/>
                  </a:solidFill>
                </a:rPr>
                <a:t>都有可能</a:t>
              </a:r>
              <a:endParaRPr lang="en-US" altLang="zh-CN" sz="2400" dirty="0">
                <a:solidFill>
                  <a:srgbClr val="262626"/>
                </a:solidFill>
              </a:endParaRPr>
            </a:p>
            <a:p>
              <a:pPr marL="0" lvl="0" indent="0" algn="ctr" defTabSz="914400" eaLnBrk="1" hangingPunct="1">
                <a:lnSpc>
                  <a:spcPct val="200000"/>
                </a:lnSpc>
                <a:spcBef>
                  <a:spcPct val="0"/>
                </a:spcBef>
                <a:buNone/>
              </a:pPr>
              <a:r>
                <a:rPr lang="zh-CN" altLang="en-US" sz="2400" b="1" dirty="0">
                  <a:solidFill>
                    <a:srgbClr val="C0392B"/>
                  </a:solidFill>
                </a:rPr>
                <a:t>犯重大责任事故罪</a:t>
              </a:r>
              <a:endParaRPr lang="zh-CN" altLang="en-US" sz="2400" b="1" dirty="0">
                <a:solidFill>
                  <a:srgbClr val="C0392B"/>
                </a:solidFill>
              </a:endParaRPr>
            </a:p>
          </p:txBody>
        </p:sp>
        <p:sp>
          <p:nvSpPr>
            <p:cNvPr id="71691" name="矩形 11"/>
            <p:cNvSpPr/>
            <p:nvPr/>
          </p:nvSpPr>
          <p:spPr>
            <a:xfrm>
              <a:off x="6783152" y="4284495"/>
              <a:ext cx="3837968" cy="1229714"/>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600" b="1" dirty="0">
                  <a:solidFill>
                    <a:srgbClr val="000000"/>
                  </a:solidFill>
                </a:rPr>
                <a:t>违章作业</a:t>
              </a:r>
              <a:endParaRPr lang="en-US" altLang="zh-CN" sz="1600" b="1" dirty="0">
                <a:solidFill>
                  <a:srgbClr val="000000"/>
                </a:solidFill>
              </a:endParaRPr>
            </a:p>
            <a:p>
              <a:pPr marL="0" lvl="0" indent="0" algn="ctr" defTabSz="914400" eaLnBrk="1" hangingPunct="1">
                <a:lnSpc>
                  <a:spcPct val="150000"/>
                </a:lnSpc>
                <a:spcBef>
                  <a:spcPct val="0"/>
                </a:spcBef>
                <a:buNone/>
              </a:pPr>
              <a:r>
                <a:rPr lang="zh-CN" altLang="en-US" sz="1600" b="1" dirty="0">
                  <a:solidFill>
                    <a:srgbClr val="000000"/>
                  </a:solidFill>
                </a:rPr>
                <a:t>更多适用于主要是一线员工</a:t>
              </a:r>
              <a:endParaRPr lang="zh-CN" altLang="en-US" sz="1600" b="1" dirty="0">
                <a:solidFill>
                  <a:srgbClr val="000000"/>
                </a:solidFill>
              </a:endParaRPr>
            </a:p>
          </p:txBody>
        </p:sp>
      </p:grpSp>
      <p:sp>
        <p:nvSpPr>
          <p:cNvPr id="71683" name="矩形 20"/>
          <p:cNvSpPr/>
          <p:nvPr/>
        </p:nvSpPr>
        <p:spPr>
          <a:xfrm>
            <a:off x="2589213" y="5384800"/>
            <a:ext cx="6321425" cy="4603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lnSpc>
                <a:spcPct val="150000"/>
              </a:lnSpc>
              <a:spcBef>
                <a:spcPct val="0"/>
              </a:spcBef>
              <a:buNone/>
            </a:pPr>
            <a:r>
              <a:rPr lang="en-US" altLang="zh-CN" sz="1600" b="1" dirty="0">
                <a:solidFill>
                  <a:srgbClr val="262626"/>
                </a:solidFill>
              </a:rPr>
              <a:t>【</a:t>
            </a:r>
            <a:r>
              <a:rPr lang="zh-CN" altLang="en-US" sz="1600" b="1" dirty="0">
                <a:solidFill>
                  <a:srgbClr val="262626"/>
                </a:solidFill>
              </a:rPr>
              <a:t>重大责任事故罪</a:t>
            </a:r>
            <a:r>
              <a:rPr lang="en-US" altLang="zh-CN" sz="1600" b="1" dirty="0">
                <a:solidFill>
                  <a:srgbClr val="262626"/>
                </a:solidFill>
              </a:rPr>
              <a:t>】</a:t>
            </a:r>
            <a:r>
              <a:rPr lang="zh-CN" altLang="en-US" sz="1600" b="1" dirty="0">
                <a:solidFill>
                  <a:srgbClr val="262626"/>
                </a:solidFill>
              </a:rPr>
              <a:t>在生产、作业中违反有关安全管理的规定</a:t>
            </a:r>
            <a:endParaRPr lang="zh-CN" altLang="en-US" sz="1600" b="1" dirty="0">
              <a:solidFill>
                <a:srgbClr val="262626"/>
              </a:solidFill>
            </a:endParaRPr>
          </a:p>
        </p:txBody>
      </p:sp>
      <p:sp>
        <p:nvSpPr>
          <p:cNvPr id="71684" name="标题 1"/>
          <p:cNvSpPr>
            <a:spLocks noGrp="1"/>
          </p:cNvSpPr>
          <p:nvPr/>
        </p:nvSpPr>
        <p:spPr>
          <a:xfrm>
            <a:off x="0" y="1095375"/>
            <a:ext cx="12188825"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sym typeface="宋体" panose="02010600030101010101" pitchFamily="2" charset="-122"/>
              </a:rPr>
              <a:t>重大责任事故罪的主体范围</a:t>
            </a:r>
            <a:endParaRPr lang="zh-CN" altLang="en-US" sz="2000" b="1" dirty="0">
              <a:solidFill>
                <a:schemeClr val="bg1"/>
              </a:solidFill>
              <a:sym typeface="宋体" panose="02010600030101010101" pitchFamily="2" charset="-122"/>
            </a:endParaRP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3730" name="组合 2"/>
          <p:cNvGrpSpPr/>
          <p:nvPr/>
        </p:nvGrpSpPr>
        <p:grpSpPr>
          <a:xfrm>
            <a:off x="1958975" y="2349500"/>
            <a:ext cx="8462963" cy="2936875"/>
            <a:chOff x="435348" y="1623587"/>
            <a:chExt cx="11429976" cy="4080257"/>
          </a:xfrm>
        </p:grpSpPr>
        <p:pic>
          <p:nvPicPr>
            <p:cNvPr id="73732" name="Picture 2" descr="http://images.rednet.cn/articleimage/2016/02/23/1015087982.jpg"/>
            <p:cNvPicPr>
              <a:picLocks noChangeAspect="1"/>
            </p:cNvPicPr>
            <p:nvPr/>
          </p:nvPicPr>
          <p:blipFill>
            <a:blip r:embed="rId1"/>
            <a:stretch>
              <a:fillRect/>
            </a:stretch>
          </p:blipFill>
          <p:spPr>
            <a:xfrm>
              <a:off x="435348" y="1623587"/>
              <a:ext cx="3600000" cy="2700000"/>
            </a:xfrm>
            <a:prstGeom prst="rect">
              <a:avLst/>
            </a:prstGeom>
            <a:noFill/>
            <a:ln w="9525">
              <a:noFill/>
            </a:ln>
          </p:spPr>
        </p:pic>
        <p:sp>
          <p:nvSpPr>
            <p:cNvPr id="73733" name="矩形 5"/>
            <p:cNvSpPr/>
            <p:nvPr/>
          </p:nvSpPr>
          <p:spPr>
            <a:xfrm>
              <a:off x="1061635" y="4603933"/>
              <a:ext cx="2408199" cy="511611"/>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en-US" sz="1800" dirty="0">
                  <a:solidFill>
                    <a:srgbClr val="404040"/>
                  </a:solidFill>
                </a:rPr>
                <a:t>未办理动火作业</a:t>
              </a:r>
              <a:endParaRPr lang="zh-CN" altLang="en-US" sz="1800" dirty="0">
                <a:solidFill>
                  <a:srgbClr val="404040"/>
                </a:solidFill>
              </a:endParaRPr>
            </a:p>
          </p:txBody>
        </p:sp>
        <p:sp>
          <p:nvSpPr>
            <p:cNvPr id="73734" name="矩形 6"/>
            <p:cNvSpPr/>
            <p:nvPr/>
          </p:nvSpPr>
          <p:spPr>
            <a:xfrm>
              <a:off x="4855126" y="4603934"/>
              <a:ext cx="2032561" cy="511611"/>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sz="1800" dirty="0">
                  <a:solidFill>
                    <a:srgbClr val="404040"/>
                  </a:solidFill>
                </a:rPr>
                <a:t>      </a:t>
              </a:r>
              <a:r>
                <a:rPr lang="zh-CN" altLang="en-US" sz="1800" dirty="0">
                  <a:solidFill>
                    <a:srgbClr val="404040"/>
                  </a:solidFill>
                </a:rPr>
                <a:t>无证电焊</a:t>
              </a:r>
              <a:endParaRPr lang="zh-CN" altLang="en-US" sz="1800" dirty="0">
                <a:solidFill>
                  <a:srgbClr val="404040"/>
                </a:solidFill>
              </a:endParaRPr>
            </a:p>
          </p:txBody>
        </p:sp>
        <p:pic>
          <p:nvPicPr>
            <p:cNvPr id="73735" name="图片占位符 16"/>
            <p:cNvPicPr>
              <a:picLocks noChangeAspect="1"/>
            </p:cNvPicPr>
            <p:nvPr/>
          </p:nvPicPr>
          <p:blipFill>
            <a:blip r:embed="rId2"/>
            <a:stretch>
              <a:fillRect/>
            </a:stretch>
          </p:blipFill>
          <p:spPr>
            <a:xfrm>
              <a:off x="4249024" y="1623587"/>
              <a:ext cx="3600000" cy="2700000"/>
            </a:xfrm>
            <a:prstGeom prst="rect">
              <a:avLst/>
            </a:prstGeom>
            <a:noFill/>
            <a:ln w="9525">
              <a:noFill/>
            </a:ln>
          </p:spPr>
        </p:pic>
        <p:pic>
          <p:nvPicPr>
            <p:cNvPr id="73736" name="Picture 4" descr="http://www.51benan.com/bbs/data/attachment/album/201310/17/155057ahqudumhufwfgnfh.jpg"/>
            <p:cNvPicPr>
              <a:picLocks noChangeAspect="1"/>
            </p:cNvPicPr>
            <p:nvPr/>
          </p:nvPicPr>
          <p:blipFill>
            <a:blip r:embed="rId3"/>
            <a:stretch>
              <a:fillRect/>
            </a:stretch>
          </p:blipFill>
          <p:spPr>
            <a:xfrm>
              <a:off x="8062701" y="1623587"/>
              <a:ext cx="3600000" cy="2700000"/>
            </a:xfrm>
            <a:prstGeom prst="rect">
              <a:avLst/>
            </a:prstGeom>
            <a:noFill/>
            <a:ln w="9525">
              <a:noFill/>
            </a:ln>
          </p:spPr>
        </p:pic>
        <p:sp>
          <p:nvSpPr>
            <p:cNvPr id="73737" name="矩形 9"/>
            <p:cNvSpPr/>
            <p:nvPr/>
          </p:nvSpPr>
          <p:spPr>
            <a:xfrm>
              <a:off x="7913408" y="4423051"/>
              <a:ext cx="3951916" cy="1280793"/>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800" dirty="0">
                  <a:solidFill>
                    <a:srgbClr val="404040"/>
                  </a:solidFill>
                </a:rPr>
                <a:t>头发必须盘到安全帽内</a:t>
              </a:r>
              <a:endParaRPr lang="en-US" altLang="zh-CN" sz="1800" dirty="0">
                <a:solidFill>
                  <a:srgbClr val="404040"/>
                </a:solidFill>
              </a:endParaRPr>
            </a:p>
            <a:p>
              <a:pPr marL="0" lvl="0" indent="0" algn="ctr" defTabSz="914400" eaLnBrk="1" hangingPunct="1">
                <a:lnSpc>
                  <a:spcPct val="150000"/>
                </a:lnSpc>
                <a:spcBef>
                  <a:spcPct val="0"/>
                </a:spcBef>
                <a:buNone/>
              </a:pPr>
              <a:r>
                <a:rPr lang="zh-CN" altLang="en-US" sz="1800" dirty="0">
                  <a:solidFill>
                    <a:srgbClr val="404040"/>
                  </a:solidFill>
                </a:rPr>
                <a:t>气瓶作业未分开到安全距离</a:t>
              </a:r>
              <a:endParaRPr lang="zh-CN" altLang="en-US" sz="1800" dirty="0">
                <a:solidFill>
                  <a:srgbClr val="404040"/>
                </a:solidFill>
              </a:endParaRPr>
            </a:p>
          </p:txBody>
        </p:sp>
      </p:grpSp>
      <p:sp>
        <p:nvSpPr>
          <p:cNvPr id="73731" name="标题 1"/>
          <p:cNvSpPr>
            <a:spLocks noGrp="1"/>
          </p:cNvSpPr>
          <p:nvPr/>
        </p:nvSpPr>
        <p:spPr>
          <a:xfrm>
            <a:off x="-9525" y="1095375"/>
            <a:ext cx="12218988"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sym typeface="宋体" panose="02010600030101010101" pitchFamily="2" charset="-122"/>
              </a:rPr>
              <a:t>生产、作业中违反有关安全管理规定的情形</a:t>
            </a:r>
            <a:endParaRPr lang="zh-CN" altLang="en-US" sz="2000" b="1" dirty="0">
              <a:solidFill>
                <a:schemeClr val="bg1"/>
              </a:solidFill>
              <a:sym typeface="宋体" panose="02010600030101010101" pitchFamily="2" charset="-122"/>
            </a:endParaRP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5778" name="组合 2"/>
          <p:cNvGrpSpPr/>
          <p:nvPr/>
        </p:nvGrpSpPr>
        <p:grpSpPr>
          <a:xfrm>
            <a:off x="2130425" y="2414588"/>
            <a:ext cx="7997825" cy="3149600"/>
            <a:chOff x="461936" y="1625490"/>
            <a:chExt cx="10963174" cy="4732511"/>
          </a:xfrm>
        </p:grpSpPr>
        <p:grpSp>
          <p:nvGrpSpPr>
            <p:cNvPr id="75780" name="组合 4"/>
            <p:cNvGrpSpPr/>
            <p:nvPr/>
          </p:nvGrpSpPr>
          <p:grpSpPr>
            <a:xfrm>
              <a:off x="1346724" y="1885199"/>
              <a:ext cx="2979827" cy="720000"/>
              <a:chOff x="1411868" y="994727"/>
              <a:chExt cx="2979827" cy="720000"/>
            </a:xfrm>
          </p:grpSpPr>
          <p:sp>
            <p:nvSpPr>
              <p:cNvPr id="6" name="矩形 5"/>
              <p:cNvSpPr/>
              <p:nvPr/>
            </p:nvSpPr>
            <p:spPr>
              <a:xfrm>
                <a:off x="2357178" y="995018"/>
                <a:ext cx="2034650" cy="720373"/>
              </a:xfrm>
              <a:prstGeom prst="rect">
                <a:avLst/>
              </a:prstGeom>
              <a:solidFill>
                <a:srgbClr val="C0392B"/>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企业负责人</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5793" name="组合 6"/>
              <p:cNvGrpSpPr/>
              <p:nvPr/>
            </p:nvGrpSpPr>
            <p:grpSpPr>
              <a:xfrm>
                <a:off x="1411868" y="994727"/>
                <a:ext cx="648000" cy="720000"/>
                <a:chOff x="3138133" y="0"/>
                <a:chExt cx="503238" cy="534988"/>
              </a:xfrm>
            </p:grpSpPr>
            <p:sp>
              <p:nvSpPr>
                <p:cNvPr id="8" name="Oval 414"/>
                <p:cNvSpPr>
                  <a:spLocks noChangeArrowheads="1"/>
                </p:cNvSpPr>
                <p:nvPr/>
              </p:nvSpPr>
              <p:spPr bwMode="auto">
                <a:xfrm>
                  <a:off x="3284156" y="217"/>
                  <a:ext cx="219695" cy="210916"/>
                </a:xfrm>
                <a:prstGeom prst="ellipse">
                  <a:avLst/>
                </a:pr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Rectangle 415"/>
                <p:cNvSpPr>
                  <a:spLocks noChangeArrowheads="1"/>
                </p:cNvSpPr>
                <p:nvPr/>
              </p:nvSpPr>
              <p:spPr bwMode="auto">
                <a:xfrm>
                  <a:off x="3373724" y="251897"/>
                  <a:ext cx="47319" cy="24814"/>
                </a:xfrm>
                <a:prstGeom prst="rect">
                  <a:avLst/>
                </a:pr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Freeform 416"/>
                <p:cNvSpPr/>
                <p:nvPr/>
              </p:nvSpPr>
              <p:spPr bwMode="auto">
                <a:xfrm>
                  <a:off x="3373724" y="287345"/>
                  <a:ext cx="47319" cy="88620"/>
                </a:xfrm>
                <a:custGeom>
                  <a:avLst/>
                  <a:gdLst>
                    <a:gd name="T0" fmla="*/ 15 w 29"/>
                    <a:gd name="T1" fmla="*/ 56 h 56"/>
                    <a:gd name="T2" fmla="*/ 29 w 29"/>
                    <a:gd name="T3" fmla="*/ 38 h 56"/>
                    <a:gd name="T4" fmla="*/ 29 w 29"/>
                    <a:gd name="T5" fmla="*/ 0 h 56"/>
                    <a:gd name="T6" fmla="*/ 0 w 29"/>
                    <a:gd name="T7" fmla="*/ 0 h 56"/>
                    <a:gd name="T8" fmla="*/ 0 w 29"/>
                    <a:gd name="T9" fmla="*/ 38 h 56"/>
                    <a:gd name="T10" fmla="*/ 15 w 29"/>
                    <a:gd name="T11" fmla="*/ 56 h 56"/>
                  </a:gdLst>
                  <a:ahLst/>
                  <a:cxnLst>
                    <a:cxn ang="0">
                      <a:pos x="T0" y="T1"/>
                    </a:cxn>
                    <a:cxn ang="0">
                      <a:pos x="T2" y="T3"/>
                    </a:cxn>
                    <a:cxn ang="0">
                      <a:pos x="T4" y="T5"/>
                    </a:cxn>
                    <a:cxn ang="0">
                      <a:pos x="T6" y="T7"/>
                    </a:cxn>
                    <a:cxn ang="0">
                      <a:pos x="T8" y="T9"/>
                    </a:cxn>
                    <a:cxn ang="0">
                      <a:pos x="T10" y="T11"/>
                    </a:cxn>
                  </a:cxnLst>
                  <a:rect l="0" t="0" r="r" b="b"/>
                  <a:pathLst>
                    <a:path w="29" h="56">
                      <a:moveTo>
                        <a:pt x="15" y="56"/>
                      </a:moveTo>
                      <a:lnTo>
                        <a:pt x="29" y="38"/>
                      </a:lnTo>
                      <a:lnTo>
                        <a:pt x="29" y="0"/>
                      </a:lnTo>
                      <a:lnTo>
                        <a:pt x="0" y="0"/>
                      </a:lnTo>
                      <a:lnTo>
                        <a:pt x="0" y="38"/>
                      </a:lnTo>
                      <a:lnTo>
                        <a:pt x="15" y="56"/>
                      </a:lnTo>
                      <a:close/>
                    </a:path>
                  </a:pathLst>
                </a:cu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Freeform 417"/>
                <p:cNvSpPr>
                  <a:spLocks noEditPoints="1"/>
                </p:cNvSpPr>
                <p:nvPr/>
              </p:nvSpPr>
              <p:spPr bwMode="auto">
                <a:xfrm>
                  <a:off x="3138820" y="258987"/>
                  <a:ext cx="512058" cy="276494"/>
                </a:xfrm>
                <a:custGeom>
                  <a:avLst/>
                  <a:gdLst>
                    <a:gd name="T0" fmla="*/ 122 w 171"/>
                    <a:gd name="T1" fmla="*/ 0 h 94"/>
                    <a:gd name="T2" fmla="*/ 85 w 171"/>
                    <a:gd name="T3" fmla="*/ 48 h 94"/>
                    <a:gd name="T4" fmla="*/ 48 w 171"/>
                    <a:gd name="T5" fmla="*/ 0 h 94"/>
                    <a:gd name="T6" fmla="*/ 0 w 171"/>
                    <a:gd name="T7" fmla="*/ 49 h 94"/>
                    <a:gd name="T8" fmla="*/ 0 w 171"/>
                    <a:gd name="T9" fmla="*/ 94 h 94"/>
                    <a:gd name="T10" fmla="*/ 171 w 171"/>
                    <a:gd name="T11" fmla="*/ 94 h 94"/>
                    <a:gd name="T12" fmla="*/ 171 w 171"/>
                    <a:gd name="T13" fmla="*/ 49 h 94"/>
                    <a:gd name="T14" fmla="*/ 122 w 171"/>
                    <a:gd name="T15" fmla="*/ 0 h 94"/>
                    <a:gd name="T16" fmla="*/ 85 w 171"/>
                    <a:gd name="T17" fmla="*/ 75 h 94"/>
                    <a:gd name="T18" fmla="*/ 81 w 171"/>
                    <a:gd name="T19" fmla="*/ 71 h 94"/>
                    <a:gd name="T20" fmla="*/ 85 w 171"/>
                    <a:gd name="T21" fmla="*/ 66 h 94"/>
                    <a:gd name="T22" fmla="*/ 90 w 171"/>
                    <a:gd name="T23" fmla="*/ 71 h 94"/>
                    <a:gd name="T24" fmla="*/ 85 w 171"/>
                    <a:gd name="T2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94">
                      <a:moveTo>
                        <a:pt x="122" y="0"/>
                      </a:moveTo>
                      <a:cubicBezTo>
                        <a:pt x="85" y="48"/>
                        <a:pt x="85" y="48"/>
                        <a:pt x="85" y="48"/>
                      </a:cubicBezTo>
                      <a:cubicBezTo>
                        <a:pt x="48" y="0"/>
                        <a:pt x="48" y="0"/>
                        <a:pt x="48" y="0"/>
                      </a:cubicBezTo>
                      <a:cubicBezTo>
                        <a:pt x="24" y="5"/>
                        <a:pt x="0" y="17"/>
                        <a:pt x="0" y="49"/>
                      </a:cubicBezTo>
                      <a:cubicBezTo>
                        <a:pt x="0" y="94"/>
                        <a:pt x="0" y="94"/>
                        <a:pt x="0" y="94"/>
                      </a:cubicBezTo>
                      <a:cubicBezTo>
                        <a:pt x="171" y="94"/>
                        <a:pt x="171" y="94"/>
                        <a:pt x="171" y="94"/>
                      </a:cubicBezTo>
                      <a:cubicBezTo>
                        <a:pt x="171" y="49"/>
                        <a:pt x="171" y="49"/>
                        <a:pt x="171" y="49"/>
                      </a:cubicBezTo>
                      <a:cubicBezTo>
                        <a:pt x="171" y="17"/>
                        <a:pt x="146" y="5"/>
                        <a:pt x="122" y="0"/>
                      </a:cubicBezTo>
                      <a:close/>
                      <a:moveTo>
                        <a:pt x="85" y="75"/>
                      </a:moveTo>
                      <a:cubicBezTo>
                        <a:pt x="83" y="75"/>
                        <a:pt x="81" y="73"/>
                        <a:pt x="81" y="71"/>
                      </a:cubicBezTo>
                      <a:cubicBezTo>
                        <a:pt x="81" y="68"/>
                        <a:pt x="83" y="66"/>
                        <a:pt x="85" y="66"/>
                      </a:cubicBezTo>
                      <a:cubicBezTo>
                        <a:pt x="88" y="66"/>
                        <a:pt x="90" y="68"/>
                        <a:pt x="90" y="71"/>
                      </a:cubicBezTo>
                      <a:cubicBezTo>
                        <a:pt x="90" y="73"/>
                        <a:pt x="88" y="75"/>
                        <a:pt x="85" y="75"/>
                      </a:cubicBezTo>
                      <a:close/>
                    </a:path>
                  </a:pathLst>
                </a:cu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5781" name="组合 11"/>
            <p:cNvGrpSpPr/>
            <p:nvPr/>
          </p:nvGrpSpPr>
          <p:grpSpPr>
            <a:xfrm>
              <a:off x="1346724" y="2962284"/>
              <a:ext cx="3000357" cy="720000"/>
              <a:chOff x="1391338" y="2224162"/>
              <a:chExt cx="3000357" cy="720000"/>
            </a:xfrm>
          </p:grpSpPr>
          <p:sp>
            <p:nvSpPr>
              <p:cNvPr id="13" name="矩形 12"/>
              <p:cNvSpPr/>
              <p:nvPr/>
            </p:nvSpPr>
            <p:spPr>
              <a:xfrm>
                <a:off x="2356232" y="2223157"/>
                <a:ext cx="2034651" cy="720373"/>
              </a:xfrm>
              <a:prstGeom prst="rect">
                <a:avLst/>
              </a:prstGeom>
              <a:solidFill>
                <a:srgbClr val="EA9C1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部门主管</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13"/>
              <p:cNvGrpSpPr/>
              <p:nvPr/>
            </p:nvGrpSpPr>
            <p:grpSpPr>
              <a:xfrm>
                <a:off x="1391338" y="2224162"/>
                <a:ext cx="648000" cy="720000"/>
                <a:chOff x="1276332" y="2338131"/>
                <a:chExt cx="760413" cy="812800"/>
              </a:xfrm>
              <a:solidFill>
                <a:srgbClr val="EA9C12"/>
              </a:solidFill>
            </p:grpSpPr>
            <p:sp>
              <p:nvSpPr>
                <p:cNvPr id="15" name="Oval 444"/>
                <p:cNvSpPr>
                  <a:spLocks noChangeArrowheads="1"/>
                </p:cNvSpPr>
                <p:nvPr/>
              </p:nvSpPr>
              <p:spPr bwMode="auto">
                <a:xfrm>
                  <a:off x="1496995" y="2338131"/>
                  <a:ext cx="317500" cy="320675"/>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5782" name="组合 16"/>
            <p:cNvGrpSpPr/>
            <p:nvPr/>
          </p:nvGrpSpPr>
          <p:grpSpPr>
            <a:xfrm>
              <a:off x="1346724" y="4039369"/>
              <a:ext cx="3000357" cy="720000"/>
              <a:chOff x="1391338" y="3417538"/>
              <a:chExt cx="3000357" cy="720000"/>
            </a:xfrm>
          </p:grpSpPr>
          <p:sp>
            <p:nvSpPr>
              <p:cNvPr id="18" name="矩形 17"/>
              <p:cNvSpPr/>
              <p:nvPr/>
            </p:nvSpPr>
            <p:spPr>
              <a:xfrm>
                <a:off x="2356232" y="3417621"/>
                <a:ext cx="2034651" cy="720373"/>
              </a:xfrm>
              <a:prstGeom prst="rect">
                <a:avLst/>
              </a:prstGeom>
              <a:solidFill>
                <a:srgbClr val="2980B9"/>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1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班组长</a:t>
                </a:r>
                <a:endParaRPr kumimoji="0" lang="zh-CN" altLang="en-US" sz="1100" b="0"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5787" name="组合 18"/>
              <p:cNvGrpSpPr/>
              <p:nvPr/>
            </p:nvGrpSpPr>
            <p:grpSpPr>
              <a:xfrm>
                <a:off x="1391338" y="3417538"/>
                <a:ext cx="648000" cy="720000"/>
                <a:chOff x="1276332" y="2338131"/>
                <a:chExt cx="760413" cy="812800"/>
              </a:xfrm>
            </p:grpSpPr>
            <p:sp>
              <p:nvSpPr>
                <p:cNvPr id="20" name="Oval 444"/>
                <p:cNvSpPr>
                  <a:spLocks noChangeArrowheads="1"/>
                </p:cNvSpPr>
                <p:nvPr/>
              </p:nvSpPr>
              <p:spPr bwMode="auto">
                <a:xfrm>
                  <a:off x="1496979" y="2338224"/>
                  <a:ext cx="331968" cy="320440"/>
                </a:xfrm>
                <a:prstGeom prst="ellipse">
                  <a:avLst/>
                </a:prstGeom>
                <a:solidFill>
                  <a:srgbClr val="2980B9"/>
                </a:solidFill>
                <a:ln>
                  <a:solidFill>
                    <a:srgbClr val="2980B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Freeform 445"/>
                <p:cNvSpPr/>
                <p:nvPr/>
              </p:nvSpPr>
              <p:spPr bwMode="auto">
                <a:xfrm>
                  <a:off x="1277370" y="2717906"/>
                  <a:ext cx="773740" cy="433539"/>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solidFill>
                  <a:srgbClr val="2980B9"/>
                </a:solidFill>
                <a:ln>
                  <a:solidFill>
                    <a:srgbClr val="2980B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22" name="AutoShape 5"/>
            <p:cNvSpPr>
              <a:spLocks noChangeArrowheads="1"/>
            </p:cNvSpPr>
            <p:nvPr/>
          </p:nvSpPr>
          <p:spPr bwMode="auto">
            <a:xfrm>
              <a:off x="4748846" y="1625490"/>
              <a:ext cx="526615" cy="3518373"/>
            </a:xfrm>
            <a:prstGeom prst="notchedRightArrow">
              <a:avLst>
                <a:gd name="adj1" fmla="val 81435"/>
                <a:gd name="adj2" fmla="val 100000"/>
              </a:avLst>
            </a:prstGeom>
            <a:solidFill>
              <a:srgbClr val="C00000"/>
            </a:solidFill>
            <a:ln w="6350">
              <a:noFill/>
              <a:miter lim="800000"/>
            </a:ln>
            <a:effectLst/>
          </p:spPr>
          <p:txBody>
            <a:bodyPr wrap="none" lIns="0" tIns="0" rIns="0" bIns="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5784" name="矩形 22"/>
            <p:cNvSpPr/>
            <p:nvPr/>
          </p:nvSpPr>
          <p:spPr>
            <a:xfrm>
              <a:off x="6096000" y="1844824"/>
              <a:ext cx="5329110" cy="2356711"/>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200000"/>
                </a:lnSpc>
                <a:spcBef>
                  <a:spcPct val="0"/>
                </a:spcBef>
                <a:buNone/>
              </a:pPr>
              <a:r>
                <a:rPr lang="zh-CN" altLang="en-US" sz="2400" dirty="0">
                  <a:solidFill>
                    <a:srgbClr val="262626"/>
                  </a:solidFill>
                </a:rPr>
                <a:t>都有可能</a:t>
              </a:r>
              <a:endParaRPr lang="en-US" altLang="zh-CN" sz="2400" dirty="0">
                <a:solidFill>
                  <a:srgbClr val="262626"/>
                </a:solidFill>
              </a:endParaRPr>
            </a:p>
            <a:p>
              <a:pPr marL="0" lvl="0" indent="0" algn="ctr" defTabSz="914400" eaLnBrk="1" hangingPunct="1">
                <a:lnSpc>
                  <a:spcPct val="200000"/>
                </a:lnSpc>
                <a:spcBef>
                  <a:spcPct val="0"/>
                </a:spcBef>
                <a:buNone/>
              </a:pPr>
              <a:r>
                <a:rPr lang="zh-CN" altLang="en-US" sz="2400" b="1" dirty="0">
                  <a:solidFill>
                    <a:srgbClr val="C0392B"/>
                  </a:solidFill>
                </a:rPr>
                <a:t>犯强令违章冒险作业罪</a:t>
              </a:r>
              <a:endParaRPr lang="zh-CN" altLang="en-US" sz="2400" b="1" dirty="0">
                <a:solidFill>
                  <a:srgbClr val="C0392B"/>
                </a:solidFill>
              </a:endParaRPr>
            </a:p>
          </p:txBody>
        </p:sp>
        <p:sp>
          <p:nvSpPr>
            <p:cNvPr id="75785" name="矩形 23"/>
            <p:cNvSpPr/>
            <p:nvPr/>
          </p:nvSpPr>
          <p:spPr>
            <a:xfrm>
              <a:off x="461936" y="5666254"/>
              <a:ext cx="8594420" cy="69174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lnSpc>
                  <a:spcPct val="150000"/>
                </a:lnSpc>
                <a:spcBef>
                  <a:spcPct val="0"/>
                </a:spcBef>
                <a:buNone/>
              </a:pPr>
              <a:r>
                <a:rPr lang="en-US" altLang="zh-CN" sz="1600" dirty="0">
                  <a:solidFill>
                    <a:srgbClr val="262626"/>
                  </a:solidFill>
                </a:rPr>
                <a:t>【</a:t>
              </a:r>
              <a:r>
                <a:rPr lang="zh-CN" altLang="en-US" sz="1600" b="1" dirty="0">
                  <a:solidFill>
                    <a:srgbClr val="262626"/>
                  </a:solidFill>
                </a:rPr>
                <a:t>强令违章冒险作业罪】强令他人违章冒险作业</a:t>
              </a:r>
              <a:endParaRPr lang="zh-CN" altLang="en-US" sz="1600" b="1" dirty="0">
                <a:solidFill>
                  <a:srgbClr val="262626"/>
                </a:solidFill>
              </a:endParaRPr>
            </a:p>
          </p:txBody>
        </p:sp>
      </p:grpSp>
      <p:sp>
        <p:nvSpPr>
          <p:cNvPr id="75779" name="标题 1"/>
          <p:cNvSpPr>
            <a:spLocks noGrp="1"/>
          </p:cNvSpPr>
          <p:nvPr/>
        </p:nvSpPr>
        <p:spPr>
          <a:xfrm>
            <a:off x="9525" y="1095375"/>
            <a:ext cx="12180888"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sym typeface="宋体" panose="02010600030101010101" pitchFamily="2" charset="-122"/>
              </a:rPr>
              <a:t>强令违章冒险作业罪主体范围</a:t>
            </a:r>
            <a:endParaRPr lang="zh-CN" altLang="en-US" sz="2000" b="1" dirty="0">
              <a:solidFill>
                <a:schemeClr val="bg1"/>
              </a:solidFill>
              <a:sym typeface="宋体" panose="02010600030101010101" pitchFamily="2" charset="-122"/>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7826" name="组合 2"/>
          <p:cNvGrpSpPr/>
          <p:nvPr/>
        </p:nvGrpSpPr>
        <p:grpSpPr>
          <a:xfrm>
            <a:off x="2095500" y="2357438"/>
            <a:ext cx="8072438" cy="2898775"/>
            <a:chOff x="567751" y="2061234"/>
            <a:chExt cx="11281340" cy="2616620"/>
          </a:xfrm>
        </p:grpSpPr>
        <p:sp>
          <p:nvSpPr>
            <p:cNvPr id="77828" name="矩形 5"/>
            <p:cNvSpPr/>
            <p:nvPr/>
          </p:nvSpPr>
          <p:spPr>
            <a:xfrm>
              <a:off x="567751" y="2061234"/>
              <a:ext cx="11231313" cy="252720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just" defTabSz="914400" eaLnBrk="1" hangingPunct="1">
                <a:lnSpc>
                  <a:spcPct val="150000"/>
                </a:lnSpc>
                <a:spcBef>
                  <a:spcPct val="0"/>
                </a:spcBef>
                <a:buClr>
                  <a:srgbClr val="FF0000"/>
                </a:buClr>
                <a:buFont typeface="Wingdings" panose="05000000000000000000" pitchFamily="2" charset="2"/>
                <a:buChar char="u"/>
              </a:pPr>
              <a:r>
                <a:rPr lang="zh-CN" altLang="en-US" sz="1600" b="1" dirty="0">
                  <a:solidFill>
                    <a:srgbClr val="FF0000"/>
                  </a:solidFill>
                </a:rPr>
                <a:t>明知存在</a:t>
              </a:r>
              <a:r>
                <a:rPr lang="zh-CN" altLang="en-US" sz="1600" dirty="0">
                  <a:solidFill>
                    <a:srgbClr val="FF0000"/>
                  </a:solidFill>
                </a:rPr>
                <a:t>事故隐患</a:t>
              </a:r>
              <a:r>
                <a:rPr lang="zh-CN" altLang="en-US" sz="1600" dirty="0">
                  <a:solidFill>
                    <a:srgbClr val="262626"/>
                  </a:solidFill>
                </a:rPr>
                <a:t>、继续作业存在危险，</a:t>
              </a:r>
              <a:r>
                <a:rPr lang="zh-CN" altLang="en-US" sz="1600" b="1" dirty="0">
                  <a:solidFill>
                    <a:srgbClr val="FF0000"/>
                  </a:solidFill>
                </a:rPr>
                <a:t>仍然违反</a:t>
              </a:r>
              <a:r>
                <a:rPr lang="zh-CN" altLang="en-US" sz="1600" dirty="0">
                  <a:solidFill>
                    <a:srgbClr val="262626"/>
                  </a:solidFill>
                </a:rPr>
                <a:t>有关安全管理的规定，实施下列行为之一的，应当认定为刑法第一百三十四条第二款规定的“强令他人违章冒险作业”：</a:t>
              </a:r>
              <a:endParaRPr lang="zh-CN" altLang="en-US" sz="1200" dirty="0">
                <a:solidFill>
                  <a:srgbClr val="262626"/>
                </a:solidFill>
              </a:endParaRPr>
            </a:p>
            <a:p>
              <a:pPr marL="0" lvl="0" indent="0" algn="just" defTabSz="914400" eaLnBrk="1" hangingPunct="1">
                <a:lnSpc>
                  <a:spcPct val="200000"/>
                </a:lnSpc>
                <a:spcBef>
                  <a:spcPct val="0"/>
                </a:spcBef>
                <a:buNone/>
              </a:pPr>
              <a:r>
                <a:rPr lang="zh-CN" altLang="en-US" sz="1600" b="1" dirty="0">
                  <a:solidFill>
                    <a:srgbClr val="262626"/>
                  </a:solidFill>
                </a:rPr>
                <a:t>（</a:t>
              </a:r>
              <a:r>
                <a:rPr lang="en-US" altLang="zh-CN" sz="1600" b="1" dirty="0">
                  <a:solidFill>
                    <a:srgbClr val="262626"/>
                  </a:solidFill>
                </a:rPr>
                <a:t>1</a:t>
              </a:r>
              <a:r>
                <a:rPr lang="zh-CN" altLang="en-US" sz="1600" b="1" dirty="0">
                  <a:solidFill>
                    <a:srgbClr val="262626"/>
                  </a:solidFill>
                </a:rPr>
                <a:t>）利用组织、指挥、管理职权，强制他人违章作业的；</a:t>
              </a:r>
              <a:endParaRPr lang="zh-CN" altLang="en-US" sz="1600" b="1" dirty="0">
                <a:solidFill>
                  <a:srgbClr val="262626"/>
                </a:solidFill>
              </a:endParaRPr>
            </a:p>
            <a:p>
              <a:pPr marL="0" lvl="0" indent="0" algn="just" defTabSz="914400" eaLnBrk="1" hangingPunct="1">
                <a:lnSpc>
                  <a:spcPct val="200000"/>
                </a:lnSpc>
                <a:spcBef>
                  <a:spcPct val="0"/>
                </a:spcBef>
                <a:buNone/>
              </a:pPr>
              <a:r>
                <a:rPr lang="zh-CN" altLang="en-US" sz="1600" b="1" dirty="0">
                  <a:solidFill>
                    <a:srgbClr val="262626"/>
                  </a:solidFill>
                </a:rPr>
                <a:t>（</a:t>
              </a:r>
              <a:r>
                <a:rPr lang="en-US" altLang="zh-CN" sz="1600" b="1" dirty="0">
                  <a:solidFill>
                    <a:srgbClr val="262626"/>
                  </a:solidFill>
                </a:rPr>
                <a:t>2</a:t>
              </a:r>
              <a:r>
                <a:rPr lang="zh-CN" altLang="en-US" sz="1600" b="1" dirty="0">
                  <a:solidFill>
                    <a:srgbClr val="262626"/>
                  </a:solidFill>
                </a:rPr>
                <a:t>）采取威逼、胁迫、恐吓等手段，强制他人违章作业的；</a:t>
              </a:r>
              <a:endParaRPr lang="zh-CN" altLang="en-US" sz="1600" b="1" dirty="0">
                <a:solidFill>
                  <a:srgbClr val="262626"/>
                </a:solidFill>
              </a:endParaRPr>
            </a:p>
            <a:p>
              <a:pPr marL="0" lvl="0" indent="0" algn="just" defTabSz="914400" eaLnBrk="1" hangingPunct="1">
                <a:lnSpc>
                  <a:spcPct val="200000"/>
                </a:lnSpc>
                <a:spcBef>
                  <a:spcPct val="0"/>
                </a:spcBef>
                <a:buNone/>
              </a:pPr>
              <a:r>
                <a:rPr lang="zh-CN" altLang="en-US" sz="1600" b="1" dirty="0">
                  <a:solidFill>
                    <a:srgbClr val="262626"/>
                  </a:solidFill>
                </a:rPr>
                <a:t>（</a:t>
              </a:r>
              <a:r>
                <a:rPr lang="en-US" altLang="zh-CN" sz="1600" b="1" dirty="0">
                  <a:solidFill>
                    <a:srgbClr val="262626"/>
                  </a:solidFill>
                </a:rPr>
                <a:t>3</a:t>
              </a:r>
              <a:r>
                <a:rPr lang="zh-CN" altLang="en-US" sz="1600" b="1" dirty="0">
                  <a:solidFill>
                    <a:srgbClr val="262626"/>
                  </a:solidFill>
                </a:rPr>
                <a:t>）故意掩盖事故隐患，组织他人违章作业的；</a:t>
              </a:r>
              <a:endParaRPr lang="zh-CN" altLang="en-US" sz="1600" b="1" dirty="0">
                <a:solidFill>
                  <a:srgbClr val="262626"/>
                </a:solidFill>
              </a:endParaRPr>
            </a:p>
            <a:p>
              <a:pPr marL="0" lvl="0" indent="0" algn="just" defTabSz="914400" eaLnBrk="1" hangingPunct="1">
                <a:lnSpc>
                  <a:spcPct val="200000"/>
                </a:lnSpc>
                <a:spcBef>
                  <a:spcPct val="0"/>
                </a:spcBef>
                <a:buNone/>
              </a:pPr>
              <a:r>
                <a:rPr lang="zh-CN" altLang="en-US" sz="1600" b="1" dirty="0">
                  <a:solidFill>
                    <a:srgbClr val="262626"/>
                  </a:solidFill>
                </a:rPr>
                <a:t>（</a:t>
              </a:r>
              <a:r>
                <a:rPr lang="en-US" altLang="zh-CN" sz="1600" b="1" dirty="0">
                  <a:solidFill>
                    <a:srgbClr val="262626"/>
                  </a:solidFill>
                </a:rPr>
                <a:t>4</a:t>
              </a:r>
              <a:r>
                <a:rPr lang="zh-CN" altLang="en-US" sz="1600" b="1" dirty="0">
                  <a:solidFill>
                    <a:srgbClr val="262626"/>
                  </a:solidFill>
                </a:rPr>
                <a:t>）其他强令他人违章作业的行为。</a:t>
              </a:r>
              <a:endParaRPr lang="zh-CN" altLang="en-US" sz="1600" b="1" dirty="0">
                <a:solidFill>
                  <a:srgbClr val="262626"/>
                </a:solidFill>
              </a:endParaRPr>
            </a:p>
          </p:txBody>
        </p:sp>
        <p:pic>
          <p:nvPicPr>
            <p:cNvPr id="77829" name="Picture 2" descr="http://images.infzm.com/medias/2015/1215/98522.jpeg@660x440"/>
            <p:cNvPicPr>
              <a:picLocks noChangeAspect="1"/>
            </p:cNvPicPr>
            <p:nvPr/>
          </p:nvPicPr>
          <p:blipFill>
            <a:blip r:embed="rId1"/>
            <a:stretch>
              <a:fillRect/>
            </a:stretch>
          </p:blipFill>
          <p:spPr>
            <a:xfrm>
              <a:off x="8213861" y="2897145"/>
              <a:ext cx="3635230" cy="1780709"/>
            </a:xfrm>
            <a:prstGeom prst="rect">
              <a:avLst/>
            </a:prstGeom>
            <a:noFill/>
            <a:ln w="9525">
              <a:noFill/>
            </a:ln>
          </p:spPr>
        </p:pic>
      </p:grpSp>
      <p:sp>
        <p:nvSpPr>
          <p:cNvPr id="77827" name="标题 1"/>
          <p:cNvSpPr>
            <a:spLocks noGrp="1"/>
          </p:cNvSpPr>
          <p:nvPr/>
        </p:nvSpPr>
        <p:spPr>
          <a:xfrm>
            <a:off x="0" y="1095375"/>
            <a:ext cx="12190413"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sym typeface="宋体" panose="02010600030101010101" pitchFamily="2" charset="-122"/>
              </a:rPr>
              <a:t>强令违章冒险作业罪人适用条件</a:t>
            </a:r>
            <a:endParaRPr lang="zh-CN" altLang="en-US" sz="2000" b="1" dirty="0">
              <a:solidFill>
                <a:schemeClr val="bg1"/>
              </a:solidFill>
              <a:sym typeface="宋体" panose="02010600030101010101" pitchFamily="2" charset="-122"/>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9874" name="组合 2"/>
          <p:cNvGrpSpPr/>
          <p:nvPr/>
        </p:nvGrpSpPr>
        <p:grpSpPr>
          <a:xfrm>
            <a:off x="1943100" y="2082800"/>
            <a:ext cx="7969250" cy="3487738"/>
            <a:chOff x="403518" y="1513786"/>
            <a:chExt cx="10963174" cy="5212284"/>
          </a:xfrm>
        </p:grpSpPr>
        <p:grpSp>
          <p:nvGrpSpPr>
            <p:cNvPr id="79876" name="组合 4"/>
            <p:cNvGrpSpPr/>
            <p:nvPr/>
          </p:nvGrpSpPr>
          <p:grpSpPr>
            <a:xfrm>
              <a:off x="1288307" y="1718235"/>
              <a:ext cx="2979827" cy="720000"/>
              <a:chOff x="1411868" y="994727"/>
              <a:chExt cx="2979827" cy="720000"/>
            </a:xfrm>
          </p:grpSpPr>
          <p:sp>
            <p:nvSpPr>
              <p:cNvPr id="6" name="矩形 5"/>
              <p:cNvSpPr/>
              <p:nvPr/>
            </p:nvSpPr>
            <p:spPr>
              <a:xfrm>
                <a:off x="2357186" y="994309"/>
                <a:ext cx="2035394" cy="721227"/>
              </a:xfrm>
              <a:prstGeom prst="rect">
                <a:avLst/>
              </a:prstGeom>
              <a:solidFill>
                <a:srgbClr val="C0392B"/>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企业负责人</a:t>
                </a: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9893" name="组合 6"/>
              <p:cNvGrpSpPr/>
              <p:nvPr/>
            </p:nvGrpSpPr>
            <p:grpSpPr>
              <a:xfrm>
                <a:off x="1411868" y="994727"/>
                <a:ext cx="648000" cy="720000"/>
                <a:chOff x="3138133" y="0"/>
                <a:chExt cx="503238" cy="534988"/>
              </a:xfrm>
            </p:grpSpPr>
            <p:sp>
              <p:nvSpPr>
                <p:cNvPr id="8" name="Oval 414"/>
                <p:cNvSpPr>
                  <a:spLocks noChangeArrowheads="1"/>
                </p:cNvSpPr>
                <p:nvPr/>
              </p:nvSpPr>
              <p:spPr bwMode="auto">
                <a:xfrm>
                  <a:off x="3282054" y="-311"/>
                  <a:ext cx="212003" cy="211539"/>
                </a:xfrm>
                <a:prstGeom prst="ellipse">
                  <a:avLst/>
                </a:pr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Rectangle 415"/>
                <p:cNvSpPr>
                  <a:spLocks noChangeArrowheads="1"/>
                </p:cNvSpPr>
                <p:nvPr/>
              </p:nvSpPr>
              <p:spPr bwMode="auto">
                <a:xfrm>
                  <a:off x="3365159" y="251774"/>
                  <a:ext cx="45792" cy="24680"/>
                </a:xfrm>
                <a:prstGeom prst="rect">
                  <a:avLst/>
                </a:pr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Freeform 416"/>
                <p:cNvSpPr/>
                <p:nvPr/>
              </p:nvSpPr>
              <p:spPr bwMode="auto">
                <a:xfrm>
                  <a:off x="3365159" y="287031"/>
                  <a:ext cx="45792" cy="89904"/>
                </a:xfrm>
                <a:custGeom>
                  <a:avLst/>
                  <a:gdLst>
                    <a:gd name="T0" fmla="*/ 15 w 29"/>
                    <a:gd name="T1" fmla="*/ 56 h 56"/>
                    <a:gd name="T2" fmla="*/ 29 w 29"/>
                    <a:gd name="T3" fmla="*/ 38 h 56"/>
                    <a:gd name="T4" fmla="*/ 29 w 29"/>
                    <a:gd name="T5" fmla="*/ 0 h 56"/>
                    <a:gd name="T6" fmla="*/ 0 w 29"/>
                    <a:gd name="T7" fmla="*/ 0 h 56"/>
                    <a:gd name="T8" fmla="*/ 0 w 29"/>
                    <a:gd name="T9" fmla="*/ 38 h 56"/>
                    <a:gd name="T10" fmla="*/ 15 w 29"/>
                    <a:gd name="T11" fmla="*/ 56 h 56"/>
                  </a:gdLst>
                  <a:ahLst/>
                  <a:cxnLst>
                    <a:cxn ang="0">
                      <a:pos x="T0" y="T1"/>
                    </a:cxn>
                    <a:cxn ang="0">
                      <a:pos x="T2" y="T3"/>
                    </a:cxn>
                    <a:cxn ang="0">
                      <a:pos x="T4" y="T5"/>
                    </a:cxn>
                    <a:cxn ang="0">
                      <a:pos x="T6" y="T7"/>
                    </a:cxn>
                    <a:cxn ang="0">
                      <a:pos x="T8" y="T9"/>
                    </a:cxn>
                    <a:cxn ang="0">
                      <a:pos x="T10" y="T11"/>
                    </a:cxn>
                  </a:cxnLst>
                  <a:rect l="0" t="0" r="r" b="b"/>
                  <a:pathLst>
                    <a:path w="29" h="56">
                      <a:moveTo>
                        <a:pt x="15" y="56"/>
                      </a:moveTo>
                      <a:lnTo>
                        <a:pt x="29" y="38"/>
                      </a:lnTo>
                      <a:lnTo>
                        <a:pt x="29" y="0"/>
                      </a:lnTo>
                      <a:lnTo>
                        <a:pt x="0" y="0"/>
                      </a:lnTo>
                      <a:lnTo>
                        <a:pt x="0" y="38"/>
                      </a:lnTo>
                      <a:lnTo>
                        <a:pt x="15" y="56"/>
                      </a:lnTo>
                      <a:close/>
                    </a:path>
                  </a:pathLst>
                </a:cu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Freeform 417"/>
                <p:cNvSpPr>
                  <a:spLocks noEditPoints="1"/>
                </p:cNvSpPr>
                <p:nvPr/>
              </p:nvSpPr>
              <p:spPr bwMode="auto">
                <a:xfrm>
                  <a:off x="3137893" y="258825"/>
                  <a:ext cx="503718" cy="276763"/>
                </a:xfrm>
                <a:custGeom>
                  <a:avLst/>
                  <a:gdLst>
                    <a:gd name="T0" fmla="*/ 122 w 171"/>
                    <a:gd name="T1" fmla="*/ 0 h 94"/>
                    <a:gd name="T2" fmla="*/ 85 w 171"/>
                    <a:gd name="T3" fmla="*/ 48 h 94"/>
                    <a:gd name="T4" fmla="*/ 48 w 171"/>
                    <a:gd name="T5" fmla="*/ 0 h 94"/>
                    <a:gd name="T6" fmla="*/ 0 w 171"/>
                    <a:gd name="T7" fmla="*/ 49 h 94"/>
                    <a:gd name="T8" fmla="*/ 0 w 171"/>
                    <a:gd name="T9" fmla="*/ 94 h 94"/>
                    <a:gd name="T10" fmla="*/ 171 w 171"/>
                    <a:gd name="T11" fmla="*/ 94 h 94"/>
                    <a:gd name="T12" fmla="*/ 171 w 171"/>
                    <a:gd name="T13" fmla="*/ 49 h 94"/>
                    <a:gd name="T14" fmla="*/ 122 w 171"/>
                    <a:gd name="T15" fmla="*/ 0 h 94"/>
                    <a:gd name="T16" fmla="*/ 85 w 171"/>
                    <a:gd name="T17" fmla="*/ 75 h 94"/>
                    <a:gd name="T18" fmla="*/ 81 w 171"/>
                    <a:gd name="T19" fmla="*/ 71 h 94"/>
                    <a:gd name="T20" fmla="*/ 85 w 171"/>
                    <a:gd name="T21" fmla="*/ 66 h 94"/>
                    <a:gd name="T22" fmla="*/ 90 w 171"/>
                    <a:gd name="T23" fmla="*/ 71 h 94"/>
                    <a:gd name="T24" fmla="*/ 85 w 171"/>
                    <a:gd name="T2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94">
                      <a:moveTo>
                        <a:pt x="122" y="0"/>
                      </a:moveTo>
                      <a:cubicBezTo>
                        <a:pt x="85" y="48"/>
                        <a:pt x="85" y="48"/>
                        <a:pt x="85" y="48"/>
                      </a:cubicBezTo>
                      <a:cubicBezTo>
                        <a:pt x="48" y="0"/>
                        <a:pt x="48" y="0"/>
                        <a:pt x="48" y="0"/>
                      </a:cubicBezTo>
                      <a:cubicBezTo>
                        <a:pt x="24" y="5"/>
                        <a:pt x="0" y="17"/>
                        <a:pt x="0" y="49"/>
                      </a:cubicBezTo>
                      <a:cubicBezTo>
                        <a:pt x="0" y="94"/>
                        <a:pt x="0" y="94"/>
                        <a:pt x="0" y="94"/>
                      </a:cubicBezTo>
                      <a:cubicBezTo>
                        <a:pt x="171" y="94"/>
                        <a:pt x="171" y="94"/>
                        <a:pt x="171" y="94"/>
                      </a:cubicBezTo>
                      <a:cubicBezTo>
                        <a:pt x="171" y="49"/>
                        <a:pt x="171" y="49"/>
                        <a:pt x="171" y="49"/>
                      </a:cubicBezTo>
                      <a:cubicBezTo>
                        <a:pt x="171" y="17"/>
                        <a:pt x="146" y="5"/>
                        <a:pt x="122" y="0"/>
                      </a:cubicBezTo>
                      <a:close/>
                      <a:moveTo>
                        <a:pt x="85" y="75"/>
                      </a:moveTo>
                      <a:cubicBezTo>
                        <a:pt x="83" y="75"/>
                        <a:pt x="81" y="73"/>
                        <a:pt x="81" y="71"/>
                      </a:cubicBezTo>
                      <a:cubicBezTo>
                        <a:pt x="81" y="68"/>
                        <a:pt x="83" y="66"/>
                        <a:pt x="85" y="66"/>
                      </a:cubicBezTo>
                      <a:cubicBezTo>
                        <a:pt x="88" y="66"/>
                        <a:pt x="90" y="68"/>
                        <a:pt x="90" y="71"/>
                      </a:cubicBezTo>
                      <a:cubicBezTo>
                        <a:pt x="90" y="73"/>
                        <a:pt x="88" y="75"/>
                        <a:pt x="85" y="75"/>
                      </a:cubicBezTo>
                      <a:close/>
                    </a:path>
                  </a:pathLst>
                </a:cu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9877" name="组合 11"/>
            <p:cNvGrpSpPr/>
            <p:nvPr/>
          </p:nvGrpSpPr>
          <p:grpSpPr>
            <a:xfrm>
              <a:off x="1288307" y="2795320"/>
              <a:ext cx="3000357" cy="720000"/>
              <a:chOff x="1391338" y="2224162"/>
              <a:chExt cx="3000357" cy="720000"/>
            </a:xfrm>
          </p:grpSpPr>
          <p:sp>
            <p:nvSpPr>
              <p:cNvPr id="13" name="矩形 12"/>
              <p:cNvSpPr/>
              <p:nvPr/>
            </p:nvSpPr>
            <p:spPr>
              <a:xfrm>
                <a:off x="2356312" y="2223754"/>
                <a:ext cx="2035394" cy="721227"/>
              </a:xfrm>
              <a:prstGeom prst="rect">
                <a:avLst/>
              </a:prstGeom>
              <a:solidFill>
                <a:srgbClr val="EA9C1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部门主管</a:t>
                </a:r>
                <a:endParaRPr kumimoji="0" lang="zh-CN" altLang="en-US" sz="14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 name="组合 13"/>
              <p:cNvGrpSpPr/>
              <p:nvPr/>
            </p:nvGrpSpPr>
            <p:grpSpPr>
              <a:xfrm>
                <a:off x="1391338" y="2224162"/>
                <a:ext cx="648000" cy="720000"/>
                <a:chOff x="1276332" y="2338131"/>
                <a:chExt cx="760413" cy="812800"/>
              </a:xfrm>
              <a:solidFill>
                <a:srgbClr val="EA9C12"/>
              </a:solidFill>
            </p:grpSpPr>
            <p:sp>
              <p:nvSpPr>
                <p:cNvPr id="15" name="Oval 444"/>
                <p:cNvSpPr>
                  <a:spLocks noChangeArrowheads="1"/>
                </p:cNvSpPr>
                <p:nvPr/>
              </p:nvSpPr>
              <p:spPr bwMode="auto">
                <a:xfrm>
                  <a:off x="1496995" y="2338131"/>
                  <a:ext cx="317500" cy="320675"/>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9878" name="组合 16"/>
            <p:cNvGrpSpPr/>
            <p:nvPr/>
          </p:nvGrpSpPr>
          <p:grpSpPr>
            <a:xfrm>
              <a:off x="1288307" y="3872405"/>
              <a:ext cx="3000357" cy="720000"/>
              <a:chOff x="1391338" y="3417538"/>
              <a:chExt cx="3000357" cy="720000"/>
            </a:xfrm>
          </p:grpSpPr>
          <p:sp>
            <p:nvSpPr>
              <p:cNvPr id="18" name="矩形 17"/>
              <p:cNvSpPr/>
              <p:nvPr/>
            </p:nvSpPr>
            <p:spPr>
              <a:xfrm>
                <a:off x="2356312" y="3417139"/>
                <a:ext cx="2035394" cy="721227"/>
              </a:xfrm>
              <a:prstGeom prst="rect">
                <a:avLst/>
              </a:prstGeom>
              <a:solidFill>
                <a:srgbClr val="2980B9"/>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班组长</a:t>
                </a:r>
                <a:endParaRPr kumimoji="0" lang="zh-CN" altLang="en-US" sz="1200" b="0"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79887" name="组合 18"/>
              <p:cNvGrpSpPr/>
              <p:nvPr/>
            </p:nvGrpSpPr>
            <p:grpSpPr>
              <a:xfrm>
                <a:off x="1391338" y="3417538"/>
                <a:ext cx="648000" cy="720000"/>
                <a:chOff x="1276332" y="2338131"/>
                <a:chExt cx="760413" cy="812800"/>
              </a:xfrm>
            </p:grpSpPr>
            <p:sp>
              <p:nvSpPr>
                <p:cNvPr id="20" name="Oval 444"/>
                <p:cNvSpPr>
                  <a:spLocks noChangeArrowheads="1"/>
                </p:cNvSpPr>
                <p:nvPr/>
              </p:nvSpPr>
              <p:spPr bwMode="auto">
                <a:xfrm>
                  <a:off x="1496366" y="2337681"/>
                  <a:ext cx="317782" cy="321389"/>
                </a:xfrm>
                <a:prstGeom prst="ellipse">
                  <a:avLst/>
                </a:prstGeom>
                <a:solidFill>
                  <a:srgbClr val="2980B9"/>
                </a:solidFill>
                <a:ln>
                  <a:solidFill>
                    <a:srgbClr val="2980B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Freeform 445"/>
                <p:cNvSpPr/>
                <p:nvPr/>
              </p:nvSpPr>
              <p:spPr bwMode="auto">
                <a:xfrm>
                  <a:off x="1275969" y="2717991"/>
                  <a:ext cx="761138" cy="433875"/>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solidFill>
                  <a:srgbClr val="2980B9"/>
                </a:solidFill>
                <a:ln>
                  <a:solidFill>
                    <a:srgbClr val="2980B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79879" name="组合 21"/>
            <p:cNvGrpSpPr/>
            <p:nvPr/>
          </p:nvGrpSpPr>
          <p:grpSpPr>
            <a:xfrm>
              <a:off x="1288307" y="4949490"/>
              <a:ext cx="3000357" cy="720000"/>
              <a:chOff x="1391338" y="4498729"/>
              <a:chExt cx="3000357" cy="720000"/>
            </a:xfrm>
          </p:grpSpPr>
          <p:sp>
            <p:nvSpPr>
              <p:cNvPr id="23" name="矩形 22"/>
              <p:cNvSpPr/>
              <p:nvPr/>
            </p:nvSpPr>
            <p:spPr>
              <a:xfrm>
                <a:off x="2356312" y="4498339"/>
                <a:ext cx="2035394" cy="721227"/>
              </a:xfrm>
              <a:prstGeom prst="rect">
                <a:avLst/>
              </a:prstGeom>
              <a:solidFill>
                <a:srgbClr val="16A085"/>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sz="1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一线员工</a:t>
                </a:r>
                <a:endParaRPr kumimoji="0" lang="zh-CN" altLang="en-US" sz="1400" b="0" i="0" u="none" strike="noStrike" kern="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9" name="组合 23"/>
              <p:cNvGrpSpPr/>
              <p:nvPr/>
            </p:nvGrpSpPr>
            <p:grpSpPr>
              <a:xfrm>
                <a:off x="1391338" y="4498729"/>
                <a:ext cx="648000" cy="720000"/>
                <a:chOff x="1276332" y="2338131"/>
                <a:chExt cx="760413" cy="812800"/>
              </a:xfrm>
              <a:solidFill>
                <a:srgbClr val="16A085"/>
              </a:solidFill>
            </p:grpSpPr>
            <p:sp>
              <p:nvSpPr>
                <p:cNvPr id="25" name="Oval 444"/>
                <p:cNvSpPr>
                  <a:spLocks noChangeArrowheads="1"/>
                </p:cNvSpPr>
                <p:nvPr/>
              </p:nvSpPr>
              <p:spPr bwMode="auto">
                <a:xfrm>
                  <a:off x="1496995" y="2338131"/>
                  <a:ext cx="317500" cy="320675"/>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27" name="AutoShape 5"/>
            <p:cNvSpPr>
              <a:spLocks noChangeArrowheads="1"/>
            </p:cNvSpPr>
            <p:nvPr/>
          </p:nvSpPr>
          <p:spPr bwMode="auto">
            <a:xfrm>
              <a:off x="4795340" y="1959808"/>
              <a:ext cx="526319" cy="3518351"/>
            </a:xfrm>
            <a:prstGeom prst="notchedRightArrow">
              <a:avLst>
                <a:gd name="adj1" fmla="val 81435"/>
                <a:gd name="adj2" fmla="val 100000"/>
              </a:avLst>
            </a:prstGeom>
            <a:solidFill>
              <a:srgbClr val="C00000"/>
            </a:solidFill>
            <a:ln w="6350">
              <a:noFill/>
              <a:miter lim="800000"/>
            </a:ln>
            <a:effectLst/>
          </p:spPr>
          <p:txBody>
            <a:bodyPr wrap="none" lIns="0" tIns="0" rIns="0" bIns="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5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881" name="矩形 27"/>
            <p:cNvSpPr/>
            <p:nvPr/>
          </p:nvSpPr>
          <p:spPr>
            <a:xfrm>
              <a:off x="6037582" y="1513786"/>
              <a:ext cx="5329110" cy="271215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200000"/>
                </a:lnSpc>
                <a:spcBef>
                  <a:spcPct val="0"/>
                </a:spcBef>
                <a:buNone/>
              </a:pPr>
              <a:r>
                <a:rPr lang="zh-CN" altLang="en-US" sz="2800" dirty="0">
                  <a:solidFill>
                    <a:srgbClr val="262626"/>
                  </a:solidFill>
                </a:rPr>
                <a:t>都有可能</a:t>
              </a:r>
              <a:endParaRPr lang="en-US" altLang="zh-CN" sz="2800" dirty="0">
                <a:solidFill>
                  <a:srgbClr val="262626"/>
                </a:solidFill>
              </a:endParaRPr>
            </a:p>
            <a:p>
              <a:pPr marL="0" lvl="0" indent="0" algn="ctr" defTabSz="914400" eaLnBrk="1" hangingPunct="1">
                <a:lnSpc>
                  <a:spcPct val="200000"/>
                </a:lnSpc>
                <a:spcBef>
                  <a:spcPct val="0"/>
                </a:spcBef>
                <a:buNone/>
              </a:pPr>
              <a:r>
                <a:rPr lang="zh-CN" altLang="en-US" sz="2800" b="1" dirty="0">
                  <a:solidFill>
                    <a:srgbClr val="C0392B"/>
                  </a:solidFill>
                </a:rPr>
                <a:t>犯重大劳动安全事故罪</a:t>
              </a:r>
              <a:endParaRPr lang="zh-CN" altLang="en-US" sz="2800" b="1" dirty="0">
                <a:solidFill>
                  <a:srgbClr val="C0392B"/>
                </a:solidFill>
              </a:endParaRPr>
            </a:p>
          </p:txBody>
        </p:sp>
        <p:sp>
          <p:nvSpPr>
            <p:cNvPr id="79882" name="矩形 28"/>
            <p:cNvSpPr/>
            <p:nvPr/>
          </p:nvSpPr>
          <p:spPr>
            <a:xfrm>
              <a:off x="7003500" y="4068331"/>
              <a:ext cx="3397274" cy="964154"/>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200" b="1" dirty="0">
                  <a:solidFill>
                    <a:srgbClr val="000000"/>
                  </a:solidFill>
                </a:rPr>
                <a:t>没有履⾏行法定职责消除事故隐患</a:t>
              </a:r>
              <a:endParaRPr lang="en-US" altLang="zh-CN" sz="1200" b="1" dirty="0">
                <a:solidFill>
                  <a:srgbClr val="000000"/>
                </a:solidFill>
              </a:endParaRPr>
            </a:p>
            <a:p>
              <a:pPr marL="0" lvl="0" indent="0" algn="ctr" defTabSz="914400" eaLnBrk="1" hangingPunct="1">
                <a:lnSpc>
                  <a:spcPct val="150000"/>
                </a:lnSpc>
                <a:spcBef>
                  <a:spcPct val="0"/>
                </a:spcBef>
                <a:buNone/>
              </a:pPr>
              <a:r>
                <a:rPr lang="zh-CN" altLang="en-US" sz="1200" b="1" dirty="0">
                  <a:solidFill>
                    <a:srgbClr val="000000"/>
                  </a:solidFill>
                </a:rPr>
                <a:t>更多适用于安全管理等管理人员</a:t>
              </a:r>
              <a:endParaRPr lang="zh-CN" altLang="en-US" sz="1200" b="1" dirty="0">
                <a:solidFill>
                  <a:srgbClr val="000000"/>
                </a:solidFill>
              </a:endParaRPr>
            </a:p>
          </p:txBody>
        </p:sp>
        <p:sp>
          <p:nvSpPr>
            <p:cNvPr id="79883" name="矩形 29"/>
            <p:cNvSpPr/>
            <p:nvPr/>
          </p:nvSpPr>
          <p:spPr>
            <a:xfrm>
              <a:off x="403518" y="6038066"/>
              <a:ext cx="10120189" cy="688004"/>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lnSpc>
                  <a:spcPct val="150000"/>
                </a:lnSpc>
                <a:spcBef>
                  <a:spcPct val="0"/>
                </a:spcBef>
                <a:buNone/>
              </a:pPr>
              <a:r>
                <a:rPr lang="en-US" altLang="zh-CN" sz="1600" b="1" dirty="0">
                  <a:solidFill>
                    <a:srgbClr val="262626"/>
                  </a:solidFill>
                </a:rPr>
                <a:t>【</a:t>
              </a:r>
              <a:r>
                <a:rPr lang="zh-CN" altLang="en-US" sz="1600" b="1" dirty="0">
                  <a:solidFill>
                    <a:srgbClr val="262626"/>
                  </a:solidFill>
                </a:rPr>
                <a:t>重大劳动安全事故罪</a:t>
              </a:r>
              <a:r>
                <a:rPr lang="en-US" altLang="zh-CN" sz="1600" b="1" dirty="0">
                  <a:solidFill>
                    <a:srgbClr val="262626"/>
                  </a:solidFill>
                </a:rPr>
                <a:t>】</a:t>
              </a:r>
              <a:r>
                <a:rPr lang="zh-CN" altLang="en-US" sz="1600" b="1" dirty="0">
                  <a:solidFill>
                    <a:srgbClr val="262626"/>
                  </a:solidFill>
                </a:rPr>
                <a:t>安全生产设施或者安全生产条件不符合国家规定</a:t>
              </a:r>
              <a:endParaRPr lang="zh-CN" altLang="en-US" sz="1600" b="1" dirty="0">
                <a:solidFill>
                  <a:srgbClr val="262626"/>
                </a:solidFill>
              </a:endParaRPr>
            </a:p>
          </p:txBody>
        </p:sp>
      </p:grpSp>
      <p:sp>
        <p:nvSpPr>
          <p:cNvPr id="79875" name="标题 1"/>
          <p:cNvSpPr>
            <a:spLocks noGrp="1"/>
          </p:cNvSpPr>
          <p:nvPr/>
        </p:nvSpPr>
        <p:spPr>
          <a:xfrm>
            <a:off x="-9525" y="1095375"/>
            <a:ext cx="12199938"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sym typeface="宋体" panose="02010600030101010101" pitchFamily="2" charset="-122"/>
              </a:rPr>
              <a:t>重大劳动安全事故罪主体范围</a:t>
            </a:r>
            <a:endParaRPr lang="zh-CN" altLang="en-US" sz="2000" b="1" dirty="0">
              <a:solidFill>
                <a:schemeClr val="bg1"/>
              </a:solidFill>
              <a:sym typeface="宋体" panose="02010600030101010101" pitchFamily="2" charset="-122"/>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86000">
              <a:srgbClr val="14CD68">
                <a:alpha val="42998"/>
              </a:srgbClr>
            </a:gs>
            <a:gs pos="100000">
              <a:srgbClr val="0B6E38"/>
            </a:gs>
          </a:gsLst>
          <a:lin ang="0"/>
          <a:tileRect/>
        </a:gradFill>
        <a:effectLst/>
      </p:bgPr>
    </p:bg>
    <p:spTree>
      <p:nvGrpSpPr>
        <p:cNvPr id="1" name=""/>
        <p:cNvGrpSpPr/>
        <p:nvPr/>
      </p:nvGrpSpPr>
      <p:grpSpPr/>
      <p:grpSp>
        <p:nvGrpSpPr>
          <p:cNvPr id="14338" name="组合 34"/>
          <p:cNvGrpSpPr/>
          <p:nvPr/>
        </p:nvGrpSpPr>
        <p:grpSpPr>
          <a:xfrm>
            <a:off x="2452688" y="2693988"/>
            <a:ext cx="1408112" cy="1325562"/>
            <a:chOff x="706852" y="1347614"/>
            <a:chExt cx="2352980" cy="2352980"/>
          </a:xfrm>
        </p:grpSpPr>
        <p:grpSp>
          <p:nvGrpSpPr>
            <p:cNvPr id="3"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4341" name="矩形 20"/>
            <p:cNvSpPr/>
            <p:nvPr/>
          </p:nvSpPr>
          <p:spPr>
            <a:xfrm>
              <a:off x="1468188" y="1761852"/>
              <a:ext cx="830309" cy="152732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33450" eaLnBrk="1" hangingPunct="1">
                <a:spcBef>
                  <a:spcPct val="0"/>
                </a:spcBef>
                <a:buNone/>
              </a:pPr>
              <a:r>
                <a:rPr lang="en-US" altLang="zh-CN" sz="5000" b="1" dirty="0">
                  <a:solidFill>
                    <a:srgbClr val="080808"/>
                  </a:solidFill>
                </a:rPr>
                <a:t>1</a:t>
              </a:r>
              <a:endParaRPr lang="en-US" altLang="zh-CN" sz="5000" b="1" dirty="0">
                <a:solidFill>
                  <a:srgbClr val="080808"/>
                </a:solidFill>
              </a:endParaRPr>
            </a:p>
          </p:txBody>
        </p:sp>
      </p:grpSp>
      <p:sp>
        <p:nvSpPr>
          <p:cNvPr id="14339" name="标题 1"/>
          <p:cNvSpPr>
            <a:spLocks noGrp="1"/>
          </p:cNvSpPr>
          <p:nvPr/>
        </p:nvSpPr>
        <p:spPr>
          <a:xfrm>
            <a:off x="4117975" y="2119313"/>
            <a:ext cx="8083550" cy="2506662"/>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lnSpc>
                <a:spcPct val="90000"/>
              </a:lnSpc>
              <a:spcBef>
                <a:spcPct val="0"/>
              </a:spcBef>
              <a:buNone/>
            </a:pPr>
            <a:r>
              <a:rPr lang="en-US" altLang="zh-CN" sz="3600" b="1" dirty="0">
                <a:solidFill>
                  <a:schemeClr val="bg1"/>
                </a:solidFill>
                <a:sym typeface="宋体" panose="02010600030101010101" pitchFamily="2" charset="-122"/>
              </a:rPr>
              <a:t>  </a:t>
            </a:r>
            <a:r>
              <a:rPr lang="zh-CN" altLang="en-US" sz="3600" b="1" dirty="0">
                <a:solidFill>
                  <a:schemeClr val="bg1"/>
                </a:solidFill>
                <a:sym typeface="宋体" panose="02010600030101010101" pitchFamily="2" charset="-122"/>
              </a:rPr>
              <a:t>中央领导同志安全生产批示指示精神</a:t>
            </a:r>
            <a:endParaRPr lang="zh-CN" altLang="en-US" sz="3600" b="1" dirty="0">
              <a:solidFill>
                <a:schemeClr val="bg1"/>
              </a:solidFill>
              <a:sym typeface="宋体" panose="02010600030101010101" pitchFamily="2" charset="-122"/>
            </a:endParaRP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22" name="组合 2"/>
          <p:cNvGrpSpPr/>
          <p:nvPr/>
        </p:nvGrpSpPr>
        <p:grpSpPr>
          <a:xfrm>
            <a:off x="1958975" y="2492375"/>
            <a:ext cx="8240713" cy="2378075"/>
            <a:chOff x="435348" y="1623587"/>
            <a:chExt cx="11227353" cy="3526558"/>
          </a:xfrm>
        </p:grpSpPr>
        <p:pic>
          <p:nvPicPr>
            <p:cNvPr id="81924" name="Picture 2" descr="http://www.22335588.cc/imgall/o53xoltqpfzwcztfor4s4z3poyxgg3q/edit/uploadfile/20146/2014-6-24-9-48-44.jpg"/>
            <p:cNvPicPr>
              <a:picLocks noChangeAspect="1"/>
            </p:cNvPicPr>
            <p:nvPr/>
          </p:nvPicPr>
          <p:blipFill>
            <a:blip r:embed="rId1"/>
            <a:stretch>
              <a:fillRect/>
            </a:stretch>
          </p:blipFill>
          <p:spPr>
            <a:xfrm>
              <a:off x="435348" y="1623587"/>
              <a:ext cx="3600000" cy="2700000"/>
            </a:xfrm>
            <a:prstGeom prst="rect">
              <a:avLst/>
            </a:prstGeom>
            <a:noFill/>
            <a:ln w="9525">
              <a:noFill/>
            </a:ln>
          </p:spPr>
        </p:pic>
        <p:sp>
          <p:nvSpPr>
            <p:cNvPr id="81925" name="矩形 5"/>
            <p:cNvSpPr/>
            <p:nvPr/>
          </p:nvSpPr>
          <p:spPr>
            <a:xfrm>
              <a:off x="867843" y="4603933"/>
              <a:ext cx="3052213" cy="546211"/>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en-US" sz="1800" dirty="0">
                  <a:solidFill>
                    <a:srgbClr val="404040"/>
                  </a:solidFill>
                </a:rPr>
                <a:t>作业区域未有效隔离</a:t>
              </a:r>
              <a:endParaRPr lang="zh-CN" altLang="en-US" sz="1800" dirty="0">
                <a:solidFill>
                  <a:srgbClr val="404040"/>
                </a:solidFill>
              </a:endParaRPr>
            </a:p>
          </p:txBody>
        </p:sp>
        <p:pic>
          <p:nvPicPr>
            <p:cNvPr id="81926" name="Picture 4" descr="http://119.china.com.cn/fhjd/images/attachement/jpg/site1/20120608/c89cdc3fac2e113bbdc802.jpg"/>
            <p:cNvPicPr>
              <a:picLocks noChangeAspect="1"/>
            </p:cNvPicPr>
            <p:nvPr/>
          </p:nvPicPr>
          <p:blipFill>
            <a:blip r:embed="rId2"/>
            <a:stretch>
              <a:fillRect/>
            </a:stretch>
          </p:blipFill>
          <p:spPr>
            <a:xfrm>
              <a:off x="4249024" y="1623587"/>
              <a:ext cx="3600000" cy="2700000"/>
            </a:xfrm>
            <a:prstGeom prst="rect">
              <a:avLst/>
            </a:prstGeom>
            <a:noFill/>
            <a:ln w="9525">
              <a:noFill/>
            </a:ln>
          </p:spPr>
        </p:pic>
        <p:sp>
          <p:nvSpPr>
            <p:cNvPr id="81927" name="矩形 7"/>
            <p:cNvSpPr/>
            <p:nvPr/>
          </p:nvSpPr>
          <p:spPr>
            <a:xfrm>
              <a:off x="5148777" y="4603933"/>
              <a:ext cx="1806412" cy="546211"/>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en-US" sz="1800" dirty="0">
                  <a:solidFill>
                    <a:srgbClr val="404040"/>
                  </a:solidFill>
                </a:rPr>
                <a:t>灭火器失效</a:t>
              </a:r>
              <a:endParaRPr lang="zh-CN" altLang="en-US" sz="1800" dirty="0">
                <a:solidFill>
                  <a:srgbClr val="404040"/>
                </a:solidFill>
              </a:endParaRPr>
            </a:p>
          </p:txBody>
        </p:sp>
        <p:pic>
          <p:nvPicPr>
            <p:cNvPr id="81928" name="Picture 6" descr="http://www.zqjx.gov.cn/uploads/allimg/160106/27_160106111250_1.jpg"/>
            <p:cNvPicPr>
              <a:picLocks noChangeAspect="1"/>
            </p:cNvPicPr>
            <p:nvPr/>
          </p:nvPicPr>
          <p:blipFill>
            <a:blip r:embed="rId3"/>
            <a:stretch>
              <a:fillRect/>
            </a:stretch>
          </p:blipFill>
          <p:spPr>
            <a:xfrm>
              <a:off x="8062701" y="1623587"/>
              <a:ext cx="3600000" cy="2700000"/>
            </a:xfrm>
            <a:prstGeom prst="rect">
              <a:avLst/>
            </a:prstGeom>
            <a:noFill/>
            <a:ln w="9525">
              <a:noFill/>
            </a:ln>
          </p:spPr>
        </p:pic>
        <p:sp>
          <p:nvSpPr>
            <p:cNvPr id="81929" name="矩形 9"/>
            <p:cNvSpPr/>
            <p:nvPr/>
          </p:nvSpPr>
          <p:spPr>
            <a:xfrm>
              <a:off x="8523474" y="4603934"/>
              <a:ext cx="2740763" cy="546211"/>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en-US" sz="1800" dirty="0">
                  <a:solidFill>
                    <a:srgbClr val="404040"/>
                  </a:solidFill>
                </a:rPr>
                <a:t>吊钩无防脱钩装置</a:t>
              </a:r>
              <a:endParaRPr lang="zh-CN" altLang="en-US" sz="1800" dirty="0">
                <a:solidFill>
                  <a:srgbClr val="404040"/>
                </a:solidFill>
              </a:endParaRPr>
            </a:p>
          </p:txBody>
        </p:sp>
      </p:grpSp>
      <p:sp>
        <p:nvSpPr>
          <p:cNvPr id="81923" name="标题 1"/>
          <p:cNvSpPr>
            <a:spLocks noGrp="1"/>
          </p:cNvSpPr>
          <p:nvPr/>
        </p:nvSpPr>
        <p:spPr>
          <a:xfrm>
            <a:off x="-9525" y="1095375"/>
            <a:ext cx="12190413"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sym typeface="宋体" panose="02010600030101010101" pitchFamily="2" charset="-122"/>
              </a:rPr>
              <a:t>现场安全生产设施或者安全生产条件不符合国家规定的</a:t>
            </a:r>
            <a:endParaRPr lang="zh-CN" altLang="en-US" sz="2000" b="1" dirty="0">
              <a:solidFill>
                <a:schemeClr val="bg1"/>
              </a:solidFill>
              <a:sym typeface="宋体" panose="02010600030101010101" pitchFamily="2" charset="-122"/>
            </a:endParaRPr>
          </a:p>
        </p:txBody>
      </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3970" name="组合 76"/>
          <p:cNvGrpSpPr/>
          <p:nvPr/>
        </p:nvGrpSpPr>
        <p:grpSpPr>
          <a:xfrm>
            <a:off x="2143125" y="1989138"/>
            <a:ext cx="7985125" cy="3698875"/>
            <a:chOff x="403518" y="1313590"/>
            <a:chExt cx="11233976" cy="5403395"/>
          </a:xfrm>
        </p:grpSpPr>
        <p:grpSp>
          <p:nvGrpSpPr>
            <p:cNvPr id="83972" name="组合 77"/>
            <p:cNvGrpSpPr/>
            <p:nvPr/>
          </p:nvGrpSpPr>
          <p:grpSpPr>
            <a:xfrm>
              <a:off x="1288307" y="1718235"/>
              <a:ext cx="2979827" cy="720000"/>
              <a:chOff x="1411868" y="994727"/>
              <a:chExt cx="2979827" cy="720000"/>
            </a:xfrm>
          </p:grpSpPr>
          <p:sp>
            <p:nvSpPr>
              <p:cNvPr id="93" name="矩形 92"/>
              <p:cNvSpPr/>
              <p:nvPr/>
            </p:nvSpPr>
            <p:spPr>
              <a:xfrm>
                <a:off x="2356230" y="993598"/>
                <a:ext cx="2034622" cy="721226"/>
              </a:xfrm>
              <a:prstGeom prst="rect">
                <a:avLst/>
              </a:prstGeom>
              <a:solidFill>
                <a:srgbClr val="C0392B"/>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企业负责人</a:t>
                </a:r>
                <a:endPar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3986" name="组合 93"/>
              <p:cNvGrpSpPr/>
              <p:nvPr/>
            </p:nvGrpSpPr>
            <p:grpSpPr>
              <a:xfrm>
                <a:off x="1411868" y="994727"/>
                <a:ext cx="648000" cy="720000"/>
                <a:chOff x="3138133" y="0"/>
                <a:chExt cx="503238" cy="534988"/>
              </a:xfrm>
            </p:grpSpPr>
            <p:sp>
              <p:nvSpPr>
                <p:cNvPr id="95" name="Oval 414"/>
                <p:cNvSpPr>
                  <a:spLocks noChangeArrowheads="1"/>
                </p:cNvSpPr>
                <p:nvPr/>
              </p:nvSpPr>
              <p:spPr bwMode="auto">
                <a:xfrm>
                  <a:off x="3281811" y="-839"/>
                  <a:ext cx="211604" cy="211947"/>
                </a:xfrm>
                <a:prstGeom prst="ellipse">
                  <a:avLst/>
                </a:pr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6" name="Rectangle 415"/>
                <p:cNvSpPr>
                  <a:spLocks noChangeArrowheads="1"/>
                </p:cNvSpPr>
                <p:nvPr/>
              </p:nvSpPr>
              <p:spPr bwMode="auto">
                <a:xfrm>
                  <a:off x="3365065" y="252463"/>
                  <a:ext cx="45096" cy="24124"/>
                </a:xfrm>
                <a:prstGeom prst="rect">
                  <a:avLst/>
                </a:pr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7" name="Freeform 416"/>
                <p:cNvSpPr/>
                <p:nvPr/>
              </p:nvSpPr>
              <p:spPr bwMode="auto">
                <a:xfrm>
                  <a:off x="3365065" y="286926"/>
                  <a:ext cx="45096" cy="89604"/>
                </a:xfrm>
                <a:custGeom>
                  <a:avLst/>
                  <a:gdLst>
                    <a:gd name="T0" fmla="*/ 15 w 29"/>
                    <a:gd name="T1" fmla="*/ 56 h 56"/>
                    <a:gd name="T2" fmla="*/ 29 w 29"/>
                    <a:gd name="T3" fmla="*/ 38 h 56"/>
                    <a:gd name="T4" fmla="*/ 29 w 29"/>
                    <a:gd name="T5" fmla="*/ 0 h 56"/>
                    <a:gd name="T6" fmla="*/ 0 w 29"/>
                    <a:gd name="T7" fmla="*/ 0 h 56"/>
                    <a:gd name="T8" fmla="*/ 0 w 29"/>
                    <a:gd name="T9" fmla="*/ 38 h 56"/>
                    <a:gd name="T10" fmla="*/ 15 w 29"/>
                    <a:gd name="T11" fmla="*/ 56 h 56"/>
                  </a:gdLst>
                  <a:ahLst/>
                  <a:cxnLst>
                    <a:cxn ang="0">
                      <a:pos x="T0" y="T1"/>
                    </a:cxn>
                    <a:cxn ang="0">
                      <a:pos x="T2" y="T3"/>
                    </a:cxn>
                    <a:cxn ang="0">
                      <a:pos x="T4" y="T5"/>
                    </a:cxn>
                    <a:cxn ang="0">
                      <a:pos x="T6" y="T7"/>
                    </a:cxn>
                    <a:cxn ang="0">
                      <a:pos x="T8" y="T9"/>
                    </a:cxn>
                    <a:cxn ang="0">
                      <a:pos x="T10" y="T11"/>
                    </a:cxn>
                  </a:cxnLst>
                  <a:rect l="0" t="0" r="r" b="b"/>
                  <a:pathLst>
                    <a:path w="29" h="56">
                      <a:moveTo>
                        <a:pt x="15" y="56"/>
                      </a:moveTo>
                      <a:lnTo>
                        <a:pt x="29" y="38"/>
                      </a:lnTo>
                      <a:lnTo>
                        <a:pt x="29" y="0"/>
                      </a:lnTo>
                      <a:lnTo>
                        <a:pt x="0" y="0"/>
                      </a:lnTo>
                      <a:lnTo>
                        <a:pt x="0" y="38"/>
                      </a:lnTo>
                      <a:lnTo>
                        <a:pt x="15" y="56"/>
                      </a:lnTo>
                      <a:close/>
                    </a:path>
                  </a:pathLst>
                </a:cu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8" name="Freeform 417"/>
                <p:cNvSpPr>
                  <a:spLocks noEditPoints="1"/>
                </p:cNvSpPr>
                <p:nvPr/>
              </p:nvSpPr>
              <p:spPr bwMode="auto">
                <a:xfrm>
                  <a:off x="3137850" y="257633"/>
                  <a:ext cx="502993" cy="277426"/>
                </a:xfrm>
                <a:custGeom>
                  <a:avLst/>
                  <a:gdLst>
                    <a:gd name="T0" fmla="*/ 122 w 171"/>
                    <a:gd name="T1" fmla="*/ 0 h 94"/>
                    <a:gd name="T2" fmla="*/ 85 w 171"/>
                    <a:gd name="T3" fmla="*/ 48 h 94"/>
                    <a:gd name="T4" fmla="*/ 48 w 171"/>
                    <a:gd name="T5" fmla="*/ 0 h 94"/>
                    <a:gd name="T6" fmla="*/ 0 w 171"/>
                    <a:gd name="T7" fmla="*/ 49 h 94"/>
                    <a:gd name="T8" fmla="*/ 0 w 171"/>
                    <a:gd name="T9" fmla="*/ 94 h 94"/>
                    <a:gd name="T10" fmla="*/ 171 w 171"/>
                    <a:gd name="T11" fmla="*/ 94 h 94"/>
                    <a:gd name="T12" fmla="*/ 171 w 171"/>
                    <a:gd name="T13" fmla="*/ 49 h 94"/>
                    <a:gd name="T14" fmla="*/ 122 w 171"/>
                    <a:gd name="T15" fmla="*/ 0 h 94"/>
                    <a:gd name="T16" fmla="*/ 85 w 171"/>
                    <a:gd name="T17" fmla="*/ 75 h 94"/>
                    <a:gd name="T18" fmla="*/ 81 w 171"/>
                    <a:gd name="T19" fmla="*/ 71 h 94"/>
                    <a:gd name="T20" fmla="*/ 85 w 171"/>
                    <a:gd name="T21" fmla="*/ 66 h 94"/>
                    <a:gd name="T22" fmla="*/ 90 w 171"/>
                    <a:gd name="T23" fmla="*/ 71 h 94"/>
                    <a:gd name="T24" fmla="*/ 85 w 171"/>
                    <a:gd name="T25"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 h="94">
                      <a:moveTo>
                        <a:pt x="122" y="0"/>
                      </a:moveTo>
                      <a:cubicBezTo>
                        <a:pt x="85" y="48"/>
                        <a:pt x="85" y="48"/>
                        <a:pt x="85" y="48"/>
                      </a:cubicBezTo>
                      <a:cubicBezTo>
                        <a:pt x="48" y="0"/>
                        <a:pt x="48" y="0"/>
                        <a:pt x="48" y="0"/>
                      </a:cubicBezTo>
                      <a:cubicBezTo>
                        <a:pt x="24" y="5"/>
                        <a:pt x="0" y="17"/>
                        <a:pt x="0" y="49"/>
                      </a:cubicBezTo>
                      <a:cubicBezTo>
                        <a:pt x="0" y="94"/>
                        <a:pt x="0" y="94"/>
                        <a:pt x="0" y="94"/>
                      </a:cubicBezTo>
                      <a:cubicBezTo>
                        <a:pt x="171" y="94"/>
                        <a:pt x="171" y="94"/>
                        <a:pt x="171" y="94"/>
                      </a:cubicBezTo>
                      <a:cubicBezTo>
                        <a:pt x="171" y="49"/>
                        <a:pt x="171" y="49"/>
                        <a:pt x="171" y="49"/>
                      </a:cubicBezTo>
                      <a:cubicBezTo>
                        <a:pt x="171" y="17"/>
                        <a:pt x="146" y="5"/>
                        <a:pt x="122" y="0"/>
                      </a:cubicBezTo>
                      <a:close/>
                      <a:moveTo>
                        <a:pt x="85" y="75"/>
                      </a:moveTo>
                      <a:cubicBezTo>
                        <a:pt x="83" y="75"/>
                        <a:pt x="81" y="73"/>
                        <a:pt x="81" y="71"/>
                      </a:cubicBezTo>
                      <a:cubicBezTo>
                        <a:pt x="81" y="68"/>
                        <a:pt x="83" y="66"/>
                        <a:pt x="85" y="66"/>
                      </a:cubicBezTo>
                      <a:cubicBezTo>
                        <a:pt x="88" y="66"/>
                        <a:pt x="90" y="68"/>
                        <a:pt x="90" y="71"/>
                      </a:cubicBezTo>
                      <a:cubicBezTo>
                        <a:pt x="90" y="73"/>
                        <a:pt x="88" y="75"/>
                        <a:pt x="85" y="75"/>
                      </a:cubicBezTo>
                      <a:close/>
                    </a:path>
                  </a:pathLst>
                </a:custGeom>
                <a:solidFill>
                  <a:srgbClr val="C0392B"/>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83973" name="组合 78"/>
            <p:cNvGrpSpPr/>
            <p:nvPr/>
          </p:nvGrpSpPr>
          <p:grpSpPr>
            <a:xfrm>
              <a:off x="1288307" y="2795320"/>
              <a:ext cx="3000357" cy="720000"/>
              <a:chOff x="1391338" y="2224162"/>
              <a:chExt cx="3000357" cy="720000"/>
            </a:xfrm>
          </p:grpSpPr>
          <p:sp>
            <p:nvSpPr>
              <p:cNvPr id="89" name="矩形 88"/>
              <p:cNvSpPr/>
              <p:nvPr/>
            </p:nvSpPr>
            <p:spPr>
              <a:xfrm>
                <a:off x="2355800" y="2224307"/>
                <a:ext cx="2036856" cy="718907"/>
              </a:xfrm>
              <a:prstGeom prst="rect">
                <a:avLst/>
              </a:prstGeom>
              <a:solidFill>
                <a:srgbClr val="EA9C1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事故现场有关人员</a:t>
                </a:r>
                <a:endPar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 name="组合 89"/>
              <p:cNvGrpSpPr/>
              <p:nvPr/>
            </p:nvGrpSpPr>
            <p:grpSpPr>
              <a:xfrm>
                <a:off x="1391338" y="2224162"/>
                <a:ext cx="648000" cy="720000"/>
                <a:chOff x="1276332" y="2338131"/>
                <a:chExt cx="760413" cy="812800"/>
              </a:xfrm>
              <a:solidFill>
                <a:srgbClr val="EA9C12"/>
              </a:solidFill>
            </p:grpSpPr>
            <p:sp>
              <p:nvSpPr>
                <p:cNvPr id="91" name="Oval 444"/>
                <p:cNvSpPr>
                  <a:spLocks noChangeArrowheads="1"/>
                </p:cNvSpPr>
                <p:nvPr/>
              </p:nvSpPr>
              <p:spPr bwMode="auto">
                <a:xfrm>
                  <a:off x="1496995" y="2338131"/>
                  <a:ext cx="317500" cy="320675"/>
                </a:xfrm>
                <a:prstGeom prst="ellipse">
                  <a:avLst/>
                </a:pr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Freeform 445"/>
                <p:cNvSpPr/>
                <p:nvPr/>
              </p:nvSpPr>
              <p:spPr bwMode="auto">
                <a:xfrm>
                  <a:off x="1276332" y="2717543"/>
                  <a:ext cx="760413" cy="433388"/>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gr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83974" name="组合 79"/>
            <p:cNvGrpSpPr/>
            <p:nvPr/>
          </p:nvGrpSpPr>
          <p:grpSpPr>
            <a:xfrm>
              <a:off x="1288307" y="3872405"/>
              <a:ext cx="3000357" cy="720000"/>
              <a:chOff x="1391338" y="3417538"/>
              <a:chExt cx="3000357" cy="720000"/>
            </a:xfrm>
          </p:grpSpPr>
          <p:sp>
            <p:nvSpPr>
              <p:cNvPr id="85" name="矩形 84"/>
              <p:cNvSpPr/>
              <p:nvPr/>
            </p:nvSpPr>
            <p:spPr>
              <a:xfrm>
                <a:off x="2355800" y="3416638"/>
                <a:ext cx="2036856" cy="721227"/>
              </a:xfrm>
              <a:prstGeom prst="rect">
                <a:avLst/>
              </a:prstGeom>
              <a:solidFill>
                <a:srgbClr val="2980B9"/>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安全监督管理人员</a:t>
                </a:r>
                <a:endPar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3980" name="组合 85"/>
              <p:cNvGrpSpPr/>
              <p:nvPr/>
            </p:nvGrpSpPr>
            <p:grpSpPr>
              <a:xfrm>
                <a:off x="1391338" y="3417538"/>
                <a:ext cx="648000" cy="720000"/>
                <a:chOff x="1276332" y="2338131"/>
                <a:chExt cx="760413" cy="812800"/>
              </a:xfrm>
            </p:grpSpPr>
            <p:sp>
              <p:nvSpPr>
                <p:cNvPr id="87" name="Oval 444"/>
                <p:cNvSpPr>
                  <a:spLocks noChangeArrowheads="1"/>
                </p:cNvSpPr>
                <p:nvPr/>
              </p:nvSpPr>
              <p:spPr bwMode="auto">
                <a:xfrm>
                  <a:off x="1496055" y="2337115"/>
                  <a:ext cx="317122" cy="322009"/>
                </a:xfrm>
                <a:prstGeom prst="ellipse">
                  <a:avLst/>
                </a:prstGeom>
                <a:solidFill>
                  <a:srgbClr val="2980B9"/>
                </a:solidFill>
                <a:ln>
                  <a:solidFill>
                    <a:srgbClr val="2980B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Freeform 445"/>
                <p:cNvSpPr/>
                <p:nvPr/>
              </p:nvSpPr>
              <p:spPr bwMode="auto">
                <a:xfrm>
                  <a:off x="1275904" y="2716720"/>
                  <a:ext cx="760043" cy="434581"/>
                </a:xfrm>
                <a:custGeom>
                  <a:avLst/>
                  <a:gdLst>
                    <a:gd name="T0" fmla="*/ 258 w 258"/>
                    <a:gd name="T1" fmla="*/ 147 h 147"/>
                    <a:gd name="T2" fmla="*/ 258 w 258"/>
                    <a:gd name="T3" fmla="*/ 78 h 147"/>
                    <a:gd name="T4" fmla="*/ 129 w 258"/>
                    <a:gd name="T5" fmla="*/ 0 h 147"/>
                    <a:gd name="T6" fmla="*/ 0 w 258"/>
                    <a:gd name="T7" fmla="*/ 78 h 147"/>
                    <a:gd name="T8" fmla="*/ 0 w 258"/>
                    <a:gd name="T9" fmla="*/ 147 h 147"/>
                    <a:gd name="T10" fmla="*/ 258 w 258"/>
                    <a:gd name="T11" fmla="*/ 147 h 147"/>
                  </a:gdLst>
                  <a:ahLst/>
                  <a:cxnLst>
                    <a:cxn ang="0">
                      <a:pos x="T0" y="T1"/>
                    </a:cxn>
                    <a:cxn ang="0">
                      <a:pos x="T2" y="T3"/>
                    </a:cxn>
                    <a:cxn ang="0">
                      <a:pos x="T4" y="T5"/>
                    </a:cxn>
                    <a:cxn ang="0">
                      <a:pos x="T6" y="T7"/>
                    </a:cxn>
                    <a:cxn ang="0">
                      <a:pos x="T8" y="T9"/>
                    </a:cxn>
                    <a:cxn ang="0">
                      <a:pos x="T10" y="T11"/>
                    </a:cxn>
                  </a:cxnLst>
                  <a:rect l="0" t="0" r="r" b="b"/>
                  <a:pathLst>
                    <a:path w="258" h="147">
                      <a:moveTo>
                        <a:pt x="258" y="147"/>
                      </a:moveTo>
                      <a:cubicBezTo>
                        <a:pt x="258" y="78"/>
                        <a:pt x="258" y="78"/>
                        <a:pt x="258" y="78"/>
                      </a:cubicBezTo>
                      <a:cubicBezTo>
                        <a:pt x="258" y="3"/>
                        <a:pt x="168" y="0"/>
                        <a:pt x="129" y="0"/>
                      </a:cubicBezTo>
                      <a:cubicBezTo>
                        <a:pt x="91" y="0"/>
                        <a:pt x="0" y="3"/>
                        <a:pt x="0" y="78"/>
                      </a:cubicBezTo>
                      <a:cubicBezTo>
                        <a:pt x="0" y="147"/>
                        <a:pt x="0" y="147"/>
                        <a:pt x="0" y="147"/>
                      </a:cubicBezTo>
                      <a:lnTo>
                        <a:pt x="258" y="147"/>
                      </a:lnTo>
                      <a:close/>
                    </a:path>
                  </a:pathLst>
                </a:custGeom>
                <a:solidFill>
                  <a:srgbClr val="2980B9"/>
                </a:solidFill>
                <a:ln>
                  <a:solidFill>
                    <a:srgbClr val="2980B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grpSp>
        <p:sp>
          <p:nvSpPr>
            <p:cNvPr id="81" name="AutoShape 5"/>
            <p:cNvSpPr>
              <a:spLocks noChangeArrowheads="1"/>
            </p:cNvSpPr>
            <p:nvPr/>
          </p:nvSpPr>
          <p:spPr bwMode="auto">
            <a:xfrm>
              <a:off x="4796606" y="1457371"/>
              <a:ext cx="524847" cy="3520323"/>
            </a:xfrm>
            <a:prstGeom prst="notchedRightArrow">
              <a:avLst>
                <a:gd name="adj1" fmla="val 81435"/>
                <a:gd name="adj2" fmla="val 100000"/>
              </a:avLst>
            </a:prstGeom>
            <a:solidFill>
              <a:srgbClr val="C00000"/>
            </a:solidFill>
            <a:ln w="6350">
              <a:noFill/>
              <a:miter lim="800000"/>
            </a:ln>
            <a:effectLst/>
          </p:spPr>
          <p:txBody>
            <a:bodyPr wrap="none" lIns="0" tIns="0" rIns="0" bIns="0" anchor="ctr"/>
            <a:lstStyle>
              <a:lvl1pPr>
                <a:defRPr sz="1300" b="1">
                  <a:solidFill>
                    <a:srgbClr val="000000"/>
                  </a:solidFill>
                  <a:latin typeface="Arial" panose="020B0604020202020204" pitchFamily="34" charset="0"/>
                  <a:ea typeface="宋体" panose="02010600030101010101" pitchFamily="2" charset="-122"/>
                </a:defRPr>
              </a:lvl1pPr>
              <a:lvl2pPr marL="742950" indent="-285750">
                <a:defRPr sz="1300" b="1">
                  <a:solidFill>
                    <a:srgbClr val="000000"/>
                  </a:solidFill>
                  <a:latin typeface="Arial" panose="020B0604020202020204" pitchFamily="34" charset="0"/>
                  <a:ea typeface="宋体" panose="02010600030101010101" pitchFamily="2" charset="-122"/>
                </a:defRPr>
              </a:lvl2pPr>
              <a:lvl3pPr marL="1143000" indent="-228600">
                <a:defRPr sz="1300" b="1">
                  <a:solidFill>
                    <a:srgbClr val="000000"/>
                  </a:solidFill>
                  <a:latin typeface="Arial" panose="020B0604020202020204" pitchFamily="34" charset="0"/>
                  <a:ea typeface="宋体" panose="02010600030101010101" pitchFamily="2" charset="-122"/>
                </a:defRPr>
              </a:lvl3pPr>
              <a:lvl4pPr marL="1600200" indent="-228600">
                <a:defRPr sz="1300" b="1">
                  <a:solidFill>
                    <a:srgbClr val="000000"/>
                  </a:solidFill>
                  <a:latin typeface="Arial" panose="020B0604020202020204" pitchFamily="34" charset="0"/>
                  <a:ea typeface="宋体" panose="02010600030101010101" pitchFamily="2" charset="-122"/>
                </a:defRPr>
              </a:lvl4pPr>
              <a:lvl5pPr marL="2057400" indent="-228600">
                <a:defRPr sz="1300" b="1">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05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3976" name="矩形 81"/>
            <p:cNvSpPr/>
            <p:nvPr/>
          </p:nvSpPr>
          <p:spPr>
            <a:xfrm>
              <a:off x="5776061" y="1313590"/>
              <a:ext cx="5861433" cy="2651264"/>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200000"/>
                </a:lnSpc>
                <a:spcBef>
                  <a:spcPct val="0"/>
                </a:spcBef>
                <a:buNone/>
              </a:pPr>
              <a:r>
                <a:rPr lang="zh-CN" altLang="en-US" sz="2800" dirty="0">
                  <a:solidFill>
                    <a:srgbClr val="262626"/>
                  </a:solidFill>
                </a:rPr>
                <a:t>都有可能</a:t>
              </a:r>
              <a:endParaRPr lang="en-US" altLang="zh-CN" sz="2800" dirty="0">
                <a:solidFill>
                  <a:srgbClr val="262626"/>
                </a:solidFill>
              </a:endParaRPr>
            </a:p>
            <a:p>
              <a:pPr marL="0" lvl="0" indent="0" algn="ctr" defTabSz="914400" eaLnBrk="1" hangingPunct="1">
                <a:lnSpc>
                  <a:spcPct val="200000"/>
                </a:lnSpc>
                <a:spcBef>
                  <a:spcPct val="0"/>
                </a:spcBef>
                <a:buNone/>
              </a:pPr>
              <a:r>
                <a:rPr lang="zh-CN" altLang="en-US" sz="2800" dirty="0">
                  <a:solidFill>
                    <a:srgbClr val="FF0000"/>
                  </a:solidFill>
                </a:rPr>
                <a:t>犯不报、谎报安全事故罪</a:t>
              </a:r>
              <a:endParaRPr lang="zh-CN" altLang="en-US" sz="2800" dirty="0">
                <a:solidFill>
                  <a:srgbClr val="FF0000"/>
                </a:solidFill>
              </a:endParaRPr>
            </a:p>
          </p:txBody>
        </p:sp>
        <p:sp>
          <p:nvSpPr>
            <p:cNvPr id="83977" name="矩形 82"/>
            <p:cNvSpPr/>
            <p:nvPr/>
          </p:nvSpPr>
          <p:spPr>
            <a:xfrm>
              <a:off x="7022737" y="3955734"/>
              <a:ext cx="3258970" cy="942507"/>
            </a:xfrm>
            <a:prstGeom prst="rect">
              <a:avLst/>
            </a:prstGeom>
            <a:noFill/>
            <a:ln w="9525">
              <a:noFill/>
            </a:ln>
          </p:spPr>
          <p:txBody>
            <a:bodyPr wrap="none">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200" b="1" dirty="0">
                  <a:solidFill>
                    <a:srgbClr val="000000"/>
                  </a:solidFill>
                </a:rPr>
                <a:t>不报、谎报安全事故</a:t>
              </a:r>
              <a:endParaRPr lang="en-US" altLang="zh-CN" sz="1200" b="1" dirty="0">
                <a:solidFill>
                  <a:srgbClr val="000000"/>
                </a:solidFill>
              </a:endParaRPr>
            </a:p>
            <a:p>
              <a:pPr marL="0" lvl="0" indent="0" algn="ctr" defTabSz="914400" eaLnBrk="1" hangingPunct="1">
                <a:lnSpc>
                  <a:spcPct val="150000"/>
                </a:lnSpc>
                <a:spcBef>
                  <a:spcPct val="0"/>
                </a:spcBef>
                <a:buNone/>
              </a:pPr>
              <a:r>
                <a:rPr lang="zh-CN" altLang="en-US" sz="1200" b="1" dirty="0">
                  <a:solidFill>
                    <a:srgbClr val="000000"/>
                  </a:solidFill>
                </a:rPr>
                <a:t>更多适用于安全管理等管理人员</a:t>
              </a:r>
              <a:endParaRPr lang="zh-CN" altLang="en-US" sz="1200" b="1" dirty="0">
                <a:solidFill>
                  <a:srgbClr val="000000"/>
                </a:solidFill>
              </a:endParaRPr>
            </a:p>
          </p:txBody>
        </p:sp>
        <p:sp>
          <p:nvSpPr>
            <p:cNvPr id="83978" name="矩形 83"/>
            <p:cNvSpPr/>
            <p:nvPr/>
          </p:nvSpPr>
          <p:spPr>
            <a:xfrm>
              <a:off x="403518" y="5504528"/>
              <a:ext cx="11189068" cy="121245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just" defTabSz="914400" eaLnBrk="1" hangingPunct="1">
                <a:lnSpc>
                  <a:spcPct val="150000"/>
                </a:lnSpc>
                <a:spcBef>
                  <a:spcPct val="0"/>
                </a:spcBef>
                <a:buNone/>
              </a:pPr>
              <a:r>
                <a:rPr lang="en-US" altLang="zh-CN" sz="1600" b="1" dirty="0">
                  <a:solidFill>
                    <a:srgbClr val="262626"/>
                  </a:solidFill>
                </a:rPr>
                <a:t>【</a:t>
              </a:r>
              <a:r>
                <a:rPr lang="zh-CN" altLang="en-US" sz="1600" b="1" dirty="0">
                  <a:solidFill>
                    <a:srgbClr val="262626"/>
                  </a:solidFill>
                </a:rPr>
                <a:t>不报、谎报安全事故罪</a:t>
              </a:r>
              <a:r>
                <a:rPr lang="en-US" altLang="zh-CN" sz="1600" b="1" dirty="0">
                  <a:solidFill>
                    <a:srgbClr val="262626"/>
                  </a:solidFill>
                </a:rPr>
                <a:t>】</a:t>
              </a:r>
              <a:r>
                <a:rPr lang="zh-CN" altLang="en-US" sz="1600" b="1" dirty="0">
                  <a:solidFill>
                    <a:srgbClr val="262626"/>
                  </a:solidFill>
                </a:rPr>
                <a:t>在安全事故发生后，负有报告职责的人员不报或者谎报事故情况，贻误事故抢救的</a:t>
              </a:r>
              <a:endParaRPr lang="zh-CN" altLang="en-US" sz="1600" b="1" dirty="0">
                <a:solidFill>
                  <a:srgbClr val="262626"/>
                </a:solidFill>
              </a:endParaRPr>
            </a:p>
          </p:txBody>
        </p:sp>
      </p:grpSp>
      <p:sp>
        <p:nvSpPr>
          <p:cNvPr id="83971" name="标题 1"/>
          <p:cNvSpPr>
            <a:spLocks noGrp="1"/>
          </p:cNvSpPr>
          <p:nvPr/>
        </p:nvSpPr>
        <p:spPr>
          <a:xfrm>
            <a:off x="0" y="1095375"/>
            <a:ext cx="12180888"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rPr>
              <a:t>不报、谎报安全事故罪主体范围</a:t>
            </a:r>
            <a:endParaRPr lang="zh-CN" altLang="en-US" sz="2000" b="1" dirty="0">
              <a:solidFill>
                <a:schemeClr val="bg1"/>
              </a:solidFill>
              <a:sym typeface="宋体" panose="02010600030101010101" pitchFamily="2" charset="-122"/>
            </a:endParaRPr>
          </a:p>
        </p:txBody>
      </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矩形 26"/>
          <p:cNvSpPr/>
          <p:nvPr/>
        </p:nvSpPr>
        <p:spPr>
          <a:xfrm>
            <a:off x="1898650" y="1938338"/>
            <a:ext cx="6889750" cy="3683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sz="1800" dirty="0">
                <a:solidFill>
                  <a:srgbClr val="FF0000"/>
                </a:solidFill>
              </a:rPr>
              <a:t>《</a:t>
            </a:r>
            <a:r>
              <a:rPr lang="zh-CN" altLang="en-US" sz="1800" dirty="0">
                <a:solidFill>
                  <a:srgbClr val="FF0000"/>
                </a:solidFill>
              </a:rPr>
              <a:t>生产安全事故报告和调查处理条例</a:t>
            </a:r>
            <a:r>
              <a:rPr lang="en-US" altLang="zh-CN" sz="1800" dirty="0">
                <a:solidFill>
                  <a:srgbClr val="FF0000"/>
                </a:solidFill>
              </a:rPr>
              <a:t>》</a:t>
            </a:r>
            <a:r>
              <a:rPr lang="zh-CN" altLang="en-US" sz="1800" dirty="0">
                <a:solidFill>
                  <a:srgbClr val="FF0000"/>
                </a:solidFill>
              </a:rPr>
              <a:t>第九条</a:t>
            </a:r>
            <a:endParaRPr lang="zh-CN" altLang="en-US" sz="1800" dirty="0">
              <a:solidFill>
                <a:srgbClr val="FF0000"/>
              </a:solidFill>
            </a:endParaRPr>
          </a:p>
        </p:txBody>
      </p:sp>
      <p:sp>
        <p:nvSpPr>
          <p:cNvPr id="28" name="五边形 15"/>
          <p:cNvSpPr/>
          <p:nvPr/>
        </p:nvSpPr>
        <p:spPr>
          <a:xfrm>
            <a:off x="7332663" y="2365375"/>
            <a:ext cx="2933700" cy="1628775"/>
          </a:xfrm>
          <a:prstGeom prst="rect">
            <a:avLst/>
          </a:prstGeom>
          <a:solidFill>
            <a:srgbClr val="C00000"/>
          </a:solidFill>
          <a:ln w="12700" cap="flat" cmpd="sng" algn="ctr">
            <a:solidFill>
              <a:srgbClr val="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五边形 15"/>
          <p:cNvSpPr/>
          <p:nvPr/>
        </p:nvSpPr>
        <p:spPr>
          <a:xfrm>
            <a:off x="5540375" y="2365375"/>
            <a:ext cx="1951038" cy="1628775"/>
          </a:xfrm>
          <a:custGeom>
            <a:avLst/>
            <a:gdLst>
              <a:gd name="connsiteX0" fmla="*/ 0 w 1800200"/>
              <a:gd name="connsiteY0" fmla="*/ 0 h 900100"/>
              <a:gd name="connsiteX1" fmla="*/ 1350150 w 1800200"/>
              <a:gd name="connsiteY1" fmla="*/ 0 h 900100"/>
              <a:gd name="connsiteX2" fmla="*/ 1800200 w 1800200"/>
              <a:gd name="connsiteY2" fmla="*/ 450050 h 900100"/>
              <a:gd name="connsiteX3" fmla="*/ 1350150 w 1800200"/>
              <a:gd name="connsiteY3" fmla="*/ 900100 h 900100"/>
              <a:gd name="connsiteX4" fmla="*/ 0 w 1800200"/>
              <a:gd name="connsiteY4" fmla="*/ 900100 h 900100"/>
              <a:gd name="connsiteX5" fmla="*/ 0 w 1800200"/>
              <a:gd name="connsiteY5" fmla="*/ 0 h 900100"/>
              <a:gd name="connsiteX0-1" fmla="*/ 0 w 1544827"/>
              <a:gd name="connsiteY0-2" fmla="*/ 0 h 900100"/>
              <a:gd name="connsiteX1-3" fmla="*/ 1350150 w 1544827"/>
              <a:gd name="connsiteY1-4" fmla="*/ 0 h 900100"/>
              <a:gd name="connsiteX2-5" fmla="*/ 1544827 w 1544827"/>
              <a:gd name="connsiteY2-6" fmla="*/ 433574 h 900100"/>
              <a:gd name="connsiteX3-7" fmla="*/ 1350150 w 1544827"/>
              <a:gd name="connsiteY3-8" fmla="*/ 900100 h 900100"/>
              <a:gd name="connsiteX4-9" fmla="*/ 0 w 1544827"/>
              <a:gd name="connsiteY4-10" fmla="*/ 900100 h 900100"/>
              <a:gd name="connsiteX5-11" fmla="*/ 0 w 1544827"/>
              <a:gd name="connsiteY5-12" fmla="*/ 0 h 900100"/>
              <a:gd name="connsiteX0-13" fmla="*/ 0 w 1476898"/>
              <a:gd name="connsiteY0-14" fmla="*/ 0 h 900100"/>
              <a:gd name="connsiteX1-15" fmla="*/ 1350150 w 1476898"/>
              <a:gd name="connsiteY1-16" fmla="*/ 0 h 900100"/>
              <a:gd name="connsiteX2-17" fmla="*/ 1476898 w 1476898"/>
              <a:gd name="connsiteY2-18" fmla="*/ 425336 h 900100"/>
              <a:gd name="connsiteX3-19" fmla="*/ 1350150 w 1476898"/>
              <a:gd name="connsiteY3-20" fmla="*/ 900100 h 900100"/>
              <a:gd name="connsiteX4-21" fmla="*/ 0 w 1476898"/>
              <a:gd name="connsiteY4-22" fmla="*/ 900100 h 900100"/>
              <a:gd name="connsiteX5-23" fmla="*/ 0 w 1476898"/>
              <a:gd name="connsiteY5-24" fmla="*/ 0 h 900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76898" h="900100">
                <a:moveTo>
                  <a:pt x="0" y="0"/>
                </a:moveTo>
                <a:lnTo>
                  <a:pt x="1350150" y="0"/>
                </a:lnTo>
                <a:lnTo>
                  <a:pt x="1476898" y="425336"/>
                </a:lnTo>
                <a:lnTo>
                  <a:pt x="1350150" y="900100"/>
                </a:lnTo>
                <a:lnTo>
                  <a:pt x="0" y="900100"/>
                </a:lnTo>
                <a:lnTo>
                  <a:pt x="0" y="0"/>
                </a:lnTo>
                <a:close/>
              </a:path>
            </a:pathLst>
          </a:custGeom>
          <a:solidFill>
            <a:srgbClr val="C00000"/>
          </a:solidFill>
          <a:ln w="12700" cap="flat" cmpd="sng" algn="ctr">
            <a:solidFill>
              <a:srgbClr val="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五边形 15"/>
          <p:cNvSpPr/>
          <p:nvPr/>
        </p:nvSpPr>
        <p:spPr>
          <a:xfrm>
            <a:off x="3738563" y="2371725"/>
            <a:ext cx="1951038" cy="1628775"/>
          </a:xfrm>
          <a:custGeom>
            <a:avLst/>
            <a:gdLst>
              <a:gd name="connsiteX0" fmla="*/ 0 w 1800200"/>
              <a:gd name="connsiteY0" fmla="*/ 0 h 900100"/>
              <a:gd name="connsiteX1" fmla="*/ 1350150 w 1800200"/>
              <a:gd name="connsiteY1" fmla="*/ 0 h 900100"/>
              <a:gd name="connsiteX2" fmla="*/ 1800200 w 1800200"/>
              <a:gd name="connsiteY2" fmla="*/ 450050 h 900100"/>
              <a:gd name="connsiteX3" fmla="*/ 1350150 w 1800200"/>
              <a:gd name="connsiteY3" fmla="*/ 900100 h 900100"/>
              <a:gd name="connsiteX4" fmla="*/ 0 w 1800200"/>
              <a:gd name="connsiteY4" fmla="*/ 900100 h 900100"/>
              <a:gd name="connsiteX5" fmla="*/ 0 w 1800200"/>
              <a:gd name="connsiteY5" fmla="*/ 0 h 900100"/>
              <a:gd name="connsiteX0-1" fmla="*/ 0 w 1544827"/>
              <a:gd name="connsiteY0-2" fmla="*/ 0 h 900100"/>
              <a:gd name="connsiteX1-3" fmla="*/ 1350150 w 1544827"/>
              <a:gd name="connsiteY1-4" fmla="*/ 0 h 900100"/>
              <a:gd name="connsiteX2-5" fmla="*/ 1544827 w 1544827"/>
              <a:gd name="connsiteY2-6" fmla="*/ 433574 h 900100"/>
              <a:gd name="connsiteX3-7" fmla="*/ 1350150 w 1544827"/>
              <a:gd name="connsiteY3-8" fmla="*/ 900100 h 900100"/>
              <a:gd name="connsiteX4-9" fmla="*/ 0 w 1544827"/>
              <a:gd name="connsiteY4-10" fmla="*/ 900100 h 900100"/>
              <a:gd name="connsiteX5-11" fmla="*/ 0 w 1544827"/>
              <a:gd name="connsiteY5-12" fmla="*/ 0 h 900100"/>
              <a:gd name="connsiteX0-13" fmla="*/ 0 w 1476898"/>
              <a:gd name="connsiteY0-14" fmla="*/ 0 h 900100"/>
              <a:gd name="connsiteX1-15" fmla="*/ 1350150 w 1476898"/>
              <a:gd name="connsiteY1-16" fmla="*/ 0 h 900100"/>
              <a:gd name="connsiteX2-17" fmla="*/ 1476898 w 1476898"/>
              <a:gd name="connsiteY2-18" fmla="*/ 425336 h 900100"/>
              <a:gd name="connsiteX3-19" fmla="*/ 1350150 w 1476898"/>
              <a:gd name="connsiteY3-20" fmla="*/ 900100 h 900100"/>
              <a:gd name="connsiteX4-21" fmla="*/ 0 w 1476898"/>
              <a:gd name="connsiteY4-22" fmla="*/ 900100 h 900100"/>
              <a:gd name="connsiteX5-23" fmla="*/ 0 w 1476898"/>
              <a:gd name="connsiteY5-24" fmla="*/ 0 h 900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76898" h="900100">
                <a:moveTo>
                  <a:pt x="0" y="0"/>
                </a:moveTo>
                <a:lnTo>
                  <a:pt x="1350150" y="0"/>
                </a:lnTo>
                <a:lnTo>
                  <a:pt x="1476898" y="425336"/>
                </a:lnTo>
                <a:lnTo>
                  <a:pt x="1350150" y="900100"/>
                </a:lnTo>
                <a:lnTo>
                  <a:pt x="0" y="900100"/>
                </a:lnTo>
                <a:lnTo>
                  <a:pt x="0" y="0"/>
                </a:lnTo>
                <a:close/>
              </a:path>
            </a:pathLst>
          </a:custGeom>
          <a:solidFill>
            <a:srgbClr val="C00000"/>
          </a:solidFill>
          <a:ln w="12700" cap="flat" cmpd="sng" algn="ctr">
            <a:solidFill>
              <a:srgbClr val="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五边形 15"/>
          <p:cNvSpPr/>
          <p:nvPr/>
        </p:nvSpPr>
        <p:spPr>
          <a:xfrm>
            <a:off x="1955800" y="2365375"/>
            <a:ext cx="1951038" cy="1628775"/>
          </a:xfrm>
          <a:custGeom>
            <a:avLst/>
            <a:gdLst>
              <a:gd name="connsiteX0" fmla="*/ 0 w 1800200"/>
              <a:gd name="connsiteY0" fmla="*/ 0 h 900100"/>
              <a:gd name="connsiteX1" fmla="*/ 1350150 w 1800200"/>
              <a:gd name="connsiteY1" fmla="*/ 0 h 900100"/>
              <a:gd name="connsiteX2" fmla="*/ 1800200 w 1800200"/>
              <a:gd name="connsiteY2" fmla="*/ 450050 h 900100"/>
              <a:gd name="connsiteX3" fmla="*/ 1350150 w 1800200"/>
              <a:gd name="connsiteY3" fmla="*/ 900100 h 900100"/>
              <a:gd name="connsiteX4" fmla="*/ 0 w 1800200"/>
              <a:gd name="connsiteY4" fmla="*/ 900100 h 900100"/>
              <a:gd name="connsiteX5" fmla="*/ 0 w 1800200"/>
              <a:gd name="connsiteY5" fmla="*/ 0 h 900100"/>
              <a:gd name="connsiteX0-1" fmla="*/ 0 w 1544827"/>
              <a:gd name="connsiteY0-2" fmla="*/ 0 h 900100"/>
              <a:gd name="connsiteX1-3" fmla="*/ 1350150 w 1544827"/>
              <a:gd name="connsiteY1-4" fmla="*/ 0 h 900100"/>
              <a:gd name="connsiteX2-5" fmla="*/ 1544827 w 1544827"/>
              <a:gd name="connsiteY2-6" fmla="*/ 433574 h 900100"/>
              <a:gd name="connsiteX3-7" fmla="*/ 1350150 w 1544827"/>
              <a:gd name="connsiteY3-8" fmla="*/ 900100 h 900100"/>
              <a:gd name="connsiteX4-9" fmla="*/ 0 w 1544827"/>
              <a:gd name="connsiteY4-10" fmla="*/ 900100 h 900100"/>
              <a:gd name="connsiteX5-11" fmla="*/ 0 w 1544827"/>
              <a:gd name="connsiteY5-12" fmla="*/ 0 h 900100"/>
              <a:gd name="connsiteX0-13" fmla="*/ 0 w 1476898"/>
              <a:gd name="connsiteY0-14" fmla="*/ 0 h 900100"/>
              <a:gd name="connsiteX1-15" fmla="*/ 1350150 w 1476898"/>
              <a:gd name="connsiteY1-16" fmla="*/ 0 h 900100"/>
              <a:gd name="connsiteX2-17" fmla="*/ 1476898 w 1476898"/>
              <a:gd name="connsiteY2-18" fmla="*/ 425336 h 900100"/>
              <a:gd name="connsiteX3-19" fmla="*/ 1350150 w 1476898"/>
              <a:gd name="connsiteY3-20" fmla="*/ 900100 h 900100"/>
              <a:gd name="connsiteX4-21" fmla="*/ 0 w 1476898"/>
              <a:gd name="connsiteY4-22" fmla="*/ 900100 h 900100"/>
              <a:gd name="connsiteX5-23" fmla="*/ 0 w 1476898"/>
              <a:gd name="connsiteY5-24" fmla="*/ 0 h 900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476898" h="900100">
                <a:moveTo>
                  <a:pt x="0" y="0"/>
                </a:moveTo>
                <a:lnTo>
                  <a:pt x="1350150" y="0"/>
                </a:lnTo>
                <a:lnTo>
                  <a:pt x="1476898" y="425336"/>
                </a:lnTo>
                <a:lnTo>
                  <a:pt x="1350150" y="900100"/>
                </a:lnTo>
                <a:lnTo>
                  <a:pt x="0" y="900100"/>
                </a:lnTo>
                <a:lnTo>
                  <a:pt x="0" y="0"/>
                </a:lnTo>
                <a:close/>
              </a:path>
            </a:pathLst>
          </a:custGeom>
          <a:solidFill>
            <a:srgbClr val="C00000"/>
          </a:solidFill>
          <a:ln w="12700" cap="flat" cmpd="sng" algn="ctr">
            <a:solidFill>
              <a:srgbClr val="FFFFFF"/>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4999" name="矩形 31"/>
          <p:cNvSpPr/>
          <p:nvPr/>
        </p:nvSpPr>
        <p:spPr>
          <a:xfrm>
            <a:off x="2209800" y="3006725"/>
            <a:ext cx="1481138" cy="39846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dirty="0">
                <a:solidFill>
                  <a:srgbClr val="FFFFFF"/>
                </a:solidFill>
              </a:rPr>
              <a:t>事故发生后</a:t>
            </a:r>
            <a:endParaRPr lang="zh-CN" altLang="en-US" sz="2000" dirty="0">
              <a:solidFill>
                <a:srgbClr val="FFFFFF"/>
              </a:solidFill>
            </a:endParaRPr>
          </a:p>
        </p:txBody>
      </p:sp>
      <p:sp>
        <p:nvSpPr>
          <p:cNvPr id="85000" name="矩形 32"/>
          <p:cNvSpPr/>
          <p:nvPr/>
        </p:nvSpPr>
        <p:spPr>
          <a:xfrm>
            <a:off x="3810000" y="2571750"/>
            <a:ext cx="1928813" cy="1106488"/>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600" dirty="0">
                <a:solidFill>
                  <a:srgbClr val="FFFFFF"/>
                </a:solidFill>
              </a:rPr>
              <a:t>事故现场有关人员</a:t>
            </a:r>
            <a:endParaRPr lang="en-US" altLang="zh-CN" sz="1600" dirty="0">
              <a:solidFill>
                <a:srgbClr val="FFFFFF"/>
              </a:solidFill>
            </a:endParaRPr>
          </a:p>
          <a:p>
            <a:pPr marL="0" lvl="0" indent="0" algn="ctr" defTabSz="914400" eaLnBrk="1" hangingPunct="1">
              <a:lnSpc>
                <a:spcPct val="150000"/>
              </a:lnSpc>
              <a:spcBef>
                <a:spcPct val="0"/>
              </a:spcBef>
              <a:buNone/>
            </a:pPr>
            <a:r>
              <a:rPr lang="zh-CN" altLang="en-US" sz="1600" dirty="0">
                <a:solidFill>
                  <a:srgbClr val="FFFFFF"/>
                </a:solidFill>
              </a:rPr>
              <a:t>应当立即向本单位</a:t>
            </a:r>
            <a:endParaRPr lang="en-US" altLang="zh-CN" sz="1600" dirty="0">
              <a:solidFill>
                <a:srgbClr val="FFFFFF"/>
              </a:solidFill>
            </a:endParaRPr>
          </a:p>
          <a:p>
            <a:pPr marL="0" lvl="0" indent="0" algn="ctr" defTabSz="914400" eaLnBrk="1" hangingPunct="1">
              <a:lnSpc>
                <a:spcPct val="150000"/>
              </a:lnSpc>
              <a:spcBef>
                <a:spcPct val="0"/>
              </a:spcBef>
              <a:buNone/>
            </a:pPr>
            <a:r>
              <a:rPr lang="zh-CN" altLang="en-US" sz="1200" dirty="0">
                <a:solidFill>
                  <a:srgbClr val="FFFFFF"/>
                </a:solidFill>
              </a:rPr>
              <a:t>负责人报告</a:t>
            </a:r>
            <a:endParaRPr lang="zh-CN" altLang="en-US" sz="1200" dirty="0">
              <a:solidFill>
                <a:srgbClr val="FFFFFF"/>
              </a:solidFill>
            </a:endParaRPr>
          </a:p>
        </p:txBody>
      </p:sp>
      <p:sp>
        <p:nvSpPr>
          <p:cNvPr id="85001" name="矩形 33"/>
          <p:cNvSpPr/>
          <p:nvPr/>
        </p:nvSpPr>
        <p:spPr>
          <a:xfrm>
            <a:off x="5616575" y="2741613"/>
            <a:ext cx="1797050" cy="83026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150000"/>
              </a:lnSpc>
              <a:spcBef>
                <a:spcPct val="0"/>
              </a:spcBef>
              <a:buNone/>
            </a:pPr>
            <a:r>
              <a:rPr lang="zh-CN" altLang="en-US" sz="1600" dirty="0">
                <a:solidFill>
                  <a:srgbClr val="FFFFFF"/>
                </a:solidFill>
              </a:rPr>
              <a:t>单位负责人</a:t>
            </a:r>
            <a:endParaRPr lang="en-US" altLang="zh-CN" sz="1600" dirty="0">
              <a:solidFill>
                <a:srgbClr val="FFFFFF"/>
              </a:solidFill>
            </a:endParaRPr>
          </a:p>
          <a:p>
            <a:pPr marL="0" lvl="0" indent="0" algn="ctr" defTabSz="914400" eaLnBrk="1" hangingPunct="1">
              <a:lnSpc>
                <a:spcPct val="150000"/>
              </a:lnSpc>
              <a:spcBef>
                <a:spcPct val="0"/>
              </a:spcBef>
              <a:buNone/>
            </a:pPr>
            <a:r>
              <a:rPr lang="zh-CN" altLang="en-US" sz="1600" dirty="0">
                <a:solidFill>
                  <a:srgbClr val="FFFFFF"/>
                </a:solidFill>
              </a:rPr>
              <a:t>接到报告后</a:t>
            </a:r>
            <a:endParaRPr lang="zh-CN" altLang="en-US" sz="1600" dirty="0">
              <a:solidFill>
                <a:srgbClr val="FFFFFF"/>
              </a:solidFill>
            </a:endParaRPr>
          </a:p>
        </p:txBody>
      </p:sp>
      <p:sp>
        <p:nvSpPr>
          <p:cNvPr id="85002" name="矩形 34"/>
          <p:cNvSpPr/>
          <p:nvPr/>
        </p:nvSpPr>
        <p:spPr>
          <a:xfrm>
            <a:off x="7473950" y="2259013"/>
            <a:ext cx="2792413" cy="1706562"/>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just" defTabSz="914400" eaLnBrk="1" hangingPunct="1">
              <a:lnSpc>
                <a:spcPct val="150000"/>
              </a:lnSpc>
              <a:spcBef>
                <a:spcPct val="0"/>
              </a:spcBef>
              <a:buNone/>
            </a:pPr>
            <a:r>
              <a:rPr lang="zh-CN" altLang="en-US" sz="1400" dirty="0">
                <a:solidFill>
                  <a:srgbClr val="FFFFFF"/>
                </a:solidFill>
              </a:rPr>
              <a:t>应当于  </a:t>
            </a:r>
            <a:r>
              <a:rPr lang="en-US" altLang="zh-CN" sz="2800" dirty="0">
                <a:solidFill>
                  <a:srgbClr val="FFFFFF"/>
                </a:solidFill>
              </a:rPr>
              <a:t>1 </a:t>
            </a:r>
            <a:r>
              <a:rPr lang="zh-CN" altLang="en-US" sz="1400" dirty="0">
                <a:solidFill>
                  <a:srgbClr val="FFFFFF"/>
                </a:solidFill>
              </a:rPr>
              <a:t>小时内向事故发生地县级以上人民政府安全生产监督管理部门和负有安全生产监督管理职责的有关部门报告。</a:t>
            </a:r>
            <a:endParaRPr lang="zh-CN" altLang="en-US" sz="1400" dirty="0">
              <a:solidFill>
                <a:srgbClr val="FFFFFF"/>
              </a:solidFill>
            </a:endParaRPr>
          </a:p>
        </p:txBody>
      </p:sp>
      <p:sp>
        <p:nvSpPr>
          <p:cNvPr id="85003" name="矩形 35"/>
          <p:cNvSpPr/>
          <p:nvPr/>
        </p:nvSpPr>
        <p:spPr>
          <a:xfrm>
            <a:off x="1841500" y="4149725"/>
            <a:ext cx="8426450" cy="119856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381000" lvl="0" indent="-381000" algn="just" defTabSz="914400" eaLnBrk="1" hangingPunct="1">
              <a:lnSpc>
                <a:spcPct val="150000"/>
              </a:lnSpc>
              <a:spcBef>
                <a:spcPct val="0"/>
              </a:spcBef>
              <a:buFont typeface="Wingdings" panose="05000000000000000000" pitchFamily="2" charset="2"/>
              <a:buChar char="Ø"/>
            </a:pPr>
            <a:r>
              <a:rPr lang="zh-CN" altLang="en-US" sz="1600" dirty="0">
                <a:solidFill>
                  <a:srgbClr val="FF0000"/>
                </a:solidFill>
              </a:rPr>
              <a:t>情况紧急时</a:t>
            </a:r>
            <a:r>
              <a:rPr lang="zh-CN" altLang="en-US" sz="1600" dirty="0">
                <a:solidFill>
                  <a:srgbClr val="404040"/>
                </a:solidFill>
              </a:rPr>
              <a:t>，事故现场有关人员可以</a:t>
            </a:r>
            <a:r>
              <a:rPr lang="zh-CN" altLang="en-US" sz="1600" dirty="0">
                <a:solidFill>
                  <a:srgbClr val="FF0000"/>
                </a:solidFill>
              </a:rPr>
              <a:t>直接向</a:t>
            </a:r>
            <a:r>
              <a:rPr lang="zh-CN" altLang="en-US" sz="1600" dirty="0">
                <a:solidFill>
                  <a:srgbClr val="404040"/>
                </a:solidFill>
              </a:rPr>
              <a:t>事故发生地县级以上人民政府安全生产监督管理部门和负有安全生产监督管理职责的有关部门报告，同时，立即抢救伤员，保护现场。</a:t>
            </a:r>
            <a:endParaRPr lang="zh-CN" altLang="en-US" sz="1600" dirty="0">
              <a:solidFill>
                <a:srgbClr val="404040"/>
              </a:solidFill>
            </a:endParaRPr>
          </a:p>
        </p:txBody>
      </p:sp>
      <p:sp>
        <p:nvSpPr>
          <p:cNvPr id="85004" name="标题 1"/>
          <p:cNvSpPr>
            <a:spLocks noGrp="1"/>
          </p:cNvSpPr>
          <p:nvPr/>
        </p:nvSpPr>
        <p:spPr>
          <a:xfrm>
            <a:off x="-9525" y="1095375"/>
            <a:ext cx="12207875"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rPr>
              <a:t>安全生产事故报告要求</a:t>
            </a:r>
            <a:endParaRPr lang="zh-CN" altLang="en-US" sz="2000" b="1" dirty="0">
              <a:solidFill>
                <a:schemeClr val="bg1"/>
              </a:solidFill>
              <a:sym typeface="宋体" panose="02010600030101010101" pitchFamily="2" charset="-122"/>
            </a:endParaRP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矩形 5"/>
          <p:cNvSpPr/>
          <p:nvPr/>
        </p:nvSpPr>
        <p:spPr>
          <a:xfrm>
            <a:off x="2151063" y="2490788"/>
            <a:ext cx="5945187" cy="1938337"/>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lvl="0" defTabSz="914400" eaLnBrk="1" hangingPunct="1">
              <a:lnSpc>
                <a:spcPct val="200000"/>
              </a:lnSpc>
              <a:spcBef>
                <a:spcPct val="0"/>
              </a:spcBef>
              <a:buClr>
                <a:srgbClr val="FF0000"/>
              </a:buClr>
              <a:buFont typeface="宋体" panose="02010600030101010101" pitchFamily="2" charset="-122"/>
              <a:buAutoNum type="arabicPeriod"/>
            </a:pPr>
            <a:r>
              <a:rPr lang="zh-CN" altLang="en-US" sz="2000" b="1" dirty="0">
                <a:solidFill>
                  <a:srgbClr val="262626"/>
                </a:solidFill>
              </a:rPr>
              <a:t>造成</a:t>
            </a:r>
            <a:r>
              <a:rPr lang="zh-CN" altLang="en-US" sz="2000" b="1" dirty="0">
                <a:solidFill>
                  <a:srgbClr val="C0392B"/>
                </a:solidFill>
              </a:rPr>
              <a:t>死亡一人以上</a:t>
            </a:r>
            <a:r>
              <a:rPr lang="zh-CN" altLang="en-US" sz="2000" b="1" dirty="0">
                <a:solidFill>
                  <a:srgbClr val="262626"/>
                </a:solidFill>
              </a:rPr>
              <a:t>，或者</a:t>
            </a:r>
            <a:r>
              <a:rPr lang="zh-CN" altLang="en-US" sz="2000" b="1" dirty="0">
                <a:solidFill>
                  <a:srgbClr val="C0392B"/>
                </a:solidFill>
              </a:rPr>
              <a:t>重伤三人以上</a:t>
            </a:r>
            <a:r>
              <a:rPr lang="zh-CN" altLang="en-US" sz="2000" b="1" dirty="0">
                <a:solidFill>
                  <a:srgbClr val="262626"/>
                </a:solidFill>
              </a:rPr>
              <a:t>的；</a:t>
            </a:r>
            <a:endParaRPr lang="zh-CN" altLang="en-US" sz="2000" b="1" dirty="0">
              <a:solidFill>
                <a:srgbClr val="262626"/>
              </a:solidFill>
            </a:endParaRPr>
          </a:p>
          <a:p>
            <a:pPr lvl="0" defTabSz="914400" eaLnBrk="1" hangingPunct="1">
              <a:lnSpc>
                <a:spcPct val="200000"/>
              </a:lnSpc>
              <a:spcBef>
                <a:spcPct val="0"/>
              </a:spcBef>
              <a:buClr>
                <a:srgbClr val="FF0000"/>
              </a:buClr>
              <a:buFont typeface="宋体" panose="02010600030101010101" pitchFamily="2" charset="-122"/>
              <a:buAutoNum type="arabicPeriod"/>
            </a:pPr>
            <a:r>
              <a:rPr lang="zh-CN" altLang="en-US" sz="2000" b="1" dirty="0">
                <a:solidFill>
                  <a:srgbClr val="262626"/>
                </a:solidFill>
              </a:rPr>
              <a:t>造成直接经济损失</a:t>
            </a:r>
            <a:r>
              <a:rPr lang="zh-CN" altLang="en-US" sz="2000" b="1" dirty="0">
                <a:solidFill>
                  <a:srgbClr val="C0392B"/>
                </a:solidFill>
              </a:rPr>
              <a:t>一百万元</a:t>
            </a:r>
            <a:r>
              <a:rPr lang="zh-CN" altLang="en-US" sz="2000" b="1" dirty="0">
                <a:solidFill>
                  <a:srgbClr val="262626"/>
                </a:solidFill>
              </a:rPr>
              <a:t>以上的；</a:t>
            </a:r>
            <a:endParaRPr lang="zh-CN" altLang="en-US" sz="2000" b="1" dirty="0">
              <a:solidFill>
                <a:srgbClr val="262626"/>
              </a:solidFill>
            </a:endParaRPr>
          </a:p>
          <a:p>
            <a:pPr lvl="0" defTabSz="914400" eaLnBrk="1" hangingPunct="1">
              <a:lnSpc>
                <a:spcPct val="200000"/>
              </a:lnSpc>
              <a:spcBef>
                <a:spcPct val="0"/>
              </a:spcBef>
              <a:buClr>
                <a:srgbClr val="FF0000"/>
              </a:buClr>
              <a:buFont typeface="宋体" panose="02010600030101010101" pitchFamily="2" charset="-122"/>
              <a:buAutoNum type="arabicPeriod"/>
            </a:pPr>
            <a:r>
              <a:rPr lang="zh-CN" altLang="en-US" sz="2000" b="1" dirty="0">
                <a:solidFill>
                  <a:srgbClr val="262626"/>
                </a:solidFill>
              </a:rPr>
              <a:t>其他造成严重后果或者重大安全事故的情形。</a:t>
            </a:r>
            <a:endParaRPr lang="zh-CN" altLang="en-US" sz="2000" b="1" dirty="0">
              <a:solidFill>
                <a:srgbClr val="C54C40"/>
              </a:solidFill>
            </a:endParaRPr>
          </a:p>
        </p:txBody>
      </p:sp>
      <p:sp>
        <p:nvSpPr>
          <p:cNvPr id="86019" name="矩形 6"/>
          <p:cNvSpPr/>
          <p:nvPr/>
        </p:nvSpPr>
        <p:spPr>
          <a:xfrm>
            <a:off x="2135188" y="4605338"/>
            <a:ext cx="5889625" cy="4603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en-US" sz="2400" b="1" dirty="0">
                <a:solidFill>
                  <a:srgbClr val="FF0000"/>
                </a:solidFill>
              </a:rPr>
              <a:t>三个标准中只需要满足一个条件</a:t>
            </a:r>
            <a:endParaRPr lang="zh-CN" altLang="en-US" sz="2400" b="1" dirty="0">
              <a:solidFill>
                <a:srgbClr val="FF0000"/>
              </a:solidFill>
            </a:endParaRPr>
          </a:p>
        </p:txBody>
      </p:sp>
      <p:sp>
        <p:nvSpPr>
          <p:cNvPr id="8" name="圆角矩形 7"/>
          <p:cNvSpPr/>
          <p:nvPr/>
        </p:nvSpPr>
        <p:spPr>
          <a:xfrm>
            <a:off x="2074863" y="2327275"/>
            <a:ext cx="6092825" cy="3101975"/>
          </a:xfrm>
          <a:prstGeom prst="roundRect">
            <a:avLst/>
          </a:prstGeom>
          <a:noFill/>
          <a:ln w="25400" cap="flat" cmpd="sng" algn="ctr">
            <a:solidFill>
              <a:srgbClr val="C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2309813" y="2100263"/>
            <a:ext cx="1428750" cy="398463"/>
          </a:xfrm>
          <a:prstGeom prst="rect">
            <a:avLst/>
          </a:prstGeom>
          <a:solidFill>
            <a:srgbClr val="C00000"/>
          </a:solidFill>
          <a:ln w="25400">
            <a:solidFill>
              <a:srgbClr val="C00000"/>
            </a:solid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入罪门槛</a:t>
            </a:r>
            <a:endParaRPr kumimoji="0" lang="zh-CN" altLang="en-US" sz="2000" b="0"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074" name="Picture 2"/>
          <p:cNvPicPr>
            <a:picLocks noChangeAspect="1" noChangeArrowheads="1"/>
          </p:cNvPicPr>
          <p:nvPr/>
        </p:nvPicPr>
        <p:blipFill>
          <a:blip r:embed="rId1"/>
          <a:srcRect/>
          <a:stretch>
            <a:fillRect/>
          </a:stretch>
        </p:blipFill>
        <p:spPr bwMode="auto">
          <a:xfrm>
            <a:off x="8174553" y="4077071"/>
            <a:ext cx="2241918" cy="1556646"/>
          </a:xfrm>
          <a:prstGeom prst="rect">
            <a:avLst/>
          </a:prstGeom>
          <a:ln>
            <a:noFill/>
          </a:ln>
          <a:effectLst>
            <a:softEdge rad="112500"/>
          </a:effectLst>
        </p:spPr>
      </p:pic>
      <p:sp>
        <p:nvSpPr>
          <p:cNvPr id="86023" name="标题 1"/>
          <p:cNvSpPr>
            <a:spLocks noGrp="1"/>
          </p:cNvSpPr>
          <p:nvPr/>
        </p:nvSpPr>
        <p:spPr>
          <a:xfrm>
            <a:off x="0" y="1095375"/>
            <a:ext cx="12180888" cy="676275"/>
          </a:xfrm>
          <a:prstGeom prst="roundRect">
            <a:avLst>
              <a:gd name="adj" fmla="val 16667"/>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spcBef>
                <a:spcPct val="0"/>
              </a:spcBef>
              <a:buNone/>
            </a:pPr>
            <a:r>
              <a:rPr lang="zh-CN" altLang="en-US" sz="2000" b="1" dirty="0">
                <a:solidFill>
                  <a:schemeClr val="bg1"/>
                </a:solidFill>
              </a:rPr>
              <a:t>明确相关犯罪的定罪量刑标准</a:t>
            </a:r>
            <a:endParaRPr lang="zh-CN" altLang="en-US" sz="2000" b="1" dirty="0">
              <a:solidFill>
                <a:schemeClr val="bg1"/>
              </a:solidFill>
              <a:sym typeface="宋体" panose="02010600030101010101" pitchFamily="2" charset="-122"/>
            </a:endParaRP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2" name="图片 1" descr="timg"/>
          <p:cNvPicPr>
            <a:picLocks noChangeAspect="1"/>
          </p:cNvPicPr>
          <p:nvPr/>
        </p:nvPicPr>
        <p:blipFill>
          <a:blip r:embed="rId1"/>
          <a:stretch>
            <a:fillRect/>
          </a:stretch>
        </p:blipFill>
        <p:spPr>
          <a:xfrm>
            <a:off x="1168400" y="1320800"/>
            <a:ext cx="4454525" cy="4456113"/>
          </a:xfrm>
          <a:prstGeom prst="rect">
            <a:avLst/>
          </a:prstGeom>
          <a:noFill/>
          <a:ln w="9525">
            <a:noFill/>
          </a:ln>
        </p:spPr>
      </p:pic>
      <p:sp>
        <p:nvSpPr>
          <p:cNvPr id="87043" name="文本框 2"/>
          <p:cNvSpPr txBox="1"/>
          <p:nvPr/>
        </p:nvSpPr>
        <p:spPr>
          <a:xfrm>
            <a:off x="2079625" y="225425"/>
            <a:ext cx="8032750" cy="4603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zh-CN" altLang="en-US" sz="2400" dirty="0"/>
              <a:t>新安法规定了涉及生产经营单位的</a:t>
            </a:r>
            <a:r>
              <a:rPr lang="en-US" altLang="zh-CN" sz="2400" dirty="0">
                <a:solidFill>
                  <a:srgbClr val="FF0000"/>
                </a:solidFill>
              </a:rPr>
              <a:t>18</a:t>
            </a:r>
            <a:r>
              <a:rPr lang="zh-CN" altLang="en-US" sz="2400" dirty="0">
                <a:solidFill>
                  <a:srgbClr val="FF0000"/>
                </a:solidFill>
              </a:rPr>
              <a:t>个安全生产主体责任</a:t>
            </a:r>
            <a:endParaRPr lang="zh-CN" altLang="en-US" sz="2400" dirty="0">
              <a:solidFill>
                <a:srgbClr val="FF0000"/>
              </a:solidFill>
            </a:endParaRPr>
          </a:p>
        </p:txBody>
      </p:sp>
      <p:sp>
        <p:nvSpPr>
          <p:cNvPr id="87044" name="标题 1"/>
          <p:cNvSpPr>
            <a:spLocks noGrp="1"/>
          </p:cNvSpPr>
          <p:nvPr/>
        </p:nvSpPr>
        <p:spPr>
          <a:xfrm rot="-10800000" flipV="1">
            <a:off x="5210175" y="728663"/>
            <a:ext cx="2211388" cy="534987"/>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安全条件，合法合规</a:t>
            </a:r>
            <a:endParaRPr lang="zh-CN" altLang="en-US" sz="1800" b="1" dirty="0">
              <a:solidFill>
                <a:schemeClr val="bg1"/>
              </a:solidFill>
              <a:sym typeface="宋体" panose="02010600030101010101" pitchFamily="2" charset="-122"/>
            </a:endParaRPr>
          </a:p>
        </p:txBody>
      </p:sp>
      <p:sp>
        <p:nvSpPr>
          <p:cNvPr id="87045" name="标题 1"/>
          <p:cNvSpPr>
            <a:spLocks noGrp="1"/>
          </p:cNvSpPr>
          <p:nvPr/>
        </p:nvSpPr>
        <p:spPr>
          <a:xfrm rot="-10800000" flipV="1">
            <a:off x="5210175" y="1393825"/>
            <a:ext cx="2211388" cy="53340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日常管理，建章立制</a:t>
            </a:r>
            <a:endParaRPr lang="zh-CN" altLang="en-US" sz="1800" b="1" dirty="0">
              <a:solidFill>
                <a:schemeClr val="bg1"/>
              </a:solidFill>
              <a:sym typeface="宋体" panose="02010600030101010101" pitchFamily="2" charset="-122"/>
            </a:endParaRPr>
          </a:p>
        </p:txBody>
      </p:sp>
      <p:sp>
        <p:nvSpPr>
          <p:cNvPr id="87046" name="标题 1"/>
          <p:cNvSpPr>
            <a:spLocks noGrp="1"/>
          </p:cNvSpPr>
          <p:nvPr/>
        </p:nvSpPr>
        <p:spPr>
          <a:xfrm rot="-10800000" flipV="1">
            <a:off x="5210175" y="5381625"/>
            <a:ext cx="2211388" cy="534988"/>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工艺设备，合法可靠</a:t>
            </a:r>
            <a:endParaRPr lang="zh-CN" altLang="en-US" sz="1800" b="1" dirty="0">
              <a:solidFill>
                <a:schemeClr val="bg1"/>
              </a:solidFill>
              <a:sym typeface="宋体" panose="02010600030101010101" pitchFamily="2" charset="-122"/>
            </a:endParaRPr>
          </a:p>
        </p:txBody>
      </p:sp>
      <p:sp>
        <p:nvSpPr>
          <p:cNvPr id="87047" name="标题 1"/>
          <p:cNvSpPr>
            <a:spLocks noGrp="1"/>
          </p:cNvSpPr>
          <p:nvPr/>
        </p:nvSpPr>
        <p:spPr>
          <a:xfrm rot="-10800000" flipV="1">
            <a:off x="5210175" y="4718050"/>
            <a:ext cx="2211388" cy="53340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较大危险，标志明显</a:t>
            </a:r>
            <a:endParaRPr lang="zh-CN" altLang="en-US" sz="1800" b="1" dirty="0">
              <a:solidFill>
                <a:schemeClr val="bg1"/>
              </a:solidFill>
              <a:sym typeface="宋体" panose="02010600030101010101" pitchFamily="2" charset="-122"/>
            </a:endParaRPr>
          </a:p>
        </p:txBody>
      </p:sp>
      <p:sp>
        <p:nvSpPr>
          <p:cNvPr id="87048" name="标题 1"/>
          <p:cNvSpPr>
            <a:spLocks noGrp="1"/>
          </p:cNvSpPr>
          <p:nvPr/>
        </p:nvSpPr>
        <p:spPr>
          <a:xfrm rot="-10800000" flipV="1">
            <a:off x="5210175" y="2722563"/>
            <a:ext cx="2211388" cy="534987"/>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机构人员，按标配备</a:t>
            </a:r>
            <a:endParaRPr lang="zh-CN" altLang="en-US" sz="1800" b="1" dirty="0">
              <a:solidFill>
                <a:schemeClr val="bg1"/>
              </a:solidFill>
              <a:sym typeface="宋体" panose="02010600030101010101" pitchFamily="2" charset="-122"/>
            </a:endParaRPr>
          </a:p>
        </p:txBody>
      </p:sp>
      <p:sp>
        <p:nvSpPr>
          <p:cNvPr id="87049" name="标题 1"/>
          <p:cNvSpPr>
            <a:spLocks noGrp="1"/>
          </p:cNvSpPr>
          <p:nvPr/>
        </p:nvSpPr>
        <p:spPr>
          <a:xfrm rot="-10800000" flipV="1">
            <a:off x="5210175" y="2057400"/>
            <a:ext cx="2211388" cy="534988"/>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资金投入，满足需求</a:t>
            </a:r>
            <a:endParaRPr lang="zh-CN" altLang="en-US" sz="1800" b="1" dirty="0">
              <a:solidFill>
                <a:schemeClr val="bg1"/>
              </a:solidFill>
              <a:sym typeface="宋体" panose="02010600030101010101" pitchFamily="2" charset="-122"/>
            </a:endParaRPr>
          </a:p>
        </p:txBody>
      </p:sp>
      <p:sp>
        <p:nvSpPr>
          <p:cNvPr id="87050" name="标题 1"/>
          <p:cNvSpPr>
            <a:spLocks noGrp="1"/>
          </p:cNvSpPr>
          <p:nvPr/>
        </p:nvSpPr>
        <p:spPr>
          <a:xfrm rot="-10800000" flipV="1">
            <a:off x="5210175" y="3387725"/>
            <a:ext cx="2211388" cy="534988"/>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教育培训，全员合格</a:t>
            </a:r>
            <a:endParaRPr lang="zh-CN" altLang="en-US" sz="1800" b="1" dirty="0">
              <a:solidFill>
                <a:schemeClr val="bg1"/>
              </a:solidFill>
              <a:sym typeface="宋体" panose="02010600030101010101" pitchFamily="2" charset="-122"/>
            </a:endParaRPr>
          </a:p>
        </p:txBody>
      </p:sp>
      <p:sp>
        <p:nvSpPr>
          <p:cNvPr id="87051" name="标题 1"/>
          <p:cNvSpPr>
            <a:spLocks noGrp="1"/>
          </p:cNvSpPr>
          <p:nvPr/>
        </p:nvSpPr>
        <p:spPr>
          <a:xfrm rot="-10800000" flipV="1">
            <a:off x="5210175" y="4052888"/>
            <a:ext cx="2211388" cy="534987"/>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安全设施，同时到位</a:t>
            </a:r>
            <a:endParaRPr lang="zh-CN" altLang="en-US" sz="1800" b="1" dirty="0">
              <a:solidFill>
                <a:schemeClr val="bg1"/>
              </a:solidFill>
              <a:sym typeface="宋体" panose="02010600030101010101" pitchFamily="2" charset="-122"/>
            </a:endParaRPr>
          </a:p>
        </p:txBody>
      </p:sp>
      <p:sp>
        <p:nvSpPr>
          <p:cNvPr id="87052" name="标题 1"/>
          <p:cNvSpPr>
            <a:spLocks noGrp="1"/>
          </p:cNvSpPr>
          <p:nvPr/>
        </p:nvSpPr>
        <p:spPr>
          <a:xfrm rot="-10800000" flipV="1">
            <a:off x="7794625" y="728663"/>
            <a:ext cx="2211388" cy="534987"/>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事故隐患，及时消除</a:t>
            </a:r>
            <a:endParaRPr lang="zh-CN" altLang="en-US" sz="1800" b="1" dirty="0">
              <a:solidFill>
                <a:schemeClr val="bg1"/>
              </a:solidFill>
              <a:sym typeface="宋体" panose="02010600030101010101" pitchFamily="2" charset="-122"/>
            </a:endParaRPr>
          </a:p>
        </p:txBody>
      </p:sp>
      <p:sp>
        <p:nvSpPr>
          <p:cNvPr id="87053" name="标题 1"/>
          <p:cNvSpPr>
            <a:spLocks noGrp="1"/>
          </p:cNvSpPr>
          <p:nvPr/>
        </p:nvSpPr>
        <p:spPr>
          <a:xfrm rot="-10800000" flipV="1">
            <a:off x="7794625" y="1393825"/>
            <a:ext cx="2211388" cy="53340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疏散出口，保持通畅</a:t>
            </a:r>
            <a:endParaRPr lang="zh-CN" altLang="en-US" sz="1800" b="1" dirty="0">
              <a:solidFill>
                <a:schemeClr val="bg1"/>
              </a:solidFill>
              <a:sym typeface="宋体" panose="02010600030101010101" pitchFamily="2" charset="-122"/>
            </a:endParaRPr>
          </a:p>
        </p:txBody>
      </p:sp>
      <p:sp>
        <p:nvSpPr>
          <p:cNvPr id="87054" name="标题 1"/>
          <p:cNvSpPr>
            <a:spLocks noGrp="1"/>
          </p:cNvSpPr>
          <p:nvPr/>
        </p:nvSpPr>
        <p:spPr>
          <a:xfrm rot="-10800000" flipV="1">
            <a:off x="7794625" y="5381625"/>
            <a:ext cx="2211388" cy="534988"/>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发生事故，立即抢救</a:t>
            </a:r>
            <a:endParaRPr lang="zh-CN" altLang="en-US" sz="1800" b="1" dirty="0">
              <a:solidFill>
                <a:schemeClr val="bg1"/>
              </a:solidFill>
              <a:sym typeface="宋体" panose="02010600030101010101" pitchFamily="2" charset="-122"/>
            </a:endParaRPr>
          </a:p>
        </p:txBody>
      </p:sp>
      <p:sp>
        <p:nvSpPr>
          <p:cNvPr id="87055" name="标题 1"/>
          <p:cNvSpPr>
            <a:spLocks noGrp="1"/>
          </p:cNvSpPr>
          <p:nvPr/>
        </p:nvSpPr>
        <p:spPr>
          <a:xfrm rot="-10800000" flipV="1">
            <a:off x="7794625" y="4718050"/>
            <a:ext cx="2211388" cy="533400"/>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制定预案，定期演练</a:t>
            </a:r>
            <a:endParaRPr lang="zh-CN" altLang="en-US" sz="1800" b="1" dirty="0">
              <a:solidFill>
                <a:schemeClr val="bg1"/>
              </a:solidFill>
              <a:sym typeface="宋体" panose="02010600030101010101" pitchFamily="2" charset="-122"/>
            </a:endParaRPr>
          </a:p>
        </p:txBody>
      </p:sp>
      <p:sp>
        <p:nvSpPr>
          <p:cNvPr id="87056" name="标题 1"/>
          <p:cNvSpPr>
            <a:spLocks noGrp="1"/>
          </p:cNvSpPr>
          <p:nvPr/>
        </p:nvSpPr>
        <p:spPr>
          <a:xfrm rot="-10800000" flipV="1">
            <a:off x="7794625" y="2722563"/>
            <a:ext cx="2211388" cy="534987"/>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危险防范，如实告知</a:t>
            </a:r>
            <a:endParaRPr lang="zh-CN" altLang="en-US" sz="1800" b="1" dirty="0">
              <a:solidFill>
                <a:schemeClr val="bg1"/>
              </a:solidFill>
              <a:sym typeface="宋体" panose="02010600030101010101" pitchFamily="2" charset="-122"/>
            </a:endParaRPr>
          </a:p>
        </p:txBody>
      </p:sp>
      <p:sp>
        <p:nvSpPr>
          <p:cNvPr id="87057" name="标题 1"/>
          <p:cNvSpPr>
            <a:spLocks noGrp="1"/>
          </p:cNvSpPr>
          <p:nvPr/>
        </p:nvSpPr>
        <p:spPr>
          <a:xfrm rot="-10800000" flipV="1">
            <a:off x="7794625" y="2057400"/>
            <a:ext cx="2211388" cy="534988"/>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危险作业，专人管理</a:t>
            </a:r>
            <a:endParaRPr lang="zh-CN" altLang="en-US" sz="1800" b="1" dirty="0">
              <a:solidFill>
                <a:schemeClr val="bg1"/>
              </a:solidFill>
              <a:sym typeface="宋体" panose="02010600030101010101" pitchFamily="2" charset="-122"/>
            </a:endParaRPr>
          </a:p>
        </p:txBody>
      </p:sp>
      <p:sp>
        <p:nvSpPr>
          <p:cNvPr id="87058" name="标题 1"/>
          <p:cNvSpPr>
            <a:spLocks noGrp="1"/>
          </p:cNvSpPr>
          <p:nvPr/>
        </p:nvSpPr>
        <p:spPr>
          <a:xfrm rot="-10800000" flipV="1">
            <a:off x="7794625" y="3387725"/>
            <a:ext cx="2211388" cy="534988"/>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劳动用品，配备使用</a:t>
            </a:r>
            <a:endParaRPr lang="zh-CN" altLang="en-US" sz="1800" b="1" dirty="0">
              <a:solidFill>
                <a:schemeClr val="bg1"/>
              </a:solidFill>
              <a:sym typeface="宋体" panose="02010600030101010101" pitchFamily="2" charset="-122"/>
            </a:endParaRPr>
          </a:p>
        </p:txBody>
      </p:sp>
      <p:sp>
        <p:nvSpPr>
          <p:cNvPr id="87059" name="标题 1"/>
          <p:cNvSpPr>
            <a:spLocks noGrp="1"/>
          </p:cNvSpPr>
          <p:nvPr/>
        </p:nvSpPr>
        <p:spPr>
          <a:xfrm rot="-10800000" flipV="1">
            <a:off x="7794625" y="4052888"/>
            <a:ext cx="2211388" cy="534987"/>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相关各方，协调管理</a:t>
            </a:r>
            <a:endParaRPr lang="zh-CN" altLang="en-US" sz="1800" b="1" dirty="0">
              <a:solidFill>
                <a:schemeClr val="bg1"/>
              </a:solidFill>
              <a:sym typeface="宋体" panose="02010600030101010101" pitchFamily="2" charset="-122"/>
            </a:endParaRPr>
          </a:p>
        </p:txBody>
      </p:sp>
      <p:sp>
        <p:nvSpPr>
          <p:cNvPr id="87060" name="标题 1"/>
          <p:cNvSpPr>
            <a:spLocks noGrp="1"/>
          </p:cNvSpPr>
          <p:nvPr/>
        </p:nvSpPr>
        <p:spPr>
          <a:xfrm rot="-10800000" flipV="1">
            <a:off x="5210175" y="6022975"/>
            <a:ext cx="2211388" cy="534988"/>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危险物品，严格管理</a:t>
            </a:r>
            <a:endParaRPr lang="zh-CN" altLang="en-US" sz="1800" b="1" dirty="0">
              <a:solidFill>
                <a:schemeClr val="bg1"/>
              </a:solidFill>
              <a:sym typeface="宋体" panose="02010600030101010101" pitchFamily="2" charset="-122"/>
            </a:endParaRPr>
          </a:p>
        </p:txBody>
      </p:sp>
      <p:sp>
        <p:nvSpPr>
          <p:cNvPr id="87061" name="标题 1"/>
          <p:cNvSpPr>
            <a:spLocks noGrp="1"/>
          </p:cNvSpPr>
          <p:nvPr/>
        </p:nvSpPr>
        <p:spPr>
          <a:xfrm rot="-10800000" flipV="1">
            <a:off x="7794625" y="6022975"/>
            <a:ext cx="2211388" cy="534988"/>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algn="ctr" defTabSz="914400" eaLnBrk="1" hangingPunct="1">
              <a:lnSpc>
                <a:spcPct val="90000"/>
              </a:lnSpc>
              <a:spcBef>
                <a:spcPct val="0"/>
              </a:spcBef>
              <a:buNone/>
            </a:pPr>
            <a:r>
              <a:rPr lang="zh-CN" altLang="en-US" sz="1800" b="1" dirty="0">
                <a:solidFill>
                  <a:schemeClr val="bg1"/>
                </a:solidFill>
                <a:sym typeface="宋体" panose="02010600030101010101" pitchFamily="2" charset="-122"/>
              </a:rPr>
              <a:t>工伤保险，依法缴纳</a:t>
            </a:r>
            <a:endParaRPr lang="zh-CN" altLang="en-US" sz="1800" b="1" dirty="0">
              <a:solidFill>
                <a:schemeClr val="bg1"/>
              </a:solidFill>
              <a:sym typeface="宋体" panose="02010600030101010101" pitchFamily="2" charset="-122"/>
            </a:endParaRPr>
          </a:p>
        </p:txBody>
      </p:sp>
    </p:spTree>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5279" y="1570466"/>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1795" y="4213215"/>
            <a:ext cx="1188000" cy="1188000"/>
          </a:xfrm>
          <a:prstGeom prst="rect">
            <a:avLst/>
          </a:prstGeom>
        </p:spPr>
      </p:pic>
      <p:sp>
        <p:nvSpPr>
          <p:cNvPr id="2" name="文本框 1"/>
          <p:cNvSpPr txBox="1"/>
          <p:nvPr>
            <p:custDataLst>
              <p:tags r:id="rId5"/>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7"/>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86000">
              <a:srgbClr val="14CD68">
                <a:alpha val="42998"/>
              </a:srgbClr>
            </a:gs>
            <a:gs pos="100000">
              <a:srgbClr val="0B6E38"/>
            </a:gs>
          </a:gsLst>
          <a:lin ang="0"/>
          <a:tileRect/>
        </a:gradFill>
        <a:effectLst/>
      </p:bgPr>
    </p:bg>
    <p:spTree>
      <p:nvGrpSpPr>
        <p:cNvPr id="1" name=""/>
        <p:cNvGrpSpPr/>
        <p:nvPr/>
      </p:nvGrpSpPr>
      <p:grpSpPr/>
      <p:pic>
        <p:nvPicPr>
          <p:cNvPr id="16386" name="图片 1" descr="MAIN201609040931583092346777096"/>
          <p:cNvPicPr>
            <a:picLocks noChangeAspect="1"/>
          </p:cNvPicPr>
          <p:nvPr/>
        </p:nvPicPr>
        <p:blipFill>
          <a:blip r:embed="rId1"/>
          <a:stretch>
            <a:fillRect/>
          </a:stretch>
        </p:blipFill>
        <p:spPr>
          <a:xfrm>
            <a:off x="0" y="0"/>
            <a:ext cx="12190413" cy="6865938"/>
          </a:xfrm>
          <a:prstGeom prst="rect">
            <a:avLst/>
          </a:prstGeom>
          <a:noFill/>
          <a:ln w="9525">
            <a:noFill/>
          </a:ln>
        </p:spPr>
      </p:pic>
      <p:sp>
        <p:nvSpPr>
          <p:cNvPr id="16387" name="文本框 99"/>
          <p:cNvSpPr txBox="1"/>
          <p:nvPr/>
        </p:nvSpPr>
        <p:spPr>
          <a:xfrm>
            <a:off x="5549900" y="1252538"/>
            <a:ext cx="5119688" cy="224472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sz="1400" dirty="0"/>
              <a:t>            </a:t>
            </a:r>
            <a:r>
              <a:rPr lang="zh-CN" altLang="zh-CN" sz="2000" b="1" dirty="0">
                <a:solidFill>
                  <a:srgbClr val="FF0000"/>
                </a:solidFill>
              </a:rPr>
              <a:t>人命关天，发展决不能以牺牲人的生命为代价。这必须作为一条不可逾越的红线。要始终把人民生命安全放在首位，以对党和人民高度负责的精神，完善制度、强化责任、加强管理、严格监管，把安全生产责任制落到实处，切实防范重特大安全生产事故的发生。（《人民日报》2013年6月</a:t>
            </a:r>
            <a:r>
              <a:rPr lang="zh-CN" altLang="en-US" sz="2000" b="1" dirty="0">
                <a:solidFill>
                  <a:srgbClr val="FF0000"/>
                </a:solidFill>
              </a:rPr>
              <a:t>6日）</a:t>
            </a:r>
            <a:endParaRPr lang="zh-CN" altLang="en-US" sz="2000"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3"/>
          <p:cNvGrpSpPr/>
          <p:nvPr/>
        </p:nvGrpSpPr>
        <p:grpSpPr>
          <a:xfrm>
            <a:off x="-6350" y="1588"/>
            <a:ext cx="12192000" cy="6846887"/>
            <a:chOff x="-105" y="1549"/>
            <a:chExt cx="14546" cy="7926"/>
          </a:xfrm>
        </p:grpSpPr>
        <p:pic>
          <p:nvPicPr>
            <p:cNvPr id="18436" name="图片 2" descr="11685107_969193"/>
            <p:cNvPicPr>
              <a:picLocks noChangeAspect="1"/>
            </p:cNvPicPr>
            <p:nvPr/>
          </p:nvPicPr>
          <p:blipFill>
            <a:blip r:embed="rId1"/>
            <a:stretch>
              <a:fillRect/>
            </a:stretch>
          </p:blipFill>
          <p:spPr>
            <a:xfrm>
              <a:off x="-105" y="1549"/>
              <a:ext cx="3640" cy="7926"/>
            </a:xfrm>
            <a:prstGeom prst="rect">
              <a:avLst/>
            </a:prstGeom>
            <a:noFill/>
            <a:ln w="9525">
              <a:noFill/>
            </a:ln>
          </p:spPr>
        </p:pic>
        <p:pic>
          <p:nvPicPr>
            <p:cNvPr id="18437" name="图片 1" descr="11685107_969193"/>
            <p:cNvPicPr>
              <a:picLocks noChangeAspect="1"/>
            </p:cNvPicPr>
            <p:nvPr/>
          </p:nvPicPr>
          <p:blipFill>
            <a:blip r:embed="rId2"/>
            <a:stretch>
              <a:fillRect/>
            </a:stretch>
          </p:blipFill>
          <p:spPr>
            <a:xfrm>
              <a:off x="3397" y="1549"/>
              <a:ext cx="11045" cy="7926"/>
            </a:xfrm>
            <a:prstGeom prst="rect">
              <a:avLst/>
            </a:prstGeom>
            <a:noFill/>
            <a:ln w="9525">
              <a:noFill/>
            </a:ln>
          </p:spPr>
        </p:pic>
      </p:grpSp>
      <p:sp>
        <p:nvSpPr>
          <p:cNvPr id="18435" name="文本框 99"/>
          <p:cNvSpPr txBox="1"/>
          <p:nvPr/>
        </p:nvSpPr>
        <p:spPr>
          <a:xfrm>
            <a:off x="1590675" y="1468438"/>
            <a:ext cx="5080000" cy="25527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sz="1400" dirty="0"/>
              <a:t>     </a:t>
            </a:r>
            <a:r>
              <a:rPr lang="en-US" altLang="zh-CN" sz="2000" dirty="0">
                <a:solidFill>
                  <a:srgbClr val="FF0000"/>
                </a:solidFill>
              </a:rPr>
              <a:t> </a:t>
            </a:r>
            <a:r>
              <a:rPr lang="en-US" altLang="zh-CN" sz="2000" b="1" dirty="0">
                <a:solidFill>
                  <a:srgbClr val="FF0000"/>
                </a:solidFill>
              </a:rPr>
              <a:t>   </a:t>
            </a:r>
            <a:r>
              <a:rPr lang="zh-CN" altLang="zh-CN" sz="2000" b="1" dirty="0">
                <a:solidFill>
                  <a:srgbClr val="FFFF00"/>
                </a:solidFill>
              </a:rPr>
              <a:t>安全生产是人命关天的大事，是不能踩的“红线”。安全生产既是攻坚战也是持久战，要树立以人为本、安全发展理念，创新安全管理模式，落实企业主体责任，提升监管执法和应急处置能力。要坚持预防为主、标本兼治，经常性开展安全检查，搞好预案演练，建立健全长效机制。(《人民日报》</a:t>
            </a:r>
            <a:r>
              <a:rPr lang="en-US" altLang="zh-CN" sz="2000" b="1" dirty="0">
                <a:solidFill>
                  <a:srgbClr val="FFFF00"/>
                </a:solidFill>
              </a:rPr>
              <a:t>2</a:t>
            </a:r>
            <a:r>
              <a:rPr lang="zh-CN" altLang="zh-CN" sz="2000" b="1" dirty="0">
                <a:solidFill>
                  <a:srgbClr val="FFFF00"/>
                </a:solidFill>
              </a:rPr>
              <a:t>013年12月7日)</a:t>
            </a:r>
            <a:endParaRPr lang="zh-CN" altLang="zh-CN" sz="2000" b="1" dirty="0">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7"/>
          <p:cNvGrpSpPr/>
          <p:nvPr/>
        </p:nvGrpSpPr>
        <p:grpSpPr>
          <a:xfrm>
            <a:off x="-6350" y="-22225"/>
            <a:ext cx="12209463" cy="6883400"/>
            <a:chOff x="-16" y="1526"/>
            <a:chExt cx="14424" cy="7998"/>
          </a:xfrm>
        </p:grpSpPr>
        <p:pic>
          <p:nvPicPr>
            <p:cNvPr id="19460" name="图片 6" descr="17932229570601294432"/>
            <p:cNvPicPr>
              <a:picLocks noChangeAspect="1"/>
            </p:cNvPicPr>
            <p:nvPr/>
          </p:nvPicPr>
          <p:blipFill>
            <a:blip r:embed="rId1"/>
            <a:stretch>
              <a:fillRect/>
            </a:stretch>
          </p:blipFill>
          <p:spPr>
            <a:xfrm>
              <a:off x="8919" y="1526"/>
              <a:ext cx="1368" cy="7999"/>
            </a:xfrm>
            <a:prstGeom prst="rect">
              <a:avLst/>
            </a:prstGeom>
            <a:noFill/>
            <a:ln w="9525">
              <a:noFill/>
            </a:ln>
          </p:spPr>
        </p:pic>
        <p:pic>
          <p:nvPicPr>
            <p:cNvPr id="19461" name="图片 2" descr="17932229570601294432"/>
            <p:cNvPicPr>
              <a:picLocks noChangeAspect="1"/>
            </p:cNvPicPr>
            <p:nvPr/>
          </p:nvPicPr>
          <p:blipFill>
            <a:blip r:embed="rId1"/>
            <a:stretch>
              <a:fillRect/>
            </a:stretch>
          </p:blipFill>
          <p:spPr>
            <a:xfrm>
              <a:off x="9832" y="1526"/>
              <a:ext cx="1368" cy="7999"/>
            </a:xfrm>
            <a:prstGeom prst="rect">
              <a:avLst/>
            </a:prstGeom>
            <a:noFill/>
            <a:ln w="9525">
              <a:noFill/>
            </a:ln>
          </p:spPr>
        </p:pic>
        <p:pic>
          <p:nvPicPr>
            <p:cNvPr id="19462" name="图片 3" descr="17932229570601294432"/>
            <p:cNvPicPr>
              <a:picLocks noChangeAspect="1"/>
            </p:cNvPicPr>
            <p:nvPr/>
          </p:nvPicPr>
          <p:blipFill>
            <a:blip r:embed="rId1"/>
            <a:stretch>
              <a:fillRect/>
            </a:stretch>
          </p:blipFill>
          <p:spPr>
            <a:xfrm>
              <a:off x="10942" y="1526"/>
              <a:ext cx="1368" cy="7999"/>
            </a:xfrm>
            <a:prstGeom prst="rect">
              <a:avLst/>
            </a:prstGeom>
            <a:noFill/>
            <a:ln w="9525">
              <a:noFill/>
            </a:ln>
          </p:spPr>
        </p:pic>
        <p:pic>
          <p:nvPicPr>
            <p:cNvPr id="19463" name="图片 4" descr="17932229570601294432"/>
            <p:cNvPicPr>
              <a:picLocks noChangeAspect="1"/>
            </p:cNvPicPr>
            <p:nvPr/>
          </p:nvPicPr>
          <p:blipFill>
            <a:blip r:embed="rId1"/>
            <a:stretch>
              <a:fillRect/>
            </a:stretch>
          </p:blipFill>
          <p:spPr>
            <a:xfrm>
              <a:off x="12130" y="1526"/>
              <a:ext cx="1368" cy="7999"/>
            </a:xfrm>
            <a:prstGeom prst="rect">
              <a:avLst/>
            </a:prstGeom>
            <a:noFill/>
            <a:ln w="9525">
              <a:noFill/>
            </a:ln>
          </p:spPr>
        </p:pic>
        <p:pic>
          <p:nvPicPr>
            <p:cNvPr id="19464" name="图片 5" descr="17932229570601294432"/>
            <p:cNvPicPr>
              <a:picLocks noChangeAspect="1"/>
            </p:cNvPicPr>
            <p:nvPr/>
          </p:nvPicPr>
          <p:blipFill>
            <a:blip r:embed="rId1"/>
            <a:stretch>
              <a:fillRect/>
            </a:stretch>
          </p:blipFill>
          <p:spPr>
            <a:xfrm>
              <a:off x="13040" y="1526"/>
              <a:ext cx="1368" cy="7999"/>
            </a:xfrm>
            <a:prstGeom prst="rect">
              <a:avLst/>
            </a:prstGeom>
            <a:noFill/>
            <a:ln w="9525">
              <a:noFill/>
            </a:ln>
          </p:spPr>
        </p:pic>
        <p:pic>
          <p:nvPicPr>
            <p:cNvPr id="19465" name="图片 1" descr="17932229570601294432"/>
            <p:cNvPicPr>
              <a:picLocks noChangeAspect="1"/>
            </p:cNvPicPr>
            <p:nvPr/>
          </p:nvPicPr>
          <p:blipFill>
            <a:blip r:embed="rId2"/>
            <a:stretch>
              <a:fillRect/>
            </a:stretch>
          </p:blipFill>
          <p:spPr>
            <a:xfrm>
              <a:off x="-16" y="1526"/>
              <a:ext cx="9126" cy="7999"/>
            </a:xfrm>
            <a:prstGeom prst="rect">
              <a:avLst/>
            </a:prstGeom>
            <a:noFill/>
            <a:ln w="9525">
              <a:noFill/>
            </a:ln>
          </p:spPr>
        </p:pic>
      </p:grpSp>
      <p:sp>
        <p:nvSpPr>
          <p:cNvPr id="19459" name="文本框 99"/>
          <p:cNvSpPr txBox="1"/>
          <p:nvPr/>
        </p:nvSpPr>
        <p:spPr>
          <a:xfrm>
            <a:off x="5676900" y="1354138"/>
            <a:ext cx="4908550" cy="2860675"/>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sz="1400" dirty="0"/>
              <a:t>         </a:t>
            </a:r>
            <a:r>
              <a:rPr lang="en-US" altLang="zh-CN" sz="1400" b="1" dirty="0"/>
              <a:t> </a:t>
            </a:r>
            <a:r>
              <a:rPr lang="zh-CN" altLang="zh-CN" sz="2000" b="1" dirty="0"/>
              <a:t>公共安全连着千家万户，确保公共安全事关人民群众生命财产安全，事关改革发展稳定大局。要牢固树立安全发展理念，自觉把维护公共安全放在维护最广大人民根本利益中来认识，扎实做好公共安全工作，努力为人民安居乐业、社会安定有序、国家长治久安编织全方位、立体化的公共安全网。（中央政治局第二十三次集体学习2015年5月29日）</a:t>
            </a:r>
            <a:endParaRPr lang="zh-CN" altLang="zh-CN"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组合 3"/>
          <p:cNvGrpSpPr/>
          <p:nvPr/>
        </p:nvGrpSpPr>
        <p:grpSpPr>
          <a:xfrm>
            <a:off x="-28575" y="3175"/>
            <a:ext cx="12223750" cy="6842125"/>
            <a:chOff x="-35" y="1508"/>
            <a:chExt cx="14429" cy="7976"/>
          </a:xfrm>
        </p:grpSpPr>
        <p:pic>
          <p:nvPicPr>
            <p:cNvPr id="20484" name="图片 1" descr="W020180508033862823800"/>
            <p:cNvPicPr>
              <a:picLocks noChangeAspect="1"/>
            </p:cNvPicPr>
            <p:nvPr/>
          </p:nvPicPr>
          <p:blipFill>
            <a:blip r:embed="rId1"/>
            <a:stretch>
              <a:fillRect/>
            </a:stretch>
          </p:blipFill>
          <p:spPr>
            <a:xfrm>
              <a:off x="-35" y="1508"/>
              <a:ext cx="8989" cy="7976"/>
            </a:xfrm>
            <a:prstGeom prst="rect">
              <a:avLst/>
            </a:prstGeom>
            <a:noFill/>
            <a:ln w="9525">
              <a:noFill/>
            </a:ln>
          </p:spPr>
        </p:pic>
        <p:pic>
          <p:nvPicPr>
            <p:cNvPr id="20485" name="图片 2" descr="W020180508033862823800"/>
            <p:cNvPicPr>
              <a:picLocks noChangeAspect="1"/>
            </p:cNvPicPr>
            <p:nvPr/>
          </p:nvPicPr>
          <p:blipFill>
            <a:blip r:embed="rId2"/>
            <a:stretch>
              <a:fillRect/>
            </a:stretch>
          </p:blipFill>
          <p:spPr>
            <a:xfrm>
              <a:off x="8706" y="1508"/>
              <a:ext cx="5688" cy="7976"/>
            </a:xfrm>
            <a:prstGeom prst="rect">
              <a:avLst/>
            </a:prstGeom>
            <a:noFill/>
            <a:ln w="9525">
              <a:noFill/>
            </a:ln>
          </p:spPr>
        </p:pic>
      </p:grpSp>
      <p:sp>
        <p:nvSpPr>
          <p:cNvPr id="20483" name="文本框 99"/>
          <p:cNvSpPr txBox="1"/>
          <p:nvPr/>
        </p:nvSpPr>
        <p:spPr>
          <a:xfrm>
            <a:off x="5491163" y="1330325"/>
            <a:ext cx="5080000" cy="2552700"/>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spcBef>
                <a:spcPct val="0"/>
              </a:spcBef>
              <a:buNone/>
            </a:pPr>
            <a:r>
              <a:rPr lang="en-US" altLang="zh-CN" sz="1400" dirty="0"/>
              <a:t>        </a:t>
            </a:r>
            <a:r>
              <a:rPr lang="en-US" altLang="zh-CN" sz="1400" b="1" dirty="0"/>
              <a:t>  </a:t>
            </a:r>
            <a:r>
              <a:rPr lang="zh-CN" altLang="zh-CN" sz="2000" b="1" dirty="0">
                <a:solidFill>
                  <a:schemeClr val="bg1"/>
                </a:solidFill>
              </a:rPr>
              <a:t>各级党委和政府要认真贯彻落实党中央关于加快安全生产领域改革发展的工作部署，坚持党政同责、一岗双责、齐抓共管、失职追责，严格落实安全生产责任制，完善安全监管体制，强化依法治理，不断提高全社会安全生产水平，更好维护广大人民群众生命财产安全。（全国安监系统先进表彰大会，2016年10月31日）</a:t>
            </a:r>
            <a:endParaRPr lang="zh-CN" altLang="zh-CN" sz="20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34"/>
          <p:cNvGrpSpPr/>
          <p:nvPr/>
        </p:nvGrpSpPr>
        <p:grpSpPr>
          <a:xfrm>
            <a:off x="1990725" y="2728913"/>
            <a:ext cx="1408113" cy="1325562"/>
            <a:chOff x="706852" y="1347614"/>
            <a:chExt cx="2352980" cy="2352980"/>
          </a:xfrm>
        </p:grpSpPr>
        <p:grpSp>
          <p:nvGrpSpPr>
            <p:cNvPr id="3"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21509" name="矩形 20"/>
            <p:cNvSpPr/>
            <p:nvPr/>
          </p:nvSpPr>
          <p:spPr>
            <a:xfrm>
              <a:off x="1468188" y="1761852"/>
              <a:ext cx="830309" cy="1527323"/>
            </a:xfrm>
            <a:prstGeom prst="rect">
              <a:avLst/>
            </a:prstGeom>
            <a:noFill/>
            <a:ln w="9525">
              <a:noFill/>
            </a:ln>
          </p:spPr>
          <p:txBody>
            <a:bodyPr>
              <a:spAutoFit/>
            </a:bodyPr>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33450" eaLnBrk="1" hangingPunct="1">
                <a:spcBef>
                  <a:spcPct val="0"/>
                </a:spcBef>
                <a:buNone/>
              </a:pPr>
              <a:r>
                <a:rPr lang="en-US" altLang="zh-CN" sz="5000" b="1" dirty="0">
                  <a:solidFill>
                    <a:srgbClr val="080808"/>
                  </a:solidFill>
                </a:rPr>
                <a:t>2</a:t>
              </a:r>
              <a:endParaRPr lang="en-US" altLang="zh-CN" sz="5000" b="1" dirty="0">
                <a:solidFill>
                  <a:srgbClr val="080808"/>
                </a:solidFill>
              </a:endParaRPr>
            </a:p>
          </p:txBody>
        </p:sp>
      </p:grpSp>
      <p:sp>
        <p:nvSpPr>
          <p:cNvPr id="21507" name="标题 1"/>
          <p:cNvSpPr>
            <a:spLocks noGrp="1"/>
          </p:cNvSpPr>
          <p:nvPr/>
        </p:nvSpPr>
        <p:spPr>
          <a:xfrm>
            <a:off x="4141788" y="2174875"/>
            <a:ext cx="8064500" cy="2506663"/>
          </a:xfrm>
          <a:prstGeom prst="rect">
            <a:avLst/>
          </a:prstGeom>
          <a:solidFill>
            <a:srgbClr val="006666"/>
          </a:solidFill>
          <a:ln w="9525">
            <a:noFill/>
          </a:ln>
        </p:spPr>
        <p:txBody>
          <a:bodyPr lIns="68580" tIns="34290" rIns="68580" bIns="34290" anchor="ctr" anchorCtr="0"/>
          <a:lstStyle>
            <a:lvl1pPr marL="342900" indent="-342900" algn="l" defTabSz="0"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1pPr>
            <a:lvl2pPr marL="742950" lvl="1" indent="-285750" algn="l" defTabSz="0"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2pPr>
            <a:lvl3pPr marL="1143000" lvl="2" indent="-228600" algn="l" defTabSz="0"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3pPr>
            <a:lvl4pPr marL="1600200" lvl="3"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4pPr>
            <a:lvl5pPr marL="2057400" lvl="4" indent="-228600" algn="l" defTabSz="0"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defRPr>
            </a:lvl5pPr>
          </a:lstStyle>
          <a:p>
            <a:pPr marL="0" lvl="0" indent="0" defTabSz="914400" eaLnBrk="1" hangingPunct="1">
              <a:lnSpc>
                <a:spcPct val="90000"/>
              </a:lnSpc>
              <a:spcBef>
                <a:spcPct val="0"/>
              </a:spcBef>
              <a:buNone/>
            </a:pPr>
            <a:r>
              <a:rPr lang="en-US" altLang="zh-CN" sz="4800" b="1" dirty="0">
                <a:solidFill>
                  <a:schemeClr val="bg1"/>
                </a:solidFill>
                <a:sym typeface="宋体" panose="02010600030101010101" pitchFamily="2" charset="-122"/>
              </a:rPr>
              <a:t>    </a:t>
            </a:r>
            <a:r>
              <a:rPr lang="zh-CN" altLang="en-US" sz="4800" b="1" dirty="0">
                <a:solidFill>
                  <a:schemeClr val="bg1"/>
                </a:solidFill>
                <a:sym typeface="宋体" panose="02010600030101010101" pitchFamily="2" charset="-122"/>
              </a:rPr>
              <a:t>企业安全生产主体责任</a:t>
            </a:r>
            <a:endParaRPr lang="zh-CN" altLang="en-US" sz="4800" b="1" dirty="0">
              <a:solidFill>
                <a:schemeClr val="bg1"/>
              </a:solidFill>
              <a:sym typeface="宋体" panose="02010600030101010101" pitchFamily="2" charset="-122"/>
            </a:endParaRPr>
          </a:p>
        </p:txBody>
      </p:sp>
    </p:spTree>
  </p:cSld>
  <p:clrMapOvr>
    <a:masterClrMapping/>
  </p:clrMapOvr>
  <p:transition spd="slow">
    <p:fade/>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1.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5883</Words>
  <Application>WPS 演示</Application>
  <PresentationFormat>宽屏</PresentationFormat>
  <Paragraphs>570</Paragraphs>
  <Slides>45</Slides>
  <Notes>34</Notes>
  <HiddenSlides>0</HiddenSlides>
  <MMClips>0</MMClips>
  <ScaleCrop>false</ScaleCrop>
  <HeadingPairs>
    <vt:vector size="6" baseType="variant">
      <vt:variant>
        <vt:lpstr>已用的字体</vt:lpstr>
      </vt:variant>
      <vt:variant>
        <vt:i4>16</vt:i4>
      </vt:variant>
      <vt:variant>
        <vt:lpstr>主题</vt:lpstr>
      </vt:variant>
      <vt:variant>
        <vt:i4>4</vt:i4>
      </vt:variant>
      <vt:variant>
        <vt:lpstr>幻灯片标题</vt:lpstr>
      </vt:variant>
      <vt:variant>
        <vt:i4>45</vt:i4>
      </vt:variant>
    </vt:vector>
  </HeadingPairs>
  <TitlesOfParts>
    <vt:vector size="65" baseType="lpstr">
      <vt:lpstr>Arial</vt:lpstr>
      <vt:lpstr>宋体</vt:lpstr>
      <vt:lpstr>Wingdings</vt:lpstr>
      <vt:lpstr>微软雅黑</vt:lpstr>
      <vt:lpstr>等线 Light</vt:lpstr>
      <vt:lpstr>等线</vt:lpstr>
      <vt:lpstr>+mn-ea</vt:lpstr>
      <vt:lpstr>Segoe Print</vt:lpstr>
      <vt:lpstr>Lato Light</vt:lpstr>
      <vt:lpstr>+mn-lt</vt:lpstr>
      <vt:lpstr>Calibri</vt:lpstr>
      <vt:lpstr>Arial Unicode MS</vt:lpstr>
      <vt:lpstr>汉仪旗黑-85S</vt:lpstr>
      <vt:lpstr>黑体</vt:lpstr>
      <vt:lpstr>李旭科毛笔行书</vt:lpstr>
      <vt:lpstr>楷体</vt:lpstr>
      <vt:lpstr>自定义设计方案</vt:lpstr>
      <vt:lpstr>1_自定义设计方案</vt:lpstr>
      <vt:lpstr>2_自定义设计方案</vt:lpstr>
      <vt:lpstr>6_Office 主题​​</vt:lpstr>
      <vt:lpstr>安全生产法律法规知识培训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monkeyhappy</cp:lastModifiedBy>
  <cp:revision>6</cp:revision>
  <dcterms:created xsi:type="dcterms:W3CDTF">2013-12-11T03:47:00Z</dcterms:created>
  <dcterms:modified xsi:type="dcterms:W3CDTF">2023-10-08T01:07:36Z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52FA864A9C2441209378F0FE4952905F_12</vt:lpwstr>
  </property>
</Properties>
</file>